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2"/>
  </p:notesMasterIdLst>
  <p:sldIdLst>
    <p:sldId id="336" r:id="rId19"/>
    <p:sldId id="373" r:id="rId20"/>
    <p:sldId id="356" r:id="rId21"/>
    <p:sldId id="368" r:id="rId22"/>
    <p:sldId id="355" r:id="rId23"/>
    <p:sldId id="367" r:id="rId24"/>
    <p:sldId id="369" r:id="rId25"/>
    <p:sldId id="370" r:id="rId26"/>
    <p:sldId id="371" r:id="rId27"/>
    <p:sldId id="374" r:id="rId28"/>
    <p:sldId id="375" r:id="rId29"/>
    <p:sldId id="372" r:id="rId30"/>
    <p:sldId id="366"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18" autoAdjust="0"/>
    <p:restoredTop sz="94811"/>
  </p:normalViewPr>
  <p:slideViewPr>
    <p:cSldViewPr snapToGrid="0" snapToObjects="1">
      <p:cViewPr>
        <p:scale>
          <a:sx n="71" d="100"/>
          <a:sy n="71" d="100"/>
        </p:scale>
        <p:origin x="-1228" y="-4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‹Nº›</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5" name="Footer Placeholder 4">
            <a:extLst>
              <a:ext uri="{FF2B5EF4-FFF2-40B4-BE49-F238E27FC236}">
                <a16:creationId xmlns=""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5" name="Footer Placeholder 4">
            <a:extLst>
              <a:ext uri="{FF2B5EF4-FFF2-40B4-BE49-F238E27FC236}">
                <a16:creationId xmlns=""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5" name="Footer Placeholder 4">
            <a:extLst>
              <a:ext uri="{FF2B5EF4-FFF2-40B4-BE49-F238E27FC236}">
                <a16:creationId xmlns=""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6" name="Footer Placeholder 5">
            <a:extLst>
              <a:ext uri="{FF2B5EF4-FFF2-40B4-BE49-F238E27FC236}">
                <a16:creationId xmlns=""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8" name="Footer Placeholder 7">
            <a:extLst>
              <a:ext uri="{FF2B5EF4-FFF2-40B4-BE49-F238E27FC236}">
                <a16:creationId xmlns=""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4" name="Footer Placeholder 3">
            <a:extLst>
              <a:ext uri="{FF2B5EF4-FFF2-40B4-BE49-F238E27FC236}">
                <a16:creationId xmlns=""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3" name="Footer Placeholder 2">
            <a:extLst>
              <a:ext uri="{FF2B5EF4-FFF2-40B4-BE49-F238E27FC236}">
                <a16:creationId xmlns=""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6" name="Footer Placeholder 5">
            <a:extLst>
              <a:ext uri="{FF2B5EF4-FFF2-40B4-BE49-F238E27FC236}">
                <a16:creationId xmlns=""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6" name="Footer Placeholder 5">
            <a:extLst>
              <a:ext uri="{FF2B5EF4-FFF2-40B4-BE49-F238E27FC236}">
                <a16:creationId xmlns=""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5" name="Footer Placeholder 4">
            <a:extLst>
              <a:ext uri="{FF2B5EF4-FFF2-40B4-BE49-F238E27FC236}">
                <a16:creationId xmlns=""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8/18/2022</a:t>
            </a:fld>
            <a:endParaRPr lang="en-US"/>
          </a:p>
        </p:txBody>
      </p:sp>
      <p:sp>
        <p:nvSpPr>
          <p:cNvPr id="5" name="Footer Placeholder 4">
            <a:extLst>
              <a:ext uri="{FF2B5EF4-FFF2-40B4-BE49-F238E27FC236}">
                <a16:creationId xmlns=""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‹Nº›</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5" name="Footer Placeholder 4">
            <a:extLst>
              <a:ext uri="{FF2B5EF4-FFF2-40B4-BE49-F238E27FC236}">
                <a16:creationId xmlns=""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5" name="Footer Placeholder 4">
            <a:extLst>
              <a:ext uri="{FF2B5EF4-FFF2-40B4-BE49-F238E27FC236}">
                <a16:creationId xmlns=""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5" name="Footer Placeholder 4">
            <a:extLst>
              <a:ext uri="{FF2B5EF4-FFF2-40B4-BE49-F238E27FC236}">
                <a16:creationId xmlns=""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6" name="Footer Placeholder 5">
            <a:extLst>
              <a:ext uri="{FF2B5EF4-FFF2-40B4-BE49-F238E27FC236}">
                <a16:creationId xmlns=""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8" name="Footer Placeholder 7">
            <a:extLst>
              <a:ext uri="{FF2B5EF4-FFF2-40B4-BE49-F238E27FC236}">
                <a16:creationId xmlns=""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4" name="Footer Placeholder 3">
            <a:extLst>
              <a:ext uri="{FF2B5EF4-FFF2-40B4-BE49-F238E27FC236}">
                <a16:creationId xmlns=""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3" name="Footer Placeholder 2">
            <a:extLst>
              <a:ext uri="{FF2B5EF4-FFF2-40B4-BE49-F238E27FC236}">
                <a16:creationId xmlns=""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6" name="Footer Placeholder 5">
            <a:extLst>
              <a:ext uri="{FF2B5EF4-FFF2-40B4-BE49-F238E27FC236}">
                <a16:creationId xmlns=""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6" name="Footer Placeholder 5">
            <a:extLst>
              <a:ext uri="{FF2B5EF4-FFF2-40B4-BE49-F238E27FC236}">
                <a16:creationId xmlns=""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5" name="Footer Placeholder 4">
            <a:extLst>
              <a:ext uri="{FF2B5EF4-FFF2-40B4-BE49-F238E27FC236}">
                <a16:creationId xmlns=""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8/18/2022</a:t>
            </a:fld>
            <a:endParaRPr lang="en-US"/>
          </a:p>
        </p:txBody>
      </p:sp>
      <p:sp>
        <p:nvSpPr>
          <p:cNvPr id="5" name="Footer Placeholder 4">
            <a:extLst>
              <a:ext uri="{FF2B5EF4-FFF2-40B4-BE49-F238E27FC236}">
                <a16:creationId xmlns=""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‹Nº›</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5" name="Footer Placeholder 4">
            <a:extLst>
              <a:ext uri="{FF2B5EF4-FFF2-40B4-BE49-F238E27FC236}">
                <a16:creationId xmlns=""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5" name="Footer Placeholder 4">
            <a:extLst>
              <a:ext uri="{FF2B5EF4-FFF2-40B4-BE49-F238E27FC236}">
                <a16:creationId xmlns=""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5" name="Footer Placeholder 4">
            <a:extLst>
              <a:ext uri="{FF2B5EF4-FFF2-40B4-BE49-F238E27FC236}">
                <a16:creationId xmlns=""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6" name="Footer Placeholder 5">
            <a:extLst>
              <a:ext uri="{FF2B5EF4-FFF2-40B4-BE49-F238E27FC236}">
                <a16:creationId xmlns=""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8" name="Footer Placeholder 7">
            <a:extLst>
              <a:ext uri="{FF2B5EF4-FFF2-40B4-BE49-F238E27FC236}">
                <a16:creationId xmlns=""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4" name="Footer Placeholder 3">
            <a:extLst>
              <a:ext uri="{FF2B5EF4-FFF2-40B4-BE49-F238E27FC236}">
                <a16:creationId xmlns=""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3" name="Footer Placeholder 2">
            <a:extLst>
              <a:ext uri="{FF2B5EF4-FFF2-40B4-BE49-F238E27FC236}">
                <a16:creationId xmlns=""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6" name="Footer Placeholder 5">
            <a:extLst>
              <a:ext uri="{FF2B5EF4-FFF2-40B4-BE49-F238E27FC236}">
                <a16:creationId xmlns=""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6" name="Footer Placeholder 5">
            <a:extLst>
              <a:ext uri="{FF2B5EF4-FFF2-40B4-BE49-F238E27FC236}">
                <a16:creationId xmlns=""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5" name="Footer Placeholder 4">
            <a:extLst>
              <a:ext uri="{FF2B5EF4-FFF2-40B4-BE49-F238E27FC236}">
                <a16:creationId xmlns=""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8/18/2022</a:t>
            </a:fld>
            <a:endParaRPr lang="en-US"/>
          </a:p>
        </p:txBody>
      </p:sp>
      <p:sp>
        <p:nvSpPr>
          <p:cNvPr id="5" name="Footer Placeholder 4">
            <a:extLst>
              <a:ext uri="{FF2B5EF4-FFF2-40B4-BE49-F238E27FC236}">
                <a16:creationId xmlns=""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‹Nº›</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82D5C6C4-297C-4AB8-8AC7-600066CC20F1}"/>
              </a:ext>
            </a:extLst>
          </p:cNvPr>
          <p:cNvSpPr>
            <a:spLocks noGrp="1"/>
          </p:cNvSpPr>
          <p:nvPr>
            <p:ph type="title"/>
          </p:nvPr>
        </p:nvSpPr>
        <p:spPr>
          <a:xfrm>
            <a:off x="632572" y="2161560"/>
            <a:ext cx="8058149" cy="1321459"/>
          </a:xfrm>
        </p:spPr>
        <p:txBody>
          <a:bodyPr/>
          <a:lstStyle/>
          <a:p>
            <a:pPr algn="ctr"/>
            <a:r>
              <a:rPr lang="en-GB" sz="2800" b="1" dirty="0"/>
              <a:t>Potential differentiation of products derived from Ecuadorian fine </a:t>
            </a:r>
            <a:r>
              <a:rPr lang="en-GB" sz="2800" b="1" dirty="0" smtClean="0"/>
              <a:t>cocoa </a:t>
            </a:r>
            <a:r>
              <a:rPr lang="en-GB" sz="2800" b="1" dirty="0"/>
              <a:t>beans</a:t>
            </a:r>
            <a:r>
              <a:rPr lang="es-ES" sz="4000" dirty="0"/>
              <a:t/>
            </a:r>
            <a:br>
              <a:rPr lang="es-ES" sz="4000" dirty="0"/>
            </a:br>
            <a:endParaRPr lang="en-GB" sz="4000" b="1" dirty="0"/>
          </a:p>
        </p:txBody>
      </p:sp>
      <p:sp>
        <p:nvSpPr>
          <p:cNvPr id="2" name="1 CuadroTexto"/>
          <p:cNvSpPr txBox="1"/>
          <p:nvPr/>
        </p:nvSpPr>
        <p:spPr>
          <a:xfrm>
            <a:off x="726141" y="4105834"/>
            <a:ext cx="5844988" cy="1754326"/>
          </a:xfrm>
          <a:prstGeom prst="rect">
            <a:avLst/>
          </a:prstGeom>
          <a:noFill/>
        </p:spPr>
        <p:txBody>
          <a:bodyPr wrap="square" rtlCol="0">
            <a:spAutoFit/>
          </a:bodyPr>
          <a:lstStyle/>
          <a:p>
            <a:r>
              <a:rPr lang="en-GB" b="1" dirty="0">
                <a:solidFill>
                  <a:schemeClr val="bg1"/>
                </a:solidFill>
              </a:rPr>
              <a:t>Module</a:t>
            </a:r>
            <a:r>
              <a:rPr lang="en-GB" dirty="0">
                <a:solidFill>
                  <a:schemeClr val="bg1"/>
                </a:solidFill>
              </a:rPr>
              <a:t>: The Global Business Environment  </a:t>
            </a:r>
            <a:endParaRPr lang="es-ES" dirty="0">
              <a:solidFill>
                <a:schemeClr val="bg1"/>
              </a:solidFill>
            </a:endParaRPr>
          </a:p>
          <a:p>
            <a:r>
              <a:rPr lang="en-GB" b="1" dirty="0">
                <a:solidFill>
                  <a:schemeClr val="bg1"/>
                </a:solidFill>
              </a:rPr>
              <a:t>Code</a:t>
            </a:r>
            <a:r>
              <a:rPr lang="en-GB" dirty="0">
                <a:solidFill>
                  <a:schemeClr val="bg1"/>
                </a:solidFill>
              </a:rPr>
              <a:t>: LCBB4005</a:t>
            </a:r>
            <a:endParaRPr lang="es-ES" dirty="0">
              <a:solidFill>
                <a:schemeClr val="bg1"/>
              </a:solidFill>
            </a:endParaRPr>
          </a:p>
          <a:p>
            <a:r>
              <a:rPr lang="en-GB" b="1" dirty="0">
                <a:solidFill>
                  <a:schemeClr val="bg1"/>
                </a:solidFill>
              </a:rPr>
              <a:t>Lecturer</a:t>
            </a:r>
            <a:r>
              <a:rPr lang="en-GB" dirty="0">
                <a:solidFill>
                  <a:schemeClr val="bg1"/>
                </a:solidFill>
              </a:rPr>
              <a:t>: </a:t>
            </a:r>
            <a:r>
              <a:rPr lang="en-GB" dirty="0" err="1">
                <a:solidFill>
                  <a:schemeClr val="bg1"/>
                </a:solidFill>
              </a:rPr>
              <a:t>Dr.</a:t>
            </a:r>
            <a:r>
              <a:rPr lang="en-GB" dirty="0">
                <a:solidFill>
                  <a:schemeClr val="bg1"/>
                </a:solidFill>
              </a:rPr>
              <a:t> </a:t>
            </a:r>
            <a:r>
              <a:rPr lang="en-GB" dirty="0" err="1">
                <a:solidFill>
                  <a:schemeClr val="bg1"/>
                </a:solidFill>
              </a:rPr>
              <a:t>Rexon</a:t>
            </a:r>
            <a:r>
              <a:rPr lang="en-GB" dirty="0">
                <a:solidFill>
                  <a:schemeClr val="bg1"/>
                </a:solidFill>
              </a:rPr>
              <a:t> </a:t>
            </a:r>
            <a:r>
              <a:rPr lang="en-GB" dirty="0" err="1">
                <a:solidFill>
                  <a:schemeClr val="bg1"/>
                </a:solidFill>
              </a:rPr>
              <a:t>Nting</a:t>
            </a:r>
            <a:endParaRPr lang="es-ES" dirty="0">
              <a:solidFill>
                <a:schemeClr val="bg1"/>
              </a:solidFill>
            </a:endParaRPr>
          </a:p>
          <a:p>
            <a:r>
              <a:rPr lang="en-GB" b="1" dirty="0">
                <a:solidFill>
                  <a:schemeClr val="bg1"/>
                </a:solidFill>
              </a:rPr>
              <a:t>Name: </a:t>
            </a:r>
            <a:r>
              <a:rPr lang="en-GB" dirty="0">
                <a:solidFill>
                  <a:schemeClr val="bg1"/>
                </a:solidFill>
              </a:rPr>
              <a:t>Anderson </a:t>
            </a:r>
            <a:r>
              <a:rPr lang="en-GB" dirty="0" err="1">
                <a:solidFill>
                  <a:schemeClr val="bg1"/>
                </a:solidFill>
              </a:rPr>
              <a:t>Sanaguano</a:t>
            </a:r>
            <a:r>
              <a:rPr lang="en-GB" dirty="0">
                <a:solidFill>
                  <a:schemeClr val="bg1"/>
                </a:solidFill>
              </a:rPr>
              <a:t> </a:t>
            </a:r>
            <a:r>
              <a:rPr lang="en-GB" dirty="0" err="1">
                <a:solidFill>
                  <a:schemeClr val="bg1"/>
                </a:solidFill>
              </a:rPr>
              <a:t>Masache</a:t>
            </a:r>
            <a:endParaRPr lang="es-ES" dirty="0">
              <a:solidFill>
                <a:schemeClr val="bg1"/>
              </a:solidFill>
            </a:endParaRPr>
          </a:p>
          <a:p>
            <a:r>
              <a:rPr lang="en-GB" b="1" dirty="0">
                <a:solidFill>
                  <a:schemeClr val="bg1"/>
                </a:solidFill>
              </a:rPr>
              <a:t>Student ID:</a:t>
            </a:r>
            <a:r>
              <a:rPr lang="en-GB" dirty="0">
                <a:solidFill>
                  <a:schemeClr val="bg1"/>
                </a:solidFill>
              </a:rPr>
              <a:t> 2132325</a:t>
            </a:r>
            <a:endParaRPr lang="es-ES" dirty="0">
              <a:solidFill>
                <a:schemeClr val="bg1"/>
              </a:solidFill>
            </a:endParaRPr>
          </a:p>
          <a:p>
            <a:endParaRPr lang="es-ES" dirty="0"/>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pPr algn="ctr"/>
            <a:r>
              <a:rPr lang="en-GB" b="1" dirty="0"/>
              <a:t>Alfred Ritter </a:t>
            </a:r>
            <a:r>
              <a:rPr lang="en-GB" b="1" dirty="0" smtClean="0"/>
              <a:t>LLC &amp; LPA</a:t>
            </a:r>
            <a:endParaRPr lang="es-ES" b="1" dirty="0"/>
          </a:p>
        </p:txBody>
      </p:sp>
      <p:sp>
        <p:nvSpPr>
          <p:cNvPr id="3" name="2 Marcador de contenido"/>
          <p:cNvSpPr>
            <a:spLocks noGrp="1"/>
          </p:cNvSpPr>
          <p:nvPr>
            <p:ph idx="1"/>
          </p:nvPr>
        </p:nvSpPr>
        <p:spPr>
          <a:xfrm>
            <a:off x="628650" y="1188618"/>
            <a:ext cx="7886700" cy="4351338"/>
          </a:xfrm>
        </p:spPr>
        <p:txBody>
          <a:bodyPr/>
          <a:lstStyle/>
          <a:p>
            <a:pPr marL="0" indent="0" algn="just">
              <a:buNone/>
            </a:pPr>
            <a:r>
              <a:rPr lang="en-GB" dirty="0" smtClean="0"/>
              <a:t>Alfred </a:t>
            </a:r>
            <a:r>
              <a:rPr lang="en-GB" dirty="0"/>
              <a:t>Ritter GmbH &amp; Co. KG (LLC &amp; LPA) is a recognised chocolate maker in Germany. Alfred Ritter's square chocolate bars are well-known: around 95 per cent of Germans are familiar with the Ritter Sport brand. Other European markets where Ritter has a significant presence include Denmark, Italy, Austria, and the Netherlands. Ritter Sport chocolate bars are also available in over 60 countries </a:t>
            </a:r>
            <a:r>
              <a:rPr lang="en-GB" dirty="0" smtClean="0"/>
              <a:t>worldwide.</a:t>
            </a:r>
            <a:endParaRPr lang="es-E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5731" y="4395228"/>
            <a:ext cx="1295511" cy="1279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629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dirty="0"/>
              <a:t>Ecuador, the cocoa birthplace</a:t>
            </a:r>
          </a:p>
        </p:txBody>
      </p:sp>
      <p:sp>
        <p:nvSpPr>
          <p:cNvPr id="3" name="Content Placeholder 2">
            <a:extLst>
              <a:ext uri="{FF2B5EF4-FFF2-40B4-BE49-F238E27FC236}">
                <a16:creationId xmlns="" xmlns:a16="http://schemas.microsoft.com/office/drawing/2014/main" id="{1FE5D75F-CDD3-4185-9C31-46D89C08E29F}"/>
              </a:ext>
            </a:extLst>
          </p:cNvPr>
          <p:cNvSpPr>
            <a:spLocks noGrp="1"/>
          </p:cNvSpPr>
          <p:nvPr>
            <p:ph idx="1"/>
          </p:nvPr>
        </p:nvSpPr>
        <p:spPr>
          <a:xfrm>
            <a:off x="452487" y="584832"/>
            <a:ext cx="8531257" cy="5036319"/>
          </a:xfrm>
        </p:spPr>
        <p:txBody>
          <a:bodyPr/>
          <a:lstStyle/>
          <a:p>
            <a:pPr marL="0" indent="0">
              <a:lnSpc>
                <a:spcPct val="107000"/>
              </a:lnSpc>
              <a:spcAft>
                <a:spcPts val="800"/>
              </a:spcAft>
              <a:buNone/>
            </a:pPr>
            <a:endParaRPr lang="en-US" sz="2000" dirty="0" smtClean="0"/>
          </a:p>
          <a:p>
            <a:pPr marL="0" indent="0">
              <a:buNone/>
            </a:pPr>
            <a:r>
              <a:rPr lang="es-ES" sz="2000" i="1" dirty="0" err="1"/>
              <a:t>The</a:t>
            </a:r>
            <a:r>
              <a:rPr lang="es-ES" sz="2000" i="1" dirty="0"/>
              <a:t> </a:t>
            </a:r>
            <a:r>
              <a:rPr lang="es-ES" sz="2000" i="1" dirty="0" err="1"/>
              <a:t>origin</a:t>
            </a:r>
            <a:r>
              <a:rPr lang="es-ES" sz="2000" i="1" dirty="0"/>
              <a:t> – </a:t>
            </a:r>
            <a:r>
              <a:rPr lang="es-ES" sz="2000" i="1" dirty="0" smtClean="0"/>
              <a:t>3300BC</a:t>
            </a:r>
          </a:p>
          <a:p>
            <a:pPr marL="0" indent="0" algn="just">
              <a:buNone/>
            </a:pPr>
            <a:r>
              <a:rPr lang="en-US" sz="2000" dirty="0"/>
              <a:t>According to Harvard University Professor Martin, Carla D., the cacao tree (</a:t>
            </a:r>
            <a:r>
              <a:rPr lang="en-US" sz="2000" dirty="0" err="1"/>
              <a:t>Theobroma</a:t>
            </a:r>
            <a:r>
              <a:rPr lang="en-US" sz="2000" dirty="0"/>
              <a:t> cacao L.) is native to the Amazonian basin on the foothills of the northern </a:t>
            </a:r>
            <a:r>
              <a:rPr lang="en-US" sz="2000" dirty="0" smtClean="0"/>
              <a:t>Andes.</a:t>
            </a:r>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a:p>
            <a:pPr marL="0" indent="0">
              <a:buNone/>
            </a:pPr>
            <a:endParaRPr lang="en-US" sz="2000" dirty="0"/>
          </a:p>
          <a:p>
            <a:pPr marL="0" indent="0" algn="just">
              <a:buNone/>
            </a:pPr>
            <a:r>
              <a:rPr lang="en-US" sz="2000" dirty="0"/>
              <a:t>A 3300BC ceramic pottery discovered in Ecuador's southern Amazonian district of Zamora Chinchipe included minuscule traces of cocoa, indicating that cocoa beans were farmed and consumed there more than 5,000 years ago</a:t>
            </a:r>
            <a:r>
              <a:rPr lang="en-US" sz="2000" dirty="0" smtClean="0"/>
              <a:t>.</a:t>
            </a:r>
          </a:p>
          <a:p>
            <a:pPr marL="0" indent="0">
              <a:buNone/>
            </a:pPr>
            <a:endParaRPr lang="en-US" sz="20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3906" y="2157654"/>
            <a:ext cx="3965561" cy="2270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6412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GB" b="1" dirty="0" smtClean="0"/>
              <a:t>Producer </a:t>
            </a:r>
            <a:r>
              <a:rPr lang="en-GB" b="1" dirty="0"/>
              <a:t>of fine quality chocolate</a:t>
            </a:r>
            <a:endParaRPr lang="es-ES" b="1" dirty="0"/>
          </a:p>
        </p:txBody>
      </p:sp>
      <p:sp>
        <p:nvSpPr>
          <p:cNvPr id="3" name="2 Marcador de contenido"/>
          <p:cNvSpPr>
            <a:spLocks noGrp="1"/>
          </p:cNvSpPr>
          <p:nvPr>
            <p:ph idx="1"/>
          </p:nvPr>
        </p:nvSpPr>
        <p:spPr>
          <a:xfrm>
            <a:off x="628650" y="1457606"/>
            <a:ext cx="7886700" cy="4351338"/>
          </a:xfrm>
        </p:spPr>
        <p:txBody>
          <a:bodyPr/>
          <a:lstStyle/>
          <a:p>
            <a:r>
              <a:rPr lang="en-GB" sz="2400" dirty="0"/>
              <a:t>Ecuador is one of South America's smallest countries but is the leading producer of fine quality chocolate. </a:t>
            </a:r>
            <a:endParaRPr lang="en-GB" sz="2400" dirty="0" smtClean="0"/>
          </a:p>
          <a:p>
            <a:r>
              <a:rPr lang="en-GB" sz="2400" dirty="0" smtClean="0"/>
              <a:t>Cocoa </a:t>
            </a:r>
            <a:r>
              <a:rPr lang="en-GB" sz="2400" dirty="0"/>
              <a:t>is one of Ecuador's oldest cultivated crops, primarily grown on small-scale farms. </a:t>
            </a:r>
            <a:endParaRPr lang="en-GB" sz="2400" dirty="0" smtClean="0"/>
          </a:p>
          <a:p>
            <a:r>
              <a:rPr lang="en-GB" sz="2400" dirty="0"/>
              <a:t>P</a:t>
            </a:r>
            <a:r>
              <a:rPr lang="en-GB" sz="2400" dirty="0" smtClean="0"/>
              <a:t>lenty </a:t>
            </a:r>
            <a:r>
              <a:rPr lang="en-GB" sz="2400" dirty="0"/>
              <a:t>of land and water, agricultural output on small farms is low. </a:t>
            </a:r>
            <a:endParaRPr lang="en-GB" sz="2400" dirty="0" smtClean="0"/>
          </a:p>
          <a:p>
            <a:r>
              <a:rPr lang="en-GB" sz="2400" dirty="0" smtClean="0"/>
              <a:t>The </a:t>
            </a:r>
            <a:r>
              <a:rPr lang="en-GB" sz="2400" dirty="0"/>
              <a:t>tree stock is frequently elderly, resulting in low yields and income for growers. </a:t>
            </a:r>
            <a:endParaRPr lang="en-GB" sz="2400" dirty="0" smtClean="0"/>
          </a:p>
          <a:p>
            <a:r>
              <a:rPr lang="en-GB" sz="2400" dirty="0"/>
              <a:t>H</a:t>
            </a:r>
            <a:r>
              <a:rPr lang="en-GB" sz="2400" dirty="0" smtClean="0"/>
              <a:t>igh </a:t>
            </a:r>
            <a:r>
              <a:rPr lang="en-GB" sz="2400" dirty="0"/>
              <a:t>biodiversity; environmental factors must be considered while increasing agricultural </a:t>
            </a:r>
            <a:r>
              <a:rPr lang="en-GB" sz="2400" dirty="0" smtClean="0"/>
              <a:t>productivity.</a:t>
            </a:r>
            <a:endParaRPr lang="es-ES" sz="2400" dirty="0"/>
          </a:p>
        </p:txBody>
      </p:sp>
    </p:spTree>
    <p:extLst>
      <p:ext uri="{BB962C8B-B14F-4D97-AF65-F5344CB8AC3E}">
        <p14:creationId xmlns:p14="http://schemas.microsoft.com/office/powerpoint/2010/main" val="227853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858DC41E-C746-435E-AD0E-0D42E7EF3BF5}"/>
              </a:ext>
            </a:extLst>
          </p:cNvPr>
          <p:cNvSpPr>
            <a:spLocks noGrp="1"/>
          </p:cNvSpPr>
          <p:nvPr>
            <p:ph type="title"/>
          </p:nvPr>
        </p:nvSpPr>
        <p:spPr>
          <a:xfrm>
            <a:off x="628650" y="365125"/>
            <a:ext cx="7886700" cy="5476382"/>
          </a:xfrm>
        </p:spPr>
        <p:txBody>
          <a:bodyPr/>
          <a:lstStyle/>
          <a:p>
            <a:pPr algn="ctr"/>
            <a:r>
              <a:rPr lang="en-GB" sz="6600" b="1" dirty="0" smtClean="0"/>
              <a:t/>
            </a:r>
            <a:br>
              <a:rPr lang="en-GB" sz="6600" b="1" dirty="0" smtClean="0"/>
            </a:br>
            <a:r>
              <a:rPr lang="en-GB" sz="6600" b="1" dirty="0" smtClean="0"/>
              <a:t/>
            </a:r>
            <a:br>
              <a:rPr lang="en-GB" sz="6600" b="1" dirty="0" smtClean="0"/>
            </a:br>
            <a:endParaRPr lang="en-GB" sz="6600" b="1" dirty="0"/>
          </a:p>
        </p:txBody>
      </p:sp>
      <p:sp>
        <p:nvSpPr>
          <p:cNvPr id="3" name="2 CuadroTexto"/>
          <p:cNvSpPr txBox="1"/>
          <p:nvPr/>
        </p:nvSpPr>
        <p:spPr>
          <a:xfrm>
            <a:off x="2151529" y="365125"/>
            <a:ext cx="4814047" cy="523220"/>
          </a:xfrm>
          <a:prstGeom prst="rect">
            <a:avLst/>
          </a:prstGeom>
          <a:noFill/>
        </p:spPr>
        <p:txBody>
          <a:bodyPr wrap="square" rtlCol="0">
            <a:spAutoFit/>
          </a:bodyPr>
          <a:lstStyle/>
          <a:p>
            <a:r>
              <a:rPr lang="en-US" sz="2800" b="1" dirty="0"/>
              <a:t>What is Fine or Flavour </a:t>
            </a:r>
            <a:r>
              <a:rPr lang="en-US" sz="2800" b="1" dirty="0" smtClean="0"/>
              <a:t>Cocoa?</a:t>
            </a:r>
            <a:endParaRPr lang="en-US" sz="2800" b="1" dirty="0"/>
          </a:p>
        </p:txBody>
      </p:sp>
      <p:sp>
        <p:nvSpPr>
          <p:cNvPr id="4" name="3 CuadroTexto"/>
          <p:cNvSpPr txBox="1"/>
          <p:nvPr/>
        </p:nvSpPr>
        <p:spPr>
          <a:xfrm>
            <a:off x="797858" y="1075629"/>
            <a:ext cx="6974542" cy="4431983"/>
          </a:xfrm>
          <a:prstGeom prst="rect">
            <a:avLst/>
          </a:prstGeom>
          <a:noFill/>
        </p:spPr>
        <p:txBody>
          <a:bodyPr wrap="square" rtlCol="0">
            <a:spAutoFit/>
          </a:bodyPr>
          <a:lstStyle/>
          <a:p>
            <a:r>
              <a:rPr lang="en-US" sz="2400" dirty="0" smtClean="0"/>
              <a:t>Fine cocoa</a:t>
            </a:r>
          </a:p>
          <a:p>
            <a:endParaRPr lang="en-US" sz="2400" dirty="0" smtClean="0"/>
          </a:p>
          <a:p>
            <a:pPr marL="285750" indent="-285750">
              <a:buFont typeface="Wingdings" pitchFamily="2" charset="2"/>
              <a:buChar char="ü"/>
            </a:pPr>
            <a:r>
              <a:rPr lang="en-US" sz="2400" dirty="0" smtClean="0"/>
              <a:t>Free defect of flavour</a:t>
            </a:r>
          </a:p>
          <a:p>
            <a:pPr marL="285750" indent="-285750">
              <a:buFont typeface="Wingdings" pitchFamily="2" charset="2"/>
              <a:buChar char="ü"/>
            </a:pPr>
            <a:r>
              <a:rPr lang="en-US" sz="2400" dirty="0" smtClean="0"/>
              <a:t>Important genetic diversity </a:t>
            </a:r>
          </a:p>
          <a:p>
            <a:pPr marL="285750" indent="-285750">
              <a:buFont typeface="Wingdings" pitchFamily="2" charset="2"/>
              <a:buChar char="ü"/>
            </a:pPr>
            <a:r>
              <a:rPr lang="en-US" sz="2400" dirty="0" smtClean="0"/>
              <a:t>Historical and cultural</a:t>
            </a:r>
          </a:p>
          <a:p>
            <a:pPr marL="285750" indent="-285750">
              <a:buFont typeface="Wingdings" pitchFamily="2" charset="2"/>
              <a:buChar char="ü"/>
            </a:pPr>
            <a:endParaRPr lang="en-US" sz="2400" dirty="0" smtClean="0"/>
          </a:p>
          <a:p>
            <a:pPr marL="285750" indent="-285750">
              <a:buFont typeface="Wingdings" pitchFamily="2" charset="2"/>
              <a:buChar char="ü"/>
            </a:pPr>
            <a:endParaRPr lang="en-US" sz="2400" dirty="0"/>
          </a:p>
          <a:p>
            <a:r>
              <a:rPr lang="en-US" sz="2400" dirty="0" smtClean="0"/>
              <a:t>Flavour cocoa</a:t>
            </a:r>
          </a:p>
          <a:p>
            <a:endParaRPr lang="en-US" sz="2400" dirty="0" smtClean="0"/>
          </a:p>
          <a:p>
            <a:pPr marL="285750" indent="-285750">
              <a:buFont typeface="Wingdings" pitchFamily="2" charset="2"/>
              <a:buChar char="ü"/>
            </a:pPr>
            <a:r>
              <a:rPr lang="en-US" sz="2400" dirty="0" smtClean="0"/>
              <a:t>Little or not defect in flavour</a:t>
            </a:r>
          </a:p>
          <a:p>
            <a:pPr marL="285750" indent="-285750">
              <a:buFont typeface="Wingdings" pitchFamily="2" charset="2"/>
              <a:buChar char="ü"/>
            </a:pPr>
            <a:r>
              <a:rPr lang="en-US" sz="2400" dirty="0" smtClean="0"/>
              <a:t>Provides valuable aromatic	</a:t>
            </a:r>
          </a:p>
          <a:p>
            <a:endParaRPr lang="es-E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9419" y="2029666"/>
            <a:ext cx="3435931" cy="2261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6 CuadroTexto"/>
          <p:cNvSpPr txBox="1"/>
          <p:nvPr/>
        </p:nvSpPr>
        <p:spPr>
          <a:xfrm>
            <a:off x="1748118" y="5507612"/>
            <a:ext cx="184731" cy="369332"/>
          </a:xfrm>
          <a:prstGeom prst="rect">
            <a:avLst/>
          </a:prstGeom>
          <a:noFill/>
        </p:spPr>
        <p:txBody>
          <a:bodyPr wrap="none" rtlCol="0">
            <a:spAutoFit/>
          </a:bodyPr>
          <a:lstStyle/>
          <a:p>
            <a:endParaRPr lang="es-ES" dirty="0"/>
          </a:p>
        </p:txBody>
      </p:sp>
    </p:spTree>
    <p:extLst>
      <p:ext uri="{BB962C8B-B14F-4D97-AF65-F5344CB8AC3E}">
        <p14:creationId xmlns:p14="http://schemas.microsoft.com/office/powerpoint/2010/main" val="4037758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pPr algn="ctr"/>
            <a:r>
              <a:rPr lang="en-US" sz="4000" b="1" dirty="0" smtClean="0"/>
              <a:t>Opportunities and challenges to set up the factory at Ecuador </a:t>
            </a:r>
            <a:endParaRPr lang="es-ES" sz="4000" b="1" dirty="0"/>
          </a:p>
        </p:txBody>
      </p:sp>
      <p:sp>
        <p:nvSpPr>
          <p:cNvPr id="3" name="2 Marcador de contenido"/>
          <p:cNvSpPr>
            <a:spLocks noGrp="1"/>
          </p:cNvSpPr>
          <p:nvPr>
            <p:ph idx="1"/>
          </p:nvPr>
        </p:nvSpPr>
        <p:spPr>
          <a:xfrm>
            <a:off x="628650" y="1852519"/>
            <a:ext cx="7886700" cy="4351338"/>
          </a:xfrm>
        </p:spPr>
        <p:txBody>
          <a:bodyPr/>
          <a:lstStyle/>
          <a:p>
            <a:pPr algn="just"/>
            <a:r>
              <a:rPr lang="en-US" sz="2400" dirty="0"/>
              <a:t>According to the guidelines outlined in the Competitive Improvement Plan (PMC) for the cocoa and cocoa derivatives chain, Ecuador intends to be a global benchmark for cocoa and its derivatives by </a:t>
            </a:r>
            <a:r>
              <a:rPr lang="en-US" sz="2400" dirty="0" smtClean="0"/>
              <a:t>2030 for </a:t>
            </a:r>
            <a:r>
              <a:rPr lang="en-US" sz="2400" dirty="0"/>
              <a:t>sustainability, traceability, and fair international prices. According to cross-checked statistics data from the Ministry of Agriculture (MAG) and the Production, Foreign Trade, Investment, and Fisheries Ministry (MPCEI), from 2016 to 2019, progress has been </a:t>
            </a:r>
            <a:r>
              <a:rPr lang="en-US" sz="2400" dirty="0" err="1"/>
              <a:t>favourable</a:t>
            </a:r>
            <a:r>
              <a:rPr lang="en-US" sz="2400" dirty="0"/>
              <a:t> from the standpoint of the perspective of output growth and Foreign Direct Investment (FDI</a:t>
            </a:r>
            <a:r>
              <a:rPr lang="en-US" sz="2400" dirty="0" smtClean="0"/>
              <a:t>).</a:t>
            </a:r>
            <a:endParaRPr lang="es-ES" sz="2400" dirty="0"/>
          </a:p>
        </p:txBody>
      </p:sp>
    </p:spTree>
    <p:extLst>
      <p:ext uri="{BB962C8B-B14F-4D97-AF65-F5344CB8AC3E}">
        <p14:creationId xmlns:p14="http://schemas.microsoft.com/office/powerpoint/2010/main" val="3124929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628649" y="365125"/>
            <a:ext cx="8380879" cy="1325563"/>
          </a:xfrm>
        </p:spPr>
        <p:txBody>
          <a:bodyPr/>
          <a:lstStyle/>
          <a:p>
            <a:r>
              <a:rPr lang="en-US" b="1" dirty="0" smtClean="0"/>
              <a:t>Ecuador and European Commission</a:t>
            </a:r>
            <a:endParaRPr lang="es-ES" b="1" dirty="0"/>
          </a:p>
        </p:txBody>
      </p:sp>
      <p:sp>
        <p:nvSpPr>
          <p:cNvPr id="3" name="2 Marcador de contenido"/>
          <p:cNvSpPr>
            <a:spLocks noGrp="1"/>
          </p:cNvSpPr>
          <p:nvPr>
            <p:ph idx="1"/>
          </p:nvPr>
        </p:nvSpPr>
        <p:spPr>
          <a:xfrm>
            <a:off x="547968" y="1090520"/>
            <a:ext cx="7886700" cy="4351338"/>
          </a:xfrm>
        </p:spPr>
        <p:txBody>
          <a:bodyPr/>
          <a:lstStyle/>
          <a:p>
            <a:pPr marL="0" indent="0">
              <a:buNone/>
            </a:pPr>
            <a:r>
              <a:rPr lang="en-US" dirty="0" smtClean="0"/>
              <a:t>Proposed </a:t>
            </a:r>
            <a:r>
              <a:rPr lang="en-US" dirty="0"/>
              <a:t>to articulate this plan on the basis of </a:t>
            </a:r>
            <a:r>
              <a:rPr lang="en-US" dirty="0" smtClean="0"/>
              <a:t> </a:t>
            </a:r>
            <a:r>
              <a:rPr lang="en-US" dirty="0"/>
              <a:t>strategic axes: </a:t>
            </a:r>
            <a:endParaRPr lang="en-US" dirty="0" smtClean="0"/>
          </a:p>
          <a:p>
            <a:pPr marL="514350" indent="-514350">
              <a:buFont typeface="+mj-lt"/>
              <a:buAutoNum type="arabicPeriod"/>
            </a:pPr>
            <a:r>
              <a:rPr lang="en-US" dirty="0" smtClean="0"/>
              <a:t>Improving </a:t>
            </a:r>
            <a:r>
              <a:rPr lang="en-US" dirty="0"/>
              <a:t>quality </a:t>
            </a:r>
            <a:endParaRPr lang="en-US" dirty="0" smtClean="0"/>
          </a:p>
          <a:p>
            <a:pPr marL="514350" indent="-514350">
              <a:buFont typeface="+mj-lt"/>
              <a:buAutoNum type="arabicPeriod"/>
            </a:pPr>
            <a:r>
              <a:rPr lang="en-US" dirty="0" smtClean="0"/>
              <a:t>Increasing </a:t>
            </a:r>
            <a:r>
              <a:rPr lang="en-US" dirty="0"/>
              <a:t>productivity </a:t>
            </a:r>
            <a:endParaRPr lang="en-US" dirty="0" smtClean="0"/>
          </a:p>
          <a:p>
            <a:pPr marL="514350" indent="-514350">
              <a:buFont typeface="+mj-lt"/>
              <a:buAutoNum type="arabicPeriod"/>
            </a:pPr>
            <a:r>
              <a:rPr lang="en-US" dirty="0" smtClean="0"/>
              <a:t>Attract </a:t>
            </a:r>
            <a:r>
              <a:rPr lang="en-US" dirty="0"/>
              <a:t>investment to add value </a:t>
            </a:r>
          </a:p>
          <a:p>
            <a:pPr marL="514350" indent="-514350">
              <a:buFont typeface="+mj-lt"/>
              <a:buAutoNum type="arabicPeriod"/>
            </a:pPr>
            <a:r>
              <a:rPr lang="en-US" dirty="0" smtClean="0"/>
              <a:t>Strengthen </a:t>
            </a:r>
            <a:r>
              <a:rPr lang="en-US" dirty="0"/>
              <a:t>public-private institutions </a:t>
            </a:r>
            <a:endParaRPr lang="en-US" dirty="0" smtClean="0"/>
          </a:p>
          <a:p>
            <a:pPr marL="514350" indent="-514350">
              <a:buFont typeface="+mj-lt"/>
              <a:buAutoNum type="arabicPeriod"/>
            </a:pPr>
            <a:r>
              <a:rPr lang="en-US" dirty="0" smtClean="0"/>
              <a:t>Position </a:t>
            </a:r>
            <a:r>
              <a:rPr lang="en-US" dirty="0"/>
              <a:t>Ecuadorian cocoa and chocolate in the </a:t>
            </a:r>
            <a:r>
              <a:rPr lang="en-US" dirty="0" smtClean="0"/>
              <a:t>International </a:t>
            </a:r>
            <a:r>
              <a:rPr lang="en-US" dirty="0"/>
              <a:t>market </a:t>
            </a:r>
            <a:endParaRPr lang="es-ES" dirty="0"/>
          </a:p>
        </p:txBody>
      </p:sp>
    </p:spTree>
    <p:extLst>
      <p:ext uri="{BB962C8B-B14F-4D97-AF65-F5344CB8AC3E}">
        <p14:creationId xmlns:p14="http://schemas.microsoft.com/office/powerpoint/2010/main" val="3854127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1354792" y="365125"/>
            <a:ext cx="7886700" cy="1325563"/>
          </a:xfrm>
        </p:spPr>
        <p:txBody>
          <a:bodyPr/>
          <a:lstStyle/>
          <a:p>
            <a:r>
              <a:rPr lang="en-US" b="1" dirty="0" smtClean="0"/>
              <a:t>Impact on productivity</a:t>
            </a:r>
            <a:endParaRPr lang="es-ES" b="1"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4792" y="2070847"/>
            <a:ext cx="6797118" cy="34204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3 CuadroTexto"/>
          <p:cNvSpPr txBox="1"/>
          <p:nvPr/>
        </p:nvSpPr>
        <p:spPr>
          <a:xfrm>
            <a:off x="394448" y="1039469"/>
            <a:ext cx="8662051" cy="923330"/>
          </a:xfrm>
          <a:prstGeom prst="rect">
            <a:avLst/>
          </a:prstGeom>
          <a:noFill/>
        </p:spPr>
        <p:txBody>
          <a:bodyPr wrap="none" rtlCol="0">
            <a:spAutoFit/>
          </a:bodyPr>
          <a:lstStyle/>
          <a:p>
            <a:pPr algn="just"/>
            <a:r>
              <a:rPr lang="en-US" dirty="0"/>
              <a:t>Plantation regeneration, rehabilitation, and maintenance articulate what </a:t>
            </a:r>
            <a:r>
              <a:rPr lang="en-US" dirty="0" err="1" smtClean="0"/>
              <a:t>Loet</a:t>
            </a:r>
            <a:r>
              <a:rPr lang="en-US" dirty="0" smtClean="0"/>
              <a:t> </a:t>
            </a:r>
            <a:r>
              <a:rPr lang="en-US" dirty="0" err="1"/>
              <a:t>Leydesdorff</a:t>
            </a:r>
            <a:r>
              <a:rPr lang="en-US" dirty="0"/>
              <a:t> </a:t>
            </a:r>
          </a:p>
          <a:p>
            <a:pPr algn="just"/>
            <a:r>
              <a:rPr lang="en-US" dirty="0" smtClean="0"/>
              <a:t>and </a:t>
            </a:r>
            <a:r>
              <a:rPr lang="en-US" dirty="0"/>
              <a:t>Henry </a:t>
            </a:r>
            <a:r>
              <a:rPr lang="en-US" dirty="0" err="1"/>
              <a:t>Etzkowitz</a:t>
            </a:r>
            <a:r>
              <a:rPr lang="en-US" dirty="0"/>
              <a:t> refer to as the triple helix, </a:t>
            </a:r>
            <a:r>
              <a:rPr lang="en-US" dirty="0" smtClean="0"/>
              <a:t>which </a:t>
            </a:r>
            <a:r>
              <a:rPr lang="en-US" dirty="0"/>
              <a:t>in innovation policy provides </a:t>
            </a:r>
            <a:endParaRPr lang="en-US" dirty="0" smtClean="0"/>
          </a:p>
          <a:p>
            <a:pPr algn="just"/>
            <a:r>
              <a:rPr lang="en-US" dirty="0" smtClean="0"/>
              <a:t>a </a:t>
            </a:r>
            <a:r>
              <a:rPr lang="en-US" dirty="0"/>
              <a:t>trio between business, university, and government. </a:t>
            </a:r>
            <a:endParaRPr lang="en-US" dirty="0" smtClean="0"/>
          </a:p>
        </p:txBody>
      </p:sp>
      <p:sp>
        <p:nvSpPr>
          <p:cNvPr id="5" name="4 CuadroTexto"/>
          <p:cNvSpPr txBox="1"/>
          <p:nvPr/>
        </p:nvSpPr>
        <p:spPr>
          <a:xfrm>
            <a:off x="316158" y="5491332"/>
            <a:ext cx="8629670" cy="276999"/>
          </a:xfrm>
          <a:prstGeom prst="rect">
            <a:avLst/>
          </a:prstGeom>
          <a:noFill/>
        </p:spPr>
        <p:txBody>
          <a:bodyPr wrap="none" rtlCol="0">
            <a:spAutoFit/>
          </a:bodyPr>
          <a:lstStyle/>
          <a:p>
            <a:r>
              <a:rPr lang="en-US" sz="1200" dirty="0"/>
              <a:t>Production and yield of </a:t>
            </a:r>
            <a:r>
              <a:rPr lang="en-US" sz="1200" dirty="0" err="1"/>
              <a:t>Theobroma</a:t>
            </a:r>
            <a:r>
              <a:rPr lang="en-US" sz="1200" dirty="0"/>
              <a:t> cacao L 2010-2019. Information extracted from the Report of the Ministry of Agriculture of Ecuador</a:t>
            </a:r>
            <a:endParaRPr lang="es-ES" sz="1200" dirty="0"/>
          </a:p>
        </p:txBody>
      </p:sp>
    </p:spTree>
    <p:extLst>
      <p:ext uri="{BB962C8B-B14F-4D97-AF65-F5344CB8AC3E}">
        <p14:creationId xmlns:p14="http://schemas.microsoft.com/office/powerpoint/2010/main" val="2466986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n-US" b="1" dirty="0" smtClean="0"/>
              <a:t>Attracted </a:t>
            </a:r>
            <a:r>
              <a:rPr lang="en-US" b="1" dirty="0"/>
              <a:t>to generate added value</a:t>
            </a:r>
            <a:endParaRPr lang="es-ES" b="1"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2241" y="2201205"/>
            <a:ext cx="7137469" cy="33768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3 CuadroTexto"/>
          <p:cNvSpPr txBox="1"/>
          <p:nvPr/>
        </p:nvSpPr>
        <p:spPr>
          <a:xfrm>
            <a:off x="466165" y="5567045"/>
            <a:ext cx="7969623" cy="430887"/>
          </a:xfrm>
          <a:prstGeom prst="rect">
            <a:avLst/>
          </a:prstGeom>
          <a:noFill/>
        </p:spPr>
        <p:txBody>
          <a:bodyPr wrap="square" rtlCol="0">
            <a:spAutoFit/>
          </a:bodyPr>
          <a:lstStyle/>
          <a:p>
            <a:pPr algn="ctr"/>
            <a:r>
              <a:rPr lang="en-US" sz="1100" dirty="0"/>
              <a:t>Foreign direct investment (FDI) or Public Private Partnership 2014-2018. Information extracted from the Ministry of Production, Foreign Trade, Investment and Fisheries</a:t>
            </a:r>
            <a:endParaRPr lang="es-ES" sz="1100" dirty="0"/>
          </a:p>
        </p:txBody>
      </p:sp>
      <p:sp>
        <p:nvSpPr>
          <p:cNvPr id="5" name="4 CuadroTexto"/>
          <p:cNvSpPr txBox="1"/>
          <p:nvPr/>
        </p:nvSpPr>
        <p:spPr>
          <a:xfrm>
            <a:off x="685258" y="1000876"/>
            <a:ext cx="7914667" cy="1200329"/>
          </a:xfrm>
          <a:prstGeom prst="rect">
            <a:avLst/>
          </a:prstGeom>
          <a:noFill/>
        </p:spPr>
        <p:txBody>
          <a:bodyPr wrap="none" rtlCol="0">
            <a:spAutoFit/>
          </a:bodyPr>
          <a:lstStyle/>
          <a:p>
            <a:pPr algn="just"/>
            <a:r>
              <a:rPr lang="en-US" dirty="0"/>
              <a:t>The trend in the cocoa agro-industry and its derivatives is toward functional, </a:t>
            </a:r>
            <a:endParaRPr lang="en-US" dirty="0" smtClean="0"/>
          </a:p>
          <a:p>
            <a:pPr algn="just"/>
            <a:r>
              <a:rPr lang="en-US" dirty="0" smtClean="0"/>
              <a:t>value-added</a:t>
            </a:r>
            <a:r>
              <a:rPr lang="en-US" dirty="0"/>
              <a:t>, environmentally friendly products that encourage a healthy lifestyle, </a:t>
            </a:r>
            <a:endParaRPr lang="en-US" dirty="0" smtClean="0"/>
          </a:p>
          <a:p>
            <a:pPr algn="just"/>
            <a:r>
              <a:rPr lang="en-US" dirty="0" smtClean="0"/>
              <a:t>sustainable </a:t>
            </a:r>
            <a:r>
              <a:rPr lang="en-US" dirty="0"/>
              <a:t>and socially responsible brands with innovative/ecological packaging, </a:t>
            </a:r>
            <a:endParaRPr lang="en-US" dirty="0" smtClean="0"/>
          </a:p>
          <a:p>
            <a:pPr algn="just"/>
            <a:r>
              <a:rPr lang="en-US" dirty="0" smtClean="0"/>
              <a:t>and </a:t>
            </a:r>
            <a:r>
              <a:rPr lang="en-US" dirty="0"/>
              <a:t>support decent work and fair compensation for their employees.</a:t>
            </a:r>
            <a:endParaRPr lang="es-ES" dirty="0"/>
          </a:p>
        </p:txBody>
      </p:sp>
    </p:spTree>
    <p:extLst>
      <p:ext uri="{BB962C8B-B14F-4D97-AF65-F5344CB8AC3E}">
        <p14:creationId xmlns:p14="http://schemas.microsoft.com/office/powerpoint/2010/main" val="2518993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pPr algn="ctr"/>
            <a:r>
              <a:rPr lang="en-US" b="1" dirty="0" smtClean="0"/>
              <a:t>International </a:t>
            </a:r>
            <a:r>
              <a:rPr lang="en-US" b="1" dirty="0"/>
              <a:t>market </a:t>
            </a:r>
            <a:r>
              <a:rPr lang="es-ES" b="1" dirty="0"/>
              <a:t/>
            </a:r>
            <a:br>
              <a:rPr lang="es-ES" b="1" dirty="0"/>
            </a:br>
            <a:endParaRPr lang="es-ES" b="1" dirty="0"/>
          </a:p>
        </p:txBody>
      </p:sp>
      <p:sp>
        <p:nvSpPr>
          <p:cNvPr id="3" name="2 Marcador de contenido"/>
          <p:cNvSpPr>
            <a:spLocks noGrp="1"/>
          </p:cNvSpPr>
          <p:nvPr>
            <p:ph idx="1"/>
          </p:nvPr>
        </p:nvSpPr>
        <p:spPr>
          <a:xfrm>
            <a:off x="494179" y="1189131"/>
            <a:ext cx="7886700" cy="4351338"/>
          </a:xfrm>
        </p:spPr>
        <p:txBody>
          <a:bodyPr/>
          <a:lstStyle/>
          <a:p>
            <a:pPr algn="just"/>
            <a:r>
              <a:rPr lang="en-US" dirty="0"/>
              <a:t> International demand for cocoa and its derivatives in the medium term 2025 will be based on traceability, quality and differentiation. </a:t>
            </a:r>
            <a:endParaRPr lang="en-US" dirty="0" smtClean="0"/>
          </a:p>
          <a:p>
            <a:r>
              <a:rPr lang="en-US" dirty="0" smtClean="0"/>
              <a:t>Strategic objectives:</a:t>
            </a:r>
          </a:p>
          <a:p>
            <a:pPr lvl="1"/>
            <a:r>
              <a:rPr lang="en-US" dirty="0" smtClean="0"/>
              <a:t>National promotion plan</a:t>
            </a:r>
          </a:p>
          <a:p>
            <a:pPr lvl="1"/>
            <a:r>
              <a:rPr lang="en-US" dirty="0" smtClean="0"/>
              <a:t>National an International chocolate campaign</a:t>
            </a:r>
          </a:p>
          <a:p>
            <a:pPr lvl="1"/>
            <a:r>
              <a:rPr lang="en-US" dirty="0" smtClean="0"/>
              <a:t>Promote the new policy of quality and excellence in the chain</a:t>
            </a:r>
          </a:p>
          <a:p>
            <a:pPr lvl="1"/>
            <a:endParaRPr lang="es-ES" dirty="0"/>
          </a:p>
        </p:txBody>
      </p:sp>
    </p:spTree>
    <p:extLst>
      <p:ext uri="{BB962C8B-B14F-4D97-AF65-F5344CB8AC3E}">
        <p14:creationId xmlns:p14="http://schemas.microsoft.com/office/powerpoint/2010/main" val="3956490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pPr algn="ctr"/>
            <a:r>
              <a:rPr lang="en-US" b="1" dirty="0" smtClean="0"/>
              <a:t>Export </a:t>
            </a:r>
            <a:r>
              <a:rPr lang="en-US" b="1" dirty="0"/>
              <a:t>of fine cocoa and </a:t>
            </a:r>
            <a:r>
              <a:rPr lang="en-US" b="1" dirty="0" smtClean="0"/>
              <a:t>flavour</a:t>
            </a:r>
            <a:br>
              <a:rPr lang="en-US" b="1" dirty="0" smtClean="0"/>
            </a:br>
            <a:r>
              <a:rPr lang="en-US" sz="2800" dirty="0" smtClean="0"/>
              <a:t>average 2011 | 2014</a:t>
            </a:r>
            <a:endParaRPr lang="es-ES" sz="2800"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03940" y="1502429"/>
            <a:ext cx="6872295" cy="3580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2 CuadroTexto"/>
          <p:cNvSpPr txBox="1"/>
          <p:nvPr/>
        </p:nvSpPr>
        <p:spPr>
          <a:xfrm>
            <a:off x="3747247" y="5154706"/>
            <a:ext cx="1394292" cy="369332"/>
          </a:xfrm>
          <a:prstGeom prst="rect">
            <a:avLst/>
          </a:prstGeom>
          <a:noFill/>
        </p:spPr>
        <p:txBody>
          <a:bodyPr wrap="none" rtlCol="0">
            <a:spAutoFit/>
          </a:bodyPr>
          <a:lstStyle/>
          <a:p>
            <a:r>
              <a:rPr lang="en-US" dirty="0" smtClean="0"/>
              <a:t>Source: ICCO</a:t>
            </a:r>
            <a:endParaRPr lang="es-ES" dirty="0"/>
          </a:p>
        </p:txBody>
      </p:sp>
    </p:spTree>
    <p:extLst>
      <p:ext uri="{BB962C8B-B14F-4D97-AF65-F5344CB8AC3E}">
        <p14:creationId xmlns:p14="http://schemas.microsoft.com/office/powerpoint/2010/main" val="2227547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title"/>
          </p:nvPr>
        </p:nvSpPr>
        <p:spPr>
          <a:xfrm>
            <a:off x="628650" y="59578"/>
            <a:ext cx="7886700" cy="1325563"/>
          </a:xfrm>
        </p:spPr>
        <p:txBody>
          <a:bodyPr/>
          <a:lstStyle/>
          <a:p>
            <a:pPr algn="ctr"/>
            <a:r>
              <a:rPr lang="en-US" b="1" dirty="0" smtClean="0"/>
              <a:t>conclusions</a:t>
            </a:r>
            <a:endParaRPr lang="es-ES" b="1" dirty="0"/>
          </a:p>
        </p:txBody>
      </p:sp>
      <p:sp>
        <p:nvSpPr>
          <p:cNvPr id="3" name="2 Marcador de contenido"/>
          <p:cNvSpPr>
            <a:spLocks noGrp="1"/>
          </p:cNvSpPr>
          <p:nvPr>
            <p:ph idx="1"/>
          </p:nvPr>
        </p:nvSpPr>
        <p:spPr>
          <a:xfrm>
            <a:off x="628649" y="785718"/>
            <a:ext cx="8300197" cy="5113057"/>
          </a:xfrm>
        </p:spPr>
        <p:txBody>
          <a:bodyPr/>
          <a:lstStyle/>
          <a:p>
            <a:pPr marL="0" indent="0" algn="just">
              <a:buNone/>
            </a:pPr>
            <a:r>
              <a:rPr lang="en-US" dirty="0"/>
              <a:t>The recent increasing demand for high-quality chocolate gave the fine or flavour cocoa market a new lease of life. Indeed, most major chocolate manufacturers have included premium quality chocolate products in their range. These require fine or </a:t>
            </a:r>
            <a:r>
              <a:rPr lang="en-US" dirty="0" err="1"/>
              <a:t>flavoured</a:t>
            </a:r>
            <a:r>
              <a:rPr lang="en-US" dirty="0"/>
              <a:t> cocoa from specific origins in their recipes to achieve the distinctive taste or </a:t>
            </a:r>
            <a:r>
              <a:rPr lang="en-US" dirty="0" err="1"/>
              <a:t>colour</a:t>
            </a:r>
            <a:r>
              <a:rPr lang="en-US" dirty="0"/>
              <a:t> of the chocolate. The growing success of fine or flavour cocoa has a direct positive impact on the sustainability of the farming cocoa sector through significantly higher farm gate prices paid to the producer. </a:t>
            </a:r>
            <a:endParaRPr lang="es-ES" dirty="0"/>
          </a:p>
        </p:txBody>
      </p:sp>
    </p:spTree>
    <p:extLst>
      <p:ext uri="{BB962C8B-B14F-4D97-AF65-F5344CB8AC3E}">
        <p14:creationId xmlns:p14="http://schemas.microsoft.com/office/powerpoint/2010/main" val="123728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dirty="0"/>
              <a:t>References</a:t>
            </a:r>
            <a:endParaRPr lang="en-GB" dirty="0"/>
          </a:p>
        </p:txBody>
      </p:sp>
      <p:sp>
        <p:nvSpPr>
          <p:cNvPr id="3" name="Content Placeholder 2">
            <a:extLst>
              <a:ext uri="{FF2B5EF4-FFF2-40B4-BE49-F238E27FC236}">
                <a16:creationId xmlns="" xmlns:a16="http://schemas.microsoft.com/office/drawing/2014/main" id="{1FE5D75F-CDD3-4185-9C31-46D89C08E29F}"/>
              </a:ext>
            </a:extLst>
          </p:cNvPr>
          <p:cNvSpPr>
            <a:spLocks noGrp="1"/>
          </p:cNvSpPr>
          <p:nvPr>
            <p:ph idx="1"/>
          </p:nvPr>
        </p:nvSpPr>
        <p:spPr>
          <a:xfrm>
            <a:off x="105358" y="862738"/>
            <a:ext cx="8663233" cy="5036319"/>
          </a:xfrm>
        </p:spPr>
        <p:txBody>
          <a:bodyPr/>
          <a:lstStyle/>
          <a:p>
            <a:pPr marL="914400" lvl="1" indent="-457200">
              <a:buAutoNum type="arabicPeriod"/>
            </a:pPr>
            <a:endParaRPr lang="en-US" sz="1800" dirty="0" smtClean="0"/>
          </a:p>
          <a:p>
            <a:pPr marL="914400" lvl="1" indent="-457200">
              <a:buAutoNum type="arabicPeriod"/>
            </a:pPr>
            <a:r>
              <a:rPr lang="en-US" sz="1800" dirty="0" smtClean="0"/>
              <a:t>Padilla </a:t>
            </a:r>
            <a:r>
              <a:rPr lang="en-US" sz="1800" dirty="0"/>
              <a:t>Perez, R., &amp; Alvarado Vargas, J. (2014). The resurgence of industrial policy</a:t>
            </a:r>
            <a:r>
              <a:rPr lang="en-US" sz="1800" i="1" dirty="0"/>
              <a:t>. In Strengthening value chains as an instrument of industrial policy: methodology and experience of ECLAC in Central America </a:t>
            </a:r>
            <a:r>
              <a:rPr lang="en-US" sz="1800" dirty="0"/>
              <a:t>(pp. 34–76). Economic Commission for Latin America and the Caribbean ECLAC</a:t>
            </a:r>
            <a:r>
              <a:rPr lang="en-US" sz="1800" dirty="0" smtClean="0"/>
              <a:t>.</a:t>
            </a:r>
          </a:p>
          <a:p>
            <a:pPr marL="914400" lvl="1" indent="-457200">
              <a:buAutoNum type="arabicPeriod"/>
            </a:pPr>
            <a:r>
              <a:rPr lang="en-US" sz="1800" dirty="0"/>
              <a:t>National Secretary of Planning and Development. (2012). </a:t>
            </a:r>
            <a:r>
              <a:rPr lang="en-US" sz="1800" i="1" dirty="0"/>
              <a:t>Transformation of the productive matrix: productive revolution through knowledge and human </a:t>
            </a:r>
            <a:r>
              <a:rPr lang="en-US" sz="1800" i="1" dirty="0" smtClean="0"/>
              <a:t>talent.</a:t>
            </a:r>
          </a:p>
          <a:p>
            <a:pPr marL="914400" lvl="1" indent="-457200">
              <a:buAutoNum type="arabicPeriod"/>
            </a:pPr>
            <a:r>
              <a:rPr lang="en-US" sz="1800" dirty="0"/>
              <a:t>Ministry of industries and Productivity. (2016). </a:t>
            </a:r>
            <a:r>
              <a:rPr lang="en-US" sz="1800" i="1" dirty="0"/>
              <a:t>Ecuador’s Industrial Policy 2016-2025: more industries, greater development</a:t>
            </a:r>
            <a:r>
              <a:rPr lang="en-US" sz="1800" i="1" dirty="0" smtClean="0"/>
              <a:t>.</a:t>
            </a:r>
          </a:p>
          <a:p>
            <a:pPr marL="914400" lvl="1" indent="-457200">
              <a:buAutoNum type="arabicPeriod"/>
            </a:pPr>
            <a:r>
              <a:rPr lang="en-US" sz="1800" dirty="0" err="1"/>
              <a:t>Telegrafo</a:t>
            </a:r>
            <a:r>
              <a:rPr lang="en-US" sz="1800" dirty="0"/>
              <a:t> newspaper. (2014). </a:t>
            </a:r>
            <a:r>
              <a:rPr lang="en-US" sz="1800" i="1" dirty="0"/>
              <a:t>Chocolatiers want to create their country brand</a:t>
            </a:r>
            <a:r>
              <a:rPr lang="en-US" sz="1800" dirty="0"/>
              <a:t>. https://www.eltelegrafo.com.ec/noticias/masqmenos-2/1/chocolateros-quieren-crear-sumarca-pais </a:t>
            </a:r>
            <a:endParaRPr lang="en-US" sz="1800" dirty="0" smtClean="0"/>
          </a:p>
          <a:p>
            <a:pPr marL="914400" lvl="1" indent="-457200">
              <a:buAutoNum type="arabicPeriod"/>
            </a:pPr>
            <a:r>
              <a:rPr lang="en-US" sz="1800" dirty="0"/>
              <a:t>Martin, Carla D.“</a:t>
            </a:r>
            <a:r>
              <a:rPr lang="en-US" sz="1800" dirty="0" err="1"/>
              <a:t>MesoAmerica</a:t>
            </a:r>
            <a:r>
              <a:rPr lang="en-US" sz="1800" dirty="0"/>
              <a:t> and the « food of gods »”, Harvard University, AAAS E-119, </a:t>
            </a:r>
            <a:r>
              <a:rPr lang="en-US" sz="1800" dirty="0" smtClean="0"/>
              <a:t>2018</a:t>
            </a:r>
          </a:p>
          <a:p>
            <a:pPr marL="914400" lvl="1" indent="-457200">
              <a:buAutoNum type="arabicPeriod"/>
            </a:pPr>
            <a:r>
              <a:rPr lang="es-ES" sz="1800" dirty="0"/>
              <a:t>Alfred </a:t>
            </a:r>
            <a:r>
              <a:rPr lang="es-ES" sz="1800" dirty="0" err="1"/>
              <a:t>Ritter</a:t>
            </a:r>
            <a:r>
              <a:rPr lang="es-ES" sz="1800" dirty="0"/>
              <a:t> </a:t>
            </a:r>
            <a:r>
              <a:rPr lang="es-ES" sz="1800" dirty="0" err="1"/>
              <a:t>GmbH</a:t>
            </a:r>
            <a:r>
              <a:rPr lang="es-ES" sz="1800" dirty="0"/>
              <a:t> &amp; Co.KG </a:t>
            </a:r>
            <a:r>
              <a:rPr lang="es-ES" sz="1800" dirty="0" err="1"/>
              <a:t>Progress</a:t>
            </a:r>
            <a:r>
              <a:rPr lang="es-ES" sz="1800" dirty="0"/>
              <a:t> </a:t>
            </a:r>
            <a:r>
              <a:rPr lang="es-ES" sz="1800" dirty="0" err="1"/>
              <a:t>Report</a:t>
            </a:r>
            <a:r>
              <a:rPr lang="es-ES" sz="1800" dirty="0"/>
              <a:t> 2019/2020</a:t>
            </a:r>
            <a:endParaRPr lang="en-US" sz="1800" dirty="0" smtClean="0"/>
          </a:p>
          <a:p>
            <a:pPr marL="914400" lvl="1" indent="-457200">
              <a:buAutoNum type="arabicPeriod"/>
            </a:pPr>
            <a:endParaRPr lang="en-US" sz="1800" dirty="0">
              <a:latin typeface="Calibri" panose="020F0502020204030204" pitchFamily="34" charset="0"/>
              <a:ea typeface="Calibri" panose="020F0502020204030204" pitchFamily="34" charset="0"/>
            </a:endParaRPr>
          </a:p>
          <a:p>
            <a:pPr marL="0" lvl="0" indent="0">
              <a:buNone/>
            </a:pPr>
            <a:endParaRPr lang="en-GB" sz="16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1600" dirty="0">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1600" dirty="0">
              <a:latin typeface="Calibri" panose="020F0502020204030204" pitchFamily="34" charset="0"/>
              <a:ea typeface="Calibri" panose="020F0502020204030204" pitchFamily="34" charset="0"/>
            </a:endParaRPr>
          </a:p>
          <a:p>
            <a:endParaRPr lang="en-GB" sz="2000" dirty="0"/>
          </a:p>
        </p:txBody>
      </p:sp>
    </p:spTree>
    <p:extLst>
      <p:ext uri="{BB962C8B-B14F-4D97-AF65-F5344CB8AC3E}">
        <p14:creationId xmlns:p14="http://schemas.microsoft.com/office/powerpoint/2010/main" val="22543133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2770</TotalTime>
  <Words>853</Words>
  <Application>Microsoft Office PowerPoint</Application>
  <PresentationFormat>Presentación en pantalla (4:3)</PresentationFormat>
  <Paragraphs>78</Paragraphs>
  <Slides>13</Slides>
  <Notes>0</Notes>
  <HiddenSlides>0</HiddenSlides>
  <MMClips>0</MMClips>
  <ScaleCrop>false</ScaleCrop>
  <HeadingPairs>
    <vt:vector size="4" baseType="variant">
      <vt:variant>
        <vt:lpstr>Tema</vt:lpstr>
      </vt:variant>
      <vt:variant>
        <vt:i4>15</vt:i4>
      </vt:variant>
      <vt:variant>
        <vt:lpstr>Títulos de diapositiva</vt:lpstr>
      </vt:variant>
      <vt:variant>
        <vt:i4>13</vt:i4>
      </vt:variant>
    </vt:vector>
  </HeadingPairs>
  <TitlesOfParts>
    <vt:vector size="28" baseType="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Potential differentiation of products derived from Ecuadorian fine cocoa beans </vt:lpstr>
      <vt:lpstr>Alfred Ritter LLC &amp; LPA</vt:lpstr>
      <vt:lpstr>Ecuador, the cocoa birthplace</vt:lpstr>
      <vt:lpstr>Producer of fine quality chocolate</vt:lpstr>
      <vt:lpstr>  </vt:lpstr>
      <vt:lpstr>Opportunities and challenges to set up the factory at Ecuador </vt:lpstr>
      <vt:lpstr>Ecuador and European Commission</vt:lpstr>
      <vt:lpstr>Impact on productivity</vt:lpstr>
      <vt:lpstr>Attracted to generate added value</vt:lpstr>
      <vt:lpstr>International market  </vt:lpstr>
      <vt:lpstr>Export of fine cocoa and flavour average 2011 | 2014</vt:lpstr>
      <vt:lpstr>conclusions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Ander</cp:lastModifiedBy>
  <cp:revision>114</cp:revision>
  <dcterms:created xsi:type="dcterms:W3CDTF">2021-03-10T12:10:47Z</dcterms:created>
  <dcterms:modified xsi:type="dcterms:W3CDTF">2022-08-18T09:22:37Z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