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413" r:id="rId2"/>
    <p:sldId id="383" r:id="rId3"/>
    <p:sldId id="404" r:id="rId4"/>
    <p:sldId id="403" r:id="rId5"/>
    <p:sldId id="405" r:id="rId6"/>
    <p:sldId id="406" r:id="rId7"/>
    <p:sldId id="407" r:id="rId8"/>
    <p:sldId id="409" r:id="rId9"/>
    <p:sldId id="412" r:id="rId10"/>
    <p:sldId id="410" r:id="rId11"/>
    <p:sldId id="41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A4FF5A0-BBE1-41E1-A150-A901CAC1B800}">
          <p14:sldIdLst>
            <p14:sldId id="413"/>
            <p14:sldId id="383"/>
            <p14:sldId id="404"/>
            <p14:sldId id="403"/>
            <p14:sldId id="405"/>
            <p14:sldId id="406"/>
          </p14:sldIdLst>
        </p14:section>
        <p14:section name="Untitled Section" id="{7A8E5E9D-4C3A-466B-BF17-1E9BA349BF9C}">
          <p14:sldIdLst>
            <p14:sldId id="407"/>
            <p14:sldId id="409"/>
            <p14:sldId id="412"/>
            <p14:sldId id="410"/>
            <p14:sldId id="41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varScale="1">
        <p:scale>
          <a:sx n="59" d="100"/>
          <a:sy n="59" d="100"/>
        </p:scale>
        <p:origin x="940"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1DF07-4FA7-6F79-5DEA-55EA7FA0ED2B}"/>
              </a:ext>
            </a:extLst>
          </p:cNvPr>
          <p:cNvSpPr>
            <a:spLocks noGrp="1"/>
          </p:cNvSpPr>
          <p:nvPr>
            <p:ph type="ctrTitle"/>
          </p:nvPr>
        </p:nvSpPr>
        <p:spPr>
          <a:xfrm>
            <a:off x="911424" y="1988841"/>
            <a:ext cx="10363200" cy="1470025"/>
          </a:xfrm>
        </p:spPr>
        <p:txBody>
          <a:bodyPr wrap="square" anchor="ctr">
            <a:normAutofit/>
          </a:bodyPr>
          <a:lstStyle/>
          <a:p>
            <a:pPr algn="l">
              <a:lnSpc>
                <a:spcPct val="90000"/>
              </a:lnSpc>
            </a:pPr>
            <a:r>
              <a:rPr lang="en-GB" altLang="en-US" sz="3100" b="1" dirty="0"/>
              <a:t> Module Title: </a:t>
            </a:r>
            <a:r>
              <a:rPr lang="en-GB" altLang="en-US" sz="3100" b="1" i="1" dirty="0"/>
              <a:t>Professional Career Development within H&amp;SC</a:t>
            </a:r>
            <a:br>
              <a:rPr lang="en-GB" altLang="en-US" sz="3100" b="1" i="1" dirty="0"/>
            </a:br>
            <a:endParaRPr lang="en-GB" sz="3100" dirty="0"/>
          </a:p>
        </p:txBody>
      </p:sp>
      <p:sp>
        <p:nvSpPr>
          <p:cNvPr id="3" name="Content Placeholder 2">
            <a:extLst>
              <a:ext uri="{FF2B5EF4-FFF2-40B4-BE49-F238E27FC236}">
                <a16:creationId xmlns:a16="http://schemas.microsoft.com/office/drawing/2014/main" id="{CD2F26A5-C638-59CE-E524-437BA173EC24}"/>
              </a:ext>
            </a:extLst>
          </p:cNvPr>
          <p:cNvSpPr>
            <a:spLocks noGrp="1"/>
          </p:cNvSpPr>
          <p:nvPr>
            <p:ph type="subTitle" idx="1"/>
          </p:nvPr>
        </p:nvSpPr>
        <p:spPr>
          <a:xfrm>
            <a:off x="1825824" y="3744615"/>
            <a:ext cx="8534400" cy="1752600"/>
          </a:xfrm>
        </p:spPr>
        <p:txBody>
          <a:bodyPr wrap="square" anchor="t">
            <a:noAutofit/>
          </a:bodyPr>
          <a:lstStyle/>
          <a:p>
            <a:pPr>
              <a:lnSpc>
                <a:spcPct val="90000"/>
              </a:lnSpc>
            </a:pPr>
            <a:r>
              <a:rPr lang="en-GB" altLang="en-US" sz="2400" b="1" dirty="0">
                <a:solidFill>
                  <a:schemeClr val="tx1"/>
                </a:solidFill>
                <a:latin typeface="Arial" panose="020B0604020202020204" pitchFamily="34" charset="0"/>
                <a:cs typeface="Arial" panose="020B0604020202020204" pitchFamily="34" charset="0"/>
              </a:rPr>
              <a:t>Module Number: </a:t>
            </a:r>
            <a:r>
              <a:rPr lang="en-GB" altLang="en-US" sz="2400" dirty="0">
                <a:solidFill>
                  <a:schemeClr val="tx1"/>
                </a:solidFill>
                <a:latin typeface="Arial" panose="020B0604020202020204" pitchFamily="34" charset="0"/>
                <a:cs typeface="Arial" panose="020B0604020202020204" pitchFamily="34" charset="0"/>
              </a:rPr>
              <a:t>LCHS 4009 `</a:t>
            </a:r>
          </a:p>
          <a:p>
            <a:pPr>
              <a:lnSpc>
                <a:spcPct val="90000"/>
              </a:lnSpc>
            </a:pPr>
            <a:r>
              <a:rPr lang="en-GB" altLang="en-US" sz="2400" b="1" dirty="0">
                <a:solidFill>
                  <a:schemeClr val="tx1"/>
                </a:solidFill>
                <a:latin typeface="Arial" panose="020B0604020202020204" pitchFamily="34" charset="0"/>
                <a:cs typeface="Arial" panose="020B0604020202020204" pitchFamily="34" charset="0"/>
              </a:rPr>
              <a:t>Assignment </a:t>
            </a:r>
            <a:r>
              <a:rPr lang="en-GB" altLang="en-US" sz="2400" b="1" i="1" dirty="0">
                <a:solidFill>
                  <a:schemeClr val="tx1"/>
                </a:solidFill>
                <a:latin typeface="Arial" panose="020B0604020202020204" pitchFamily="34" charset="0"/>
                <a:cs typeface="Arial" panose="020B0604020202020204" pitchFamily="34" charset="0"/>
              </a:rPr>
              <a:t>: </a:t>
            </a:r>
            <a:r>
              <a:rPr lang="en-GB" altLang="en-US" sz="2400" dirty="0">
                <a:solidFill>
                  <a:schemeClr val="tx1"/>
                </a:solidFill>
                <a:latin typeface="Arial" panose="020B0604020202020204" pitchFamily="34" charset="0"/>
                <a:cs typeface="Arial" panose="020B0604020202020204" pitchFamily="34" charset="0"/>
              </a:rPr>
              <a:t>1</a:t>
            </a:r>
          </a:p>
          <a:p>
            <a:pPr marL="0" indent="0">
              <a:lnSpc>
                <a:spcPct val="90000"/>
              </a:lnSpc>
              <a:buNone/>
            </a:pPr>
            <a:r>
              <a:rPr lang="en-GB" sz="2400" b="1" dirty="0">
                <a:solidFill>
                  <a:schemeClr val="tx1"/>
                </a:solidFill>
                <a:latin typeface="Arial" panose="020B0604020202020204" pitchFamily="34" charset="0"/>
                <a:cs typeface="Arial" panose="020B0604020202020204" pitchFamily="34" charset="0"/>
              </a:rPr>
              <a:t>Student name: </a:t>
            </a:r>
            <a:r>
              <a:rPr lang="en-GB" sz="2400" dirty="0">
                <a:solidFill>
                  <a:schemeClr val="tx1"/>
                </a:solidFill>
                <a:latin typeface="Arial" panose="020B0604020202020204" pitchFamily="34" charset="0"/>
                <a:cs typeface="Arial" panose="020B0604020202020204" pitchFamily="34" charset="0"/>
              </a:rPr>
              <a:t>Gila Serrote </a:t>
            </a:r>
          </a:p>
          <a:p>
            <a:pPr>
              <a:lnSpc>
                <a:spcPct val="90000"/>
              </a:lnSpc>
            </a:pPr>
            <a:r>
              <a:rPr lang="en-GB" sz="2400" b="1" dirty="0">
                <a:solidFill>
                  <a:schemeClr val="tx1"/>
                </a:solidFill>
                <a:latin typeface="Arial" panose="020B0604020202020204" pitchFamily="34" charset="0"/>
                <a:cs typeface="Arial" panose="020B0604020202020204" pitchFamily="34" charset="0"/>
              </a:rPr>
              <a:t>Student ID:</a:t>
            </a:r>
            <a:r>
              <a:rPr lang="en-GB" sz="2400" dirty="0">
                <a:solidFill>
                  <a:schemeClr val="tx1"/>
                </a:solidFill>
                <a:latin typeface="Arial" panose="020B0604020202020204" pitchFamily="34" charset="0"/>
                <a:cs typeface="Arial" panose="020B0604020202020204" pitchFamily="34" charset="0"/>
              </a:rPr>
              <a:t> 2510697 </a:t>
            </a:r>
            <a:endParaRPr lang="en-GB" altLang="en-US" sz="2400" i="1" dirty="0">
              <a:solidFill>
                <a:schemeClr val="tx1"/>
              </a:solidFill>
              <a:latin typeface="Arial" panose="020B0604020202020204" pitchFamily="34" charset="0"/>
              <a:cs typeface="Arial" panose="020B0604020202020204" pitchFamily="34" charset="0"/>
            </a:endParaRPr>
          </a:p>
          <a:p>
            <a:pPr>
              <a:lnSpc>
                <a:spcPct val="90000"/>
              </a:lnSpc>
            </a:pPr>
            <a:r>
              <a:rPr lang="en-GB" altLang="en-US" sz="2400" b="1" dirty="0">
                <a:solidFill>
                  <a:schemeClr val="tx1"/>
                </a:solidFill>
                <a:latin typeface="Arial" panose="020B0604020202020204" pitchFamily="34" charset="0"/>
                <a:cs typeface="Arial" panose="020B0604020202020204" pitchFamily="34" charset="0"/>
              </a:rPr>
              <a:t>Lecturer’s </a:t>
            </a:r>
            <a:r>
              <a:rPr lang="en-GB" altLang="en-US" sz="2400" b="1" i="1" dirty="0">
                <a:solidFill>
                  <a:schemeClr val="tx1"/>
                </a:solidFill>
                <a:latin typeface="Arial" panose="020B0604020202020204" pitchFamily="34" charset="0"/>
                <a:cs typeface="Arial" panose="020B0604020202020204" pitchFamily="34" charset="0"/>
              </a:rPr>
              <a:t>: </a:t>
            </a:r>
            <a:r>
              <a:rPr lang="en-GB" altLang="en-US" sz="2400" dirty="0">
                <a:solidFill>
                  <a:schemeClr val="tx1"/>
                </a:solidFill>
                <a:latin typeface="Arial" panose="020B0604020202020204" pitchFamily="34" charset="0"/>
                <a:cs typeface="Arial" panose="020B0604020202020204" pitchFamily="34" charset="0"/>
              </a:rPr>
              <a:t>Tola </a:t>
            </a:r>
            <a:r>
              <a:rPr lang="en-GB" altLang="en-US" sz="2400" dirty="0" err="1">
                <a:solidFill>
                  <a:schemeClr val="tx1"/>
                </a:solidFill>
                <a:latin typeface="Arial" panose="020B0604020202020204" pitchFamily="34" charset="0"/>
                <a:cs typeface="Arial" panose="020B0604020202020204" pitchFamily="34" charset="0"/>
              </a:rPr>
              <a:t>Odugbesan</a:t>
            </a:r>
            <a:endParaRPr lang="en-GB" sz="2400"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45DDE3D-33C6-C161-CE52-912BCD798D23}"/>
              </a:ext>
            </a:extLst>
          </p:cNvPr>
          <p:cNvSpPr>
            <a:spLocks noGrp="1"/>
          </p:cNvSpPr>
          <p:nvPr>
            <p:ph type="dt" sz="half" idx="10"/>
          </p:nvPr>
        </p:nvSpPr>
        <p:spPr>
          <a:xfrm>
            <a:off x="527051"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20/07/2026</a:t>
            </a:fld>
            <a:endParaRPr lang="en-GB" altLang="en-US" sz="900"/>
          </a:p>
        </p:txBody>
      </p:sp>
      <p:sp>
        <p:nvSpPr>
          <p:cNvPr id="5" name="Slide Number Placeholder 4">
            <a:extLst>
              <a:ext uri="{FF2B5EF4-FFF2-40B4-BE49-F238E27FC236}">
                <a16:creationId xmlns:a16="http://schemas.microsoft.com/office/drawing/2014/main" id="{3410465C-4194-7F74-0566-EE31BFA6326C}"/>
              </a:ext>
            </a:extLst>
          </p:cNvPr>
          <p:cNvSpPr>
            <a:spLocks noGrp="1"/>
          </p:cNvSpPr>
          <p:nvPr>
            <p:ph type="sldNum" sz="quarter" idx="12"/>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a:t>
            </a:fld>
            <a:endParaRPr lang="en-GB" altLang="en-US"/>
          </a:p>
        </p:txBody>
      </p:sp>
    </p:spTree>
    <p:extLst>
      <p:ext uri="{BB962C8B-B14F-4D97-AF65-F5344CB8AC3E}">
        <p14:creationId xmlns:p14="http://schemas.microsoft.com/office/powerpoint/2010/main" val="1004799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609600" y="274638"/>
            <a:ext cx="10972800" cy="1143000"/>
          </a:xfrm>
        </p:spPr>
        <p:txBody>
          <a:bodyPr wrap="square" anchor="ctr">
            <a:normAutofit/>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dirty="0"/>
              <a:t>I have used artificial intelligence (AI) tools to assist with the preparation of this work. The AI source used was ChatGPT (OpenAI). AI was used to support drafting, editing, and improving the clarity and presentation of the content; however, the final work has been reviewed and approved by  me.</a:t>
            </a:r>
          </a:p>
          <a:p>
            <a:pPr marL="0" indent="0">
              <a:lnSpc>
                <a:spcPct val="90000"/>
              </a:lnSpc>
              <a:buNone/>
            </a:pPr>
            <a:endParaRPr lang="en-GB" dirty="0"/>
          </a:p>
        </p:txBody>
      </p:sp>
      <p:pic>
        <p:nvPicPr>
          <p:cNvPr id="6" name="Picture 5" descr="The 15 Most Popular AI Tools In 2023">
            <a:extLst>
              <a:ext uri="{FF2B5EF4-FFF2-40B4-BE49-F238E27FC236}">
                <a16:creationId xmlns:a16="http://schemas.microsoft.com/office/drawing/2014/main" id="{A2791ECE-6CE2-3FEF-8C8B-D54BFCC9C8C8}"/>
              </a:ext>
            </a:extLst>
          </p:cNvPr>
          <p:cNvPicPr>
            <a:picLocks noChangeAspect="1"/>
          </p:cNvPicPr>
          <p:nvPr/>
        </p:nvPicPr>
        <p:blipFill>
          <a:blip r:embed="rId2"/>
          <a:srcRect l="8918" r="17176" b="1"/>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20/07/2026</a:t>
            </a:fld>
            <a:endParaRPr lang="en-GB" altLang="en-US" sz="900"/>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2E5D8-2C9F-F092-9A84-029CC2BCF844}"/>
              </a:ext>
            </a:extLst>
          </p:cNvPr>
          <p:cNvSpPr>
            <a:spLocks noGrp="1"/>
          </p:cNvSpPr>
          <p:nvPr>
            <p:ph type="title"/>
          </p:nvPr>
        </p:nvSpPr>
        <p:spPr/>
        <p:txBody>
          <a:bodyPr/>
          <a:lstStyle/>
          <a:p>
            <a:r>
              <a:rPr lang="en-GB" altLang="en-US" sz="2800" b="1" dirty="0">
                <a:latin typeface="Arial" panose="020B0604020202020204" pitchFamily="34" charset="0"/>
                <a:cs typeface="Arial" panose="020B0604020202020204" pitchFamily="34" charset="0"/>
              </a:rPr>
              <a:t>Introduction</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0C5E71-8FFA-B8F9-F848-FEE1E279AC10}"/>
              </a:ext>
            </a:extLst>
          </p:cNvPr>
          <p:cNvSpPr>
            <a:spLocks noGrp="1"/>
          </p:cNvSpPr>
          <p:nvPr>
            <p:ph idx="1"/>
          </p:nvPr>
        </p:nvSpPr>
        <p:spPr/>
        <p:txBody>
          <a:bodyPr/>
          <a:lstStyle/>
          <a:p>
            <a:pPr marL="285750" indent="-285750"/>
            <a:r>
              <a:rPr lang="en-GB" sz="2400" dirty="0">
                <a:latin typeface="Arial" panose="020B0604020202020204" pitchFamily="34" charset="0"/>
                <a:cs typeface="Arial" panose="020B0604020202020204" pitchFamily="34" charset="0"/>
              </a:rPr>
              <a:t>My name is Gila, and I am from Angola, the off official language in my native country is Portuguese. I remain studying  Level 4 Health and Social Care.</a:t>
            </a:r>
          </a:p>
          <a:p>
            <a:pPr>
              <a:buNone/>
            </a:pPr>
            <a:endParaRPr lang="en-GB" sz="2400" dirty="0">
              <a:latin typeface="Arial" panose="020B0604020202020204" pitchFamily="34" charset="0"/>
              <a:cs typeface="Arial" panose="020B0604020202020204" pitchFamily="34" charset="0"/>
            </a:endParaRPr>
          </a:p>
          <a:p>
            <a:pPr marL="285750" indent="-285750"/>
            <a:r>
              <a:rPr lang="en-GB" sz="2400" dirty="0">
                <a:latin typeface="Arial" panose="020B0604020202020204" pitchFamily="34" charset="0"/>
                <a:cs typeface="Arial" panose="020B0604020202020204" pitchFamily="34" charset="0"/>
              </a:rPr>
              <a:t>This presentation focuses on communication in health and social care. It explains the importance of communication, the different types of communication, barriers that can affect effective communication, and ways to overcome them.</a:t>
            </a:r>
          </a:p>
          <a:p>
            <a:r>
              <a:rPr lang="en-GB" sz="2400" dirty="0">
                <a:latin typeface="Arial" panose="020B0604020202020204" pitchFamily="34" charset="0"/>
                <a:cs typeface="Arial" panose="020B0604020202020204" pitchFamily="34" charset="0"/>
              </a:rPr>
              <a:t>Communication is an essential skill that helps healthcare professionals understand patients' needs, provide safe and effective care, build trust, and maintain positive relationships with patients, families, and colleagues.</a:t>
            </a:r>
          </a:p>
          <a:p>
            <a:endParaRPr lang="en-GB" dirty="0"/>
          </a:p>
        </p:txBody>
      </p:sp>
      <p:sp>
        <p:nvSpPr>
          <p:cNvPr id="4" name="Date Placeholder 3">
            <a:extLst>
              <a:ext uri="{FF2B5EF4-FFF2-40B4-BE49-F238E27FC236}">
                <a16:creationId xmlns:a16="http://schemas.microsoft.com/office/drawing/2014/main" id="{7129AF6C-00C0-D608-1DEB-ED305918C431}"/>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1DF3E0DF-4D2F-56BF-FB20-DDFF02C99BD9}"/>
              </a:ext>
            </a:extLst>
          </p:cNvPr>
          <p:cNvSpPr>
            <a:spLocks noGrp="1"/>
          </p:cNvSpPr>
          <p:nvPr>
            <p:ph type="sldNum" sz="quarter" idx="12"/>
          </p:nvPr>
        </p:nvSpPr>
        <p:spPr/>
        <p:txBody>
          <a:bodyPr/>
          <a:lstStyle/>
          <a:p>
            <a:pPr>
              <a:defRPr/>
            </a:pPr>
            <a:fld id="{9AFB928A-D6AD-4F2A-B2DD-923741E90643}" type="slidenum">
              <a:rPr lang="en-GB" altLang="en-US" smtClean="0"/>
              <a:pPr>
                <a:defRPr/>
              </a:pPr>
              <a:t>3</a:t>
            </a:fld>
            <a:endParaRPr lang="en-GB" altLang="en-US"/>
          </a:p>
        </p:txBody>
      </p:sp>
    </p:spTree>
    <p:extLst>
      <p:ext uri="{BB962C8B-B14F-4D97-AF65-F5344CB8AC3E}">
        <p14:creationId xmlns:p14="http://schemas.microsoft.com/office/powerpoint/2010/main" val="3518324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F361A-4D57-22E2-E892-5DB30ED8A34E}"/>
              </a:ext>
            </a:extLst>
          </p:cNvPr>
          <p:cNvSpPr>
            <a:spLocks noGrp="1"/>
          </p:cNvSpPr>
          <p:nvPr>
            <p:ph type="title"/>
          </p:nvPr>
        </p:nvSpPr>
        <p:spPr/>
        <p:txBody>
          <a:bodyPr/>
          <a:lstStyle/>
          <a:p>
            <a:r>
              <a:rPr lang="en-GB" b="1" dirty="0"/>
              <a:t>What is your chosen skill? Definition</a:t>
            </a:r>
            <a:endParaRPr lang="en-GB" dirty="0"/>
          </a:p>
        </p:txBody>
      </p:sp>
      <p:sp>
        <p:nvSpPr>
          <p:cNvPr id="3" name="Content Placeholder 2">
            <a:extLst>
              <a:ext uri="{FF2B5EF4-FFF2-40B4-BE49-F238E27FC236}">
                <a16:creationId xmlns:a16="http://schemas.microsoft.com/office/drawing/2014/main" id="{449816E3-BFC6-66A2-C70F-386F215F957D}"/>
              </a:ext>
            </a:extLst>
          </p:cNvPr>
          <p:cNvSpPr>
            <a:spLocks noGrp="1"/>
          </p:cNvSpPr>
          <p:nvPr>
            <p:ph idx="1"/>
          </p:nvPr>
        </p:nvSpPr>
        <p:spPr/>
        <p:txBody>
          <a:bodyPr/>
          <a:lstStyle/>
          <a:p>
            <a:pPr>
              <a:buFont typeface="Wingdings" panose="05000000000000000000" pitchFamily="2" charset="2"/>
              <a:buChar char="v"/>
            </a:pPr>
            <a:r>
              <a:rPr lang="en-US" sz="2000" dirty="0">
                <a:latin typeface="Arial" panose="020B0604020202020204" pitchFamily="34" charset="0"/>
                <a:cs typeface="Arial" panose="020B0604020202020204" pitchFamily="34" charset="0"/>
              </a:rPr>
              <a:t>Communication is one of the health and social care skills that is the most important. It enables healthcare professionals to clearly communicate, establish trust with patients, and collaborate with colleagues. </a:t>
            </a:r>
          </a:p>
          <a:p>
            <a:pPr>
              <a:buFont typeface="Wingdings" panose="05000000000000000000" pitchFamily="2" charset="2"/>
              <a:buChar char="v"/>
            </a:pPr>
            <a:r>
              <a:rPr lang="en-US" sz="2000" dirty="0">
                <a:latin typeface="Arial" panose="020B0604020202020204" pitchFamily="34" charset="0"/>
                <a:cs typeface="Arial" panose="020B0604020202020204" pitchFamily="34" charset="0"/>
              </a:rPr>
              <a:t>Communication involves listening well, speaking clearly, demonstrating empathy and utilizing verbal and non-verbal communication. Communication in health and social care helps the health and social care worker to understand the patients needs, deliver safe care and minimise misunderstandings. </a:t>
            </a:r>
          </a:p>
          <a:p>
            <a:pPr>
              <a:buFont typeface="Wingdings" panose="05000000000000000000" pitchFamily="2" charset="2"/>
              <a:buChar char="v"/>
            </a:pPr>
            <a:r>
              <a:rPr lang="en-US" sz="2000" dirty="0">
                <a:latin typeface="Arial" panose="020B0604020202020204" pitchFamily="34" charset="0"/>
                <a:cs typeface="Arial" panose="020B0604020202020204" pitchFamily="34" charset="0"/>
              </a:rPr>
              <a:t>Communication is a key aspect of this presentation as it is needed to provide high quality care and foster positive relationships with patients, families and other health care professionals.</a:t>
            </a: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p>
        </p:txBody>
      </p:sp>
      <p:sp>
        <p:nvSpPr>
          <p:cNvPr id="4" name="Date Placeholder 3">
            <a:extLst>
              <a:ext uri="{FF2B5EF4-FFF2-40B4-BE49-F238E27FC236}">
                <a16:creationId xmlns:a16="http://schemas.microsoft.com/office/drawing/2014/main" id="{7FA52BDD-EA64-A0F0-1331-E0585F6DDD42}"/>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3E1EB3BB-9C7A-4E5D-11A4-8DBEC76E5AD9}"/>
              </a:ext>
            </a:extLst>
          </p:cNvPr>
          <p:cNvSpPr>
            <a:spLocks noGrp="1"/>
          </p:cNvSpPr>
          <p:nvPr>
            <p:ph type="sldNum" sz="quarter" idx="12"/>
          </p:nvPr>
        </p:nvSpPr>
        <p:spPr/>
        <p:txBody>
          <a:bodyPr/>
          <a:lstStyle/>
          <a:p>
            <a:pPr>
              <a:defRPr/>
            </a:pPr>
            <a:fld id="{9AFB928A-D6AD-4F2A-B2DD-923741E90643}" type="slidenum">
              <a:rPr lang="en-GB" altLang="en-US" smtClean="0"/>
              <a:pPr>
                <a:defRPr/>
              </a:pPr>
              <a:t>4</a:t>
            </a:fld>
            <a:endParaRPr lang="en-GB" altLang="en-US"/>
          </a:p>
        </p:txBody>
      </p:sp>
    </p:spTree>
    <p:extLst>
      <p:ext uri="{BB962C8B-B14F-4D97-AF65-F5344CB8AC3E}">
        <p14:creationId xmlns:p14="http://schemas.microsoft.com/office/powerpoint/2010/main" val="422064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A65A5-038E-D3DD-0747-FBE8DA67E879}"/>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Why Communication is Important</a:t>
            </a: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1FACC9D4-2ED9-5C7E-F54C-054C57325AD4}"/>
              </a:ext>
            </a:extLst>
          </p:cNvPr>
          <p:cNvSpPr>
            <a:spLocks noGrp="1"/>
          </p:cNvSpPr>
          <p:nvPr>
            <p:ph idx="1"/>
          </p:nvPr>
        </p:nvSpPr>
        <p:spPr>
          <a:xfrm>
            <a:off x="609600" y="870857"/>
            <a:ext cx="10711543" cy="4646376"/>
          </a:xfrm>
        </p:spPr>
        <p:txBody>
          <a:bodyPr/>
          <a:lstStyle/>
          <a:p>
            <a:pPr marL="0" indent="0">
              <a:buNone/>
            </a:pPr>
            <a:r>
              <a:rPr lang="en-US" sz="2000" dirty="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Communication is an important aspect of health and social care in all areas. Patients are usually concerned, scared, or disoriented during treatment (Kwame and </a:t>
            </a:r>
            <a:r>
              <a:rPr lang="en-US" sz="2000" dirty="0" err="1">
                <a:latin typeface="Arial" panose="020B0604020202020204" pitchFamily="34" charset="0"/>
                <a:cs typeface="Arial" panose="020B0604020202020204" pitchFamily="34" charset="0"/>
              </a:rPr>
              <a:t>Petrucka</a:t>
            </a:r>
            <a:r>
              <a:rPr lang="en-US" sz="2000" dirty="0">
                <a:latin typeface="Arial" panose="020B0604020202020204" pitchFamily="34" charset="0"/>
                <a:cs typeface="Arial" panose="020B0604020202020204" pitchFamily="34" charset="0"/>
              </a:rPr>
              <a:t>, 2021). They feel comfortable and supported when they are able to communicate clearly and respectfully. It can also help healthcare providers to collect accurate information about the patient's symptoms, medical history, and concerns (Arnold and Boggs, 2023). This ensures that the information is shared appropriately and that decisions are made regarding treatment and care.</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By communicating well, team work improves as well. A collaborative working relationship is necessary between doctors, nurses, care assistants, therapists and social workers to ensure the best care (World Health Organization, 2023). Poor communication can also mean that essential information is lost, which can result in delays, errors or unsafe care (Manias et al., 2020). Communication is key to understanding the role of team members and how they can work towards a common goal of enhancing patient wellbeing.</a:t>
            </a:r>
            <a:endParaRPr lang="en-GB" sz="2000" dirty="0">
              <a:latin typeface="Arial" panose="020B0604020202020204" pitchFamily="34" charset="0"/>
              <a:cs typeface="Arial" panose="020B0604020202020204" pitchFamily="34" charset="0"/>
            </a:endParaRPr>
          </a:p>
          <a:p>
            <a:pPr marL="0" indent="0">
              <a:buNone/>
            </a:pPr>
            <a:endParaRPr lang="en-GB" dirty="0"/>
          </a:p>
        </p:txBody>
      </p:sp>
      <p:sp>
        <p:nvSpPr>
          <p:cNvPr id="4" name="Date Placeholder 3">
            <a:extLst>
              <a:ext uri="{FF2B5EF4-FFF2-40B4-BE49-F238E27FC236}">
                <a16:creationId xmlns:a16="http://schemas.microsoft.com/office/drawing/2014/main" id="{C0206612-58FB-F525-3203-89D87DBF4618}"/>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F1F1E9ED-23B3-B4A7-88C2-2A03C21B611B}"/>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dirty="0"/>
          </a:p>
        </p:txBody>
      </p:sp>
    </p:spTree>
    <p:extLst>
      <p:ext uri="{BB962C8B-B14F-4D97-AF65-F5344CB8AC3E}">
        <p14:creationId xmlns:p14="http://schemas.microsoft.com/office/powerpoint/2010/main" val="1192992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CFDED-30C5-FE34-605E-A2098996959D}"/>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Communication in Professional Practice</a:t>
            </a: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3EAED60-603E-099F-9238-15A456DF70CE}"/>
              </a:ext>
            </a:extLst>
          </p:cNvPr>
          <p:cNvSpPr>
            <a:spLocks noGrp="1"/>
          </p:cNvSpPr>
          <p:nvPr>
            <p:ph idx="1"/>
          </p:nvPr>
        </p:nvSpPr>
        <p:spPr>
          <a:xfrm>
            <a:off x="609600" y="947057"/>
            <a:ext cx="10972800" cy="4570176"/>
          </a:xfrm>
        </p:spPr>
        <p:txBody>
          <a:bodyPr/>
          <a:lstStyle/>
          <a:p>
            <a:r>
              <a:rPr lang="en-US" sz="1800" dirty="0">
                <a:latin typeface="Arial" panose="020B0604020202020204" pitchFamily="34" charset="0"/>
                <a:cs typeface="Arial" panose="020B0604020202020204" pitchFamily="34" charset="0"/>
              </a:rPr>
              <a:t> Communication is not just talking to patients, it is more integral to professional health and social care practice. Professionals need to listen, watch, consider body language and adjust their communication style in response to various needs (Arnold and Boggs, 2023). Patients may have hearing loss, language barriers, learning disabilities and/or cognitive issues. When needed, use simple language or visual aids, interpreters, or written information to help communicate (Royal College of Speech and Language Therapists, 2023).</a:t>
            </a:r>
          </a:p>
          <a:p>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Confidentiality is also key to communication. Personal information should only be released to other authorized and authorized health care professionals who have an interest in the care of the patient (Nursing and Midwifery Council, 2018). This will ensure patient confidentiality and practice and legal conventions (General Medical Council, 2024).</a:t>
            </a:r>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Also healthcare professionals should be empathetic and respectful. The patient should be treated well and be heard, no matter their age, culture, religion or background. </a:t>
            </a:r>
            <a:endParaRPr lang="en-GB" dirty="0"/>
          </a:p>
        </p:txBody>
      </p:sp>
      <p:sp>
        <p:nvSpPr>
          <p:cNvPr id="4" name="Date Placeholder 3">
            <a:extLst>
              <a:ext uri="{FF2B5EF4-FFF2-40B4-BE49-F238E27FC236}">
                <a16:creationId xmlns:a16="http://schemas.microsoft.com/office/drawing/2014/main" id="{FC0D62FE-DAB5-2D5F-2C28-D01DCC5919BD}"/>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4EBB8569-BA21-448A-243D-42114A4CA5BC}"/>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450631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EE5D6-5904-81A8-A1A4-5EE18A0DC8F8}"/>
              </a:ext>
            </a:extLst>
          </p:cNvPr>
          <p:cNvSpPr>
            <a:spLocks noGrp="1"/>
          </p:cNvSpPr>
          <p:nvPr>
            <p:ph type="title"/>
          </p:nvPr>
        </p:nvSpPr>
        <p:spPr>
          <a:xfrm>
            <a:off x="609601" y="273049"/>
            <a:ext cx="4702628" cy="1599293"/>
          </a:xfrm>
        </p:spPr>
        <p:txBody>
          <a:bodyPr/>
          <a:lstStyle/>
          <a:p>
            <a:r>
              <a:rPr lang="en-US" dirty="0">
                <a:latin typeface="Arial" panose="020B0604020202020204" pitchFamily="34" charset="0"/>
                <a:cs typeface="Arial" panose="020B0604020202020204" pitchFamily="34" charset="0"/>
              </a:rPr>
              <a:t>Communication Model: Situation, Background, Assessment and Recommendation</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8837E980-2FCE-565F-7044-DFB1FCAB08F1}"/>
              </a:ext>
            </a:extLst>
          </p:cNvPr>
          <p:cNvSpPr>
            <a:spLocks noGrp="1"/>
          </p:cNvSpPr>
          <p:nvPr>
            <p:ph idx="1"/>
          </p:nvPr>
        </p:nvSpPr>
        <p:spPr/>
        <p:txBody>
          <a:bodyPr/>
          <a:lstStyle/>
          <a:p>
            <a:pPr marL="0" indent="0">
              <a:buNone/>
            </a:pPr>
            <a:endParaRPr lang="en-GB"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Situation</a:t>
            </a:r>
            <a:r>
              <a:rPr lang="en-US" sz="2000" dirty="0">
                <a:latin typeface="Arial" panose="020B0604020202020204" pitchFamily="34" charset="0"/>
                <a:cs typeface="Arial" panose="020B0604020202020204" pitchFamily="34" charset="0"/>
              </a:rPr>
              <a:t> is a description of the problem.</a:t>
            </a:r>
            <a:endParaRPr lang="en-GB"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Background</a:t>
            </a:r>
            <a:r>
              <a:rPr lang="en-US" sz="2000" dirty="0">
                <a:latin typeface="Arial" panose="020B0604020202020204" pitchFamily="34" charset="0"/>
                <a:cs typeface="Arial" panose="020B0604020202020204" pitchFamily="34" charset="0"/>
              </a:rPr>
              <a:t> that is relevant to the medical history or information.</a:t>
            </a:r>
            <a:endParaRPr lang="en-GB"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Assessment</a:t>
            </a:r>
            <a:r>
              <a:rPr lang="en-US" sz="2000" dirty="0">
                <a:latin typeface="Arial" panose="020B0604020202020204" pitchFamily="34" charset="0"/>
                <a:cs typeface="Arial" panose="020B0604020202020204" pitchFamily="34" charset="0"/>
              </a:rPr>
              <a:t> refers to the information and observations of the healthcare professional.</a:t>
            </a:r>
            <a:endParaRPr lang="en-GB"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Recommendation</a:t>
            </a:r>
            <a:r>
              <a:rPr lang="en-US" sz="2000" dirty="0">
                <a:latin typeface="Arial" panose="020B0604020202020204" pitchFamily="34" charset="0"/>
                <a:cs typeface="Arial" panose="020B0604020202020204" pitchFamily="34" charset="0"/>
              </a:rPr>
              <a:t> gives recommendations about what to do next.</a:t>
            </a:r>
          </a:p>
          <a:p>
            <a:r>
              <a:rPr lang="en-US" sz="2000" dirty="0">
                <a:latin typeface="Arial" panose="020B0604020202020204" pitchFamily="34" charset="0"/>
                <a:cs typeface="Arial" panose="020B0604020202020204" pitchFamily="34" charset="0"/>
              </a:rPr>
              <a:t>Using SBAR improves the likelihood of understanding by presenting important information in a logical sequence. It is used extensively in patient handoffs, during emergencies and when multiple health care workers are discussing a patient. The SBAR tool helps to enhance patient safety and promote teamwork and continuity of care.</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p:txBody>
      </p:sp>
      <p:sp>
        <p:nvSpPr>
          <p:cNvPr id="4" name="Text Placeholder 3">
            <a:extLst>
              <a:ext uri="{FF2B5EF4-FFF2-40B4-BE49-F238E27FC236}">
                <a16:creationId xmlns:a16="http://schemas.microsoft.com/office/drawing/2014/main" id="{D037B51D-48A7-4E9E-45BF-43A62AF94620}"/>
              </a:ext>
            </a:extLst>
          </p:cNvPr>
          <p:cNvSpPr>
            <a:spLocks noGrp="1"/>
          </p:cNvSpPr>
          <p:nvPr>
            <p:ph type="body" sz="half" idx="2"/>
          </p:nvPr>
        </p:nvSpPr>
        <p:spPr>
          <a:xfrm>
            <a:off x="609601" y="2111829"/>
            <a:ext cx="4011084" cy="3353163"/>
          </a:xfrm>
        </p:spPr>
        <p:txBody>
          <a:bodyPr/>
          <a:lstStyle/>
          <a:p>
            <a:r>
              <a:rPr lang="en-US" sz="2000" dirty="0">
                <a:latin typeface="Arial" panose="020B0604020202020204" pitchFamily="34" charset="0"/>
                <a:cs typeface="Arial" panose="020B0604020202020204" pitchFamily="34" charset="0"/>
              </a:rPr>
              <a:t>The SBAR model is a useful communication model in health and social care. SBAR is an acronym for Situation, Background, Assessment and Recommendation. It's a streamlined and organized approach for conveying crucial patient data to healthcare providers.</a:t>
            </a:r>
            <a:endParaRPr lang="en-GB" sz="2000" dirty="0"/>
          </a:p>
        </p:txBody>
      </p:sp>
      <p:sp>
        <p:nvSpPr>
          <p:cNvPr id="5" name="Date Placeholder 4">
            <a:extLst>
              <a:ext uri="{FF2B5EF4-FFF2-40B4-BE49-F238E27FC236}">
                <a16:creationId xmlns:a16="http://schemas.microsoft.com/office/drawing/2014/main" id="{B18D2CE2-4F71-EA70-05F7-C9B08AB45AA7}"/>
              </a:ext>
            </a:extLst>
          </p:cNvPr>
          <p:cNvSpPr>
            <a:spLocks noGrp="1"/>
          </p:cNvSpPr>
          <p:nvPr>
            <p:ph type="dt" sz="half" idx="10"/>
          </p:nvPr>
        </p:nvSpPr>
        <p:spPr/>
        <p:txBody>
          <a:bodyPr/>
          <a:lstStyle/>
          <a:p>
            <a:pPr>
              <a:defRPr/>
            </a:pPr>
            <a:fld id="{1815CC12-B3B9-474E-933E-043F12DE8238}" type="datetime1">
              <a:rPr lang="en-GB" altLang="en-US" smtClean="0"/>
              <a:pPr>
                <a:defRPr/>
              </a:pPr>
              <a:t>20/07/2026</a:t>
            </a:fld>
            <a:endParaRPr lang="en-GB" altLang="en-US"/>
          </a:p>
        </p:txBody>
      </p:sp>
      <p:sp>
        <p:nvSpPr>
          <p:cNvPr id="6" name="Slide Number Placeholder 5">
            <a:extLst>
              <a:ext uri="{FF2B5EF4-FFF2-40B4-BE49-F238E27FC236}">
                <a16:creationId xmlns:a16="http://schemas.microsoft.com/office/drawing/2014/main" id="{40A7912E-72C1-4B56-351D-9FCF65C4D247}"/>
              </a:ext>
            </a:extLst>
          </p:cNvPr>
          <p:cNvSpPr>
            <a:spLocks noGrp="1"/>
          </p:cNvSpPr>
          <p:nvPr>
            <p:ph type="sldNum" sz="quarter" idx="11"/>
          </p:nvPr>
        </p:nvSpPr>
        <p:spPr/>
        <p:txBody>
          <a:bodyPr/>
          <a:lstStyle/>
          <a:p>
            <a:pPr>
              <a:defRPr/>
            </a:pPr>
            <a:fld id="{C6450803-9B60-429C-BEAC-5774A5E11D5A}" type="slidenum">
              <a:rPr lang="en-GB" altLang="en-US" smtClean="0"/>
              <a:pPr>
                <a:defRPr/>
              </a:pPr>
              <a:t>7</a:t>
            </a:fld>
            <a:endParaRPr lang="en-GB" altLang="en-US"/>
          </a:p>
        </p:txBody>
      </p:sp>
    </p:spTree>
    <p:extLst>
      <p:ext uri="{BB962C8B-B14F-4D97-AF65-F5344CB8AC3E}">
        <p14:creationId xmlns:p14="http://schemas.microsoft.com/office/powerpoint/2010/main" val="1485209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9513F-9445-862F-0748-5BE824FA800D}"/>
              </a:ext>
            </a:extLst>
          </p:cNvPr>
          <p:cNvSpPr>
            <a:spLocks noGrp="1"/>
          </p:cNvSpPr>
          <p:nvPr>
            <p:ph type="title"/>
          </p:nvPr>
        </p:nvSpPr>
        <p:spPr>
          <a:xfrm>
            <a:off x="609600" y="261257"/>
            <a:ext cx="10972800" cy="1156381"/>
          </a:xfrm>
        </p:spPr>
        <p:txBody>
          <a:bodyPr/>
          <a:lstStyle/>
          <a:p>
            <a:pPr algn="l"/>
            <a:br>
              <a:rPr lang="en-US" sz="2800" b="1" dirty="0">
                <a:latin typeface="Arial" panose="020B0604020202020204" pitchFamily="34" charset="0"/>
                <a:cs typeface="Arial" panose="020B0604020202020204" pitchFamily="34" charset="0"/>
              </a:rPr>
            </a:br>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Practical Example </a:t>
            </a:r>
            <a:r>
              <a:rPr lang="en-GB" sz="2800" b="1" dirty="0">
                <a:latin typeface="Arial" panose="020B0604020202020204" pitchFamily="34" charset="0"/>
                <a:cs typeface="Arial" panose="020B0604020202020204" pitchFamily="34" charset="0"/>
              </a:rPr>
              <a:t>the skill, the job role, and patient care clear.</a:t>
            </a: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A1DAD435-74E7-3DBD-2AB9-DF009E1B1401}"/>
              </a:ext>
            </a:extLst>
          </p:cNvPr>
          <p:cNvSpPr>
            <a:spLocks noGrp="1"/>
          </p:cNvSpPr>
          <p:nvPr>
            <p:ph idx="1"/>
          </p:nvPr>
        </p:nvSpPr>
        <p:spPr/>
        <p:txBody>
          <a:bodyPr/>
          <a:lstStyle/>
          <a:p>
            <a:pPr>
              <a:buFont typeface="Wingdings" panose="05000000000000000000" pitchFamily="2" charset="2"/>
              <a:buChar char="Ø"/>
            </a:pPr>
            <a:r>
              <a:rPr lang="en-US" sz="18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In the hospital ward, for example, a patient's voice and speech are the instruments of communication. A nurse observes an older person who is confused, breathing rapidly and has a fever. The nurse uses SBAR model when calling the doctor.</a:t>
            </a:r>
          </a:p>
          <a:p>
            <a:pPr marL="0" indent="0">
              <a:buNone/>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The nurse first tells the patient what has happened and that he is having trouble breathing and is confused. The nurse then shares details of patient's recent surgery and medical history. Then the nurse makes an evaluation, reporting what he or she observes about the patient's vital signs. Lastly, the nurse suggests that the doctor see the patient right away.</a:t>
            </a:r>
          </a:p>
          <a:p>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The information is organized and easy to understand, allowing the physician to immediately be aware of the severity, and treating the patient promptly. This productive communication can reduce complications and enhance the patient's health.</a:t>
            </a:r>
            <a:endParaRPr lang="en-GB"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A8CEB7FF-2D17-D3BE-9194-DFE806B18C06}"/>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FB432B2E-369B-04E8-A6AF-B2E214AAB35B}"/>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969613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58897-5E8F-40CE-67C9-C07C951A78C1}"/>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How does this skill support my future career?</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4F808C2-8C19-7B39-ED4B-6258A3FC6645}"/>
              </a:ext>
            </a:extLst>
          </p:cNvPr>
          <p:cNvSpPr>
            <a:spLocks noGrp="1"/>
          </p:cNvSpPr>
          <p:nvPr>
            <p:ph idx="1"/>
          </p:nvPr>
        </p:nvSpPr>
        <p:spPr/>
        <p:txBody>
          <a:bodyPr/>
          <a:lstStyle/>
          <a:p>
            <a:pPr>
              <a:buFont typeface="Wingdings" panose="05000000000000000000" pitchFamily="2" charset="2"/>
              <a:buChar char="ü"/>
            </a:pPr>
            <a:r>
              <a:rPr lang="en-GB" sz="2400" dirty="0">
                <a:latin typeface="Arial" panose="020B0604020202020204" pitchFamily="34" charset="0"/>
                <a:cs typeface="Arial" panose="020B0604020202020204" pitchFamily="34" charset="0"/>
              </a:rPr>
              <a:t>Communication supports my future career as a nurse by helping me provide safe, effective, and compassionate care. It enables me to build trust with patients, work successfully with healthcare teams, and communicate important information clearly and accurately.</a:t>
            </a:r>
          </a:p>
          <a:p>
            <a:pPr>
              <a:buFont typeface="Wingdings" panose="05000000000000000000" pitchFamily="2" charset="2"/>
              <a:buChar char="ü"/>
            </a:pPr>
            <a:r>
              <a:rPr lang="en-GB" sz="2400" dirty="0">
                <a:latin typeface="Arial" panose="020B0604020202020204" pitchFamily="34" charset="0"/>
                <a:cs typeface="Arial" panose="020B0604020202020204" pitchFamily="34" charset="0"/>
              </a:rPr>
              <a:t>Strong communication skills will improve my confidence and employability and prepare me for professional practice. They will also support my career development by enabling me to take on greater responsibilities, work in different healthcare settings, and progress into leadership roles in the future.</a:t>
            </a:r>
          </a:p>
          <a:p>
            <a:pPr>
              <a:buFont typeface="Wingdings" panose="05000000000000000000" pitchFamily="2" charset="2"/>
              <a:buChar char="ü"/>
            </a:pPr>
            <a:r>
              <a:rPr lang="en-GB" sz="2400" dirty="0">
                <a:latin typeface="Arial" panose="020B0604020202020204" pitchFamily="34" charset="0"/>
                <a:cs typeface="Arial" panose="020B0604020202020204" pitchFamily="34" charset="0"/>
              </a:rPr>
              <a:t>Overall, communication is a vital skill that will help me achieve my career goal of becoming a successful and caring nurse.</a:t>
            </a:r>
          </a:p>
          <a:p>
            <a:endParaRPr lang="en-GB" dirty="0"/>
          </a:p>
        </p:txBody>
      </p:sp>
      <p:sp>
        <p:nvSpPr>
          <p:cNvPr id="4" name="Date Placeholder 3">
            <a:extLst>
              <a:ext uri="{FF2B5EF4-FFF2-40B4-BE49-F238E27FC236}">
                <a16:creationId xmlns:a16="http://schemas.microsoft.com/office/drawing/2014/main" id="{7446496F-07EB-167F-47F9-E40B2D291C43}"/>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E5FDD871-E3E2-603A-1A73-430FA2F5EE8A}"/>
              </a:ext>
            </a:extLst>
          </p:cNvPr>
          <p:cNvSpPr>
            <a:spLocks noGrp="1"/>
          </p:cNvSpPr>
          <p:nvPr>
            <p:ph type="sldNum" sz="quarter" idx="12"/>
          </p:nvPr>
        </p:nvSpPr>
        <p:spPr/>
        <p:txBody>
          <a:bodyPr/>
          <a:lstStyle/>
          <a:p>
            <a:pPr>
              <a:defRPr/>
            </a:pPr>
            <a:fld id="{9AFB928A-D6AD-4F2A-B2DD-923741E90643}" type="slidenum">
              <a:rPr lang="en-GB" altLang="en-US" smtClean="0"/>
              <a:pPr>
                <a:defRPr/>
              </a:pPr>
              <a:t>9</a:t>
            </a:fld>
            <a:endParaRPr lang="en-GB" altLang="en-US"/>
          </a:p>
        </p:txBody>
      </p:sp>
    </p:spTree>
    <p:extLst>
      <p:ext uri="{BB962C8B-B14F-4D97-AF65-F5344CB8AC3E}">
        <p14:creationId xmlns:p14="http://schemas.microsoft.com/office/powerpoint/2010/main" val="3943223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74BF8-82D1-968F-7272-BA10621C95C0}"/>
              </a:ext>
            </a:extLst>
          </p:cNvPr>
          <p:cNvSpPr>
            <a:spLocks noGrp="1"/>
          </p:cNvSpPr>
          <p:nvPr>
            <p:ph type="title"/>
          </p:nvPr>
        </p:nvSpPr>
        <p:spPr/>
        <p:txBody>
          <a:bodyPr/>
          <a:lstStyle/>
          <a:p>
            <a:r>
              <a:rPr lang="en-GB" altLang="en-US" b="1" dirty="0"/>
              <a:t>Conclusion</a:t>
            </a:r>
            <a:endParaRPr lang="en-GB" dirty="0"/>
          </a:p>
        </p:txBody>
      </p:sp>
      <p:sp>
        <p:nvSpPr>
          <p:cNvPr id="3" name="Content Placeholder 2">
            <a:extLst>
              <a:ext uri="{FF2B5EF4-FFF2-40B4-BE49-F238E27FC236}">
                <a16:creationId xmlns:a16="http://schemas.microsoft.com/office/drawing/2014/main" id="{6D205F5C-B9D4-F6BD-5E19-3320E37D1B78}"/>
              </a:ext>
            </a:extLst>
          </p:cNvPr>
          <p:cNvSpPr>
            <a:spLocks noGrp="1"/>
          </p:cNvSpPr>
          <p:nvPr>
            <p:ph idx="1"/>
          </p:nvPr>
        </p:nvSpPr>
        <p:spPr>
          <a:xfrm>
            <a:off x="609600" y="1066800"/>
            <a:ext cx="10972800" cy="4450433"/>
          </a:xfrm>
        </p:spPr>
        <p:txBody>
          <a:bodyPr/>
          <a:lstStyle/>
          <a:p>
            <a:pPr marL="0" indent="0">
              <a:buNone/>
            </a:pPr>
            <a:r>
              <a:rPr lang="en-US" sz="2400" dirty="0">
                <a:latin typeface="Arial" panose="020B0604020202020204" pitchFamily="34" charset="0"/>
                <a:cs typeface="Arial" panose="020B0604020202020204" pitchFamily="34" charset="0"/>
              </a:rPr>
              <a:t>All health and social care workers are required to have good communication skills. It enhances communication within the patient, families and health care team and contributes to safe, effective and person </a:t>
            </a:r>
            <a:r>
              <a:rPr lang="en-US" sz="2400" dirty="0" err="1">
                <a:latin typeface="Arial" panose="020B0604020202020204" pitchFamily="34" charset="0"/>
                <a:cs typeface="Arial" panose="020B0604020202020204" pitchFamily="34" charset="0"/>
              </a:rPr>
              <a:t>centred</a:t>
            </a:r>
            <a:r>
              <a:rPr lang="en-US" sz="2400" dirty="0">
                <a:latin typeface="Arial" panose="020B0604020202020204" pitchFamily="34" charset="0"/>
                <a:cs typeface="Arial" panose="020B0604020202020204" pitchFamily="34" charset="0"/>
              </a:rPr>
              <a:t> care. Good communication </a:t>
            </a:r>
            <a:r>
              <a:rPr lang="en-US" sz="2400" dirty="0" err="1">
                <a:latin typeface="Arial" panose="020B0604020202020204" pitchFamily="34" charset="0"/>
                <a:cs typeface="Arial" panose="020B0604020202020204" pitchFamily="34" charset="0"/>
              </a:rPr>
              <a:t>minimises</a:t>
            </a:r>
            <a:r>
              <a:rPr lang="en-US" sz="2400" dirty="0">
                <a:latin typeface="Arial" panose="020B0604020202020204" pitchFamily="34" charset="0"/>
                <a:cs typeface="Arial" panose="020B0604020202020204" pitchFamily="34" charset="0"/>
              </a:rPr>
              <a:t> mistakes, enhances collaboration, fosters trust and enhances patient experience. </a:t>
            </a:r>
          </a:p>
          <a:p>
            <a:pPr marL="0" indent="0">
              <a:buNone/>
            </a:pPr>
            <a:r>
              <a:rPr lang="en-US" sz="2400" dirty="0">
                <a:latin typeface="Arial" panose="020B0604020202020204" pitchFamily="34" charset="0"/>
                <a:cs typeface="Arial" panose="020B0604020202020204" pitchFamily="34" charset="0"/>
              </a:rPr>
              <a:t>The SBAR model offers a framework for communication that can enhance patient safety in clinical environments and highlights the significance of effective communication in the healthcare sector. Health and social care practitioners will be able to give high quality care throughout their careers by developing effective communication skills. Communication is the key that helps to build a caring atmosphere that makes patients feel safe and valued.</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b="1" dirty="0"/>
          </a:p>
          <a:p>
            <a:endParaRPr lang="en-GB" dirty="0"/>
          </a:p>
        </p:txBody>
      </p:sp>
      <p:sp>
        <p:nvSpPr>
          <p:cNvPr id="4" name="Date Placeholder 3">
            <a:extLst>
              <a:ext uri="{FF2B5EF4-FFF2-40B4-BE49-F238E27FC236}">
                <a16:creationId xmlns:a16="http://schemas.microsoft.com/office/drawing/2014/main" id="{0353DE47-2C29-2E9C-0B12-18977678A120}"/>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284060CC-B78A-3D2E-E873-A9B26718F38B}"/>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spTree>
    <p:extLst>
      <p:ext uri="{BB962C8B-B14F-4D97-AF65-F5344CB8AC3E}">
        <p14:creationId xmlns:p14="http://schemas.microsoft.com/office/powerpoint/2010/main" val="1356601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F1E40-78DF-0BB0-89AB-29D9052BF139}"/>
              </a:ext>
            </a:extLst>
          </p:cNvPr>
          <p:cNvSpPr>
            <a:spLocks noGrp="1"/>
          </p:cNvSpPr>
          <p:nvPr>
            <p:ph type="title"/>
          </p:nvPr>
        </p:nvSpPr>
        <p:spPr/>
        <p:txBody>
          <a:bodyPr/>
          <a:lstStyle/>
          <a:p>
            <a:r>
              <a:rPr lang="en-GB" altLang="en-US" sz="3200" b="1" dirty="0">
                <a:solidFill>
                  <a:srgbClr val="000000"/>
                </a:solidFill>
                <a:latin typeface="Arial" panose="020B0604020202020204" pitchFamily="34" charset="0"/>
                <a:cs typeface="Arial" panose="020B0604020202020204" pitchFamily="34" charset="0"/>
              </a:rPr>
              <a:t>References List</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68EF83B-B4C2-3F75-9977-DD298610E1EF}"/>
              </a:ext>
            </a:extLst>
          </p:cNvPr>
          <p:cNvSpPr>
            <a:spLocks noGrp="1"/>
          </p:cNvSpPr>
          <p:nvPr>
            <p:ph idx="1"/>
          </p:nvPr>
        </p:nvSpPr>
        <p:spPr/>
        <p:txBody>
          <a:bodyPr/>
          <a:lstStyle/>
          <a:p>
            <a:pPr marL="457200" indent="-457200">
              <a:buFont typeface="+mj-lt"/>
              <a:buAutoNum type="arabicPeriod"/>
            </a:pPr>
            <a:r>
              <a:rPr lang="en-US" sz="2000" dirty="0">
                <a:latin typeface="Arial" panose="020B0604020202020204" pitchFamily="34" charset="0"/>
                <a:cs typeface="Arial" panose="020B0604020202020204" pitchFamily="34" charset="0"/>
              </a:rPr>
              <a:t>Arnold, E.C. and Boggs, K.U. (2023) </a:t>
            </a:r>
            <a:r>
              <a:rPr lang="en-US" sz="2000" i="1" dirty="0">
                <a:latin typeface="Arial" panose="020B0604020202020204" pitchFamily="34" charset="0"/>
                <a:cs typeface="Arial" panose="020B0604020202020204" pitchFamily="34" charset="0"/>
              </a:rPr>
              <a:t>Interpersonal Relationships: Professional Communication Skills for Nurses</a:t>
            </a:r>
            <a:r>
              <a:rPr lang="en-US" sz="2000" dirty="0">
                <a:latin typeface="Arial" panose="020B0604020202020204" pitchFamily="34" charset="0"/>
                <a:cs typeface="Arial" panose="020B0604020202020204" pitchFamily="34" charset="0"/>
              </a:rPr>
              <a:t>. 9th </a:t>
            </a:r>
            <a:r>
              <a:rPr lang="en-US" sz="2000" dirty="0" err="1">
                <a:latin typeface="Arial" panose="020B0604020202020204" pitchFamily="34" charset="0"/>
                <a:cs typeface="Arial" panose="020B0604020202020204" pitchFamily="34" charset="0"/>
              </a:rPr>
              <a:t>edn</a:t>
            </a:r>
            <a:r>
              <a:rPr lang="en-US" sz="2000" dirty="0">
                <a:latin typeface="Arial" panose="020B0604020202020204" pitchFamily="34" charset="0"/>
                <a:cs typeface="Arial" panose="020B0604020202020204" pitchFamily="34" charset="0"/>
              </a:rPr>
              <a:t>. St. Louis, MO: Elsevier.</a:t>
            </a:r>
            <a:endParaRPr lang="en-GB" sz="2000" dirty="0">
              <a:latin typeface="Arial" panose="020B0604020202020204" pitchFamily="34" charset="0"/>
              <a:cs typeface="Arial" panose="020B0604020202020204" pitchFamily="34" charset="0"/>
            </a:endParaRPr>
          </a:p>
          <a:p>
            <a:pPr marL="457200" indent="-457200">
              <a:buFont typeface="+mj-lt"/>
              <a:buAutoNum type="arabicPeriod"/>
            </a:pPr>
            <a:r>
              <a:rPr lang="en-US" sz="2000" dirty="0">
                <a:latin typeface="Arial" panose="020B0604020202020204" pitchFamily="34" charset="0"/>
                <a:cs typeface="Arial" panose="020B0604020202020204" pitchFamily="34" charset="0"/>
              </a:rPr>
              <a:t>General Medical Council (2024) </a:t>
            </a:r>
            <a:r>
              <a:rPr lang="en-US" sz="2000" i="1" dirty="0">
                <a:latin typeface="Arial" panose="020B0604020202020204" pitchFamily="34" charset="0"/>
                <a:cs typeface="Arial" panose="020B0604020202020204" pitchFamily="34" charset="0"/>
              </a:rPr>
              <a:t>Confidentiality: Good Practice in Handling Patient Information</a:t>
            </a:r>
            <a:r>
              <a:rPr lang="en-US" sz="2000" dirty="0">
                <a:latin typeface="Arial" panose="020B0604020202020204" pitchFamily="34" charset="0"/>
                <a:cs typeface="Arial" panose="020B0604020202020204" pitchFamily="34" charset="0"/>
              </a:rPr>
              <a:t>. London: General Medical Council.</a:t>
            </a:r>
            <a:endParaRPr lang="en-GB" sz="2000" dirty="0">
              <a:latin typeface="Arial" panose="020B0604020202020204" pitchFamily="34" charset="0"/>
              <a:cs typeface="Arial" panose="020B0604020202020204" pitchFamily="34" charset="0"/>
            </a:endParaRPr>
          </a:p>
          <a:p>
            <a:pPr marL="457200" indent="-457200">
              <a:buFont typeface="+mj-lt"/>
              <a:buAutoNum type="arabicPeriod"/>
            </a:pPr>
            <a:r>
              <a:rPr lang="en-US" sz="2000" dirty="0">
                <a:latin typeface="Arial" panose="020B0604020202020204" pitchFamily="34" charset="0"/>
                <a:cs typeface="Arial" panose="020B0604020202020204" pitchFamily="34" charset="0"/>
              </a:rPr>
              <a:t>Nursing and Midwifery Council (2018) </a:t>
            </a:r>
            <a:r>
              <a:rPr lang="en-US" sz="2000" i="1" dirty="0">
                <a:latin typeface="Arial" panose="020B0604020202020204" pitchFamily="34" charset="0"/>
                <a:cs typeface="Arial" panose="020B0604020202020204" pitchFamily="34" charset="0"/>
              </a:rPr>
              <a:t>The Code: Professional Standards of Practice and </a:t>
            </a:r>
            <a:r>
              <a:rPr lang="en-US" sz="2000" i="1" dirty="0" err="1">
                <a:latin typeface="Arial" panose="020B0604020202020204" pitchFamily="34" charset="0"/>
                <a:cs typeface="Arial" panose="020B0604020202020204" pitchFamily="34" charset="0"/>
              </a:rPr>
              <a:t>Behaviour</a:t>
            </a:r>
            <a:r>
              <a:rPr lang="en-US" sz="2000" i="1" dirty="0">
                <a:latin typeface="Arial" panose="020B0604020202020204" pitchFamily="34" charset="0"/>
                <a:cs typeface="Arial" panose="020B0604020202020204" pitchFamily="34" charset="0"/>
              </a:rPr>
              <a:t> for Nurses, Midwives and Nursing Associates</a:t>
            </a:r>
            <a:r>
              <a:rPr lang="en-US" sz="2000" dirty="0">
                <a:latin typeface="Arial" panose="020B0604020202020204" pitchFamily="34" charset="0"/>
                <a:cs typeface="Arial" panose="020B0604020202020204" pitchFamily="34" charset="0"/>
              </a:rPr>
              <a:t>. London: Nursing and Midwifery Council.</a:t>
            </a:r>
            <a:endParaRPr lang="en-GB" sz="2000" dirty="0">
              <a:latin typeface="Arial" panose="020B0604020202020204" pitchFamily="34" charset="0"/>
              <a:cs typeface="Arial" panose="020B0604020202020204" pitchFamily="34" charset="0"/>
            </a:endParaRPr>
          </a:p>
          <a:p>
            <a:pPr marL="457200" indent="-457200">
              <a:buFont typeface="+mj-lt"/>
              <a:buAutoNum type="arabicPeriod"/>
            </a:pPr>
            <a:r>
              <a:rPr lang="en-US" sz="2000" dirty="0">
                <a:latin typeface="Arial" panose="020B0604020202020204" pitchFamily="34" charset="0"/>
                <a:cs typeface="Arial" panose="020B0604020202020204" pitchFamily="34" charset="0"/>
              </a:rPr>
              <a:t>Royal College of Speech and Language Therapists (2023) </a:t>
            </a:r>
            <a:r>
              <a:rPr lang="en-US" sz="2000" i="1" dirty="0">
                <a:latin typeface="Arial" panose="020B0604020202020204" pitchFamily="34" charset="0"/>
                <a:cs typeface="Arial" panose="020B0604020202020204" pitchFamily="34" charset="0"/>
              </a:rPr>
              <a:t>Five Good Communication Standards</a:t>
            </a:r>
            <a:r>
              <a:rPr lang="en-US" sz="2000" dirty="0">
                <a:latin typeface="Arial" panose="020B0604020202020204" pitchFamily="34" charset="0"/>
                <a:cs typeface="Arial" panose="020B0604020202020204" pitchFamily="34" charset="0"/>
              </a:rPr>
              <a:t>. London: Royal College of Speech and Language Therapists.</a:t>
            </a:r>
            <a:endParaRPr lang="en-GB" sz="2000" dirty="0">
              <a:latin typeface="Arial" panose="020B0604020202020204" pitchFamily="34" charset="0"/>
              <a:cs typeface="Arial" panose="020B0604020202020204" pitchFamily="34" charset="0"/>
            </a:endParaRPr>
          </a:p>
          <a:p>
            <a:pPr marL="0" indent="0">
              <a:buNone/>
            </a:pPr>
            <a:endParaRPr lang="en-GB" dirty="0"/>
          </a:p>
        </p:txBody>
      </p:sp>
      <p:sp>
        <p:nvSpPr>
          <p:cNvPr id="4" name="Date Placeholder 3">
            <a:extLst>
              <a:ext uri="{FF2B5EF4-FFF2-40B4-BE49-F238E27FC236}">
                <a16:creationId xmlns:a16="http://schemas.microsoft.com/office/drawing/2014/main" id="{34823653-3DBA-26D7-497B-661C173D22F5}"/>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B1135183-E2F5-4990-7D87-2CD3162190CF}"/>
              </a:ext>
            </a:extLst>
          </p:cNvPr>
          <p:cNvSpPr>
            <a:spLocks noGrp="1"/>
          </p:cNvSpPr>
          <p:nvPr>
            <p:ph type="sldNum" sz="quarter" idx="12"/>
          </p:nvPr>
        </p:nvSpPr>
        <p:spPr/>
        <p:txBody>
          <a:bodyPr/>
          <a:lstStyle/>
          <a:p>
            <a:pPr>
              <a:defRPr/>
            </a:pPr>
            <a:fld id="{9AFB928A-D6AD-4F2A-B2DD-923741E90643}" type="slidenum">
              <a:rPr lang="en-GB" altLang="en-US" smtClean="0"/>
              <a:pPr>
                <a:defRPr/>
              </a:pPr>
              <a:t>11</a:t>
            </a:fld>
            <a:endParaRPr lang="en-GB" altLang="en-US"/>
          </a:p>
        </p:txBody>
      </p:sp>
    </p:spTree>
    <p:extLst>
      <p:ext uri="{BB962C8B-B14F-4D97-AF65-F5344CB8AC3E}">
        <p14:creationId xmlns:p14="http://schemas.microsoft.com/office/powerpoint/2010/main" val="20692965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2063</TotalTime>
  <Words>1387</Words>
  <Application>Microsoft Office PowerPoint</Application>
  <PresentationFormat>Widescreen</PresentationFormat>
  <Paragraphs>75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Wingdings</vt:lpstr>
      <vt:lpstr>20140311PresentationUWTSDTemplate</vt:lpstr>
      <vt:lpstr> Module Title: Professional Career Development within H&amp;SC </vt:lpstr>
      <vt:lpstr>Acknowledge use of AI</vt:lpstr>
      <vt:lpstr>Introduction</vt:lpstr>
      <vt:lpstr>What is your chosen skill? Definition</vt:lpstr>
      <vt:lpstr>Why Communication is Important </vt:lpstr>
      <vt:lpstr>Communication in Professional Practice </vt:lpstr>
      <vt:lpstr>Communication Model: Situation, Background, Assessment and Recommendation </vt:lpstr>
      <vt:lpstr>  Practical Example the skill, the job role, and patient care clear. </vt:lpstr>
      <vt:lpstr>How does this skill support my future career?</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Gila Serrote</cp:lastModifiedBy>
  <cp:revision>27</cp:revision>
  <dcterms:created xsi:type="dcterms:W3CDTF">2025-02-21T18:28:54Z</dcterms:created>
  <dcterms:modified xsi:type="dcterms:W3CDTF">2026-07-20T06:21:13Z</dcterms:modified>
</cp:coreProperties>
</file>