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varScale="1">
        <p:scale>
          <a:sx n="97" d="100"/>
          <a:sy n="97" d="100"/>
        </p:scale>
        <p:origin x="84"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DB78A697-9D75-4DE8-8C28-1296A6CF43C1}" type="datetimeFigureOut">
              <a:rPr lang="en-US" dirty="0"/>
              <a:t>1/31/2024</a:t>
            </a:fld>
            <a:endParaRPr lang="en-US" dirty="0"/>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pPr algn="r"/>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6DBD967-1B7E-40AA-AAF7-BA98E0E039F7}" type="datetimeFigureOut">
              <a:rPr lang="en-US" dirty="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9D1490F-3E6A-4544-9694-22B6007FE3C6}" type="datetimeFigureOut">
              <a:rPr lang="en-US" dirty="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AAF9620-38BC-4982-922B-C904A70C41DD}"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956FC6-E80E-40CB-B83C-A6FFE3EF0BA6}" type="datetimeFigureOut">
              <a:rPr lang="en-US" dirty="0"/>
              <a:t>1/31/2024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CFF863F-52DC-41B2-9D00-5A4E5632AC32}" type="datetimeFigureOut">
              <a:rPr lang="en-US" dirty="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B55614-3909-43DC-A067-7F9842F8B81D}" type="datetimeFigureOut">
              <a:rPr lang="en-US" dirty="0"/>
              <a:t>1/31/2024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829323-6A73-409C-86A6-9EAF0F851121}"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E240176-F1D3-49EC-82F4-0915A3AC4184}"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F3075A-B3CA-4308-8288-4AA3FDE33D80}"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C674B8D-FEEF-4ACC-AE11-BD533592BCDC}"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0326006-7E0B-4944-9FC8-8FFECA54B11C}"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B5A3413-B80B-4905-8668-7292F4C8B0D5}" type="datetimeFigureOut">
              <a:rPr lang="en-US" dirty="0"/>
              <a:t>1/31/2024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4019662-C6A4-45F9-A235-129F0C1DEF43}" type="datetimeFigureOut">
              <a:rPr lang="en-US" dirty="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909BB764-976A-4040-BDCA-252C91CEE939}" type="datetimeFigureOut">
              <a:rPr lang="en-US" dirty="0"/>
              <a:t>1/31/2024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4FC935-CE77-4008-BAD9-6108F00BE393}" type="datetimeFigureOut">
              <a:rPr lang="en-US" dirty="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C562D5-4244-4B26-B385-E71032EABECD}" type="datetimeFigureOut">
              <a:rPr lang="en-US" dirty="0"/>
              <a:t>1/31/2024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50172865-FBF0-458A-BAFF-4F75173770F5}" type="datetimeFigureOut">
              <a:rPr lang="en-US" dirty="0"/>
              <a:t>1/31/2024</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rot="21420000">
            <a:off x="885266" y="436011"/>
            <a:ext cx="9945714" cy="2988339"/>
          </a:xfrm>
        </p:spPr>
        <p:txBody>
          <a:bodyPr>
            <a:normAutofit fontScale="90000"/>
          </a:bodyPr>
          <a:lstStyle/>
          <a:p>
            <a:r>
              <a:rPr lang="en-GB" dirty="0"/>
              <a:t>Segmentation, Targeting and Positioning</a:t>
            </a:r>
          </a:p>
        </p:txBody>
      </p:sp>
    </p:spTree>
    <p:extLst>
      <p:ext uri="{BB962C8B-B14F-4D97-AF65-F5344CB8AC3E}">
        <p14:creationId xmlns:p14="http://schemas.microsoft.com/office/powerpoint/2010/main" val="12379509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r>
              <a:rPr lang="en-GB" dirty="0"/>
              <a:t>Market segmentation and targeting is at the core of marketing strategy and consumers (or potential consumers) are the key stakeholder group for both commercial and social marketers.</a:t>
            </a:r>
          </a:p>
          <a:p>
            <a:r>
              <a:rPr lang="en-GB" dirty="0"/>
              <a:t>factors that impact on consumer behaviour are:  age, income, lifestyle – that form the basis for market segmentation. The process is as illustrated below.</a:t>
            </a:r>
          </a:p>
          <a:p>
            <a:endParaRPr lang="en-GB" dirty="0"/>
          </a:p>
        </p:txBody>
      </p:sp>
      <p:pic>
        <p:nvPicPr>
          <p:cNvPr id="4" name="Picture 3"/>
          <p:cNvPicPr>
            <a:picLocks noChangeAspect="1"/>
          </p:cNvPicPr>
          <p:nvPr/>
        </p:nvPicPr>
        <p:blipFill>
          <a:blip r:embed="rId2"/>
          <a:stretch>
            <a:fillRect/>
          </a:stretch>
        </p:blipFill>
        <p:spPr>
          <a:xfrm>
            <a:off x="685800" y="4679192"/>
            <a:ext cx="9956804" cy="502407"/>
          </a:xfrm>
          <a:prstGeom prst="rect">
            <a:avLst/>
          </a:prstGeom>
        </p:spPr>
      </p:pic>
    </p:spTree>
    <p:extLst>
      <p:ext uri="{BB962C8B-B14F-4D97-AF65-F5344CB8AC3E}">
        <p14:creationId xmlns:p14="http://schemas.microsoft.com/office/powerpoint/2010/main" val="142625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Market Segmentation</a:t>
            </a:r>
          </a:p>
        </p:txBody>
      </p:sp>
      <p:sp>
        <p:nvSpPr>
          <p:cNvPr id="3" name="Content Placeholder 2"/>
          <p:cNvSpPr>
            <a:spLocks noGrp="1"/>
          </p:cNvSpPr>
          <p:nvPr>
            <p:ph sz="quarter" idx="13"/>
          </p:nvPr>
        </p:nvSpPr>
        <p:spPr/>
        <p:txBody>
          <a:bodyPr/>
          <a:lstStyle/>
          <a:p>
            <a:pPr marL="0" indent="0">
              <a:buNone/>
            </a:pPr>
            <a:r>
              <a:rPr lang="en-GB" dirty="0"/>
              <a:t>Market segmentation is the process of dividing the market in to groups of consumers who respond in a similar way to a given set of marketing stimuli (e.g. price, product features) or, alternatively, groups of consumers/customers with homogeneous needs or preferences. This may be on the basis of demographics, e.g. age, gender; </a:t>
            </a:r>
            <a:r>
              <a:rPr lang="en-GB" dirty="0" err="1"/>
              <a:t>geographics</a:t>
            </a:r>
            <a:r>
              <a:rPr lang="en-GB" dirty="0"/>
              <a:t>, e.g. by country, rural/urban areas; psychographics, e.g. lifestyle; or behavioural factors, e.g. brand loyalty.</a:t>
            </a:r>
          </a:p>
        </p:txBody>
      </p:sp>
    </p:spTree>
    <p:extLst>
      <p:ext uri="{BB962C8B-B14F-4D97-AF65-F5344CB8AC3E}">
        <p14:creationId xmlns:p14="http://schemas.microsoft.com/office/powerpoint/2010/main" val="16349388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sz="quarter" idx="13"/>
          </p:nvPr>
        </p:nvPicPr>
        <p:blipFill>
          <a:blip r:embed="rId2"/>
          <a:stretch>
            <a:fillRect/>
          </a:stretch>
        </p:blipFill>
        <p:spPr>
          <a:xfrm>
            <a:off x="0" y="0"/>
            <a:ext cx="11976100" cy="5829300"/>
          </a:xfrm>
          <a:prstGeom prst="rect">
            <a:avLst/>
          </a:prstGeom>
        </p:spPr>
      </p:pic>
    </p:spTree>
    <p:extLst>
      <p:ext uri="{BB962C8B-B14F-4D97-AF65-F5344CB8AC3E}">
        <p14:creationId xmlns:p14="http://schemas.microsoft.com/office/powerpoint/2010/main" val="42627400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1</a:t>
            </a:r>
          </a:p>
        </p:txBody>
      </p:sp>
      <p:sp>
        <p:nvSpPr>
          <p:cNvPr id="3" name="Content Placeholder 2"/>
          <p:cNvSpPr>
            <a:spLocks noGrp="1"/>
          </p:cNvSpPr>
          <p:nvPr>
            <p:ph sz="quarter" idx="13"/>
          </p:nvPr>
        </p:nvSpPr>
        <p:spPr/>
        <p:txBody>
          <a:bodyPr/>
          <a:lstStyle/>
          <a:p>
            <a:pPr marL="0" indent="0">
              <a:buNone/>
            </a:pPr>
            <a:r>
              <a:rPr lang="en-GB" dirty="0"/>
              <a:t>USING A BUSINESS YOU ARE FAMILIAR WITH, CONSTRUCT THEIR SEGMENTATION.  Use the table we have just looked at.</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stretch>
            <a:fillRect/>
          </a:stretch>
        </p:blipFill>
        <p:spPr>
          <a:xfrm>
            <a:off x="6430761" y="2943045"/>
            <a:ext cx="4997883" cy="2431540"/>
          </a:xfrm>
          <a:prstGeom prst="rect">
            <a:avLst/>
          </a:prstGeom>
        </p:spPr>
      </p:pic>
    </p:spTree>
    <p:extLst>
      <p:ext uri="{BB962C8B-B14F-4D97-AF65-F5344CB8AC3E}">
        <p14:creationId xmlns:p14="http://schemas.microsoft.com/office/powerpoint/2010/main" val="30143838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Following this…</a:t>
            </a:r>
          </a:p>
        </p:txBody>
      </p:sp>
      <p:sp>
        <p:nvSpPr>
          <p:cNvPr id="3" name="Content Placeholder 2"/>
          <p:cNvSpPr>
            <a:spLocks noGrp="1"/>
          </p:cNvSpPr>
          <p:nvPr>
            <p:ph sz="quarter" idx="13"/>
          </p:nvPr>
        </p:nvSpPr>
        <p:spPr/>
        <p:txBody>
          <a:bodyPr/>
          <a:lstStyle/>
          <a:p>
            <a:pPr marL="0" indent="0">
              <a:buNone/>
            </a:pPr>
            <a:r>
              <a:rPr lang="en-GB" dirty="0"/>
              <a:t>Subsequently the organisation will select a target market based on a number of factors. For example, will the target market provide the required level of behaviour change (or meet other objectives)? Will it be accessible to the organisation taking into account the available resources, etc.?</a:t>
            </a:r>
          </a:p>
        </p:txBody>
      </p:sp>
    </p:spTree>
    <p:extLst>
      <p:ext uri="{BB962C8B-B14F-4D97-AF65-F5344CB8AC3E}">
        <p14:creationId xmlns:p14="http://schemas.microsoft.com/office/powerpoint/2010/main" val="38520762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 3</a:t>
            </a:r>
          </a:p>
        </p:txBody>
      </p:sp>
      <p:sp>
        <p:nvSpPr>
          <p:cNvPr id="3" name="Content Placeholder 2"/>
          <p:cNvSpPr>
            <a:spLocks noGrp="1"/>
          </p:cNvSpPr>
          <p:nvPr>
            <p:ph sz="quarter" idx="13"/>
          </p:nvPr>
        </p:nvSpPr>
        <p:spPr/>
        <p:txBody>
          <a:bodyPr/>
          <a:lstStyle/>
          <a:p>
            <a:pPr marL="0" indent="0">
              <a:buNone/>
            </a:pPr>
            <a:r>
              <a:rPr lang="en-GB" dirty="0"/>
              <a:t>From the Market segmentation you designed in the previous activity, rank the target markets 1-10 from this market segmentation and justify it.  We will then discuss as a class</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400" y="3258448"/>
            <a:ext cx="5804627" cy="2116137"/>
          </a:xfrm>
          <a:prstGeom prst="rect">
            <a:avLst/>
          </a:prstGeom>
        </p:spPr>
      </p:pic>
    </p:spTree>
    <p:extLst>
      <p:ext uri="{BB962C8B-B14F-4D97-AF65-F5344CB8AC3E}">
        <p14:creationId xmlns:p14="http://schemas.microsoft.com/office/powerpoint/2010/main" val="1552223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Positioning</a:t>
            </a:r>
          </a:p>
        </p:txBody>
      </p:sp>
      <p:sp>
        <p:nvSpPr>
          <p:cNvPr id="3" name="Content Placeholder 2"/>
          <p:cNvSpPr>
            <a:spLocks noGrp="1"/>
          </p:cNvSpPr>
          <p:nvPr>
            <p:ph sz="quarter" idx="13"/>
          </p:nvPr>
        </p:nvSpPr>
        <p:spPr/>
        <p:txBody>
          <a:bodyPr/>
          <a:lstStyle/>
          <a:p>
            <a:pPr marL="0" indent="0">
              <a:buNone/>
            </a:pPr>
            <a:r>
              <a:rPr lang="en-GB" dirty="0"/>
              <a:t>Market Positioning Definition.  Market positioning involves "arranging for a product to occupy a clear, distinctive and desirable place relative to competing products in the minds of target consumers". It is about formulating competitive positioning for a product and a detailed marketing mix (Kotler et al., 1999).</a:t>
            </a:r>
          </a:p>
        </p:txBody>
      </p:sp>
    </p:spTree>
    <p:extLst>
      <p:ext uri="{BB962C8B-B14F-4D97-AF65-F5344CB8AC3E}">
        <p14:creationId xmlns:p14="http://schemas.microsoft.com/office/powerpoint/2010/main" val="23494726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docProps/app.xml><?xml version="1.0" encoding="utf-8"?>
<Properties xmlns="http://schemas.openxmlformats.org/officeDocument/2006/extended-properties" xmlns:vt="http://schemas.openxmlformats.org/officeDocument/2006/docPropsVTypes">
  <Template>TM04033927[[fn=Main Event]]</Template>
  <TotalTime>67</TotalTime>
  <Words>334</Words>
  <Application>Microsoft Office PowerPoint</Application>
  <PresentationFormat>Widescreen</PresentationFormat>
  <Paragraphs>18</Paragraphs>
  <Slides>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Impact</vt:lpstr>
      <vt:lpstr>Main Event</vt:lpstr>
      <vt:lpstr>Segmentation, Targeting and Positioning</vt:lpstr>
      <vt:lpstr>Market segmentation</vt:lpstr>
      <vt:lpstr>Market Segmentation</vt:lpstr>
      <vt:lpstr>PowerPoint Presentation</vt:lpstr>
      <vt:lpstr>Activity 1</vt:lpstr>
      <vt:lpstr>Following this…</vt:lpstr>
      <vt:lpstr>Activity 3</vt:lpstr>
      <vt:lpstr>Positioning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Segmentation, Targeting and Positioning</dc:title>
  <dc:creator>Jessica Shore</dc:creator>
  <cp:lastModifiedBy>Jessica Shore</cp:lastModifiedBy>
  <cp:revision>5</cp:revision>
  <dcterms:created xsi:type="dcterms:W3CDTF">2019-03-05T13:39:42Z</dcterms:created>
  <dcterms:modified xsi:type="dcterms:W3CDTF">2024-01-31T13:27:06Z</dcterms:modified>
</cp:coreProperties>
</file>