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9" r:id="rId6"/>
    <p:sldId id="260" r:id="rId7"/>
    <p:sldId id="262" r:id="rId8"/>
    <p:sldId id="261" r:id="rId9"/>
    <p:sldId id="265" r:id="rId10"/>
    <p:sldId id="275" r:id="rId11"/>
    <p:sldId id="266" r:id="rId12"/>
    <p:sldId id="267" r:id="rId13"/>
    <p:sldId id="268" r:id="rId14"/>
    <p:sldId id="276" r:id="rId15"/>
    <p:sldId id="277" r:id="rId16"/>
    <p:sldId id="273" r:id="rId17"/>
    <p:sldId id="272" r:id="rId18"/>
    <p:sldId id="274" r:id="rId19"/>
    <p:sldId id="278"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73A37F-778D-5DC7-200A-5EED247670DC}" v="1143" dt="2021-03-16T19:49:14.015"/>
    <p1510:client id="{B42D86BF-CED1-65A9-B8B2-9FB9A42C35D8}" v="480" dt="2021-03-16T13:01:01.908"/>
    <p1510:client id="{C1158B99-9CF7-9502-C87A-7B966497D21A}" v="46" dt="2021-03-17T08:48:40.319"/>
    <p1510:client id="{D72EF81D-02AC-98CE-4A07-6145949E6D71}" v="769" dt="2021-03-15T20:37:55.475"/>
    <p1510:client id="{DDCEA386-8DA2-44B6-953B-F3D6FE7780F9}" v="914" dt="2021-03-15T20:10:26.4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17/03/2021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17/03/2021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17/03/2021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clarkjbrooks.blogspot.com/2016/06/sad-clowns.html" TargetMode="External"/><Relationship Id="rId7" Type="http://schemas.openxmlformats.org/officeDocument/2006/relationships/hyperlink" Target="https://creativecommons.org/licenses/by-nc-sa/3.0/" TargetMode="External"/><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hyperlink" Target="http://vimeo.com/2437351" TargetMode="Externa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commons.wikimedia.org/wiki/File:Drawing,_Water_color;_Performers_of_a_Commedia_dell'Arte,_1827_(CH_18329261).jpg" TargetMode="External"/><Relationship Id="rId7" Type="http://schemas.openxmlformats.org/officeDocument/2006/relationships/hyperlink" Target="https://commons.wikimedia.org/wiki/File:Giangurgolo_maschera_calabrese_della_commedia_dellarte.jpg"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6.jpeg"/><Relationship Id="rId5" Type="http://schemas.openxmlformats.org/officeDocument/2006/relationships/hyperlink" Target="https://inpoesia.me/2017/07/10/la-commedia-dellarte/" TargetMode="Externa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http://www.stayingupbeat.com/page/humor-laughter" TargetMode="External"/><Relationship Id="rId2" Type="http://schemas.openxmlformats.org/officeDocument/2006/relationships/image" Target="../media/image7.gif"/><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mifrasedeldia.blogspot.com/2010/09/marcel-marceau-mimo-france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iornaledelcaffe.it/curiosita/charlie-chaplin-nel-nuovo-spot-lavazza/" TargetMode="External"/><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www.aeromental.com/2010/12/17/la-vida-es-una-tragedia-o-una-comedia/" TargetMode="External"/><Relationship Id="rId7" Type="http://schemas.openxmlformats.org/officeDocument/2006/relationships/hyperlink" Target="https://griforexus.blogspot.com/2011/06/charlot.html"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hyperlink" Target="http://flickr.com/photos/tom-margie/1536262750"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14.jpeg"/><Relationship Id="rId9"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hyperlink" Target="http://mariob.vefblog.net/25.html" TargetMode="External"/><Relationship Id="rId7" Type="http://schemas.openxmlformats.org/officeDocument/2006/relationships/hyperlink" Target="https://www.yam-mag.com/reviews/film-reviews/the-kid-1921/" TargetMode="Externa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hyperlink" Target="http://safarinocturno.blogspot.com/2010_05_01_archive.html" TargetMode="External"/><Relationship Id="rId10" Type="http://schemas.openxmlformats.org/officeDocument/2006/relationships/hyperlink" Target="https://creativecommons.org/licenses/by-nc-sa/3.0/" TargetMode="External"/><Relationship Id="rId4" Type="http://schemas.openxmlformats.org/officeDocument/2006/relationships/image" Target="../media/image17.jpeg"/><Relationship Id="rId9"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hyperlink" Target="http://pngimg.com/download/30249" TargetMode="External"/><Relationship Id="rId7" Type="http://schemas.openxmlformats.org/officeDocument/2006/relationships/hyperlink" Target="http://pngimg.com/download/30233" TargetMode="Externa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hyperlink" Target="https://awkwardlistdotcom.wordpress.com/2014/05/" TargetMode="External"/><Relationship Id="rId4" Type="http://schemas.openxmlformats.org/officeDocument/2006/relationships/image" Target="../media/image20.jpeg"/></Relationships>
</file>

<file path=ppt/slides/_rels/slide10.xml.rels><?xml version="1.0" encoding="UTF-8" standalone="yes"?>
<Relationships xmlns="http://schemas.openxmlformats.org/package/2006/relationships"><Relationship Id="rId8" Type="http://schemas.openxmlformats.org/officeDocument/2006/relationships/image" Target="../media/image25.jpeg"/><Relationship Id="rId3" Type="http://schemas.openxmlformats.org/officeDocument/2006/relationships/hyperlink" Target="http://www.pngall.com/mr-bean-png" TargetMode="External"/><Relationship Id="rId7" Type="http://schemas.openxmlformats.org/officeDocument/2006/relationships/hyperlink" Target="https://pngimg.com/download/30237"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4.png"/><Relationship Id="rId11" Type="http://schemas.openxmlformats.org/officeDocument/2006/relationships/hyperlink" Target="https://creativecommons.org/licenses/by/3.0/" TargetMode="External"/><Relationship Id="rId5" Type="http://schemas.openxmlformats.org/officeDocument/2006/relationships/hyperlink" Target="https://amritd.blogspot.com/2007/07/mr-bean-rocks.html"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23.jpeg"/><Relationship Id="rId9" Type="http://schemas.openxmlformats.org/officeDocument/2006/relationships/hyperlink" Target="http://www.photobooth.net/movies_tv/index.php?movieID=4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es.wikipedia.org/wiki/Nola_Rae" TargetMode="External"/><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4" Type="http://schemas.openxmlformats.org/officeDocument/2006/relationships/image" Target="../media/image29.jpeg"/></Relationships>
</file>

<file path=ppt/slides/_rels/slide1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14.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image" Target="../media/image33.jpeg"/><Relationship Id="rId7" Type="http://schemas.openxmlformats.org/officeDocument/2006/relationships/hyperlink" Target="https://creativecommons.org/licenses/by-nc-sa/3.0/" TargetMode="Externa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hyperlink" Target="https://clarkjbrooks.blogspot.com/2016/06/sad-clowns.html" TargetMode="External"/><Relationship Id="rId5" Type="http://schemas.openxmlformats.org/officeDocument/2006/relationships/image" Target="../media/image1.jpeg"/><Relationship Id="rId4" Type="http://schemas.openxmlformats.org/officeDocument/2006/relationships/hyperlink" Target="http://vimeo.com/2437351"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commons.wikimedia.org/wiki/File:Scene_della_commedia_dell%27arte,_fine_xviii-inizio_xix_secolo_03.jpg" TargetMode="External"/><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sites.google.com/education.nsw.gov.au/jacqueslecoq/jacques-lecoq/overview-of-his-approach-to-acting" TargetMode="External"/><Relationship Id="rId7" Type="http://schemas.openxmlformats.org/officeDocument/2006/relationships/hyperlink" Target="https://en.wikipedia.org/wiki/Isabella_(commedia_dell%27arte)" TargetMode="External"/><Relationship Id="rId2" Type="http://schemas.openxmlformats.org/officeDocument/2006/relationships/hyperlink" Target="https://www.thoughtco.com/what-you-need-to-know-about-commedia-dellarte-4040385" TargetMode="External"/><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hyperlink" Target="https://strangefacemasks.com/product-category/neutral-masks/" TargetMode="External"/><Relationship Id="rId4" Type="http://schemas.openxmlformats.org/officeDocument/2006/relationships/hyperlink" Target="https://www.spotlight.com/news-and-advice/tips-and-advice/acting-techniques-lecoq-with-sam-hardie/"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es.wikipedia.org/wiki/Comedia_musical" TargetMode="External"/><Relationship Id="rId2" Type="http://schemas.openxmlformats.org/officeDocument/2006/relationships/image" Target="../media/image36.jpeg"/><Relationship Id="rId1" Type="http://schemas.openxmlformats.org/officeDocument/2006/relationships/slideLayout" Target="../slideLayouts/slideLayout2.xml"/><Relationship Id="rId5" Type="http://schemas.openxmlformats.org/officeDocument/2006/relationships/hyperlink" Target="https://www.youtube.com/results?search_query=charlie+chaplin+the+kid" TargetMode="External"/><Relationship Id="rId4" Type="http://schemas.openxmlformats.org/officeDocument/2006/relationships/hyperlink" Target="https://www.charliechaplin.com/en/articles/21-overview-of-his-life"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ralentirtravaux.com/lettres/sequences/sixieme/medecin-volant/personnages-commedia-dell-arte.php" TargetMode="External"/><Relationship Id="rId2" Type="http://schemas.openxmlformats.org/officeDocument/2006/relationships/image" Target="../media/image37.pn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www.comedy.co.uk/tv/mr_bean/about/" TargetMode="External"/><Relationship Id="rId4" Type="http://schemas.openxmlformats.org/officeDocument/2006/relationships/hyperlink" Target="https://www.mentalfloss.com/article/62455/15-things-you-might-not-know-about-mr-bean"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hyperlink" Target="https://setasparaoinfinito.blogspot.com/2012/04/commedia-dellarte.html" TargetMode="External"/><Relationship Id="rId7" Type="http://schemas.openxmlformats.org/officeDocument/2006/relationships/hyperlink" Target="https://www.youtube.com/watch?v=_8as1bpyEAY" TargetMode="Externa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hyperlink" Target="https://www.youtube.com/watch?v=Bv3fXCzB2_I" TargetMode="External"/><Relationship Id="rId5" Type="http://schemas.openxmlformats.org/officeDocument/2006/relationships/hyperlink" Target="http://www.nolarae.com/BiogPage.html" TargetMode="External"/><Relationship Id="rId4" Type="http://schemas.openxmlformats.org/officeDocument/2006/relationships/hyperlink" Target="http://nhttp/www.nolarae.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54295" y="4522156"/>
            <a:ext cx="5609222" cy="1363215"/>
          </a:xfrm>
        </p:spPr>
        <p:txBody>
          <a:bodyPr anchor="t">
            <a:normAutofit fontScale="90000"/>
          </a:bodyPr>
          <a:lstStyle/>
          <a:p>
            <a:pPr algn="l"/>
            <a:r>
              <a:rPr lang="en-GB" sz="4800">
                <a:cs typeface="Calibri Light"/>
              </a:rPr>
              <a:t>Comedy and Clowning.</a:t>
            </a:r>
            <a:endParaRPr lang="en-GB" sz="4800"/>
          </a:p>
        </p:txBody>
      </p:sp>
      <p:sp>
        <p:nvSpPr>
          <p:cNvPr id="3" name="Subtitle 2"/>
          <p:cNvSpPr>
            <a:spLocks noGrp="1"/>
          </p:cNvSpPr>
          <p:nvPr>
            <p:ph type="subTitle" idx="1"/>
          </p:nvPr>
        </p:nvSpPr>
        <p:spPr>
          <a:xfrm>
            <a:off x="4654296" y="3780825"/>
            <a:ext cx="5609219" cy="741331"/>
          </a:xfrm>
        </p:spPr>
        <p:txBody>
          <a:bodyPr anchor="b">
            <a:normAutofit/>
          </a:bodyPr>
          <a:lstStyle/>
          <a:p>
            <a:pPr algn="l"/>
            <a:r>
              <a:rPr lang="en-GB" sz="2000">
                <a:cs typeface="Calibri"/>
              </a:rPr>
              <a:t>Presentation by Amy joy-Jeffery/Poly </a:t>
            </a:r>
            <a:r>
              <a:rPr lang="en-GB" sz="2000" err="1">
                <a:cs typeface="Calibri"/>
              </a:rPr>
              <a:t>PoPpeR</a:t>
            </a:r>
            <a:r>
              <a:rPr lang="en-GB" sz="2000" dirty="0">
                <a:cs typeface="Calibri"/>
              </a:rPr>
              <a:t>.</a:t>
            </a:r>
            <a:endParaRPr lang="en-GB" sz="2000" dirty="0"/>
          </a:p>
        </p:txBody>
      </p:sp>
      <p:sp>
        <p:nvSpPr>
          <p:cNvPr id="11" name="Freeform: Shape 13">
            <a:extLst>
              <a:ext uri="{FF2B5EF4-FFF2-40B4-BE49-F238E27FC236}">
                <a16:creationId xmlns:a16="http://schemas.microsoft.com/office/drawing/2014/main" id="{83FA766D-3260-4E0A-9E7F-A2C93DFF1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46518"/>
            <a:ext cx="4100079" cy="6194580"/>
          </a:xfrm>
          <a:custGeom>
            <a:avLst/>
            <a:gdLst>
              <a:gd name="connsiteX0" fmla="*/ 1002789 w 4100079"/>
              <a:gd name="connsiteY0" fmla="*/ 0 h 6194580"/>
              <a:gd name="connsiteX1" fmla="*/ 4100079 w 4100079"/>
              <a:gd name="connsiteY1" fmla="*/ 3097290 h 6194580"/>
              <a:gd name="connsiteX2" fmla="*/ 1002789 w 4100079"/>
              <a:gd name="connsiteY2" fmla="*/ 6194580 h 6194580"/>
              <a:gd name="connsiteX3" fmla="*/ 81750 w 4100079"/>
              <a:gd name="connsiteY3" fmla="*/ 6055332 h 6194580"/>
              <a:gd name="connsiteX4" fmla="*/ 0 w 4100079"/>
              <a:gd name="connsiteY4" fmla="*/ 6025411 h 6194580"/>
              <a:gd name="connsiteX5" fmla="*/ 0 w 4100079"/>
              <a:gd name="connsiteY5" fmla="*/ 169169 h 6194580"/>
              <a:gd name="connsiteX6" fmla="*/ 81750 w 4100079"/>
              <a:gd name="connsiteY6" fmla="*/ 139248 h 6194580"/>
              <a:gd name="connsiteX7" fmla="*/ 1002789 w 4100079"/>
              <a:gd name="connsiteY7" fmla="*/ 0 h 6194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0079" h="6194580">
                <a:moveTo>
                  <a:pt x="1002789" y="0"/>
                </a:moveTo>
                <a:cubicBezTo>
                  <a:pt x="2713375" y="0"/>
                  <a:pt x="4100079" y="1386704"/>
                  <a:pt x="4100079" y="3097290"/>
                </a:cubicBezTo>
                <a:cubicBezTo>
                  <a:pt x="4100079" y="4807876"/>
                  <a:pt x="2713375" y="6194580"/>
                  <a:pt x="1002789" y="6194580"/>
                </a:cubicBezTo>
                <a:cubicBezTo>
                  <a:pt x="682054" y="6194580"/>
                  <a:pt x="372706" y="6145829"/>
                  <a:pt x="81750" y="6055332"/>
                </a:cubicBezTo>
                <a:lnTo>
                  <a:pt x="0" y="6025411"/>
                </a:lnTo>
                <a:lnTo>
                  <a:pt x="0" y="169169"/>
                </a:lnTo>
                <a:lnTo>
                  <a:pt x="81750" y="139248"/>
                </a:lnTo>
                <a:cubicBezTo>
                  <a:pt x="372706" y="48751"/>
                  <a:pt x="682054" y="0"/>
                  <a:pt x="100278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2043DDB3-8790-4596-8C9C-5591DC54368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960" r="14808"/>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sp>
        <p:nvSpPr>
          <p:cNvPr id="12" name="Freeform: Shape 15">
            <a:extLst>
              <a:ext uri="{FF2B5EF4-FFF2-40B4-BE49-F238E27FC236}">
                <a16:creationId xmlns:a16="http://schemas.microsoft.com/office/drawing/2014/main" id="{CB435A06-5FFD-4CF8-BE06-3796EC420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53543" y="0"/>
            <a:ext cx="3566160" cy="3159748"/>
          </a:xfrm>
          <a:custGeom>
            <a:avLst/>
            <a:gdLst>
              <a:gd name="connsiteX0" fmla="*/ 649888 w 3566160"/>
              <a:gd name="connsiteY0" fmla="*/ 0 h 3159748"/>
              <a:gd name="connsiteX1" fmla="*/ 2916273 w 3566160"/>
              <a:gd name="connsiteY1" fmla="*/ 0 h 3159748"/>
              <a:gd name="connsiteX2" fmla="*/ 2917285 w 3566160"/>
              <a:gd name="connsiteY2" fmla="*/ 757 h 3159748"/>
              <a:gd name="connsiteX3" fmla="*/ 3566160 w 3566160"/>
              <a:gd name="connsiteY3" fmla="*/ 1376668 h 3159748"/>
              <a:gd name="connsiteX4" fmla="*/ 1783080 w 3566160"/>
              <a:gd name="connsiteY4" fmla="*/ 3159748 h 3159748"/>
              <a:gd name="connsiteX5" fmla="*/ 0 w 3566160"/>
              <a:gd name="connsiteY5" fmla="*/ 1376668 h 3159748"/>
              <a:gd name="connsiteX6" fmla="*/ 648876 w 3566160"/>
              <a:gd name="connsiteY6" fmla="*/ 757 h 3159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66160" h="3159748">
                <a:moveTo>
                  <a:pt x="649888" y="0"/>
                </a:moveTo>
                <a:lnTo>
                  <a:pt x="2916273" y="0"/>
                </a:lnTo>
                <a:lnTo>
                  <a:pt x="2917285" y="757"/>
                </a:lnTo>
                <a:cubicBezTo>
                  <a:pt x="3313569" y="327800"/>
                  <a:pt x="3566160" y="822736"/>
                  <a:pt x="3566160" y="1376668"/>
                </a:cubicBezTo>
                <a:cubicBezTo>
                  <a:pt x="3566160" y="2361436"/>
                  <a:pt x="2767848" y="3159748"/>
                  <a:pt x="1783080" y="3159748"/>
                </a:cubicBezTo>
                <a:cubicBezTo>
                  <a:pt x="798312" y="3159748"/>
                  <a:pt x="0" y="2361436"/>
                  <a:pt x="0" y="1376668"/>
                </a:cubicBezTo>
                <a:cubicBezTo>
                  <a:pt x="0" y="822736"/>
                  <a:pt x="252591" y="327800"/>
                  <a:pt x="648876" y="7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Free photo Slip Error Oops Wrong Accidental Slip Mistake ...">
            <a:extLst>
              <a:ext uri="{FF2B5EF4-FFF2-40B4-BE49-F238E27FC236}">
                <a16:creationId xmlns:a16="http://schemas.microsoft.com/office/drawing/2014/main" id="{8441FB40-C319-447A-A0E4-C649DA90D449}"/>
              </a:ext>
            </a:extLst>
          </p:cNvPr>
          <p:cNvPicPr>
            <a:picLocks noChangeAspect="1"/>
          </p:cNvPicPr>
          <p:nvPr/>
        </p:nvPicPr>
        <p:blipFill rotWithShape="1">
          <a:blip r:embed="rId4"/>
          <a:srcRect l="7622" r="11323"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sp>
        <p:nvSpPr>
          <p:cNvPr id="18" name="Freeform: Shape 17">
            <a:extLst>
              <a:ext uri="{FF2B5EF4-FFF2-40B4-BE49-F238E27FC236}">
                <a16:creationId xmlns:a16="http://schemas.microsoft.com/office/drawing/2014/main" id="{5E10DA6E-C3FF-4539-BF84-4775BB7EC4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04396" y="2042"/>
            <a:ext cx="3387604" cy="4183848"/>
          </a:xfrm>
          <a:custGeom>
            <a:avLst/>
            <a:gdLst>
              <a:gd name="connsiteX0" fmla="*/ 420128 w 3387604"/>
              <a:gd name="connsiteY0" fmla="*/ 0 h 4183848"/>
              <a:gd name="connsiteX1" fmla="*/ 3387604 w 3387604"/>
              <a:gd name="connsiteY1" fmla="*/ 0 h 4183848"/>
              <a:gd name="connsiteX2" fmla="*/ 3387604 w 3387604"/>
              <a:gd name="connsiteY2" fmla="*/ 4101530 h 4183848"/>
              <a:gd name="connsiteX3" fmla="*/ 3283372 w 3387604"/>
              <a:gd name="connsiteY3" fmla="*/ 4128330 h 4183848"/>
              <a:gd name="connsiteX4" fmla="*/ 2732648 w 3387604"/>
              <a:gd name="connsiteY4" fmla="*/ 4183848 h 4183848"/>
              <a:gd name="connsiteX5" fmla="*/ 0 w 3387604"/>
              <a:gd name="connsiteY5" fmla="*/ 1451200 h 4183848"/>
              <a:gd name="connsiteX6" fmla="*/ 329816 w 3387604"/>
              <a:gd name="connsiteY6" fmla="*/ 148658 h 418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7604" h="4183848">
                <a:moveTo>
                  <a:pt x="420128" y="0"/>
                </a:moveTo>
                <a:lnTo>
                  <a:pt x="3387604" y="0"/>
                </a:lnTo>
                <a:lnTo>
                  <a:pt x="3387604" y="4101530"/>
                </a:lnTo>
                <a:lnTo>
                  <a:pt x="3283372" y="4128330"/>
                </a:lnTo>
                <a:cubicBezTo>
                  <a:pt x="3105483" y="4164732"/>
                  <a:pt x="2921298" y="4183848"/>
                  <a:pt x="2732648" y="4183848"/>
                </a:cubicBezTo>
                <a:cubicBezTo>
                  <a:pt x="1223448" y="4183848"/>
                  <a:pt x="0" y="2960400"/>
                  <a:pt x="0" y="1451200"/>
                </a:cubicBezTo>
                <a:cubicBezTo>
                  <a:pt x="0" y="979575"/>
                  <a:pt x="119477" y="535856"/>
                  <a:pt x="329816" y="14865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a:extLst>
              <a:ext uri="{FF2B5EF4-FFF2-40B4-BE49-F238E27FC236}">
                <a16:creationId xmlns:a16="http://schemas.microsoft.com/office/drawing/2014/main" id="{A561C005-3928-4FA1-AD60-F4A585B016F9}"/>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1444" r="23446" b="2"/>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
        <p:nvSpPr>
          <p:cNvPr id="5" name="TextBox 4">
            <a:extLst>
              <a:ext uri="{FF2B5EF4-FFF2-40B4-BE49-F238E27FC236}">
                <a16:creationId xmlns:a16="http://schemas.microsoft.com/office/drawing/2014/main" id="{DA04298F-7F8A-487E-9EE0-63E7C3B8D529}"/>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9" name="TextBox 8">
            <a:extLst>
              <a:ext uri="{FF2B5EF4-FFF2-40B4-BE49-F238E27FC236}">
                <a16:creationId xmlns:a16="http://schemas.microsoft.com/office/drawing/2014/main" id="{566A269B-F3D6-4A13-9527-6E615B3840F6}"/>
              </a:ext>
            </a:extLst>
          </p:cNvPr>
          <p:cNvSpPr txBox="1"/>
          <p:nvPr/>
        </p:nvSpPr>
        <p:spPr>
          <a:xfrm>
            <a:off x="7523538"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ground, several, stone&#10;&#10;Description automatically generated">
            <a:extLst>
              <a:ext uri="{FF2B5EF4-FFF2-40B4-BE49-F238E27FC236}">
                <a16:creationId xmlns:a16="http://schemas.microsoft.com/office/drawing/2014/main" id="{4215D1BF-7E72-4449-93C3-6DE0BDC7F366}"/>
              </a:ext>
            </a:extLst>
          </p:cNvPr>
          <p:cNvPicPr>
            <a:picLocks noChangeAspect="1"/>
          </p:cNvPicPr>
          <p:nvPr/>
        </p:nvPicPr>
        <p:blipFill rotWithShape="1">
          <a:blip r:embed="rId2">
            <a:duotone>
              <a:prstClr val="black"/>
              <a:schemeClr val="tx2">
                <a:tint val="45000"/>
                <a:satMod val="400000"/>
              </a:schemeClr>
            </a:duotone>
            <a:alphaModFix amt="35000"/>
            <a:extLst>
              <a:ext uri="{837473B0-CC2E-450A-ABE3-18F120FF3D39}">
                <a1611:picAttrSrcUrl xmlns:a1611="http://schemas.microsoft.com/office/drawing/2016/11/main" r:id="rId3"/>
              </a:ext>
            </a:extLst>
          </a:blip>
          <a:srcRect t="14148"/>
          <a:stretch/>
        </p:blipFill>
        <p:spPr>
          <a:xfrm>
            <a:off x="-7" y="-8"/>
            <a:ext cx="12192000" cy="6855958"/>
          </a:xfrm>
          <a:prstGeom prst="rect">
            <a:avLst/>
          </a:prstGeom>
        </p:spPr>
      </p:pic>
      <p:sp>
        <p:nvSpPr>
          <p:cNvPr id="2" name="Title 1">
            <a:extLst>
              <a:ext uri="{FF2B5EF4-FFF2-40B4-BE49-F238E27FC236}">
                <a16:creationId xmlns:a16="http://schemas.microsoft.com/office/drawing/2014/main" id="{C6AD2CB7-16AE-465D-A7C3-3805DA711303}"/>
              </a:ext>
            </a:extLst>
          </p:cNvPr>
          <p:cNvSpPr>
            <a:spLocks noGrp="1"/>
          </p:cNvSpPr>
          <p:nvPr>
            <p:ph type="title"/>
          </p:nvPr>
        </p:nvSpPr>
        <p:spPr>
          <a:xfrm>
            <a:off x="801098" y="1396289"/>
            <a:ext cx="6387102" cy="1325563"/>
          </a:xfrm>
        </p:spPr>
        <p:txBody>
          <a:bodyPr>
            <a:normAutofit/>
          </a:bodyPr>
          <a:lstStyle/>
          <a:p>
            <a:r>
              <a:rPr lang="en-GB">
                <a:ea typeface="+mj-lt"/>
                <a:cs typeface="+mj-lt"/>
              </a:rPr>
              <a:t>Commedia Dell 'Arte.</a:t>
            </a:r>
            <a:br>
              <a:rPr lang="en-GB">
                <a:ea typeface="+mj-lt"/>
                <a:cs typeface="+mj-lt"/>
              </a:rPr>
            </a:br>
            <a:r>
              <a:rPr lang="en-GB">
                <a:ea typeface="+mj-lt"/>
                <a:cs typeface="+mj-lt"/>
              </a:rPr>
              <a:t>16th-18th century.</a:t>
            </a:r>
          </a:p>
          <a:p>
            <a:endParaRPr lang="en-GB">
              <a:cs typeface="Calibri Light"/>
            </a:endParaRPr>
          </a:p>
        </p:txBody>
      </p:sp>
      <p:sp>
        <p:nvSpPr>
          <p:cNvPr id="15" name="Content Placeholder 14">
            <a:extLst>
              <a:ext uri="{FF2B5EF4-FFF2-40B4-BE49-F238E27FC236}">
                <a16:creationId xmlns:a16="http://schemas.microsoft.com/office/drawing/2014/main" id="{6645F6D8-CF73-448C-90CA-82EB3B3FD67F}"/>
              </a:ext>
            </a:extLst>
          </p:cNvPr>
          <p:cNvSpPr>
            <a:spLocks noGrp="1"/>
          </p:cNvSpPr>
          <p:nvPr>
            <p:ph idx="1"/>
          </p:nvPr>
        </p:nvSpPr>
        <p:spPr>
          <a:xfrm>
            <a:off x="805542" y="2871982"/>
            <a:ext cx="6382657" cy="3181684"/>
          </a:xfrm>
        </p:spPr>
        <p:txBody>
          <a:bodyPr anchor="t">
            <a:normAutofit lnSpcReduction="10000"/>
          </a:bodyPr>
          <a:lstStyle/>
          <a:p>
            <a:r>
              <a:rPr lang="en-US" sz="1800" dirty="0">
                <a:ea typeface="+mn-lt"/>
                <a:cs typeface="+mn-lt"/>
              </a:rPr>
              <a:t>In Italy there were travelling comedy troupes would perform using masks, mime, physical comedy and improvisation. Masks worn would make them express through the body more. They would roll and tumble, use slapstick and lurid gestures.</a:t>
            </a:r>
          </a:p>
          <a:p>
            <a:r>
              <a:rPr lang="en-US" sz="1800" dirty="0">
                <a:ea typeface="+mn-lt"/>
                <a:cs typeface="+mn-lt"/>
              </a:rPr>
              <a:t>Performances took place outdoors on makeshift stages, in villages and towns. As the popularity grew, performances were performed in grand palaces and venues for the wealthy aristocracy to enjoy.</a:t>
            </a:r>
          </a:p>
          <a:p>
            <a:r>
              <a:rPr lang="en-US" sz="1800" dirty="0">
                <a:ea typeface="+mn-lt"/>
                <a:cs typeface="+mn-lt"/>
              </a:rPr>
              <a:t>Commedia dell'arte spread throughout Europe, though they never changed the language because a lot of it was done through physical movement.</a:t>
            </a:r>
          </a:p>
          <a:p>
            <a:endParaRPr lang="en-US" sz="1800">
              <a:cs typeface="Calibri"/>
            </a:endParaRPr>
          </a:p>
        </p:txBody>
      </p:sp>
      <p:sp>
        <p:nvSpPr>
          <p:cNvPr id="18" name="Freeform: Shape 17">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icture containing person&#10;&#10;Description automatically generated">
            <a:extLst>
              <a:ext uri="{FF2B5EF4-FFF2-40B4-BE49-F238E27FC236}">
                <a16:creationId xmlns:a16="http://schemas.microsoft.com/office/drawing/2014/main" id="{39DC7345-1CF1-4660-801A-EA0FF544477A}"/>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26363" b="-2"/>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20" name="Freeform: Shape 19">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0">
            <a:extLst>
              <a:ext uri="{FF2B5EF4-FFF2-40B4-BE49-F238E27FC236}">
                <a16:creationId xmlns:a16="http://schemas.microsoft.com/office/drawing/2014/main" id="{6A95C86D-7CDD-4368-A8B9-8E2FC8F869AA}"/>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9066" r="1" b="25185"/>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5" name="TextBox 4">
            <a:extLst>
              <a:ext uri="{FF2B5EF4-FFF2-40B4-BE49-F238E27FC236}">
                <a16:creationId xmlns:a16="http://schemas.microsoft.com/office/drawing/2014/main" id="{5C18435C-D932-4F70-A0F5-990DA58034EB}"/>
              </a:ext>
            </a:extLst>
          </p:cNvPr>
          <p:cNvSpPr txBox="1"/>
          <p:nvPr/>
        </p:nvSpPr>
        <p:spPr>
          <a:xfrm>
            <a:off x="9870525" y="665589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7BCEB537-8EFB-41E6-BFBF-6A03297D8968}"/>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11" name="TextBox 10">
            <a:extLst>
              <a:ext uri="{FF2B5EF4-FFF2-40B4-BE49-F238E27FC236}">
                <a16:creationId xmlns:a16="http://schemas.microsoft.com/office/drawing/2014/main" id="{F14D6DEF-5F18-4F1D-A55A-29A1AC3F40EC}"/>
              </a:ext>
            </a:extLst>
          </p:cNvPr>
          <p:cNvSpPr txBox="1"/>
          <p:nvPr/>
        </p:nvSpPr>
        <p:spPr>
          <a:xfrm>
            <a:off x="7536364"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49009643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0792D4F-247E-46FE-85FC-881DEFA41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6733E257-FFD4-49E9-8AF2-CC66EBFF05D2}"/>
              </a:ext>
            </a:extLst>
          </p:cNvPr>
          <p:cNvSpPr>
            <a:spLocks noGrp="1"/>
          </p:cNvSpPr>
          <p:nvPr>
            <p:ph type="title"/>
          </p:nvPr>
        </p:nvSpPr>
        <p:spPr>
          <a:xfrm>
            <a:off x="841248" y="475488"/>
            <a:ext cx="10515600" cy="1197864"/>
          </a:xfrm>
        </p:spPr>
        <p:txBody>
          <a:bodyPr>
            <a:normAutofit/>
          </a:bodyPr>
          <a:lstStyle/>
          <a:p>
            <a:r>
              <a:rPr lang="en-US">
                <a:ea typeface="+mj-lt"/>
                <a:cs typeface="+mj-lt"/>
              </a:rPr>
              <a:t>Comedy and Clowning examples </a:t>
            </a:r>
            <a:endParaRPr lang="en-GB">
              <a:ea typeface="+mj-lt"/>
              <a:cs typeface="+mj-lt"/>
            </a:endParaRPr>
          </a:p>
          <a:p>
            <a:endParaRPr lang="en-GB">
              <a:cs typeface="Calibri Light"/>
            </a:endParaRPr>
          </a:p>
        </p:txBody>
      </p:sp>
      <p:cxnSp>
        <p:nvCxnSpPr>
          <p:cNvPr id="14" name="Straight Connector 13">
            <a:extLst>
              <a:ext uri="{FF2B5EF4-FFF2-40B4-BE49-F238E27FC236}">
                <a16:creationId xmlns:a16="http://schemas.microsoft.com/office/drawing/2014/main" id="{CE272F12-AF86-441A-BC1B-C014BBBF85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5216"/>
            <a:ext cx="0" cy="914400"/>
          </a:xfrm>
          <a:prstGeom prst="line">
            <a:avLst/>
          </a:prstGeom>
          <a:ln w="1905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pic>
        <p:nvPicPr>
          <p:cNvPr id="4" name="Picture 4" descr="A picture containing shape&#10;&#10;Description automatically generated">
            <a:extLst>
              <a:ext uri="{FF2B5EF4-FFF2-40B4-BE49-F238E27FC236}">
                <a16:creationId xmlns:a16="http://schemas.microsoft.com/office/drawing/2014/main" id="{3617FE3A-BD2B-468C-B1CC-86CB270755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108839" y="2002536"/>
            <a:ext cx="5664449" cy="4169664"/>
          </a:xfrm>
          <a:prstGeom prst="rect">
            <a:avLst/>
          </a:prstGeom>
        </p:spPr>
      </p:pic>
      <p:sp>
        <p:nvSpPr>
          <p:cNvPr id="9" name="Content Placeholder 8">
            <a:extLst>
              <a:ext uri="{FF2B5EF4-FFF2-40B4-BE49-F238E27FC236}">
                <a16:creationId xmlns:a16="http://schemas.microsoft.com/office/drawing/2014/main" id="{0418D4F8-0F2E-4006-829D-0BB1665864EC}"/>
              </a:ext>
            </a:extLst>
          </p:cNvPr>
          <p:cNvSpPr>
            <a:spLocks noGrp="1"/>
          </p:cNvSpPr>
          <p:nvPr>
            <p:ph idx="1"/>
          </p:nvPr>
        </p:nvSpPr>
        <p:spPr>
          <a:xfrm>
            <a:off x="7534656" y="2002536"/>
            <a:ext cx="3822192" cy="4169664"/>
          </a:xfrm>
        </p:spPr>
        <p:txBody>
          <a:bodyPr anchor="t">
            <a:normAutofit/>
          </a:bodyPr>
          <a:lstStyle/>
          <a:p>
            <a:r>
              <a:rPr lang="en-US" sz="2200">
                <a:ea typeface="+mn-lt"/>
                <a:cs typeface="+mn-lt"/>
              </a:rPr>
              <a:t>Starting back in the 1920s up to the present day, here's a few examples of some classic artists and performers. </a:t>
            </a:r>
          </a:p>
          <a:p>
            <a:endParaRPr lang="en-US" sz="2200">
              <a:cs typeface="Calibri"/>
            </a:endParaRPr>
          </a:p>
        </p:txBody>
      </p:sp>
      <p:sp>
        <p:nvSpPr>
          <p:cNvPr id="5" name="TextBox 4">
            <a:extLst>
              <a:ext uri="{FF2B5EF4-FFF2-40B4-BE49-F238E27FC236}">
                <a16:creationId xmlns:a16="http://schemas.microsoft.com/office/drawing/2014/main" id="{DC38C4A1-2C95-4454-ACED-800A27E924DA}"/>
              </a:ext>
            </a:extLst>
          </p:cNvPr>
          <p:cNvSpPr txBox="1"/>
          <p:nvPr/>
        </p:nvSpPr>
        <p:spPr>
          <a:xfrm>
            <a:off x="4299534" y="59721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67831915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1399E-F9A8-40D5-B478-A1DB91495B15}"/>
              </a:ext>
            </a:extLst>
          </p:cNvPr>
          <p:cNvSpPr>
            <a:spLocks noGrp="1"/>
          </p:cNvSpPr>
          <p:nvPr>
            <p:ph type="title"/>
          </p:nvPr>
        </p:nvSpPr>
        <p:spPr>
          <a:xfrm>
            <a:off x="801098" y="1396289"/>
            <a:ext cx="6387102" cy="1325563"/>
          </a:xfrm>
        </p:spPr>
        <p:txBody>
          <a:bodyPr>
            <a:normAutofit/>
          </a:bodyPr>
          <a:lstStyle/>
          <a:p>
            <a:r>
              <a:rPr lang="en-GB">
                <a:ea typeface="+mj-lt"/>
                <a:cs typeface="+mj-lt"/>
              </a:rPr>
              <a:t>Jacques Lecoq </a:t>
            </a:r>
            <a:br>
              <a:rPr lang="en-GB">
                <a:ea typeface="+mj-lt"/>
                <a:cs typeface="+mj-lt"/>
              </a:rPr>
            </a:br>
            <a:r>
              <a:rPr lang="en-GB">
                <a:ea typeface="+mj-lt"/>
                <a:cs typeface="+mj-lt"/>
              </a:rPr>
              <a:t>1921-1999</a:t>
            </a:r>
          </a:p>
          <a:p>
            <a:endParaRPr lang="en-GB">
              <a:cs typeface="Calibri Light"/>
            </a:endParaRPr>
          </a:p>
        </p:txBody>
      </p:sp>
      <p:sp>
        <p:nvSpPr>
          <p:cNvPr id="10" name="Content Placeholder 9">
            <a:extLst>
              <a:ext uri="{FF2B5EF4-FFF2-40B4-BE49-F238E27FC236}">
                <a16:creationId xmlns:a16="http://schemas.microsoft.com/office/drawing/2014/main" id="{A535D33B-C8D3-4C83-A3FF-99D9ACF91E36}"/>
              </a:ext>
            </a:extLst>
          </p:cNvPr>
          <p:cNvSpPr>
            <a:spLocks noGrp="1"/>
          </p:cNvSpPr>
          <p:nvPr>
            <p:ph idx="1"/>
          </p:nvPr>
        </p:nvSpPr>
        <p:spPr>
          <a:xfrm>
            <a:off x="805542" y="2871982"/>
            <a:ext cx="6382657" cy="3181684"/>
          </a:xfrm>
        </p:spPr>
        <p:txBody>
          <a:bodyPr anchor="t">
            <a:normAutofit/>
          </a:bodyPr>
          <a:lstStyle/>
          <a:p>
            <a:r>
              <a:rPr lang="en-US" sz="1800">
                <a:ea typeface="+mn-lt"/>
                <a:cs typeface="+mn-lt"/>
              </a:rPr>
              <a:t>He taught physical mime and movement in theatre. He encouraged his students to loosen up and find freedom in their own bodies.</a:t>
            </a:r>
          </a:p>
          <a:p>
            <a:r>
              <a:rPr lang="en-US" sz="1800">
                <a:ea typeface="+mn-lt"/>
                <a:cs typeface="+mn-lt"/>
              </a:rPr>
              <a:t>He used masks in his classes to help the student express, explore and play.</a:t>
            </a:r>
          </a:p>
          <a:p>
            <a:r>
              <a:rPr lang="en-US" sz="1800">
                <a:ea typeface="+mn-lt"/>
                <a:cs typeface="+mn-lt"/>
              </a:rPr>
              <a:t>The neutral mask was about physical movements</a:t>
            </a:r>
          </a:p>
          <a:p>
            <a:r>
              <a:rPr lang="en-US" sz="1800">
                <a:ea typeface="+mn-lt"/>
                <a:cs typeface="+mn-lt"/>
              </a:rPr>
              <a:t>The Larval mask enabled pure expressiveness</a:t>
            </a:r>
          </a:p>
          <a:p>
            <a:r>
              <a:rPr lang="en-US" sz="1800">
                <a:ea typeface="+mn-lt"/>
                <a:cs typeface="+mn-lt"/>
              </a:rPr>
              <a:t> The smallest mask the was the red clown nose, helping them find their inner clown.</a:t>
            </a:r>
          </a:p>
          <a:p>
            <a:endParaRPr lang="en-US" sz="1800">
              <a:cs typeface="Calibri"/>
            </a:endParaRPr>
          </a:p>
        </p:txBody>
      </p:sp>
      <p:sp>
        <p:nvSpPr>
          <p:cNvPr id="13" name="Freeform: Shape 12">
            <a:extLst>
              <a:ext uri="{FF2B5EF4-FFF2-40B4-BE49-F238E27FC236}">
                <a16:creationId xmlns:a16="http://schemas.microsoft.com/office/drawing/2014/main" id="{2C6A2225-94AF-4BC4-98F4-77746E7B1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1"/>
            <a:ext cx="4666892" cy="3612937"/>
          </a:xfrm>
          <a:custGeom>
            <a:avLst/>
            <a:gdLst>
              <a:gd name="connsiteX0" fmla="*/ 192227 w 4666892"/>
              <a:gd name="connsiteY0" fmla="*/ 0 h 3612937"/>
              <a:gd name="connsiteX1" fmla="*/ 4666892 w 4666892"/>
              <a:gd name="connsiteY1" fmla="*/ 0 h 3612937"/>
              <a:gd name="connsiteX2" fmla="*/ 4666892 w 4666892"/>
              <a:gd name="connsiteY2" fmla="*/ 2643684 h 3612937"/>
              <a:gd name="connsiteX3" fmla="*/ 4657487 w 4666892"/>
              <a:gd name="connsiteY3" fmla="*/ 2656262 h 3612937"/>
              <a:gd name="connsiteX4" fmla="*/ 2628900 w 4666892"/>
              <a:gd name="connsiteY4" fmla="*/ 3612937 h 3612937"/>
              <a:gd name="connsiteX5" fmla="*/ 0 w 4666892"/>
              <a:gd name="connsiteY5" fmla="*/ 984037 h 3612937"/>
              <a:gd name="connsiteX6" fmla="*/ 118190 w 4666892"/>
              <a:gd name="connsiteY6" fmla="*/ 202283 h 3612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612937">
                <a:moveTo>
                  <a:pt x="192227" y="0"/>
                </a:moveTo>
                <a:lnTo>
                  <a:pt x="4666892" y="0"/>
                </a:lnTo>
                <a:lnTo>
                  <a:pt x="4666892" y="2643684"/>
                </a:lnTo>
                <a:lnTo>
                  <a:pt x="4657487" y="2656262"/>
                </a:lnTo>
                <a:cubicBezTo>
                  <a:pt x="4175308" y="3240527"/>
                  <a:pt x="3445594" y="3612937"/>
                  <a:pt x="2628900" y="3612937"/>
                </a:cubicBezTo>
                <a:cubicBezTo>
                  <a:pt x="1176999" y="3612937"/>
                  <a:pt x="0" y="2435938"/>
                  <a:pt x="0" y="984037"/>
                </a:cubicBezTo>
                <a:cubicBezTo>
                  <a:pt x="0" y="711806"/>
                  <a:pt x="41379" y="449239"/>
                  <a:pt x="118190" y="2022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La Rota Espacio escénico: CURSO REGULAR DE TEATRO GESTUAL ...">
            <a:extLst>
              <a:ext uri="{FF2B5EF4-FFF2-40B4-BE49-F238E27FC236}">
                <a16:creationId xmlns:a16="http://schemas.microsoft.com/office/drawing/2014/main" id="{ADF07CB6-1639-40EC-AD84-B2C74593D7E4}"/>
              </a:ext>
            </a:extLst>
          </p:cNvPr>
          <p:cNvPicPr>
            <a:picLocks noChangeAspect="1"/>
          </p:cNvPicPr>
          <p:nvPr/>
        </p:nvPicPr>
        <p:blipFill rotWithShape="1">
          <a:blip r:embed="rId2"/>
          <a:srcRect r="2079" b="3"/>
          <a:stretch/>
        </p:blipFill>
        <p:spPr>
          <a:xfrm>
            <a:off x="7689829" y="10"/>
            <a:ext cx="4502173" cy="3448209"/>
          </a:xfrm>
          <a:custGeom>
            <a:avLst/>
            <a:gdLst/>
            <a:ahLst/>
            <a:cxnLst/>
            <a:rect l="l" t="t" r="r" b="b"/>
            <a:pathLst>
              <a:path w="4502173" h="3448219">
                <a:moveTo>
                  <a:pt x="205627" y="0"/>
                </a:moveTo>
                <a:lnTo>
                  <a:pt x="4502173" y="0"/>
                </a:lnTo>
                <a:lnTo>
                  <a:pt x="4502173" y="2368934"/>
                </a:lnTo>
                <a:lnTo>
                  <a:pt x="4365663" y="2551486"/>
                </a:lnTo>
                <a:cubicBezTo>
                  <a:pt x="3913696" y="3099144"/>
                  <a:pt x="3229704" y="3448219"/>
                  <a:pt x="2464181" y="3448219"/>
                </a:cubicBezTo>
                <a:cubicBezTo>
                  <a:pt x="1103251" y="3448219"/>
                  <a:pt x="0" y="2344968"/>
                  <a:pt x="0" y="984038"/>
                </a:cubicBezTo>
                <a:cubicBezTo>
                  <a:pt x="0" y="643806"/>
                  <a:pt x="68954" y="319678"/>
                  <a:pt x="193648" y="24867"/>
                </a:cubicBezTo>
                <a:close/>
              </a:path>
            </a:pathLst>
          </a:custGeom>
        </p:spPr>
      </p:pic>
      <p:sp>
        <p:nvSpPr>
          <p:cNvPr id="15" name="Freeform: Shape 14">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DD4B0F3D-47ED-434D-B79C-99992A2FD07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6997" r="-2" b="-2"/>
          <a:stretch/>
        </p:blipFill>
        <p:spPr>
          <a:xfrm>
            <a:off x="8768827" y="4082141"/>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6" name="TextBox 5">
            <a:extLst>
              <a:ext uri="{FF2B5EF4-FFF2-40B4-BE49-F238E27FC236}">
                <a16:creationId xmlns:a16="http://schemas.microsoft.com/office/drawing/2014/main" id="{355E1501-562B-45DA-89DF-D779DB79C754}"/>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0199316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5C01129-3453-464D-A870-ED71C6E89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D2781A6-5C82-4764-B489-F9A599C0A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8833" y="685800"/>
            <a:ext cx="5004061" cy="54864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49C70B-2EB6-4D07-9951-B93FE9CD3D7F}"/>
              </a:ext>
            </a:extLst>
          </p:cNvPr>
          <p:cNvSpPr>
            <a:spLocks noGrp="1"/>
          </p:cNvSpPr>
          <p:nvPr>
            <p:ph type="title"/>
          </p:nvPr>
        </p:nvSpPr>
        <p:spPr>
          <a:xfrm>
            <a:off x="4086447" y="1084521"/>
            <a:ext cx="4019107" cy="1361347"/>
          </a:xfrm>
        </p:spPr>
        <p:txBody>
          <a:bodyPr anchor="b">
            <a:normAutofit/>
          </a:bodyPr>
          <a:lstStyle/>
          <a:p>
            <a:pPr algn="ctr"/>
            <a:r>
              <a:rPr lang="en-GB" sz="2800">
                <a:solidFill>
                  <a:schemeClr val="bg1">
                    <a:alpha val="60000"/>
                  </a:schemeClr>
                </a:solidFill>
                <a:cs typeface="Calibri Light"/>
              </a:rPr>
              <a:t>Neutral Mask.</a:t>
            </a:r>
          </a:p>
        </p:txBody>
      </p:sp>
      <p:pic>
        <p:nvPicPr>
          <p:cNvPr id="4" name="Picture 4" descr="Les 3 grande écoles | SO MIM">
            <a:extLst>
              <a:ext uri="{FF2B5EF4-FFF2-40B4-BE49-F238E27FC236}">
                <a16:creationId xmlns:a16="http://schemas.microsoft.com/office/drawing/2014/main" id="{354587B0-0A22-4341-AC3E-731EB64F50D8}"/>
              </a:ext>
            </a:extLst>
          </p:cNvPr>
          <p:cNvPicPr>
            <a:picLocks noChangeAspect="1"/>
          </p:cNvPicPr>
          <p:nvPr/>
        </p:nvPicPr>
        <p:blipFill rotWithShape="1">
          <a:blip r:embed="rId2"/>
          <a:srcRect l="30898" r="30900" b="-1"/>
          <a:stretch/>
        </p:blipFill>
        <p:spPr>
          <a:xfrm>
            <a:off x="680483" y="685795"/>
            <a:ext cx="2931299" cy="5486400"/>
          </a:xfrm>
          <a:prstGeom prst="rect">
            <a:avLst/>
          </a:prstGeom>
        </p:spPr>
      </p:pic>
      <p:sp>
        <p:nvSpPr>
          <p:cNvPr id="9" name="Content Placeholder 8">
            <a:extLst>
              <a:ext uri="{FF2B5EF4-FFF2-40B4-BE49-F238E27FC236}">
                <a16:creationId xmlns:a16="http://schemas.microsoft.com/office/drawing/2014/main" id="{A9B5FCCA-97DA-438B-BEB0-F2EBAB0FFC1F}"/>
              </a:ext>
            </a:extLst>
          </p:cNvPr>
          <p:cNvSpPr>
            <a:spLocks noGrp="1"/>
          </p:cNvSpPr>
          <p:nvPr>
            <p:ph idx="1"/>
          </p:nvPr>
        </p:nvSpPr>
        <p:spPr>
          <a:xfrm>
            <a:off x="4107712" y="2732739"/>
            <a:ext cx="3976577" cy="3083270"/>
          </a:xfrm>
        </p:spPr>
        <p:txBody>
          <a:bodyPr vert="horz" lIns="91440" tIns="45720" rIns="91440" bIns="45720" rtlCol="0" anchor="t">
            <a:normAutofit/>
          </a:bodyPr>
          <a:lstStyle/>
          <a:p>
            <a:pPr algn="ctr"/>
            <a:r>
              <a:rPr lang="en-US" sz="2000">
                <a:solidFill>
                  <a:schemeClr val="bg1"/>
                </a:solidFill>
              </a:rPr>
              <a:t>“The neutral mask opens up the actor to the space around him. It puts him in a state of discovery, of openness, of freedom to receive. It allows him to watch, to hear, to feel, to touch elementary things with the freshness of beginnings”</a:t>
            </a:r>
            <a:endParaRPr lang="en-US" sz="2000">
              <a:solidFill>
                <a:schemeClr val="bg1"/>
              </a:solidFill>
              <a:cs typeface="Calibri" panose="020F0502020204030204"/>
            </a:endParaRPr>
          </a:p>
          <a:p>
            <a:pPr algn="ctr"/>
            <a:r>
              <a:rPr lang="en-US" sz="2000" i="1">
                <a:solidFill>
                  <a:schemeClr val="bg1"/>
                </a:solidFill>
              </a:rPr>
              <a:t>Le Corps poétique – Jacques Lecoq</a:t>
            </a:r>
            <a:endParaRPr lang="en-US" sz="2000">
              <a:solidFill>
                <a:schemeClr val="bg1"/>
              </a:solidFill>
            </a:endParaRPr>
          </a:p>
          <a:p>
            <a:pPr algn="ctr"/>
            <a:endParaRPr lang="en-US" sz="2000">
              <a:solidFill>
                <a:schemeClr val="bg1"/>
              </a:solidFill>
              <a:cs typeface="Calibri"/>
            </a:endParaRPr>
          </a:p>
        </p:txBody>
      </p:sp>
      <p:pic>
        <p:nvPicPr>
          <p:cNvPr id="5" name="Picture 5" descr="Jacques Lecoq, Physical Theater, and the Clown ...">
            <a:extLst>
              <a:ext uri="{FF2B5EF4-FFF2-40B4-BE49-F238E27FC236}">
                <a16:creationId xmlns:a16="http://schemas.microsoft.com/office/drawing/2014/main" id="{3DF9BF24-AE5E-48F5-82B7-F1112CB4EAB7}"/>
              </a:ext>
            </a:extLst>
          </p:cNvPr>
          <p:cNvPicPr>
            <a:picLocks noChangeAspect="1"/>
          </p:cNvPicPr>
          <p:nvPr/>
        </p:nvPicPr>
        <p:blipFill rotWithShape="1">
          <a:blip r:embed="rId3"/>
          <a:srcRect r="26193"/>
          <a:stretch/>
        </p:blipFill>
        <p:spPr>
          <a:xfrm>
            <a:off x="8606117" y="685805"/>
            <a:ext cx="2905400" cy="5486399"/>
          </a:xfrm>
          <a:prstGeom prst="rect">
            <a:avLst/>
          </a:prstGeom>
        </p:spPr>
      </p:pic>
    </p:spTree>
    <p:extLst>
      <p:ext uri="{BB962C8B-B14F-4D97-AF65-F5344CB8AC3E}">
        <p14:creationId xmlns:p14="http://schemas.microsoft.com/office/powerpoint/2010/main" val="2091373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16B0-CD94-4A0B-A5C7-7950C213AE20}"/>
              </a:ext>
            </a:extLst>
          </p:cNvPr>
          <p:cNvSpPr>
            <a:spLocks noGrp="1"/>
          </p:cNvSpPr>
          <p:nvPr>
            <p:ph type="title"/>
          </p:nvPr>
        </p:nvSpPr>
        <p:spPr>
          <a:xfrm>
            <a:off x="5069940" y="365124"/>
            <a:ext cx="6172200" cy="1828800"/>
          </a:xfrm>
        </p:spPr>
        <p:txBody>
          <a:bodyPr>
            <a:normAutofit/>
          </a:bodyPr>
          <a:lstStyle/>
          <a:p>
            <a:r>
              <a:rPr lang="en-GB">
                <a:cs typeface="Calibri Light"/>
              </a:rPr>
              <a:t>Charlie Chaplin</a:t>
            </a:r>
            <a:endParaRPr lang="en-GB"/>
          </a:p>
        </p:txBody>
      </p:sp>
      <p:pic>
        <p:nvPicPr>
          <p:cNvPr id="4" name="Picture 4" descr="A picture containing text, person, old, white&#10;&#10;Description automatically generated">
            <a:extLst>
              <a:ext uri="{FF2B5EF4-FFF2-40B4-BE49-F238E27FC236}">
                <a16:creationId xmlns:a16="http://schemas.microsoft.com/office/drawing/2014/main" id="{2673186B-D1EE-4835-A150-1C46A390F6B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097" r="35346"/>
          <a:stretch/>
        </p:blipFill>
        <p:spPr>
          <a:xfrm>
            <a:off x="20" y="10"/>
            <a:ext cx="4546582" cy="6857990"/>
          </a:xfrm>
          <a:prstGeom prst="rect">
            <a:avLst/>
          </a:prstGeom>
        </p:spPr>
      </p:pic>
      <p:sp>
        <p:nvSpPr>
          <p:cNvPr id="9" name="Content Placeholder 8">
            <a:extLst>
              <a:ext uri="{FF2B5EF4-FFF2-40B4-BE49-F238E27FC236}">
                <a16:creationId xmlns:a16="http://schemas.microsoft.com/office/drawing/2014/main" id="{F3B001D9-74F0-4172-A10B-69ABE64C21E2}"/>
              </a:ext>
            </a:extLst>
          </p:cNvPr>
          <p:cNvSpPr>
            <a:spLocks noGrp="1"/>
          </p:cNvSpPr>
          <p:nvPr>
            <p:ph idx="1"/>
          </p:nvPr>
        </p:nvSpPr>
        <p:spPr>
          <a:xfrm>
            <a:off x="5069940" y="2322576"/>
            <a:ext cx="6172200" cy="3858768"/>
          </a:xfrm>
        </p:spPr>
        <p:txBody>
          <a:bodyPr vert="horz" lIns="91440" tIns="45720" rIns="91440" bIns="45720" rtlCol="0" anchor="t">
            <a:normAutofit/>
          </a:bodyPr>
          <a:lstStyle/>
          <a:p>
            <a:r>
              <a:rPr lang="en-US" sz="1700" dirty="0">
                <a:ea typeface="+mn-lt"/>
                <a:cs typeface="+mn-lt"/>
              </a:rPr>
              <a:t>A star of the silent movies. Charlie Chaplin would use his physicality to  stumble in and out of trouble. Running rolling jumping and dodging along the way just out of reach from officials.</a:t>
            </a:r>
          </a:p>
          <a:p>
            <a:r>
              <a:rPr lang="en-US" sz="1700" dirty="0">
                <a:ea typeface="+mn-lt"/>
                <a:cs typeface="+mn-lt"/>
              </a:rPr>
              <a:t> With intelligent wit and comic genius, another key talent  Charlie Chaplin had was his ability  to charm the ladies, inevitably leading him into even more trouble.</a:t>
            </a:r>
          </a:p>
          <a:p>
            <a:r>
              <a:rPr lang="en-US" sz="1700" dirty="0">
                <a:ea typeface="+mn-lt"/>
                <a:cs typeface="+mn-lt"/>
              </a:rPr>
              <a:t> He had a comical look with his outfit bowler hat and moustache.</a:t>
            </a:r>
          </a:p>
          <a:p>
            <a:r>
              <a:rPr lang="en-US" sz="1700" dirty="0">
                <a:ea typeface="+mn-lt"/>
                <a:cs typeface="+mn-lt"/>
              </a:rPr>
              <a:t>Charlie Chaplin's walk had a comic </a:t>
            </a:r>
            <a:r>
              <a:rPr lang="en-US" sz="1700" dirty="0" err="1">
                <a:ea typeface="+mn-lt"/>
                <a:cs typeface="+mn-lt"/>
              </a:rPr>
              <a:t>woddle</a:t>
            </a:r>
            <a:r>
              <a:rPr lang="en-US" sz="1700" dirty="0">
                <a:ea typeface="+mn-lt"/>
                <a:cs typeface="+mn-lt"/>
              </a:rPr>
              <a:t> and he would use his cane to emphasize this.</a:t>
            </a:r>
          </a:p>
          <a:p>
            <a:r>
              <a:rPr lang="en-US" sz="1700" dirty="0">
                <a:ea typeface="+mn-lt"/>
                <a:cs typeface="+mn-lt"/>
              </a:rPr>
              <a:t>The effect of his overall look, the way he moved, his expressions was all about the comedy..</a:t>
            </a:r>
          </a:p>
          <a:p>
            <a:endParaRPr lang="en-US" sz="1700">
              <a:cs typeface="Calibri"/>
            </a:endParaRPr>
          </a:p>
        </p:txBody>
      </p:sp>
      <p:sp>
        <p:nvSpPr>
          <p:cNvPr id="5" name="TextBox 4">
            <a:extLst>
              <a:ext uri="{FF2B5EF4-FFF2-40B4-BE49-F238E27FC236}">
                <a16:creationId xmlns:a16="http://schemas.microsoft.com/office/drawing/2014/main" id="{7AFB7EAF-4D97-4E3E-86A1-0C0C1835170A}"/>
              </a:ext>
            </a:extLst>
          </p:cNvPr>
          <p:cNvSpPr txBox="1"/>
          <p:nvPr/>
        </p:nvSpPr>
        <p:spPr>
          <a:xfrm>
            <a:off x="2318265"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83821376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D4834-642C-4AE3-8CC2-D0DC4980F1EB}"/>
              </a:ext>
            </a:extLst>
          </p:cNvPr>
          <p:cNvSpPr>
            <a:spLocks noGrp="1"/>
          </p:cNvSpPr>
          <p:nvPr>
            <p:ph type="title"/>
          </p:nvPr>
        </p:nvSpPr>
        <p:spPr>
          <a:xfrm>
            <a:off x="6400800" y="484632"/>
            <a:ext cx="5299586" cy="1609344"/>
          </a:xfrm>
          <a:ln>
            <a:noFill/>
          </a:ln>
        </p:spPr>
        <p:txBody>
          <a:bodyPr>
            <a:normAutofit/>
          </a:bodyPr>
          <a:lstStyle/>
          <a:p>
            <a:r>
              <a:rPr lang="en-GB" sz="4000">
                <a:ea typeface="+mj-lt"/>
                <a:cs typeface="+mj-lt"/>
              </a:rPr>
              <a:t>Charlie Chaplin </a:t>
            </a:r>
            <a:br>
              <a:rPr lang="en-GB" sz="4000">
                <a:ea typeface="+mj-lt"/>
                <a:cs typeface="+mj-lt"/>
              </a:rPr>
            </a:br>
            <a:r>
              <a:rPr lang="en-GB" sz="4000">
                <a:ea typeface="+mj-lt"/>
                <a:cs typeface="+mj-lt"/>
              </a:rPr>
              <a:t>The Little Tramp.</a:t>
            </a:r>
          </a:p>
          <a:p>
            <a:endParaRPr lang="en-GB" sz="4000">
              <a:cs typeface="Calibri Light"/>
            </a:endParaRPr>
          </a:p>
        </p:txBody>
      </p:sp>
      <p:pic>
        <p:nvPicPr>
          <p:cNvPr id="7" name="Picture 7" descr="A picture containing person, standing&#10;&#10;Description automatically generated">
            <a:extLst>
              <a:ext uri="{FF2B5EF4-FFF2-40B4-BE49-F238E27FC236}">
                <a16:creationId xmlns:a16="http://schemas.microsoft.com/office/drawing/2014/main" id="{E890ADC2-43C4-40C6-9E66-C45FE1C7C28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 b="3931"/>
          <a:stretch/>
        </p:blipFill>
        <p:spPr>
          <a:xfrm>
            <a:off x="20" y="10"/>
            <a:ext cx="2917436" cy="3407764"/>
          </a:xfrm>
          <a:prstGeom prst="rect">
            <a:avLst/>
          </a:prstGeom>
        </p:spPr>
      </p:pic>
      <p:pic>
        <p:nvPicPr>
          <p:cNvPr id="4" name="Picture 4" descr="A picture containing outdoor, person&#10;&#10;Description automatically generated">
            <a:extLst>
              <a:ext uri="{FF2B5EF4-FFF2-40B4-BE49-F238E27FC236}">
                <a16:creationId xmlns:a16="http://schemas.microsoft.com/office/drawing/2014/main" id="{1610523F-2DDD-4AC5-99C9-332173790B2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6555" r="-1" b="-1"/>
          <a:stretch/>
        </p:blipFill>
        <p:spPr>
          <a:xfrm>
            <a:off x="3008896" y="-2655"/>
            <a:ext cx="2917457" cy="3407774"/>
          </a:xfrm>
          <a:prstGeom prst="rect">
            <a:avLst/>
          </a:prstGeom>
        </p:spPr>
      </p:pic>
      <p:pic>
        <p:nvPicPr>
          <p:cNvPr id="10" name="Picture 10">
            <a:extLst>
              <a:ext uri="{FF2B5EF4-FFF2-40B4-BE49-F238E27FC236}">
                <a16:creationId xmlns:a16="http://schemas.microsoft.com/office/drawing/2014/main" id="{660E6310-87A4-4BC5-9C54-61680CA5A2FD}"/>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r="7505" b="3"/>
          <a:stretch/>
        </p:blipFill>
        <p:spPr>
          <a:xfrm>
            <a:off x="20" y="3494314"/>
            <a:ext cx="5926333" cy="3363686"/>
          </a:xfrm>
          <a:prstGeom prst="rect">
            <a:avLst/>
          </a:prstGeom>
        </p:spPr>
      </p:pic>
      <p:sp>
        <p:nvSpPr>
          <p:cNvPr id="15" name="Content Placeholder 14">
            <a:extLst>
              <a:ext uri="{FF2B5EF4-FFF2-40B4-BE49-F238E27FC236}">
                <a16:creationId xmlns:a16="http://schemas.microsoft.com/office/drawing/2014/main" id="{3A8862B5-6838-408A-A60B-D92D2FE51B3A}"/>
              </a:ext>
            </a:extLst>
          </p:cNvPr>
          <p:cNvSpPr>
            <a:spLocks noGrp="1"/>
          </p:cNvSpPr>
          <p:nvPr>
            <p:ph idx="1"/>
          </p:nvPr>
        </p:nvSpPr>
        <p:spPr>
          <a:xfrm>
            <a:off x="6400800" y="2121408"/>
            <a:ext cx="5118756" cy="4050792"/>
          </a:xfrm>
        </p:spPr>
        <p:txBody>
          <a:bodyPr vert="horz" lIns="91440" tIns="45720" rIns="91440" bIns="45720" rtlCol="0" anchor="t">
            <a:normAutofit/>
          </a:bodyPr>
          <a:lstStyle/>
          <a:p>
            <a:pPr indent="-285750"/>
            <a:r>
              <a:rPr lang="en-US" sz="2000">
                <a:ea typeface="+mn-lt"/>
                <a:cs typeface="+mn-lt"/>
              </a:rPr>
              <a:t>Charlie Chaplin's wrote and directed movies. A  famous silent movie character he created was The Little Tramp.    </a:t>
            </a:r>
          </a:p>
          <a:p>
            <a:pPr indent="-285750"/>
            <a:r>
              <a:rPr lang="en-US" sz="2000">
                <a:ea typeface="+mn-lt"/>
                <a:cs typeface="+mn-lt"/>
              </a:rPr>
              <a:t>A film called The Kid, sees The Little Tramp finding an orphan baby who he takes on as his own child. </a:t>
            </a:r>
          </a:p>
          <a:p>
            <a:pPr indent="-285750"/>
            <a:r>
              <a:rPr lang="en-US" sz="2000">
                <a:ea typeface="+mn-lt"/>
                <a:cs typeface="+mn-lt"/>
              </a:rPr>
              <a:t>As the child grow's they live and mischievously work the streets together getting into sticky situations. </a:t>
            </a:r>
          </a:p>
          <a:p>
            <a:endParaRPr lang="en-US" sz="2000">
              <a:ea typeface="+mn-lt"/>
              <a:cs typeface="+mn-lt"/>
            </a:endParaRPr>
          </a:p>
          <a:p>
            <a:endParaRPr lang="en-US" sz="2000">
              <a:cs typeface="Calibri"/>
            </a:endParaRPr>
          </a:p>
        </p:txBody>
      </p:sp>
      <p:sp>
        <p:nvSpPr>
          <p:cNvPr id="5" name="TextBox 4">
            <a:extLst>
              <a:ext uri="{FF2B5EF4-FFF2-40B4-BE49-F238E27FC236}">
                <a16:creationId xmlns:a16="http://schemas.microsoft.com/office/drawing/2014/main" id="{5A7C9542-CA16-425A-95DD-D671F0F79AD9}"/>
              </a:ext>
            </a:extLst>
          </p:cNvPr>
          <p:cNvSpPr txBox="1"/>
          <p:nvPr/>
        </p:nvSpPr>
        <p:spPr>
          <a:xfrm>
            <a:off x="3604885" y="3205064"/>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8" name="TextBox 7">
            <a:extLst>
              <a:ext uri="{FF2B5EF4-FFF2-40B4-BE49-F238E27FC236}">
                <a16:creationId xmlns:a16="http://schemas.microsoft.com/office/drawing/2014/main" id="{AB398B6B-381E-459C-8AA8-6F3C6DE1C37D}"/>
              </a:ext>
            </a:extLst>
          </p:cNvPr>
          <p:cNvSpPr txBox="1"/>
          <p:nvPr/>
        </p:nvSpPr>
        <p:spPr>
          <a:xfrm>
            <a:off x="716212" y="3207719"/>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1" name="TextBox 10">
            <a:extLst>
              <a:ext uri="{FF2B5EF4-FFF2-40B4-BE49-F238E27FC236}">
                <a16:creationId xmlns:a16="http://schemas.microsoft.com/office/drawing/2014/main" id="{98311FD0-60CF-4158-9640-3DA4A183CAFE}"/>
              </a:ext>
            </a:extLst>
          </p:cNvPr>
          <p:cNvSpPr txBox="1"/>
          <p:nvPr/>
        </p:nvSpPr>
        <p:spPr>
          <a:xfrm>
            <a:off x="3592061"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41674417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ABA72-F06A-46D6-B094-24FC62DA62EB}"/>
              </a:ext>
            </a:extLst>
          </p:cNvPr>
          <p:cNvSpPr>
            <a:spLocks noGrp="1"/>
          </p:cNvSpPr>
          <p:nvPr>
            <p:ph type="title"/>
          </p:nvPr>
        </p:nvSpPr>
        <p:spPr>
          <a:xfrm>
            <a:off x="6940295" y="1396289"/>
            <a:ext cx="4668257" cy="1325563"/>
          </a:xfrm>
        </p:spPr>
        <p:txBody>
          <a:bodyPr>
            <a:normAutofit/>
          </a:bodyPr>
          <a:lstStyle/>
          <a:p>
            <a:r>
              <a:rPr lang="en-GB">
                <a:cs typeface="Calibri Light"/>
              </a:rPr>
              <a:t>Why is this a funny film?</a:t>
            </a:r>
            <a:endParaRPr lang="en-GB"/>
          </a:p>
        </p:txBody>
      </p:sp>
      <p:sp>
        <p:nvSpPr>
          <p:cNvPr id="18" name="Freeform: Shape 17">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0">
            <a:extLst>
              <a:ext uri="{FF2B5EF4-FFF2-40B4-BE49-F238E27FC236}">
                <a16:creationId xmlns:a16="http://schemas.microsoft.com/office/drawing/2014/main" id="{1272114E-DF4A-4E11-8232-ADC6E7139C7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2044" r="6567" b="-3"/>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7" name="Picture 7">
            <a:extLst>
              <a:ext uri="{FF2B5EF4-FFF2-40B4-BE49-F238E27FC236}">
                <a16:creationId xmlns:a16="http://schemas.microsoft.com/office/drawing/2014/main" id="{AB0FC6AF-C169-4363-BAF0-A834C8D9C0C6}"/>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r="14970"/>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4" name="Picture 4" descr="A picture containing person, wall, old&#10;&#10;Description automatically generated">
            <a:extLst>
              <a:ext uri="{FF2B5EF4-FFF2-40B4-BE49-F238E27FC236}">
                <a16:creationId xmlns:a16="http://schemas.microsoft.com/office/drawing/2014/main" id="{C6724752-AC92-4297-9BFC-EB0F3B28761B}"/>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18359" r="29346" b="-2"/>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15" name="Content Placeholder 14">
            <a:extLst>
              <a:ext uri="{FF2B5EF4-FFF2-40B4-BE49-F238E27FC236}">
                <a16:creationId xmlns:a16="http://schemas.microsoft.com/office/drawing/2014/main" id="{C2268592-6B14-4945-9184-665E35362307}"/>
              </a:ext>
            </a:extLst>
          </p:cNvPr>
          <p:cNvSpPr>
            <a:spLocks noGrp="1"/>
          </p:cNvSpPr>
          <p:nvPr>
            <p:ph idx="1"/>
          </p:nvPr>
        </p:nvSpPr>
        <p:spPr>
          <a:xfrm>
            <a:off x="6940296" y="2871982"/>
            <a:ext cx="4668256" cy="2750364"/>
          </a:xfrm>
        </p:spPr>
        <p:txBody>
          <a:bodyPr anchor="t">
            <a:normAutofit/>
          </a:bodyPr>
          <a:lstStyle/>
          <a:p>
            <a:pPr indent="-342900"/>
            <a:r>
              <a:rPr lang="en-US" sz="1800">
                <a:ea typeface="+mn-lt"/>
                <a:cs typeface="+mn-lt"/>
              </a:rPr>
              <a:t>They are on the poverty line, which is sad,  through their bond you can see the comedy above the tragedy.</a:t>
            </a:r>
          </a:p>
          <a:p>
            <a:r>
              <a:rPr lang="en-US" sz="1800">
                <a:ea typeface="+mn-lt"/>
                <a:cs typeface="+mn-lt"/>
              </a:rPr>
              <a:t> Together they deliver an effective performance. Instead of it being one man's mishaps, there's a relationship that hops, skips and rolls sideways with the punches.</a:t>
            </a:r>
            <a:endParaRPr lang="en-US"/>
          </a:p>
        </p:txBody>
      </p:sp>
      <p:sp>
        <p:nvSpPr>
          <p:cNvPr id="5" name="TextBox 4">
            <a:extLst>
              <a:ext uri="{FF2B5EF4-FFF2-40B4-BE49-F238E27FC236}">
                <a16:creationId xmlns:a16="http://schemas.microsoft.com/office/drawing/2014/main" id="{2EAF95B7-578D-4E6E-81C8-0E5ED524D1D3}"/>
              </a:ext>
            </a:extLst>
          </p:cNvPr>
          <p:cNvSpPr txBox="1"/>
          <p:nvPr/>
        </p:nvSpPr>
        <p:spPr>
          <a:xfrm>
            <a:off x="9990756"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8" name="TextBox 7">
            <a:extLst>
              <a:ext uri="{FF2B5EF4-FFF2-40B4-BE49-F238E27FC236}">
                <a16:creationId xmlns:a16="http://schemas.microsoft.com/office/drawing/2014/main" id="{39420494-83E1-4ACB-BFCF-1A30FB956916}"/>
              </a:ext>
            </a:extLst>
          </p:cNvPr>
          <p:cNvSpPr txBox="1"/>
          <p:nvPr/>
        </p:nvSpPr>
        <p:spPr>
          <a:xfrm>
            <a:off x="7504302"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9">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11" name="TextBox 10">
            <a:extLst>
              <a:ext uri="{FF2B5EF4-FFF2-40B4-BE49-F238E27FC236}">
                <a16:creationId xmlns:a16="http://schemas.microsoft.com/office/drawing/2014/main" id="{9AE36092-1304-40DF-AF28-EE466CF1C73A}"/>
              </a:ext>
            </a:extLst>
          </p:cNvPr>
          <p:cNvSpPr txBox="1"/>
          <p:nvPr/>
        </p:nvSpPr>
        <p:spPr>
          <a:xfrm>
            <a:off x="5037084"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956761849"/>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3111B-CD1D-4333-8869-A2A82940144F}"/>
              </a:ext>
            </a:extLst>
          </p:cNvPr>
          <p:cNvSpPr>
            <a:spLocks noGrp="1"/>
          </p:cNvSpPr>
          <p:nvPr>
            <p:ph type="title"/>
          </p:nvPr>
        </p:nvSpPr>
        <p:spPr>
          <a:xfrm>
            <a:off x="6940295" y="1396289"/>
            <a:ext cx="4668257" cy="1325563"/>
          </a:xfrm>
        </p:spPr>
        <p:txBody>
          <a:bodyPr>
            <a:normAutofit/>
          </a:bodyPr>
          <a:lstStyle/>
          <a:p>
            <a:r>
              <a:rPr lang="en-GB">
                <a:cs typeface="Calibri Light"/>
              </a:rPr>
              <a:t>Mr Bean  1990-95</a:t>
            </a:r>
            <a:br>
              <a:rPr lang="en-GB">
                <a:cs typeface="Calibri Light"/>
              </a:rPr>
            </a:br>
            <a:r>
              <a:rPr lang="en-GB">
                <a:cs typeface="Calibri Light"/>
              </a:rPr>
              <a:t>Rowen Atkinson</a:t>
            </a:r>
            <a:endParaRPr lang="en-GB"/>
          </a:p>
        </p:txBody>
      </p:sp>
      <p:sp>
        <p:nvSpPr>
          <p:cNvPr id="18" name="Freeform: Shape 17">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Oval 21">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0">
            <a:extLst>
              <a:ext uri="{FF2B5EF4-FFF2-40B4-BE49-F238E27FC236}">
                <a16:creationId xmlns:a16="http://schemas.microsoft.com/office/drawing/2014/main" id="{851A2426-5AF0-4CD3-A7DB-5BCDD39F314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500" r="2" b="2"/>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7" name="Picture 7">
            <a:extLst>
              <a:ext uri="{FF2B5EF4-FFF2-40B4-BE49-F238E27FC236}">
                <a16:creationId xmlns:a16="http://schemas.microsoft.com/office/drawing/2014/main" id="{7B055AE9-9326-4DC3-848B-DE460B107250}"/>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1452" r="20200" b="-2"/>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4" name="Picture 4" descr="A picture containing person, person, necktie, suit&#10;&#10;Description automatically generated">
            <a:extLst>
              <a:ext uri="{FF2B5EF4-FFF2-40B4-BE49-F238E27FC236}">
                <a16:creationId xmlns:a16="http://schemas.microsoft.com/office/drawing/2014/main" id="{BD28EB76-A609-4289-B662-338FD781444F}"/>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t="11255" r="3" b="3"/>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15" name="Content Placeholder 14">
            <a:extLst>
              <a:ext uri="{FF2B5EF4-FFF2-40B4-BE49-F238E27FC236}">
                <a16:creationId xmlns:a16="http://schemas.microsoft.com/office/drawing/2014/main" id="{5F2B0AF4-605F-420B-9FDF-87413770E38F}"/>
              </a:ext>
            </a:extLst>
          </p:cNvPr>
          <p:cNvSpPr>
            <a:spLocks noGrp="1"/>
          </p:cNvSpPr>
          <p:nvPr>
            <p:ph idx="1"/>
          </p:nvPr>
        </p:nvSpPr>
        <p:spPr>
          <a:xfrm>
            <a:off x="6940296" y="2871982"/>
            <a:ext cx="4668256" cy="3181684"/>
          </a:xfrm>
        </p:spPr>
        <p:txBody>
          <a:bodyPr anchor="t">
            <a:normAutofit/>
          </a:bodyPr>
          <a:lstStyle/>
          <a:p>
            <a:r>
              <a:rPr lang="en-US" sz="1800">
                <a:ea typeface="+mn-lt"/>
                <a:cs typeface="+mn-lt"/>
              </a:rPr>
              <a:t>Doesn't rely on spoken word, the story mostly told through his physicality and facial expression.</a:t>
            </a:r>
          </a:p>
          <a:p>
            <a:r>
              <a:rPr lang="en-US" sz="1800">
                <a:ea typeface="+mn-lt"/>
                <a:cs typeface="+mn-lt"/>
              </a:rPr>
              <a:t> Because of this he doesn't have a limited audience.</a:t>
            </a:r>
          </a:p>
          <a:p>
            <a:r>
              <a:rPr lang="en-US" sz="1800">
                <a:ea typeface="+mn-lt"/>
                <a:cs typeface="+mn-lt"/>
              </a:rPr>
              <a:t>He has a teddy who he talks to this adds to the hilarity of the character</a:t>
            </a:r>
          </a:p>
          <a:p>
            <a:r>
              <a:rPr lang="en-US" sz="1800">
                <a:ea typeface="+mn-lt"/>
                <a:cs typeface="+mn-lt"/>
              </a:rPr>
              <a:t>Simple tasks like cooking a chicken or going to the movies always turn into a fiasco.</a:t>
            </a:r>
          </a:p>
          <a:p>
            <a:pPr marL="0" indent="0">
              <a:buNone/>
            </a:pPr>
            <a:endParaRPr lang="en-US" sz="1800">
              <a:cs typeface="Calibri"/>
            </a:endParaRPr>
          </a:p>
        </p:txBody>
      </p:sp>
      <p:sp>
        <p:nvSpPr>
          <p:cNvPr id="5" name="TextBox 4">
            <a:extLst>
              <a:ext uri="{FF2B5EF4-FFF2-40B4-BE49-F238E27FC236}">
                <a16:creationId xmlns:a16="http://schemas.microsoft.com/office/drawing/2014/main" id="{1A7F2E31-2AB1-4B62-B9C2-450AA1B902B9}"/>
              </a:ext>
            </a:extLst>
          </p:cNvPr>
          <p:cNvSpPr txBox="1"/>
          <p:nvPr/>
        </p:nvSpPr>
        <p:spPr>
          <a:xfrm>
            <a:off x="9857708"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87FC6E6B-F49F-4334-A687-FE70AE4964D5}"/>
              </a:ext>
            </a:extLst>
          </p:cNvPr>
          <p:cNvSpPr txBox="1"/>
          <p:nvPr/>
        </p:nvSpPr>
        <p:spPr>
          <a:xfrm>
            <a:off x="7510716"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11" name="TextBox 10">
            <a:extLst>
              <a:ext uri="{FF2B5EF4-FFF2-40B4-BE49-F238E27FC236}">
                <a16:creationId xmlns:a16="http://schemas.microsoft.com/office/drawing/2014/main" id="{E8C8F3A9-D048-4938-9F1C-E62195D6D653}"/>
              </a:ext>
            </a:extLst>
          </p:cNvPr>
          <p:cNvSpPr txBox="1"/>
          <p:nvPr/>
        </p:nvSpPr>
        <p:spPr>
          <a:xfrm>
            <a:off x="5163724"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72547747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B296-4176-4D0E-8B6D-353892DF0C0F}"/>
              </a:ext>
            </a:extLst>
          </p:cNvPr>
          <p:cNvSpPr>
            <a:spLocks noGrp="1"/>
          </p:cNvSpPr>
          <p:nvPr>
            <p:ph type="title"/>
          </p:nvPr>
        </p:nvSpPr>
        <p:spPr>
          <a:xfrm>
            <a:off x="6979314" y="1396289"/>
            <a:ext cx="4375586" cy="1325563"/>
          </a:xfrm>
        </p:spPr>
        <p:txBody>
          <a:bodyPr>
            <a:normAutofit/>
          </a:bodyPr>
          <a:lstStyle/>
          <a:p>
            <a:r>
              <a:rPr lang="en-GB">
                <a:cs typeface="Calibri Light"/>
              </a:rPr>
              <a:t>Funny face</a:t>
            </a:r>
            <a:endParaRPr lang="en-GB"/>
          </a:p>
        </p:txBody>
      </p:sp>
      <p:sp>
        <p:nvSpPr>
          <p:cNvPr id="27" name="Freeform: Shape 26">
            <a:extLst>
              <a:ext uri="{FF2B5EF4-FFF2-40B4-BE49-F238E27FC236}">
                <a16:creationId xmlns:a16="http://schemas.microsoft.com/office/drawing/2014/main" id="{0ED52484-C939-4951-85D6-79046BBC64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67397" cy="3481744"/>
          </a:xfrm>
          <a:custGeom>
            <a:avLst/>
            <a:gdLst>
              <a:gd name="connsiteX0" fmla="*/ 0 w 4067397"/>
              <a:gd name="connsiteY0" fmla="*/ 0 h 3481744"/>
              <a:gd name="connsiteX1" fmla="*/ 3741230 w 4067397"/>
              <a:gd name="connsiteY1" fmla="*/ 0 h 3481744"/>
              <a:gd name="connsiteX2" fmla="*/ 3789282 w 4067397"/>
              <a:gd name="connsiteY2" fmla="*/ 79096 h 3481744"/>
              <a:gd name="connsiteX3" fmla="*/ 4067397 w 4067397"/>
              <a:gd name="connsiteY3" fmla="*/ 1177456 h 3481744"/>
              <a:gd name="connsiteX4" fmla="*/ 1763109 w 4067397"/>
              <a:gd name="connsiteY4" fmla="*/ 3481744 h 3481744"/>
              <a:gd name="connsiteX5" fmla="*/ 133731 w 4067397"/>
              <a:gd name="connsiteY5" fmla="*/ 2806834 h 3481744"/>
              <a:gd name="connsiteX6" fmla="*/ 0 w 4067397"/>
              <a:gd name="connsiteY6" fmla="*/ 2659692 h 3481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7397" h="3481744">
                <a:moveTo>
                  <a:pt x="0" y="0"/>
                </a:moveTo>
                <a:lnTo>
                  <a:pt x="3741230" y="0"/>
                </a:lnTo>
                <a:lnTo>
                  <a:pt x="3789282" y="79096"/>
                </a:lnTo>
                <a:cubicBezTo>
                  <a:pt x="3966649" y="405598"/>
                  <a:pt x="4067397" y="779761"/>
                  <a:pt x="4067397" y="1177456"/>
                </a:cubicBezTo>
                <a:cubicBezTo>
                  <a:pt x="4067397" y="2450079"/>
                  <a:pt x="3035732" y="3481744"/>
                  <a:pt x="1763109" y="3481744"/>
                </a:cubicBezTo>
                <a:cubicBezTo>
                  <a:pt x="1126798" y="3481744"/>
                  <a:pt x="550726" y="3223828"/>
                  <a:pt x="133731" y="2806834"/>
                </a:cubicBezTo>
                <a:lnTo>
                  <a:pt x="0" y="2659692"/>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Oval 28">
            <a:extLst>
              <a:ext uri="{FF2B5EF4-FFF2-40B4-BE49-F238E27FC236}">
                <a16:creationId xmlns:a16="http://schemas.microsoft.com/office/drawing/2014/main" id="{123AC743-1CAC-4594-8F81-8E5C1E45B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5804" y="452999"/>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10" descr="A person wearing a suit and tie&#10;&#10;Description automatically generated">
            <a:extLst>
              <a:ext uri="{FF2B5EF4-FFF2-40B4-BE49-F238E27FC236}">
                <a16:creationId xmlns:a16="http://schemas.microsoft.com/office/drawing/2014/main" id="{5CF82555-9A76-488A-9D3D-6A84ECAC113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a:stretch/>
        </p:blipFill>
        <p:spPr>
          <a:xfrm>
            <a:off x="4700396" y="617591"/>
            <a:ext cx="1691640" cy="1691640"/>
          </a:xfrm>
          <a:custGeom>
            <a:avLst/>
            <a:gdLst/>
            <a:ahLst/>
            <a:cxnLst/>
            <a:rect l="l" t="t" r="r" b="b"/>
            <a:pathLst>
              <a:path w="1645920" h="1645920">
                <a:moveTo>
                  <a:pt x="822960" y="0"/>
                </a:moveTo>
                <a:cubicBezTo>
                  <a:pt x="1277468" y="0"/>
                  <a:pt x="1645920" y="368452"/>
                  <a:pt x="1645920" y="822960"/>
                </a:cubicBezTo>
                <a:cubicBezTo>
                  <a:pt x="1645920" y="1277468"/>
                  <a:pt x="1277468" y="1645920"/>
                  <a:pt x="822960" y="1645920"/>
                </a:cubicBezTo>
                <a:cubicBezTo>
                  <a:pt x="368452" y="1645920"/>
                  <a:pt x="0" y="1277468"/>
                  <a:pt x="0" y="822960"/>
                </a:cubicBezTo>
                <a:cubicBezTo>
                  <a:pt x="0" y="368452"/>
                  <a:pt x="368452" y="0"/>
                  <a:pt x="822960" y="0"/>
                </a:cubicBezTo>
                <a:close/>
              </a:path>
            </a:pathLst>
          </a:custGeom>
        </p:spPr>
      </p:pic>
      <p:sp>
        <p:nvSpPr>
          <p:cNvPr id="31" name="Freeform: Shape 30">
            <a:extLst>
              <a:ext uri="{FF2B5EF4-FFF2-40B4-BE49-F238E27FC236}">
                <a16:creationId xmlns:a16="http://schemas.microsoft.com/office/drawing/2014/main" id="{3DF8EA8C-4EAB-49EE-BBAB-78BE910D22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041056"/>
            <a:ext cx="3216344" cy="2816945"/>
          </a:xfrm>
          <a:custGeom>
            <a:avLst/>
            <a:gdLst>
              <a:gd name="connsiteX0" fmla="*/ 1360112 w 3216344"/>
              <a:gd name="connsiteY0" fmla="*/ 0 h 2816945"/>
              <a:gd name="connsiteX1" fmla="*/ 3216344 w 3216344"/>
              <a:gd name="connsiteY1" fmla="*/ 1856232 h 2816945"/>
              <a:gd name="connsiteX2" fmla="*/ 2992307 w 3216344"/>
              <a:gd name="connsiteY2" fmla="*/ 2741023 h 2816945"/>
              <a:gd name="connsiteX3" fmla="*/ 2946183 w 3216344"/>
              <a:gd name="connsiteY3" fmla="*/ 2816945 h 2816945"/>
              <a:gd name="connsiteX4" fmla="*/ 0 w 3216344"/>
              <a:gd name="connsiteY4" fmla="*/ 2816945 h 2816945"/>
              <a:gd name="connsiteX5" fmla="*/ 0 w 3216344"/>
              <a:gd name="connsiteY5" fmla="*/ 596005 h 2816945"/>
              <a:gd name="connsiteX6" fmla="*/ 47558 w 3216344"/>
              <a:gd name="connsiteY6" fmla="*/ 543678 h 2816945"/>
              <a:gd name="connsiteX7" fmla="*/ 1360112 w 3216344"/>
              <a:gd name="connsiteY7" fmla="*/ 0 h 2816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6344" h="2816945">
                <a:moveTo>
                  <a:pt x="1360112" y="0"/>
                </a:moveTo>
                <a:cubicBezTo>
                  <a:pt x="2385281" y="0"/>
                  <a:pt x="3216344" y="831063"/>
                  <a:pt x="3216344" y="1856232"/>
                </a:cubicBezTo>
                <a:cubicBezTo>
                  <a:pt x="3216344" y="2176598"/>
                  <a:pt x="3135186" y="2478007"/>
                  <a:pt x="2992307" y="2741023"/>
                </a:cubicBezTo>
                <a:lnTo>
                  <a:pt x="2946183" y="2816945"/>
                </a:lnTo>
                <a:lnTo>
                  <a:pt x="0" y="2816945"/>
                </a:lnTo>
                <a:lnTo>
                  <a:pt x="0" y="596005"/>
                </a:lnTo>
                <a:lnTo>
                  <a:pt x="47558" y="543678"/>
                </a:lnTo>
                <a:cubicBezTo>
                  <a:pt x="383470" y="207766"/>
                  <a:pt x="847528" y="0"/>
                  <a:pt x="1360112"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Oval 32">
            <a:extLst>
              <a:ext uri="{FF2B5EF4-FFF2-40B4-BE49-F238E27FC236}">
                <a16:creationId xmlns:a16="http://schemas.microsoft.com/office/drawing/2014/main" id="{9973AF05-1CBD-4B57-BB0F-EAEF9F8FB6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80935" y="2871982"/>
            <a:ext cx="2834640" cy="2834640"/>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a:extLst>
              <a:ext uri="{FF2B5EF4-FFF2-40B4-BE49-F238E27FC236}">
                <a16:creationId xmlns:a16="http://schemas.microsoft.com/office/drawing/2014/main" id="{40743733-BE50-4FDE-BA31-8715D6CF4834}"/>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19687" r="25626" b="1"/>
          <a:stretch/>
        </p:blipFill>
        <p:spPr>
          <a:xfrm>
            <a:off x="3545527" y="3036574"/>
            <a:ext cx="2505456" cy="2505456"/>
          </a:xfrm>
          <a:custGeom>
            <a:avLst/>
            <a:gdLst/>
            <a:ahLst/>
            <a:cxnLst/>
            <a:rect l="l" t="t" r="r" b="b"/>
            <a:pathLst>
              <a:path w="2505456" h="2505456">
                <a:moveTo>
                  <a:pt x="1252728" y="0"/>
                </a:moveTo>
                <a:cubicBezTo>
                  <a:pt x="1944591" y="0"/>
                  <a:pt x="2505456" y="560865"/>
                  <a:pt x="2505456" y="1252728"/>
                </a:cubicBezTo>
                <a:cubicBezTo>
                  <a:pt x="2505456" y="1944591"/>
                  <a:pt x="1944591" y="2505456"/>
                  <a:pt x="1252728" y="2505456"/>
                </a:cubicBezTo>
                <a:cubicBezTo>
                  <a:pt x="560865" y="2505456"/>
                  <a:pt x="0" y="1944591"/>
                  <a:pt x="0" y="1252728"/>
                </a:cubicBezTo>
                <a:cubicBezTo>
                  <a:pt x="0" y="560865"/>
                  <a:pt x="560865" y="0"/>
                  <a:pt x="1252728" y="0"/>
                </a:cubicBezTo>
                <a:close/>
              </a:path>
            </a:pathLst>
          </a:custGeom>
        </p:spPr>
      </p:pic>
      <p:pic>
        <p:nvPicPr>
          <p:cNvPr id="13" name="Picture 13">
            <a:extLst>
              <a:ext uri="{FF2B5EF4-FFF2-40B4-BE49-F238E27FC236}">
                <a16:creationId xmlns:a16="http://schemas.microsoft.com/office/drawing/2014/main" id="{B8601013-DF7F-4368-8438-0BF80F57A2D6}"/>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r="15881" b="-3"/>
          <a:stretch/>
        </p:blipFill>
        <p:spPr>
          <a:xfrm>
            <a:off x="20" y="10"/>
            <a:ext cx="3904480" cy="3318836"/>
          </a:xfrm>
          <a:custGeom>
            <a:avLst/>
            <a:gdLst/>
            <a:ahLst/>
            <a:cxnLst/>
            <a:rect l="l" t="t" r="r" b="b"/>
            <a:pathLst>
              <a:path w="3904500" h="3318846">
                <a:moveTo>
                  <a:pt x="0" y="0"/>
                </a:moveTo>
                <a:lnTo>
                  <a:pt x="3550823" y="0"/>
                </a:lnTo>
                <a:lnTo>
                  <a:pt x="3646046" y="156742"/>
                </a:lnTo>
                <a:cubicBezTo>
                  <a:pt x="3810874" y="460163"/>
                  <a:pt x="3904500" y="807876"/>
                  <a:pt x="3904500" y="1177456"/>
                </a:cubicBezTo>
                <a:cubicBezTo>
                  <a:pt x="3904500" y="2360113"/>
                  <a:pt x="2945767" y="3318846"/>
                  <a:pt x="1763110" y="3318846"/>
                </a:cubicBezTo>
                <a:cubicBezTo>
                  <a:pt x="1097866" y="3318846"/>
                  <a:pt x="503472" y="3015497"/>
                  <a:pt x="110709" y="2539579"/>
                </a:cubicBezTo>
                <a:lnTo>
                  <a:pt x="0" y="2391530"/>
                </a:lnTo>
                <a:close/>
              </a:path>
            </a:pathLst>
          </a:custGeom>
        </p:spPr>
      </p:pic>
      <p:pic>
        <p:nvPicPr>
          <p:cNvPr id="4" name="Picture 4">
            <a:extLst>
              <a:ext uri="{FF2B5EF4-FFF2-40B4-BE49-F238E27FC236}">
                <a16:creationId xmlns:a16="http://schemas.microsoft.com/office/drawing/2014/main" id="{F718A252-C663-47E5-8719-0222AE83FB07}"/>
              </a:ext>
            </a:extLst>
          </p:cNvPr>
          <p:cNvPicPr>
            <a:picLocks noChangeAspect="1"/>
          </p:cNvPicPr>
          <p:nvPr/>
        </p:nvPicPr>
        <p:blipFill rotWithShape="1">
          <a:blip r:embed="rId8">
            <a:extLst>
              <a:ext uri="{837473B0-CC2E-450A-ABE3-18F120FF3D39}">
                <a1611:picAttrSrcUrl xmlns:a1611="http://schemas.microsoft.com/office/drawing/2016/11/main" r:id="rId9"/>
              </a:ext>
            </a:extLst>
          </a:blip>
          <a:srcRect l="16544" r="20546" b="2"/>
          <a:stretch/>
        </p:blipFill>
        <p:spPr>
          <a:xfrm>
            <a:off x="1" y="4207014"/>
            <a:ext cx="3050387" cy="2654675"/>
          </a:xfrm>
          <a:custGeom>
            <a:avLst/>
            <a:gdLst/>
            <a:ahLst/>
            <a:cxnLst/>
            <a:rect l="l" t="t" r="r" b="b"/>
            <a:pathLst>
              <a:path w="3050387" h="2654675">
                <a:moveTo>
                  <a:pt x="1360112" y="0"/>
                </a:moveTo>
                <a:cubicBezTo>
                  <a:pt x="2293625" y="0"/>
                  <a:pt x="3050387" y="756762"/>
                  <a:pt x="3050387" y="1690275"/>
                </a:cubicBezTo>
                <a:cubicBezTo>
                  <a:pt x="3050387" y="2040343"/>
                  <a:pt x="2943967" y="2365554"/>
                  <a:pt x="2761715" y="2635324"/>
                </a:cubicBezTo>
                <a:lnTo>
                  <a:pt x="2747244" y="2654675"/>
                </a:lnTo>
                <a:lnTo>
                  <a:pt x="0" y="2654675"/>
                </a:lnTo>
                <a:lnTo>
                  <a:pt x="0" y="689742"/>
                </a:lnTo>
                <a:lnTo>
                  <a:pt x="55814" y="615103"/>
                </a:lnTo>
                <a:cubicBezTo>
                  <a:pt x="365835" y="239445"/>
                  <a:pt x="835011" y="0"/>
                  <a:pt x="1360112" y="0"/>
                </a:cubicBezTo>
                <a:close/>
              </a:path>
            </a:pathLst>
          </a:custGeom>
        </p:spPr>
      </p:pic>
      <p:sp>
        <p:nvSpPr>
          <p:cNvPr id="15" name="Content Placeholder 14">
            <a:extLst>
              <a:ext uri="{FF2B5EF4-FFF2-40B4-BE49-F238E27FC236}">
                <a16:creationId xmlns:a16="http://schemas.microsoft.com/office/drawing/2014/main" id="{520DAEED-F4D3-417C-84AD-1499198BC307}"/>
              </a:ext>
            </a:extLst>
          </p:cNvPr>
          <p:cNvSpPr>
            <a:spLocks noGrp="1"/>
          </p:cNvSpPr>
          <p:nvPr>
            <p:ph idx="1"/>
          </p:nvPr>
        </p:nvSpPr>
        <p:spPr>
          <a:xfrm>
            <a:off x="6979313" y="2871982"/>
            <a:ext cx="4375579" cy="3100193"/>
          </a:xfrm>
        </p:spPr>
        <p:txBody>
          <a:bodyPr anchor="t">
            <a:normAutofit/>
          </a:bodyPr>
          <a:lstStyle/>
          <a:p>
            <a:r>
              <a:rPr lang="en-US" sz="1800">
                <a:cs typeface="Calibri"/>
              </a:rPr>
              <a:t>Rowen Atkinson said that developing the character of </a:t>
            </a:r>
            <a:r>
              <a:rPr lang="en-US" sz="1800" err="1">
                <a:cs typeface="Calibri"/>
              </a:rPr>
              <a:t>Mr</a:t>
            </a:r>
            <a:r>
              <a:rPr lang="en-US" sz="1800">
                <a:cs typeface="Calibri"/>
              </a:rPr>
              <a:t> Bean he would look into a mirror and pull faces. And out of this grew Mr Bean. </a:t>
            </a:r>
          </a:p>
          <a:p>
            <a:r>
              <a:rPr lang="en-US" sz="1800">
                <a:cs typeface="Calibri"/>
              </a:rPr>
              <a:t>This adds to the physical comedy</a:t>
            </a:r>
          </a:p>
          <a:p>
            <a:r>
              <a:rPr lang="en-US" sz="1800">
                <a:ea typeface="+mn-lt"/>
                <a:cs typeface="+mn-lt"/>
              </a:rPr>
              <a:t>He has a childlike manner mixed with a cunning side that makes him get what he wants, and this is funny.</a:t>
            </a:r>
          </a:p>
          <a:p>
            <a:r>
              <a:rPr lang="en-US" sz="1800">
                <a:cs typeface="Calibri"/>
              </a:rPr>
              <a:t>Through the chaos </a:t>
            </a:r>
            <a:r>
              <a:rPr lang="en-US" sz="1800" err="1">
                <a:cs typeface="Calibri"/>
              </a:rPr>
              <a:t>Mr</a:t>
            </a:r>
            <a:r>
              <a:rPr lang="en-US" sz="1800">
                <a:cs typeface="Calibri"/>
              </a:rPr>
              <a:t> Bean always finds a way.</a:t>
            </a:r>
          </a:p>
        </p:txBody>
      </p:sp>
      <p:sp>
        <p:nvSpPr>
          <p:cNvPr id="5" name="TextBox 4">
            <a:extLst>
              <a:ext uri="{FF2B5EF4-FFF2-40B4-BE49-F238E27FC236}">
                <a16:creationId xmlns:a16="http://schemas.microsoft.com/office/drawing/2014/main" id="{E9BB1EF0-F366-43D1-B0D6-391351B5A887}"/>
              </a:ext>
            </a:extLst>
          </p:cNvPr>
          <p:cNvSpPr txBox="1"/>
          <p:nvPr/>
        </p:nvSpPr>
        <p:spPr>
          <a:xfrm>
            <a:off x="7371254" y="6870700"/>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8" name="TextBox 7">
            <a:extLst>
              <a:ext uri="{FF2B5EF4-FFF2-40B4-BE49-F238E27FC236}">
                <a16:creationId xmlns:a16="http://schemas.microsoft.com/office/drawing/2014/main" id="{74CAD735-681A-4A19-BE00-60B4A3966974}"/>
              </a:ext>
            </a:extLst>
          </p:cNvPr>
          <p:cNvSpPr txBox="1"/>
          <p:nvPr/>
        </p:nvSpPr>
        <p:spPr>
          <a:xfrm>
            <a:off x="5157310"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11" name="TextBox 10">
            <a:extLst>
              <a:ext uri="{FF2B5EF4-FFF2-40B4-BE49-F238E27FC236}">
                <a16:creationId xmlns:a16="http://schemas.microsoft.com/office/drawing/2014/main" id="{D5B94E17-F056-47DB-AC79-31A1A37A292F}"/>
              </a:ext>
            </a:extLst>
          </p:cNvPr>
          <p:cNvSpPr txBox="1"/>
          <p:nvPr/>
        </p:nvSpPr>
        <p:spPr>
          <a:xfrm>
            <a:off x="9857708"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14" name="TextBox 13">
            <a:extLst>
              <a:ext uri="{FF2B5EF4-FFF2-40B4-BE49-F238E27FC236}">
                <a16:creationId xmlns:a16="http://schemas.microsoft.com/office/drawing/2014/main" id="{935E74BC-9F33-4330-A63A-3F2A7A8F540D}"/>
              </a:ext>
            </a:extLst>
          </p:cNvPr>
          <p:cNvSpPr txBox="1"/>
          <p:nvPr/>
        </p:nvSpPr>
        <p:spPr>
          <a:xfrm>
            <a:off x="2810318" y="6870700"/>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2">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148881293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7B7C-027B-467C-B39F-C76536AFCDD3}"/>
              </a:ext>
            </a:extLst>
          </p:cNvPr>
          <p:cNvSpPr>
            <a:spLocks noGrp="1"/>
          </p:cNvSpPr>
          <p:nvPr>
            <p:ph type="title"/>
          </p:nvPr>
        </p:nvSpPr>
        <p:spPr>
          <a:xfrm>
            <a:off x="5069940" y="365124"/>
            <a:ext cx="6172200" cy="1828800"/>
          </a:xfrm>
        </p:spPr>
        <p:txBody>
          <a:bodyPr>
            <a:normAutofit/>
          </a:bodyPr>
          <a:lstStyle/>
          <a:p>
            <a:r>
              <a:rPr lang="en-GB">
                <a:ea typeface="+mj-lt"/>
                <a:cs typeface="+mj-lt"/>
              </a:rPr>
              <a:t>Nola Rae. </a:t>
            </a:r>
            <a:br>
              <a:rPr lang="en-GB">
                <a:ea typeface="+mj-lt"/>
                <a:cs typeface="+mj-lt"/>
              </a:rPr>
            </a:br>
            <a:r>
              <a:rPr lang="en-GB">
                <a:ea typeface="+mj-lt"/>
                <a:cs typeface="+mj-lt"/>
              </a:rPr>
              <a:t>Comedy clown and mime. </a:t>
            </a:r>
          </a:p>
          <a:p>
            <a:endParaRPr lang="en-GB">
              <a:cs typeface="Calibri Light"/>
            </a:endParaRPr>
          </a:p>
        </p:txBody>
      </p:sp>
      <p:pic>
        <p:nvPicPr>
          <p:cNvPr id="4" name="Picture 4">
            <a:extLst>
              <a:ext uri="{FF2B5EF4-FFF2-40B4-BE49-F238E27FC236}">
                <a16:creationId xmlns:a16="http://schemas.microsoft.com/office/drawing/2014/main" id="{7D6CFFB7-B894-4936-98A4-92654FBA93E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1461"/>
          <a:stretch/>
        </p:blipFill>
        <p:spPr>
          <a:xfrm>
            <a:off x="20" y="10"/>
            <a:ext cx="4639713" cy="6857990"/>
          </a:xfrm>
          <a:prstGeom prst="rect">
            <a:avLst/>
          </a:prstGeom>
        </p:spPr>
      </p:pic>
      <p:sp>
        <p:nvSpPr>
          <p:cNvPr id="9" name="Content Placeholder 8">
            <a:extLst>
              <a:ext uri="{FF2B5EF4-FFF2-40B4-BE49-F238E27FC236}">
                <a16:creationId xmlns:a16="http://schemas.microsoft.com/office/drawing/2014/main" id="{221D5E6A-6B32-486A-9B23-7B45DDD314DD}"/>
              </a:ext>
            </a:extLst>
          </p:cNvPr>
          <p:cNvSpPr>
            <a:spLocks noGrp="1"/>
          </p:cNvSpPr>
          <p:nvPr>
            <p:ph idx="1"/>
          </p:nvPr>
        </p:nvSpPr>
        <p:spPr>
          <a:xfrm>
            <a:off x="5069940" y="2322576"/>
            <a:ext cx="6172200" cy="4261334"/>
          </a:xfrm>
        </p:spPr>
        <p:txBody>
          <a:bodyPr vert="horz" lIns="91440" tIns="45720" rIns="91440" bIns="45720" rtlCol="0" anchor="t">
            <a:normAutofit lnSpcReduction="10000"/>
          </a:bodyPr>
          <a:lstStyle/>
          <a:p>
            <a:r>
              <a:rPr lang="en-US" sz="2400" dirty="0">
                <a:ea typeface="+mn-lt"/>
                <a:cs typeface="+mn-lt"/>
              </a:rPr>
              <a:t>Her stage shows are performed using dance, puppetry, clowning and mime. There is no use of the spoken word. She communicates clearly with gestures of the physical and visual. </a:t>
            </a:r>
          </a:p>
          <a:p>
            <a:r>
              <a:rPr lang="en-US" sz="2400" dirty="0">
                <a:ea typeface="+mn-lt"/>
                <a:cs typeface="+mn-lt"/>
              </a:rPr>
              <a:t>Nola Rae communicates through facial expressions as she stares aghast, raises an eyebrow, a cheeky grin or a grimaced smile to tell a story without a word spoken.</a:t>
            </a:r>
          </a:p>
          <a:p>
            <a:r>
              <a:rPr lang="en-US" sz="2400" dirty="0">
                <a:ea typeface="+mn-lt"/>
                <a:cs typeface="+mn-lt"/>
              </a:rPr>
              <a:t>This visual entertainer makes her more accessible to  wider  versatile audiences.</a:t>
            </a:r>
            <a:endParaRPr lang="en-US" dirty="0"/>
          </a:p>
        </p:txBody>
      </p:sp>
      <p:sp>
        <p:nvSpPr>
          <p:cNvPr id="5" name="TextBox 4">
            <a:extLst>
              <a:ext uri="{FF2B5EF4-FFF2-40B4-BE49-F238E27FC236}">
                <a16:creationId xmlns:a16="http://schemas.microsoft.com/office/drawing/2014/main" id="{BB068F52-0B05-4987-A478-07840B6C7C89}"/>
              </a:ext>
            </a:extLst>
          </p:cNvPr>
          <p:cNvSpPr txBox="1"/>
          <p:nvPr/>
        </p:nvSpPr>
        <p:spPr>
          <a:xfrm>
            <a:off x="2318264" y="6657945"/>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836522054"/>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1AE23-595D-4152-A748-BFDD8D0ED55C}"/>
              </a:ext>
            </a:extLst>
          </p:cNvPr>
          <p:cNvSpPr>
            <a:spLocks noGrp="1"/>
          </p:cNvSpPr>
          <p:nvPr>
            <p:ph type="title"/>
          </p:nvPr>
        </p:nvSpPr>
        <p:spPr>
          <a:xfrm>
            <a:off x="6782145" y="1051233"/>
            <a:ext cx="4826407" cy="1670619"/>
          </a:xfrm>
        </p:spPr>
        <p:txBody>
          <a:bodyPr>
            <a:normAutofit/>
          </a:bodyPr>
          <a:lstStyle/>
          <a:p>
            <a:r>
              <a:rPr lang="en-GB">
                <a:ea typeface="+mj-lt"/>
                <a:cs typeface="+mj-lt"/>
              </a:rPr>
              <a:t>Mozart </a:t>
            </a:r>
            <a:br>
              <a:rPr lang="en-GB">
                <a:ea typeface="+mj-lt"/>
                <a:cs typeface="+mj-lt"/>
              </a:rPr>
            </a:br>
            <a:r>
              <a:rPr lang="en-GB" err="1">
                <a:ea typeface="+mj-lt"/>
                <a:cs typeface="+mj-lt"/>
              </a:rPr>
              <a:t>Preposteroso</a:t>
            </a:r>
            <a:r>
              <a:rPr lang="en-GB">
                <a:ea typeface="+mj-lt"/>
                <a:cs typeface="+mj-lt"/>
              </a:rPr>
              <a:t>. </a:t>
            </a:r>
          </a:p>
          <a:p>
            <a:endParaRPr lang="en-GB">
              <a:cs typeface="Calibri Light"/>
            </a:endParaRPr>
          </a:p>
        </p:txBody>
      </p:sp>
      <p:sp>
        <p:nvSpPr>
          <p:cNvPr id="13" name="Freeform: Shape 12">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Videotheque - mimelondon">
            <a:extLst>
              <a:ext uri="{FF2B5EF4-FFF2-40B4-BE49-F238E27FC236}">
                <a16:creationId xmlns:a16="http://schemas.microsoft.com/office/drawing/2014/main" id="{F87A07CD-CF0F-4660-834A-415ABE6F56DF}"/>
              </a:ext>
            </a:extLst>
          </p:cNvPr>
          <p:cNvPicPr>
            <a:picLocks noChangeAspect="1"/>
          </p:cNvPicPr>
          <p:nvPr/>
        </p:nvPicPr>
        <p:blipFill rotWithShape="1">
          <a:blip r:embed="rId2"/>
          <a:srcRect l="33998" r="755" b="5"/>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5" name="Picture 5" descr="2008 | clownin.at">
            <a:extLst>
              <a:ext uri="{FF2B5EF4-FFF2-40B4-BE49-F238E27FC236}">
                <a16:creationId xmlns:a16="http://schemas.microsoft.com/office/drawing/2014/main" id="{446AA1E6-FDC0-4A6B-9A91-AF6F10256DAD}"/>
              </a:ext>
            </a:extLst>
          </p:cNvPr>
          <p:cNvPicPr>
            <a:picLocks noChangeAspect="1"/>
          </p:cNvPicPr>
          <p:nvPr/>
        </p:nvPicPr>
        <p:blipFill rotWithShape="1">
          <a:blip r:embed="rId3"/>
          <a:srcRect l="7788" r="8694" b="1"/>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4" name="Picture 4" descr="Festival de Pâques | MOZART PREPOSTEROSO">
            <a:extLst>
              <a:ext uri="{FF2B5EF4-FFF2-40B4-BE49-F238E27FC236}">
                <a16:creationId xmlns:a16="http://schemas.microsoft.com/office/drawing/2014/main" id="{F64DD50A-3CA3-408D-A5F2-C1CE35D244F0}"/>
              </a:ext>
            </a:extLst>
          </p:cNvPr>
          <p:cNvPicPr>
            <a:picLocks noChangeAspect="1"/>
          </p:cNvPicPr>
          <p:nvPr/>
        </p:nvPicPr>
        <p:blipFill rotWithShape="1">
          <a:blip r:embed="rId4"/>
          <a:srcRect l="29212" r="29007" b="-1"/>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10" name="Content Placeholder 9">
            <a:extLst>
              <a:ext uri="{FF2B5EF4-FFF2-40B4-BE49-F238E27FC236}">
                <a16:creationId xmlns:a16="http://schemas.microsoft.com/office/drawing/2014/main" id="{74535AAF-1F4E-4462-B364-0A7D84B19CF2}"/>
              </a:ext>
            </a:extLst>
          </p:cNvPr>
          <p:cNvSpPr>
            <a:spLocks noGrp="1"/>
          </p:cNvSpPr>
          <p:nvPr>
            <p:ph idx="1"/>
          </p:nvPr>
        </p:nvSpPr>
        <p:spPr>
          <a:xfrm>
            <a:off x="6940296" y="2871982"/>
            <a:ext cx="4668256" cy="3613004"/>
          </a:xfrm>
        </p:spPr>
        <p:txBody>
          <a:bodyPr anchor="t">
            <a:normAutofit/>
          </a:bodyPr>
          <a:lstStyle/>
          <a:p>
            <a:endParaRPr lang="en-US" sz="1800"/>
          </a:p>
          <a:p>
            <a:r>
              <a:rPr lang="en-US" sz="1800">
                <a:ea typeface="+mn-lt"/>
                <a:cs typeface="+mn-lt"/>
              </a:rPr>
              <a:t>Performing using mime and physical comedy and the use of puppetry, here you see how much the puppet is part of the play in a comical way.</a:t>
            </a:r>
          </a:p>
          <a:p>
            <a:r>
              <a:rPr lang="en-US" sz="1800">
                <a:ea typeface="+mn-lt"/>
                <a:cs typeface="+mn-lt"/>
              </a:rPr>
              <a:t>The story tells of Mozart who is a child prodigy, being put to work by his father whether he likes it or not.</a:t>
            </a:r>
          </a:p>
          <a:p>
            <a:r>
              <a:rPr lang="en-US" sz="1800">
                <a:ea typeface="+mn-lt"/>
                <a:cs typeface="+mn-lt"/>
              </a:rPr>
              <a:t>If the child doesn't want to play it won't. </a:t>
            </a:r>
          </a:p>
          <a:p>
            <a:endParaRPr lang="en-US" sz="1800">
              <a:ea typeface="+mn-lt"/>
              <a:cs typeface="+mn-lt"/>
            </a:endParaRPr>
          </a:p>
          <a:p>
            <a:endParaRPr lang="en-US" sz="1800">
              <a:cs typeface="Calibri"/>
            </a:endParaRPr>
          </a:p>
        </p:txBody>
      </p:sp>
    </p:spTree>
    <p:extLst>
      <p:ext uri="{BB962C8B-B14F-4D97-AF65-F5344CB8AC3E}">
        <p14:creationId xmlns:p14="http://schemas.microsoft.com/office/powerpoint/2010/main" val="428341887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04E48-C88C-4DF5-B937-2FC7626ED8F3}"/>
              </a:ext>
            </a:extLst>
          </p:cNvPr>
          <p:cNvSpPr>
            <a:spLocks noGrp="1"/>
          </p:cNvSpPr>
          <p:nvPr>
            <p:ph type="title"/>
          </p:nvPr>
        </p:nvSpPr>
        <p:spPr>
          <a:xfrm>
            <a:off x="6400800" y="484632"/>
            <a:ext cx="5299586" cy="1609344"/>
          </a:xfrm>
          <a:ln>
            <a:noFill/>
          </a:ln>
        </p:spPr>
        <p:txBody>
          <a:bodyPr>
            <a:normAutofit/>
          </a:bodyPr>
          <a:lstStyle/>
          <a:p>
            <a:r>
              <a:rPr lang="en-GB" sz="4000">
                <a:ea typeface="+mj-lt"/>
                <a:cs typeface="+mj-lt"/>
              </a:rPr>
              <a:t>Elizabeths Last stand</a:t>
            </a:r>
            <a:endParaRPr lang="en-US"/>
          </a:p>
        </p:txBody>
      </p:sp>
      <p:pic>
        <p:nvPicPr>
          <p:cNvPr id="6" name="Picture 6" descr="Chapitô: Nola Rae - Elisabeth’s Last Stand">
            <a:extLst>
              <a:ext uri="{FF2B5EF4-FFF2-40B4-BE49-F238E27FC236}">
                <a16:creationId xmlns:a16="http://schemas.microsoft.com/office/drawing/2014/main" id="{D5E1C66D-9EEA-4C05-B3D4-E1D177C8BED0}"/>
              </a:ext>
            </a:extLst>
          </p:cNvPr>
          <p:cNvPicPr>
            <a:picLocks noChangeAspect="1"/>
          </p:cNvPicPr>
          <p:nvPr/>
        </p:nvPicPr>
        <p:blipFill rotWithShape="1">
          <a:blip r:embed="rId2"/>
          <a:srcRect t="2292" r="3" b="2806"/>
          <a:stretch/>
        </p:blipFill>
        <p:spPr>
          <a:xfrm>
            <a:off x="20" y="10"/>
            <a:ext cx="2917436" cy="3407764"/>
          </a:xfrm>
          <a:prstGeom prst="rect">
            <a:avLst/>
          </a:prstGeom>
        </p:spPr>
      </p:pic>
      <p:pic>
        <p:nvPicPr>
          <p:cNvPr id="5" name="Picture 5" descr="50 over 50 interviewees - Nola Rae - Mime">
            <a:extLst>
              <a:ext uri="{FF2B5EF4-FFF2-40B4-BE49-F238E27FC236}">
                <a16:creationId xmlns:a16="http://schemas.microsoft.com/office/drawing/2014/main" id="{B98EAA35-DCD8-4F61-82E6-22B612F5646F}"/>
              </a:ext>
            </a:extLst>
          </p:cNvPr>
          <p:cNvPicPr>
            <a:picLocks noChangeAspect="1"/>
          </p:cNvPicPr>
          <p:nvPr/>
        </p:nvPicPr>
        <p:blipFill rotWithShape="1">
          <a:blip r:embed="rId3"/>
          <a:srcRect l="33589" r="8835" b="-2"/>
          <a:stretch/>
        </p:blipFill>
        <p:spPr>
          <a:xfrm>
            <a:off x="3008896" y="-2655"/>
            <a:ext cx="2917457" cy="3407774"/>
          </a:xfrm>
          <a:prstGeom prst="rect">
            <a:avLst/>
          </a:prstGeom>
        </p:spPr>
      </p:pic>
      <p:pic>
        <p:nvPicPr>
          <p:cNvPr id="4" name="Picture 4" descr="NOLA RAE &quot;Elizabeth's Last Stand&quot; selections - YouTube">
            <a:extLst>
              <a:ext uri="{FF2B5EF4-FFF2-40B4-BE49-F238E27FC236}">
                <a16:creationId xmlns:a16="http://schemas.microsoft.com/office/drawing/2014/main" id="{CE001EDA-B6C6-43F5-B4D5-7FB5EA8DF460}"/>
              </a:ext>
            </a:extLst>
          </p:cNvPr>
          <p:cNvPicPr>
            <a:picLocks noChangeAspect="1"/>
          </p:cNvPicPr>
          <p:nvPr/>
        </p:nvPicPr>
        <p:blipFill rotWithShape="1">
          <a:blip r:embed="rId4"/>
          <a:srcRect t="24321" r="4" b="4"/>
          <a:stretch/>
        </p:blipFill>
        <p:spPr>
          <a:xfrm>
            <a:off x="20" y="3494314"/>
            <a:ext cx="5926333" cy="3363686"/>
          </a:xfrm>
          <a:prstGeom prst="rect">
            <a:avLst/>
          </a:prstGeom>
        </p:spPr>
      </p:pic>
      <p:sp>
        <p:nvSpPr>
          <p:cNvPr id="10" name="Content Placeholder 9">
            <a:extLst>
              <a:ext uri="{FF2B5EF4-FFF2-40B4-BE49-F238E27FC236}">
                <a16:creationId xmlns:a16="http://schemas.microsoft.com/office/drawing/2014/main" id="{C73F00E0-D75B-4EBE-B36E-400C8AF83D30}"/>
              </a:ext>
            </a:extLst>
          </p:cNvPr>
          <p:cNvSpPr>
            <a:spLocks noGrp="1"/>
          </p:cNvSpPr>
          <p:nvPr>
            <p:ph idx="1"/>
          </p:nvPr>
        </p:nvSpPr>
        <p:spPr>
          <a:xfrm>
            <a:off x="6400800" y="2121408"/>
            <a:ext cx="5118756" cy="4050792"/>
          </a:xfrm>
        </p:spPr>
        <p:txBody>
          <a:bodyPr vert="horz" lIns="91440" tIns="45720" rIns="91440" bIns="45720" rtlCol="0" anchor="t">
            <a:normAutofit/>
          </a:bodyPr>
          <a:lstStyle/>
          <a:p>
            <a:r>
              <a:rPr lang="en-US" sz="2000">
                <a:ea typeface="+mn-lt"/>
                <a:cs typeface="+mn-lt"/>
              </a:rPr>
              <a:t>Here she engages with the audience and makes them part of the show.</a:t>
            </a:r>
          </a:p>
          <a:p>
            <a:r>
              <a:rPr lang="en-US" sz="2000">
                <a:ea typeface="+mn-lt"/>
                <a:cs typeface="+mn-lt"/>
              </a:rPr>
              <a:t>She uses simple props to change her appearance which also progresses the story line.</a:t>
            </a:r>
          </a:p>
          <a:p>
            <a:r>
              <a:rPr lang="en-US" sz="2000">
                <a:ea typeface="+mn-lt"/>
                <a:cs typeface="+mn-lt"/>
              </a:rPr>
              <a:t>A feather duster is used as a puppet.</a:t>
            </a:r>
          </a:p>
          <a:p>
            <a:r>
              <a:rPr lang="en-US" sz="2000">
                <a:ea typeface="+mn-lt"/>
                <a:cs typeface="+mn-lt"/>
              </a:rPr>
              <a:t>You clearly see the old lady daydreams of being Queen Elisabeth through her physicality and mannerisms that take you through the play.</a:t>
            </a:r>
            <a:endParaRPr lang="en-US"/>
          </a:p>
        </p:txBody>
      </p:sp>
    </p:spTree>
    <p:extLst>
      <p:ext uri="{BB962C8B-B14F-4D97-AF65-F5344CB8AC3E}">
        <p14:creationId xmlns:p14="http://schemas.microsoft.com/office/powerpoint/2010/main" val="389097462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Free photo Slip Error Oops Wrong Accidental Slip Mistake ...">
            <a:extLst>
              <a:ext uri="{FF2B5EF4-FFF2-40B4-BE49-F238E27FC236}">
                <a16:creationId xmlns:a16="http://schemas.microsoft.com/office/drawing/2014/main" id="{24C815F6-012F-48E9-9F8E-28863E4828C9}"/>
              </a:ext>
            </a:extLst>
          </p:cNvPr>
          <p:cNvPicPr>
            <a:picLocks noChangeAspect="1"/>
          </p:cNvPicPr>
          <p:nvPr/>
        </p:nvPicPr>
        <p:blipFill rotWithShape="1">
          <a:blip r:embed="rId2">
            <a:duotone>
              <a:prstClr val="black"/>
              <a:schemeClr val="tx2">
                <a:tint val="45000"/>
                <a:satMod val="400000"/>
              </a:schemeClr>
            </a:duotone>
            <a:alphaModFix amt="35000"/>
          </a:blip>
          <a:srcRect t="25022"/>
          <a:stretch/>
        </p:blipFill>
        <p:spPr>
          <a:xfrm>
            <a:off x="-7" y="-8"/>
            <a:ext cx="12192000" cy="6855958"/>
          </a:xfrm>
          <a:prstGeom prst="rect">
            <a:avLst/>
          </a:prstGeom>
        </p:spPr>
      </p:pic>
      <p:sp>
        <p:nvSpPr>
          <p:cNvPr id="2" name="Title 1">
            <a:extLst>
              <a:ext uri="{FF2B5EF4-FFF2-40B4-BE49-F238E27FC236}">
                <a16:creationId xmlns:a16="http://schemas.microsoft.com/office/drawing/2014/main" id="{47D5B9F9-14C4-4DB0-B86E-5286BB69CA48}"/>
              </a:ext>
            </a:extLst>
          </p:cNvPr>
          <p:cNvSpPr>
            <a:spLocks noGrp="1"/>
          </p:cNvSpPr>
          <p:nvPr>
            <p:ph type="title"/>
          </p:nvPr>
        </p:nvSpPr>
        <p:spPr>
          <a:xfrm>
            <a:off x="801098" y="1396289"/>
            <a:ext cx="6387102" cy="1325563"/>
          </a:xfrm>
        </p:spPr>
        <p:txBody>
          <a:bodyPr>
            <a:normAutofit/>
          </a:bodyPr>
          <a:lstStyle/>
          <a:p>
            <a:r>
              <a:rPr lang="en-GB">
                <a:cs typeface="Calibri Light"/>
              </a:rPr>
              <a:t>The news followed by</a:t>
            </a:r>
            <a:br>
              <a:rPr lang="en-GB">
                <a:cs typeface="Calibri Light"/>
              </a:rPr>
            </a:br>
            <a:r>
              <a:rPr lang="en-GB">
                <a:cs typeface="Calibri Light"/>
              </a:rPr>
              <a:t>Poly PoPpeR.</a:t>
            </a:r>
            <a:endParaRPr lang="en-GB"/>
          </a:p>
        </p:txBody>
      </p:sp>
      <p:sp>
        <p:nvSpPr>
          <p:cNvPr id="13" name="Content Placeholder 12">
            <a:extLst>
              <a:ext uri="{FF2B5EF4-FFF2-40B4-BE49-F238E27FC236}">
                <a16:creationId xmlns:a16="http://schemas.microsoft.com/office/drawing/2014/main" id="{970FACD7-F7AF-413D-8B67-04CFE2857E25}"/>
              </a:ext>
            </a:extLst>
          </p:cNvPr>
          <p:cNvSpPr>
            <a:spLocks noGrp="1"/>
          </p:cNvSpPr>
          <p:nvPr>
            <p:ph idx="1"/>
          </p:nvPr>
        </p:nvSpPr>
        <p:spPr>
          <a:xfrm>
            <a:off x="805542" y="2871982"/>
            <a:ext cx="6382657" cy="3181684"/>
          </a:xfrm>
        </p:spPr>
        <p:txBody>
          <a:bodyPr anchor="t">
            <a:normAutofit/>
          </a:bodyPr>
          <a:lstStyle/>
          <a:p>
            <a:endParaRPr lang="en-US" sz="1800"/>
          </a:p>
        </p:txBody>
      </p:sp>
      <p:sp>
        <p:nvSpPr>
          <p:cNvPr id="16" name="Freeform: Shape 15">
            <a:extLst>
              <a:ext uri="{FF2B5EF4-FFF2-40B4-BE49-F238E27FC236}">
                <a16:creationId xmlns:a16="http://schemas.microsoft.com/office/drawing/2014/main" id="{86B8807B-7828-4E42-86D6-939A5397D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5108" y="-2055"/>
            <a:ext cx="4666892" cy="3481643"/>
          </a:xfrm>
          <a:custGeom>
            <a:avLst/>
            <a:gdLst>
              <a:gd name="connsiteX0" fmla="*/ 144173 w 4666892"/>
              <a:gd name="connsiteY0" fmla="*/ 0 h 3481643"/>
              <a:gd name="connsiteX1" fmla="*/ 4666892 w 4666892"/>
              <a:gd name="connsiteY1" fmla="*/ 0 h 3481643"/>
              <a:gd name="connsiteX2" fmla="*/ 4666892 w 4666892"/>
              <a:gd name="connsiteY2" fmla="*/ 2512390 h 3481643"/>
              <a:gd name="connsiteX3" fmla="*/ 4657487 w 4666892"/>
              <a:gd name="connsiteY3" fmla="*/ 2524968 h 3481643"/>
              <a:gd name="connsiteX4" fmla="*/ 2628900 w 4666892"/>
              <a:gd name="connsiteY4" fmla="*/ 3481643 h 3481643"/>
              <a:gd name="connsiteX5" fmla="*/ 0 w 4666892"/>
              <a:gd name="connsiteY5" fmla="*/ 852743 h 3481643"/>
              <a:gd name="connsiteX6" fmla="*/ 118190 w 4666892"/>
              <a:gd name="connsiteY6" fmla="*/ 70989 h 3481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66892" h="3481643">
                <a:moveTo>
                  <a:pt x="144173" y="0"/>
                </a:moveTo>
                <a:lnTo>
                  <a:pt x="4666892" y="0"/>
                </a:lnTo>
                <a:lnTo>
                  <a:pt x="4666892" y="2512390"/>
                </a:lnTo>
                <a:lnTo>
                  <a:pt x="4657487" y="2524968"/>
                </a:lnTo>
                <a:cubicBezTo>
                  <a:pt x="4175308" y="3109233"/>
                  <a:pt x="3445594" y="3481643"/>
                  <a:pt x="2628900" y="3481643"/>
                </a:cubicBezTo>
                <a:cubicBezTo>
                  <a:pt x="1176999" y="3481643"/>
                  <a:pt x="0" y="2304644"/>
                  <a:pt x="0" y="852743"/>
                </a:cubicBezTo>
                <a:cubicBezTo>
                  <a:pt x="0" y="580512"/>
                  <a:pt x="41379" y="317945"/>
                  <a:pt x="118190" y="70989"/>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A picture containing person, dark&#10;&#10;Description automatically generated">
            <a:extLst>
              <a:ext uri="{FF2B5EF4-FFF2-40B4-BE49-F238E27FC236}">
                <a16:creationId xmlns:a16="http://schemas.microsoft.com/office/drawing/2014/main" id="{70DF390B-9338-4126-8440-5D100481BBF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5700" r="7951" b="1"/>
          <a:stretch/>
        </p:blipFill>
        <p:spPr>
          <a:xfrm>
            <a:off x="7689829" y="-2055"/>
            <a:ext cx="4502173" cy="3316924"/>
          </a:xfrm>
          <a:custGeom>
            <a:avLst/>
            <a:gdLst/>
            <a:ahLst/>
            <a:cxnLst/>
            <a:rect l="l" t="t" r="r" b="b"/>
            <a:pathLst>
              <a:path w="4502173" h="3316924">
                <a:moveTo>
                  <a:pt x="154695" y="0"/>
                </a:moveTo>
                <a:lnTo>
                  <a:pt x="4502173" y="0"/>
                </a:lnTo>
                <a:lnTo>
                  <a:pt x="4502173" y="2237639"/>
                </a:lnTo>
                <a:lnTo>
                  <a:pt x="4365663" y="2420191"/>
                </a:lnTo>
                <a:cubicBezTo>
                  <a:pt x="3913696" y="2967849"/>
                  <a:pt x="3229704" y="3316924"/>
                  <a:pt x="2464181" y="3316924"/>
                </a:cubicBezTo>
                <a:cubicBezTo>
                  <a:pt x="1103251" y="3316924"/>
                  <a:pt x="0" y="2213673"/>
                  <a:pt x="0" y="852743"/>
                </a:cubicBezTo>
                <a:cubicBezTo>
                  <a:pt x="0" y="597569"/>
                  <a:pt x="38787" y="351454"/>
                  <a:pt x="110786" y="119971"/>
                </a:cubicBezTo>
                <a:close/>
              </a:path>
            </a:pathLst>
          </a:custGeom>
        </p:spPr>
      </p:pic>
      <p:sp>
        <p:nvSpPr>
          <p:cNvPr id="18" name="Freeform: Shape 17">
            <a:extLst>
              <a:ext uri="{FF2B5EF4-FFF2-40B4-BE49-F238E27FC236}">
                <a16:creationId xmlns:a16="http://schemas.microsoft.com/office/drawing/2014/main" id="{648F5915-2CE1-4F74-88C5-D4366893D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4737" y="3918051"/>
            <a:ext cx="3587263" cy="2939948"/>
          </a:xfrm>
          <a:custGeom>
            <a:avLst/>
            <a:gdLst>
              <a:gd name="connsiteX0" fmla="*/ 2070613 w 3587263"/>
              <a:gd name="connsiteY0" fmla="*/ 0 h 2939948"/>
              <a:gd name="connsiteX1" fmla="*/ 3534758 w 3587263"/>
              <a:gd name="connsiteY1" fmla="*/ 606469 h 2939948"/>
              <a:gd name="connsiteX2" fmla="*/ 3587263 w 3587263"/>
              <a:gd name="connsiteY2" fmla="*/ 664240 h 2939948"/>
              <a:gd name="connsiteX3" fmla="*/ 3587263 w 3587263"/>
              <a:gd name="connsiteY3" fmla="*/ 2939948 h 2939948"/>
              <a:gd name="connsiteX4" fmla="*/ 193241 w 3587263"/>
              <a:gd name="connsiteY4" fmla="*/ 2939948 h 2939948"/>
              <a:gd name="connsiteX5" fmla="*/ 162719 w 3587263"/>
              <a:gd name="connsiteY5" fmla="*/ 2876589 h 2939948"/>
              <a:gd name="connsiteX6" fmla="*/ 0 w 3587263"/>
              <a:gd name="connsiteY6" fmla="*/ 2070613 h 2939948"/>
              <a:gd name="connsiteX7" fmla="*/ 2070613 w 3587263"/>
              <a:gd name="connsiteY7" fmla="*/ 0 h 2939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87263" h="2939948">
                <a:moveTo>
                  <a:pt x="2070613" y="0"/>
                </a:moveTo>
                <a:cubicBezTo>
                  <a:pt x="2642397" y="0"/>
                  <a:pt x="3160050" y="231761"/>
                  <a:pt x="3534758" y="606469"/>
                </a:cubicBezTo>
                <a:lnTo>
                  <a:pt x="3587263" y="664240"/>
                </a:lnTo>
                <a:lnTo>
                  <a:pt x="3587263" y="2939948"/>
                </a:lnTo>
                <a:lnTo>
                  <a:pt x="193241" y="2939948"/>
                </a:lnTo>
                <a:lnTo>
                  <a:pt x="162719" y="2876589"/>
                </a:lnTo>
                <a:cubicBezTo>
                  <a:pt x="57940" y="2628865"/>
                  <a:pt x="0" y="2356505"/>
                  <a:pt x="0" y="2070613"/>
                </a:cubicBezTo>
                <a:cubicBezTo>
                  <a:pt x="0" y="927045"/>
                  <a:pt x="927045" y="0"/>
                  <a:pt x="2070613" y="0"/>
                </a:cubicBezTo>
                <a:close/>
              </a:path>
            </a:pathLst>
          </a:cu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35381F81-B708-4DA6-9549-165AA9C895C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35206" r="50" b="-3"/>
          <a:stretch/>
        </p:blipFill>
        <p:spPr>
          <a:xfrm>
            <a:off x="8768834" y="4082148"/>
            <a:ext cx="3423175" cy="2775859"/>
          </a:xfrm>
          <a:custGeom>
            <a:avLst/>
            <a:gdLst/>
            <a:ahLst/>
            <a:cxnLst/>
            <a:rect l="l" t="t" r="r" b="b"/>
            <a:pathLst>
              <a:path w="3423175" h="2775859">
                <a:moveTo>
                  <a:pt x="1906524" y="0"/>
                </a:moveTo>
                <a:cubicBezTo>
                  <a:pt x="2498805" y="0"/>
                  <a:pt x="3028006" y="270078"/>
                  <a:pt x="3377691" y="693798"/>
                </a:cubicBezTo>
                <a:lnTo>
                  <a:pt x="3423175" y="754624"/>
                </a:lnTo>
                <a:lnTo>
                  <a:pt x="3423175" y="2775859"/>
                </a:lnTo>
                <a:lnTo>
                  <a:pt x="211114" y="2775859"/>
                </a:lnTo>
                <a:lnTo>
                  <a:pt x="149824" y="2648629"/>
                </a:lnTo>
                <a:cubicBezTo>
                  <a:pt x="53349" y="2420536"/>
                  <a:pt x="0" y="2169760"/>
                  <a:pt x="0" y="1906524"/>
                </a:cubicBezTo>
                <a:cubicBezTo>
                  <a:pt x="0" y="853580"/>
                  <a:pt x="853580" y="0"/>
                  <a:pt x="1906524" y="0"/>
                </a:cubicBezTo>
                <a:close/>
              </a:path>
            </a:pathLst>
          </a:custGeom>
        </p:spPr>
      </p:pic>
      <p:sp>
        <p:nvSpPr>
          <p:cNvPr id="6" name="TextBox 5">
            <a:extLst>
              <a:ext uri="{FF2B5EF4-FFF2-40B4-BE49-F238E27FC236}">
                <a16:creationId xmlns:a16="http://schemas.microsoft.com/office/drawing/2014/main" id="{9E865D51-4A6D-4D3C-A5D2-7B74B53B6894}"/>
              </a:ext>
            </a:extLst>
          </p:cNvPr>
          <p:cNvSpPr txBox="1"/>
          <p:nvPr/>
        </p:nvSpPr>
        <p:spPr>
          <a:xfrm>
            <a:off x="9737482" y="6870700"/>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7">
                  <a:extLst>
                    <a:ext uri="{A12FA001-AC4F-418D-AE19-62706E023703}">
                      <ahyp:hlinkClr xmlns:ahyp="http://schemas.microsoft.com/office/drawing/2018/hyperlinkcolor" val="tx"/>
                    </a:ext>
                  </a:extLst>
                </a:hlinkClick>
              </a:rPr>
              <a:t>CC BY-SA-NC</a:t>
            </a:r>
            <a:r>
              <a:rPr lang="en-US" sz="700">
                <a:solidFill>
                  <a:srgbClr val="FFFFFF"/>
                </a:solidFill>
              </a:rPr>
              <a:t>.</a:t>
            </a:r>
          </a:p>
        </p:txBody>
      </p:sp>
      <p:sp>
        <p:nvSpPr>
          <p:cNvPr id="9" name="TextBox 8">
            <a:extLst>
              <a:ext uri="{FF2B5EF4-FFF2-40B4-BE49-F238E27FC236}">
                <a16:creationId xmlns:a16="http://schemas.microsoft.com/office/drawing/2014/main" id="{65B05E5B-540C-4BDD-A81A-F49D6E24FDD2}"/>
              </a:ext>
            </a:extLst>
          </p:cNvPr>
          <p:cNvSpPr txBox="1"/>
          <p:nvPr/>
        </p:nvSpPr>
        <p:spPr>
          <a:xfrm>
            <a:off x="7523538" y="6870700"/>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591431781"/>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 painting, gallery, room&#10;&#10;Description automatically generated">
            <a:extLst>
              <a:ext uri="{FF2B5EF4-FFF2-40B4-BE49-F238E27FC236}">
                <a16:creationId xmlns:a16="http://schemas.microsoft.com/office/drawing/2014/main" id="{8C59B4E5-905F-44B0-8DCA-ACB027705D48}"/>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9835" b="14152"/>
          <a:stretch/>
        </p:blipFill>
        <p:spPr>
          <a:xfrm>
            <a:off x="20" y="10"/>
            <a:ext cx="12188932" cy="6857990"/>
          </a:xfrm>
          <a:prstGeom prst="rect">
            <a:avLst/>
          </a:prstGeom>
        </p:spPr>
      </p:pic>
      <p:sp>
        <p:nvSpPr>
          <p:cNvPr id="14" name="Rectangle 16">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F0D55-80DB-43A1-835C-D4EAF184AAA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Thank you for watching.</a:t>
            </a:r>
          </a:p>
        </p:txBody>
      </p:sp>
      <p:cxnSp>
        <p:nvCxnSpPr>
          <p:cNvPr id="15" name="Straight Connector 18">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20">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AB36744C-544D-4A13-8EEE-CC6F55548443}"/>
              </a:ext>
            </a:extLst>
          </p:cNvPr>
          <p:cNvSpPr txBox="1"/>
          <p:nvPr/>
        </p:nvSpPr>
        <p:spPr>
          <a:xfrm>
            <a:off x="9870532" y="6657945"/>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5355572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F4EE8-587D-4C23-8785-8ADECA86550D}"/>
              </a:ext>
            </a:extLst>
          </p:cNvPr>
          <p:cNvSpPr>
            <a:spLocks noGrp="1"/>
          </p:cNvSpPr>
          <p:nvPr>
            <p:ph type="title"/>
          </p:nvPr>
        </p:nvSpPr>
        <p:spPr>
          <a:xfrm>
            <a:off x="4965430" y="629268"/>
            <a:ext cx="6586491" cy="1286160"/>
          </a:xfrm>
        </p:spPr>
        <p:txBody>
          <a:bodyPr anchor="b">
            <a:normAutofit/>
          </a:bodyPr>
          <a:lstStyle/>
          <a:p>
            <a:r>
              <a:rPr lang="en-GB">
                <a:cs typeface="Calibri Light"/>
              </a:rPr>
              <a:t>Reference.</a:t>
            </a:r>
            <a:endParaRPr lang="en-GB"/>
          </a:p>
        </p:txBody>
      </p:sp>
      <p:sp>
        <p:nvSpPr>
          <p:cNvPr id="3" name="Content Placeholder 2">
            <a:extLst>
              <a:ext uri="{FF2B5EF4-FFF2-40B4-BE49-F238E27FC236}">
                <a16:creationId xmlns:a16="http://schemas.microsoft.com/office/drawing/2014/main" id="{BE869BE4-CDB8-41BC-B391-E31E2D04B012}"/>
              </a:ext>
            </a:extLst>
          </p:cNvPr>
          <p:cNvSpPr>
            <a:spLocks noGrp="1"/>
          </p:cNvSpPr>
          <p:nvPr>
            <p:ph idx="1"/>
          </p:nvPr>
        </p:nvSpPr>
        <p:spPr>
          <a:xfrm>
            <a:off x="4965431" y="2438400"/>
            <a:ext cx="6586489" cy="4029834"/>
          </a:xfrm>
        </p:spPr>
        <p:txBody>
          <a:bodyPr vert="horz" lIns="91440" tIns="45720" rIns="91440" bIns="45720" rtlCol="0" anchor="t">
            <a:normAutofit lnSpcReduction="10000"/>
          </a:bodyPr>
          <a:lstStyle/>
          <a:p>
            <a:r>
              <a:rPr lang="en-GB" sz="2000">
                <a:ea typeface="+mn-lt"/>
                <a:cs typeface="+mn-lt"/>
              </a:rPr>
              <a:t>Comedia dell'arte URL available at-</a:t>
            </a:r>
            <a:endParaRPr lang="en-GB" sz="2000" dirty="0">
              <a:ea typeface="+mn-lt"/>
              <a:cs typeface="+mn-lt"/>
            </a:endParaRPr>
          </a:p>
          <a:p>
            <a:r>
              <a:rPr lang="en-GB" sz="2000" i="1" dirty="0">
                <a:ea typeface="+mn-lt"/>
                <a:cs typeface="+mn-lt"/>
                <a:hlinkClick r:id="rId2"/>
              </a:rPr>
              <a:t>https://www.thoughtco.com/what-you-need-to-know-</a:t>
            </a:r>
            <a:endParaRPr lang="en-GB">
              <a:ea typeface="+mn-lt"/>
              <a:cs typeface="+mn-lt"/>
            </a:endParaRPr>
          </a:p>
          <a:p>
            <a:r>
              <a:rPr lang="en-GB" sz="2000" i="1" dirty="0">
                <a:ea typeface="+mn-lt"/>
                <a:cs typeface="+mn-lt"/>
                <a:hlinkClick r:id="rId2"/>
              </a:rPr>
              <a:t>about-commedia-dellarte-4040385</a:t>
            </a:r>
            <a:r>
              <a:rPr lang="en-GB" sz="2000">
                <a:ea typeface="+mn-lt"/>
                <a:cs typeface="+mn-lt"/>
              </a:rPr>
              <a:t> Hale.c.</a:t>
            </a:r>
            <a:r>
              <a:rPr lang="en-GB" sz="2000" i="1">
                <a:ea typeface="+mn-lt"/>
                <a:cs typeface="+mn-lt"/>
              </a:rPr>
              <a:t>(2019)</a:t>
            </a:r>
            <a:endParaRPr lang="en-GB">
              <a:cs typeface="Calibri"/>
            </a:endParaRPr>
          </a:p>
          <a:p>
            <a:r>
              <a:rPr lang="en-GB" sz="2000">
                <a:ea typeface="+mn-lt"/>
                <a:cs typeface="+mn-lt"/>
              </a:rPr>
              <a:t>Jacques Lecoq URL available at-</a:t>
            </a:r>
            <a:endParaRPr lang="en-GB" sz="2000" dirty="0">
              <a:ea typeface="+mn-lt"/>
              <a:cs typeface="+mn-lt"/>
            </a:endParaRPr>
          </a:p>
          <a:p>
            <a:r>
              <a:rPr lang="en-GB" sz="2000" i="1" dirty="0">
                <a:ea typeface="+mn-lt"/>
                <a:cs typeface="+mn-lt"/>
                <a:hlinkClick r:id="rId3"/>
              </a:rPr>
              <a:t>https://sites.google.com/education.nsw.gov.au/jacqueslecoq/jacques-lecoq/overview-of-his-approach-to-acting</a:t>
            </a:r>
            <a:r>
              <a:rPr lang="en-GB" sz="2000" i="1" dirty="0">
                <a:ea typeface="+mn-lt"/>
                <a:cs typeface="+mn-lt"/>
              </a:rPr>
              <a:t> </a:t>
            </a:r>
            <a:r>
              <a:rPr lang="en-GB" sz="2000">
                <a:ea typeface="+mn-lt"/>
                <a:cs typeface="+mn-lt"/>
              </a:rPr>
              <a:t>Jaques Lecoq introduction. Lovesly.S. (2009)</a:t>
            </a:r>
            <a:endParaRPr lang="en-GB" sz="2000">
              <a:cs typeface="Calibri"/>
            </a:endParaRPr>
          </a:p>
          <a:p>
            <a:r>
              <a:rPr lang="en-GB" sz="2000" i="1" dirty="0">
                <a:ea typeface="+mn-lt"/>
                <a:cs typeface="+mn-lt"/>
                <a:hlinkClick r:id="rId4"/>
              </a:rPr>
              <a:t>https://www.spotlight.com/news-and-advice/tips-and-advice/acting-techniques-lecoq-with-sam-hardie/</a:t>
            </a:r>
            <a:r>
              <a:rPr lang="en-GB" sz="2000">
                <a:ea typeface="+mn-lt"/>
                <a:cs typeface="+mn-lt"/>
              </a:rPr>
              <a:t> Care.C.</a:t>
            </a:r>
            <a:endParaRPr lang="en-GB" sz="2000">
              <a:cs typeface="Calibri"/>
            </a:endParaRPr>
          </a:p>
          <a:p>
            <a:r>
              <a:rPr lang="en-GB" sz="2000">
                <a:ea typeface="+mn-lt"/>
                <a:cs typeface="+mn-lt"/>
              </a:rPr>
              <a:t>Jacques lecoq quote - </a:t>
            </a:r>
            <a:endParaRPr lang="en-GB" sz="2000" dirty="0">
              <a:ea typeface="+mn-lt"/>
              <a:cs typeface="+mn-lt"/>
            </a:endParaRPr>
          </a:p>
          <a:p>
            <a:r>
              <a:rPr lang="en-GB" sz="2000" i="1" dirty="0">
                <a:ea typeface="+mn-lt"/>
                <a:cs typeface="+mn-lt"/>
                <a:hlinkClick r:id="rId5"/>
              </a:rPr>
              <a:t>https://strangefacemasks.com/product-category/neutral-masks/</a:t>
            </a:r>
            <a:r>
              <a:rPr lang="en-GB" sz="2000" i="1" dirty="0">
                <a:ea typeface="+mn-lt"/>
                <a:cs typeface="+mn-lt"/>
              </a:rPr>
              <a:t> </a:t>
            </a:r>
            <a:endParaRPr lang="en-GB" sz="2000" i="1" dirty="0">
              <a:cs typeface="Calibri"/>
            </a:endParaRPr>
          </a:p>
          <a:p>
            <a:endParaRPr lang="en-GB" sz="2000" i="1" dirty="0">
              <a:cs typeface="Calibri"/>
            </a:endParaRPr>
          </a:p>
          <a:p>
            <a:endParaRPr lang="en-GB" sz="2000">
              <a:cs typeface="Calibri"/>
            </a:endParaRPr>
          </a:p>
          <a:p>
            <a:endParaRPr lang="en-GB" sz="2000">
              <a:cs typeface="Calibri"/>
            </a:endParaRPr>
          </a:p>
        </p:txBody>
      </p:sp>
      <p:pic>
        <p:nvPicPr>
          <p:cNvPr id="4" name="Picture 4" descr="A picture containing text&#10;&#10;Description automatically generated">
            <a:extLst>
              <a:ext uri="{FF2B5EF4-FFF2-40B4-BE49-F238E27FC236}">
                <a16:creationId xmlns:a16="http://schemas.microsoft.com/office/drawing/2014/main" id="{4EB09E49-15D4-47F4-8B49-94D09C55D094}"/>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879" r="13244" b="1"/>
          <a:stretch/>
        </p:blipFill>
        <p:spPr>
          <a:xfrm>
            <a:off x="20" y="10"/>
            <a:ext cx="4635571" cy="6857990"/>
          </a:xfrm>
          <a:prstGeom prst="rect">
            <a:avLst/>
          </a:prstGeom>
          <a:effectLst/>
        </p:spPr>
      </p:pic>
      <p:cxnSp>
        <p:nvCxnSpPr>
          <p:cNvPr id="47" name="Straight Connector 46">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2E472"/>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56B936F-0CA5-4A26-8594-211BF130E4DC}"/>
              </a:ext>
            </a:extLst>
          </p:cNvPr>
          <p:cNvSpPr txBox="1"/>
          <p:nvPr/>
        </p:nvSpPr>
        <p:spPr>
          <a:xfrm>
            <a:off x="2314122" y="6657945"/>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7">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9035294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88225-C2C0-4BC5-BAC8-5A56DD100A17}"/>
              </a:ext>
            </a:extLst>
          </p:cNvPr>
          <p:cNvSpPr>
            <a:spLocks noGrp="1"/>
          </p:cNvSpPr>
          <p:nvPr>
            <p:ph type="title"/>
          </p:nvPr>
        </p:nvSpPr>
        <p:spPr>
          <a:xfrm>
            <a:off x="5297762" y="329184"/>
            <a:ext cx="6251110" cy="1783080"/>
          </a:xfrm>
        </p:spPr>
        <p:txBody>
          <a:bodyPr anchor="b">
            <a:normAutofit/>
          </a:bodyPr>
          <a:lstStyle/>
          <a:p>
            <a:r>
              <a:rPr lang="en-GB" sz="5400">
                <a:cs typeface="Calibri Light"/>
              </a:rPr>
              <a:t>Bibliography</a:t>
            </a:r>
            <a:endParaRPr lang="en-GB" sz="5400"/>
          </a:p>
        </p:txBody>
      </p:sp>
      <p:pic>
        <p:nvPicPr>
          <p:cNvPr id="4" name="Picture 4" descr="A picture containing text&#10;&#10;Description automatically generated">
            <a:extLst>
              <a:ext uri="{FF2B5EF4-FFF2-40B4-BE49-F238E27FC236}">
                <a16:creationId xmlns:a16="http://schemas.microsoft.com/office/drawing/2014/main" id="{BF304C62-04C1-4E3A-BABC-BB1A7FAF1D3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2" b="60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760897A0-EA44-404F-9DE7-89FEC42E9DDA}"/>
              </a:ext>
            </a:extLst>
          </p:cNvPr>
          <p:cNvSpPr>
            <a:spLocks noGrp="1"/>
          </p:cNvSpPr>
          <p:nvPr>
            <p:ph idx="1"/>
          </p:nvPr>
        </p:nvSpPr>
        <p:spPr>
          <a:xfrm>
            <a:off x="5297762" y="2706624"/>
            <a:ext cx="6251110" cy="4145221"/>
          </a:xfrm>
        </p:spPr>
        <p:txBody>
          <a:bodyPr vert="horz" lIns="91440" tIns="45720" rIns="91440" bIns="45720" rtlCol="0" anchor="t">
            <a:normAutofit/>
          </a:bodyPr>
          <a:lstStyle/>
          <a:p>
            <a:endParaRPr lang="en-GB" sz="2200" dirty="0">
              <a:ea typeface="+mn-lt"/>
              <a:cs typeface="+mn-lt"/>
            </a:endParaRPr>
          </a:p>
          <a:p>
            <a:r>
              <a:rPr lang="en-GB" sz="2200">
                <a:ea typeface="+mn-lt"/>
                <a:cs typeface="+mn-lt"/>
              </a:rPr>
              <a:t>Charlie chaplin URL available at-</a:t>
            </a:r>
            <a:endParaRPr lang="en-GB" sz="2200" dirty="0">
              <a:ea typeface="+mn-lt"/>
              <a:cs typeface="+mn-lt"/>
            </a:endParaRPr>
          </a:p>
          <a:p>
            <a:r>
              <a:rPr lang="en-GB" sz="2200" i="1" dirty="0">
                <a:ea typeface="+mn-lt"/>
                <a:cs typeface="+mn-lt"/>
                <a:hlinkClick r:id="rId4"/>
              </a:rPr>
              <a:t>https://www.charliechaplin.com/en/articles/21-overview-of-his-life</a:t>
            </a:r>
            <a:r>
              <a:rPr lang="en-GB" sz="2200" i="1" dirty="0">
                <a:ea typeface="+mn-lt"/>
                <a:cs typeface="+mn-lt"/>
              </a:rPr>
              <a:t> </a:t>
            </a:r>
            <a:endParaRPr lang="en-GB" i="1"/>
          </a:p>
          <a:p>
            <a:r>
              <a:rPr lang="en-GB" sz="2200" i="1" dirty="0">
                <a:ea typeface="+mn-lt"/>
                <a:cs typeface="+mn-lt"/>
                <a:hlinkClick r:id="rId5"/>
              </a:rPr>
              <a:t>https://www.youtube.com/results?search_query=charlie+chaplin+the+kid</a:t>
            </a:r>
            <a:r>
              <a:rPr lang="en-GB" sz="2200" dirty="0">
                <a:ea typeface="+mn-lt"/>
                <a:cs typeface="+mn-lt"/>
              </a:rPr>
              <a:t> </a:t>
            </a:r>
            <a:endParaRPr lang="en-US" sz="2200">
              <a:ea typeface="+mn-lt"/>
              <a:cs typeface="+mn-lt"/>
            </a:endParaRPr>
          </a:p>
          <a:p>
            <a:r>
              <a:rPr lang="en-GB" sz="2200">
                <a:ea typeface="+mn-lt"/>
                <a:cs typeface="+mn-lt"/>
              </a:rPr>
              <a:t>(accessed  12.3.21)</a:t>
            </a:r>
            <a:endParaRPr lang="en-US" sz="2200">
              <a:ea typeface="+mn-lt"/>
              <a:cs typeface="+mn-lt"/>
            </a:endParaRPr>
          </a:p>
          <a:p>
            <a:endParaRPr lang="en-US" sz="2200" dirty="0">
              <a:ea typeface="+mn-lt"/>
              <a:cs typeface="+mn-lt"/>
            </a:endParaRPr>
          </a:p>
        </p:txBody>
      </p:sp>
    </p:spTree>
    <p:extLst>
      <p:ext uri="{BB962C8B-B14F-4D97-AF65-F5344CB8AC3E}">
        <p14:creationId xmlns:p14="http://schemas.microsoft.com/office/powerpoint/2010/main" val="3302121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39C07C-BD0E-414F-B7FF-AF8A0F063916}"/>
              </a:ext>
            </a:extLst>
          </p:cNvPr>
          <p:cNvSpPr>
            <a:spLocks noGrp="1"/>
          </p:cNvSpPr>
          <p:nvPr>
            <p:ph type="title"/>
          </p:nvPr>
        </p:nvSpPr>
        <p:spPr>
          <a:xfrm>
            <a:off x="5297762" y="329184"/>
            <a:ext cx="6251110" cy="1783080"/>
          </a:xfrm>
        </p:spPr>
        <p:txBody>
          <a:bodyPr anchor="b">
            <a:normAutofit/>
          </a:bodyPr>
          <a:lstStyle/>
          <a:p>
            <a:r>
              <a:rPr lang="en-GB" sz="5400">
                <a:cs typeface="Calibri Light"/>
              </a:rPr>
              <a:t>Reference.</a:t>
            </a:r>
            <a:endParaRPr lang="en-GB" sz="5400" dirty="0">
              <a:cs typeface="Calibri Light"/>
            </a:endParaRPr>
          </a:p>
        </p:txBody>
      </p:sp>
      <p:pic>
        <p:nvPicPr>
          <p:cNvPr id="4" name="Picture 4">
            <a:extLst>
              <a:ext uri="{FF2B5EF4-FFF2-40B4-BE49-F238E27FC236}">
                <a16:creationId xmlns:a16="http://schemas.microsoft.com/office/drawing/2014/main" id="{27349B68-D30E-439D-97C3-2D31786D8F4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8057" r="1" b="1501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A51AE1E-CA10-4B77-97C0-583FDD88CFA3}"/>
              </a:ext>
            </a:extLst>
          </p:cNvPr>
          <p:cNvSpPr>
            <a:spLocks noGrp="1"/>
          </p:cNvSpPr>
          <p:nvPr>
            <p:ph idx="1"/>
          </p:nvPr>
        </p:nvSpPr>
        <p:spPr>
          <a:xfrm>
            <a:off x="5297762" y="2706624"/>
            <a:ext cx="6251110" cy="3483864"/>
          </a:xfrm>
        </p:spPr>
        <p:txBody>
          <a:bodyPr vert="horz" lIns="91440" tIns="45720" rIns="91440" bIns="45720" rtlCol="0" anchor="t">
            <a:normAutofit/>
          </a:bodyPr>
          <a:lstStyle/>
          <a:p>
            <a:endParaRPr lang="en-US" sz="2200" dirty="0">
              <a:ea typeface="+mn-lt"/>
              <a:cs typeface="+mn-lt"/>
            </a:endParaRPr>
          </a:p>
          <a:p>
            <a:r>
              <a:rPr lang="en-US" sz="2200">
                <a:ea typeface="+mn-lt"/>
                <a:cs typeface="+mn-lt"/>
              </a:rPr>
              <a:t>Mr Bean Url available at -</a:t>
            </a:r>
            <a:r>
              <a:rPr lang="en-US" sz="2200" dirty="0">
                <a:ea typeface="+mn-lt"/>
                <a:cs typeface="+mn-lt"/>
              </a:rPr>
              <a:t> </a:t>
            </a:r>
            <a:r>
              <a:rPr lang="en-US" sz="2200" i="1" dirty="0">
                <a:ea typeface="+mn-lt"/>
                <a:cs typeface="+mn-lt"/>
                <a:hlinkClick r:id="rId4"/>
              </a:rPr>
              <a:t>https://www.mentalfloss.com/article/62455/15-things-you-might-not-know-about-mr-bean</a:t>
            </a:r>
            <a:r>
              <a:rPr lang="en-US" sz="2200">
                <a:ea typeface="+mn-lt"/>
                <a:cs typeface="+mn-lt"/>
              </a:rPr>
              <a:t> Wood.J.M (30.3.15)</a:t>
            </a:r>
            <a:endParaRPr lang="en-US"/>
          </a:p>
          <a:p>
            <a:r>
              <a:rPr lang="en-US" sz="2200" i="1" dirty="0">
                <a:ea typeface="+mn-lt"/>
                <a:cs typeface="+mn-lt"/>
                <a:hlinkClick r:id="rId5"/>
              </a:rPr>
              <a:t>https://www.comedy.co.uk/tv/mr_bean/about/</a:t>
            </a:r>
            <a:r>
              <a:rPr lang="en-US" sz="2200">
                <a:ea typeface="+mn-lt"/>
                <a:cs typeface="+mn-lt"/>
              </a:rPr>
              <a:t> -Written by Pelplinski</a:t>
            </a:r>
          </a:p>
        </p:txBody>
      </p:sp>
      <p:sp>
        <p:nvSpPr>
          <p:cNvPr id="5" name="TextBox 4">
            <a:extLst>
              <a:ext uri="{FF2B5EF4-FFF2-40B4-BE49-F238E27FC236}">
                <a16:creationId xmlns:a16="http://schemas.microsoft.com/office/drawing/2014/main" id="{0AF04B5A-8E9B-4CFE-9388-533DD18BE7E9}"/>
              </a:ext>
            </a:extLst>
          </p:cNvPr>
          <p:cNvSpPr txBox="1"/>
          <p:nvPr/>
        </p:nvSpPr>
        <p:spPr>
          <a:xfrm>
            <a:off x="9870531" y="6657945"/>
            <a:ext cx="2321469"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2853476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19BE20-58A8-4F67-B5DA-02E3DCBDC2D8}"/>
              </a:ext>
            </a:extLst>
          </p:cNvPr>
          <p:cNvSpPr>
            <a:spLocks noGrp="1"/>
          </p:cNvSpPr>
          <p:nvPr>
            <p:ph type="title"/>
          </p:nvPr>
        </p:nvSpPr>
        <p:spPr>
          <a:xfrm>
            <a:off x="5297762" y="329184"/>
            <a:ext cx="6251110" cy="1783080"/>
          </a:xfrm>
        </p:spPr>
        <p:txBody>
          <a:bodyPr anchor="b">
            <a:normAutofit/>
          </a:bodyPr>
          <a:lstStyle/>
          <a:p>
            <a:r>
              <a:rPr lang="en-GB" sz="5400">
                <a:cs typeface="Calibri Light"/>
              </a:rPr>
              <a:t>Bibliography.</a:t>
            </a:r>
            <a:endParaRPr lang="en-GB" sz="5400"/>
          </a:p>
        </p:txBody>
      </p:sp>
      <p:pic>
        <p:nvPicPr>
          <p:cNvPr id="9" name="Picture 9" descr="A picture containing text, dancer, skirt&#10;&#10;Description automatically generated">
            <a:extLst>
              <a:ext uri="{FF2B5EF4-FFF2-40B4-BE49-F238E27FC236}">
                <a16:creationId xmlns:a16="http://schemas.microsoft.com/office/drawing/2014/main" id="{CC59F71B-BB0F-45B3-A379-8B7632F71C39}"/>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 b="1754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13">
            <a:extLst>
              <a:ext uri="{FF2B5EF4-FFF2-40B4-BE49-F238E27FC236}">
                <a16:creationId xmlns:a16="http://schemas.microsoft.com/office/drawing/2014/main" id="{1C03137E-14D1-4D92-8342-B2027C8DE643}"/>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US" sz="2200">
                <a:ea typeface="+mn-lt"/>
                <a:cs typeface="+mn-lt"/>
              </a:rPr>
              <a:t>Nola Rae URL availabe at . </a:t>
            </a:r>
            <a:r>
              <a:rPr lang="en-US" sz="2200" i="1" dirty="0">
                <a:ea typeface="+mn-lt"/>
                <a:cs typeface="+mn-lt"/>
                <a:hlinkClick r:id="rId4"/>
              </a:rPr>
              <a:t>http://www.nolarae.com/</a:t>
            </a:r>
            <a:endParaRPr lang="en-US" sz="2200" i="1">
              <a:ea typeface="+mn-lt"/>
              <a:cs typeface="+mn-lt"/>
            </a:endParaRPr>
          </a:p>
          <a:p>
            <a:r>
              <a:rPr lang="en-US" sz="2200" i="1" dirty="0">
                <a:ea typeface="+mn-lt"/>
                <a:cs typeface="+mn-lt"/>
                <a:hlinkClick r:id="rId5"/>
              </a:rPr>
              <a:t>http://www.nolarae.com/BiogPage.html</a:t>
            </a:r>
            <a:r>
              <a:rPr lang="en-US" sz="2200" i="1" dirty="0">
                <a:ea typeface="+mn-lt"/>
                <a:cs typeface="+mn-lt"/>
              </a:rPr>
              <a:t> </a:t>
            </a:r>
          </a:p>
          <a:p>
            <a:r>
              <a:rPr lang="en-US" sz="2200" i="1" dirty="0">
                <a:ea typeface="+mn-lt"/>
                <a:cs typeface="+mn-lt"/>
                <a:hlinkClick r:id="rId6"/>
              </a:rPr>
              <a:t>https://www.youtube.com/watch?v=Bv3fXCzB2_I</a:t>
            </a:r>
            <a:r>
              <a:rPr lang="en-US" sz="2200" dirty="0">
                <a:ea typeface="+mn-lt"/>
                <a:cs typeface="+mn-lt"/>
              </a:rPr>
              <a:t> </a:t>
            </a:r>
            <a:r>
              <a:rPr lang="en-US" sz="2200">
                <a:ea typeface="+mn-lt"/>
                <a:cs typeface="+mn-lt"/>
              </a:rPr>
              <a:t>Mozart Preposteroso (accessed 15.3.21)</a:t>
            </a:r>
          </a:p>
          <a:p>
            <a:r>
              <a:rPr lang="en-US" sz="2200" i="1" dirty="0">
                <a:ea typeface="+mn-lt"/>
                <a:cs typeface="+mn-lt"/>
                <a:hlinkClick r:id="rId7"/>
              </a:rPr>
              <a:t>https://www.youtube.com/watch?v=_8as1bpyEAY</a:t>
            </a:r>
          </a:p>
          <a:p>
            <a:r>
              <a:rPr lang="en-US" sz="2200">
                <a:ea typeface="+mn-lt"/>
                <a:cs typeface="+mn-lt"/>
              </a:rPr>
              <a:t>  Elizabeths Last Stand (accessed 15.3.21)</a:t>
            </a:r>
            <a:endParaRPr lang="en-US" sz="2200" dirty="0">
              <a:ea typeface="+mn-lt"/>
              <a:cs typeface="+mn-lt"/>
            </a:endParaRPr>
          </a:p>
          <a:p>
            <a:endParaRPr lang="en-US" sz="2200" dirty="0">
              <a:cs typeface="Calibri"/>
            </a:endParaRPr>
          </a:p>
        </p:txBody>
      </p:sp>
      <p:sp>
        <p:nvSpPr>
          <p:cNvPr id="10" name="TextBox 9">
            <a:extLst>
              <a:ext uri="{FF2B5EF4-FFF2-40B4-BE49-F238E27FC236}">
                <a16:creationId xmlns:a16="http://schemas.microsoft.com/office/drawing/2014/main" id="{70247C92-817A-4C74-8B4C-573DFFE1572F}"/>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7698970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Comedy and Clowning.</vt:lpstr>
      <vt:lpstr>Commedia Dell 'Arte. 16th-18th century. </vt:lpstr>
      <vt:lpstr>Comedy and Clowning examples  </vt:lpstr>
      <vt:lpstr>Jacques Lecoq  1921-1999 </vt:lpstr>
      <vt:lpstr>Neutral Mask.</vt:lpstr>
      <vt:lpstr>Charlie Chaplin</vt:lpstr>
      <vt:lpstr>Charlie Chaplin  The Little Tramp. </vt:lpstr>
      <vt:lpstr>Why is this a funny film?</vt:lpstr>
      <vt:lpstr>Mr Bean  1990-95 Rowen Atkinson</vt:lpstr>
      <vt:lpstr>Funny face</vt:lpstr>
      <vt:lpstr>Nola Rae.  Comedy clown and mime.  </vt:lpstr>
      <vt:lpstr>Mozart  Preposteroso.  </vt:lpstr>
      <vt:lpstr>Elizabeths Last stand</vt:lpstr>
      <vt:lpstr>The news followed by Poly PoPpeR.</vt:lpstr>
      <vt:lpstr>Thank you for watching.</vt:lpstr>
      <vt:lpstr>Reference.</vt:lpstr>
      <vt:lpstr>Bibliography</vt:lpstr>
      <vt:lpstr>Reference.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193</cp:revision>
  <dcterms:created xsi:type="dcterms:W3CDTF">2021-03-15T16:05:25Z</dcterms:created>
  <dcterms:modified xsi:type="dcterms:W3CDTF">2021-03-17T10:52:22Z</dcterms:modified>
</cp:coreProperties>
</file>