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0"/>
  </p:notesMasterIdLst>
  <p:handoutMasterIdLst>
    <p:handoutMasterId r:id="rId11"/>
  </p:handoutMasterIdLst>
  <p:sldIdLst>
    <p:sldId id="305" r:id="rId5"/>
    <p:sldId id="306" r:id="rId6"/>
    <p:sldId id="310" r:id="rId7"/>
    <p:sldId id="317" r:id="rId8"/>
    <p:sldId id="31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9D7D9"/>
    <a:srgbClr val="93D3D9"/>
    <a:srgbClr val="AAD6FF"/>
    <a:srgbClr val="B2C8CD"/>
    <a:srgbClr val="CCD8D6"/>
    <a:srgbClr val="4F5945"/>
    <a:srgbClr val="73292A"/>
    <a:srgbClr val="7F867A"/>
    <a:srgbClr val="A65B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879" autoAdjust="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82" d="100"/>
          <a:sy n="82" d="100"/>
        </p:scale>
        <p:origin x="2784" y="17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commentAuthors" Target="commentAuthors.xml"/><Relationship Id="rId17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49852A6-C536-198B-0B36-808C24FAAF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40B29C-E84A-E4D1-8998-1A961EC23BA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5AE42-7DC1-8140-9B13-146984FDEF22}" type="datetimeFigureOut">
              <a:rPr lang="en-US" smtClean="0"/>
              <a:t>5/2/2023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CE4DE7-ED89-D264-F004-38F2DF4879D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7E8591-FF54-5A00-A703-95ABC16B78D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69B77-94AB-0344-9EBF-9DB9EE8D3AB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5974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F75F72-8950-AF4F-9381-1D26FB547EA1}" type="datetimeFigureOut">
              <a:rPr lang="en-US" smtClean="0"/>
              <a:t>5/2/2023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476F-A808-1F46-A368-07984F6DA22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252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7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8.png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4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plant&#10;&#10;Description automatically generated">
            <a:extLst>
              <a:ext uri="{FF2B5EF4-FFF2-40B4-BE49-F238E27FC236}">
                <a16:creationId xmlns:a16="http://schemas.microsoft.com/office/drawing/2014/main" id="{A26D6E84-B5BE-5F3E-8B3F-1A46C7F307C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10" y="0"/>
            <a:ext cx="8392026" cy="68580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F0A7E03F-5776-960D-3CA6-7CE62AC96693}"/>
              </a:ext>
            </a:extLst>
          </p:cNvPr>
          <p:cNvSpPr/>
          <p:nvPr userDrawn="1"/>
        </p:nvSpPr>
        <p:spPr>
          <a:xfrm>
            <a:off x="3300284" y="654912"/>
            <a:ext cx="5591432" cy="559143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A7464AF-3FD6-6193-CC95-A941ECE17B9D}"/>
              </a:ext>
            </a:extLst>
          </p:cNvPr>
          <p:cNvCxnSpPr>
            <a:cxnSpLocks/>
          </p:cNvCxnSpPr>
          <p:nvPr userDrawn="1"/>
        </p:nvCxnSpPr>
        <p:spPr>
          <a:xfrm>
            <a:off x="4359876" y="4300155"/>
            <a:ext cx="3472249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E5214731-3110-8D76-56DF-633537104197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9961" y="4157464"/>
            <a:ext cx="972078" cy="285381"/>
          </a:xfrm>
          <a:prstGeom prst="rect">
            <a:avLst/>
          </a:prstGeo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516369FF-9501-1944-3E3F-46CBFD515D8D}"/>
              </a:ext>
            </a:extLst>
          </p:cNvPr>
          <p:cNvSpPr/>
          <p:nvPr userDrawn="1"/>
        </p:nvSpPr>
        <p:spPr>
          <a:xfrm>
            <a:off x="3447535" y="807312"/>
            <a:ext cx="5296930" cy="529693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AB1576B0-66ED-3F92-2AF8-4EF965E4E3FC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9338" y="4814449"/>
            <a:ext cx="1668775" cy="162143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576603-B88C-9F7F-98A5-E94BD2C23E63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77" y="1164252"/>
            <a:ext cx="818801" cy="8455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749296" y="2660904"/>
            <a:ext cx="6693408" cy="1088136"/>
          </a:xfrm>
        </p:spPr>
        <p:txBody>
          <a:bodyPr anchor="b">
            <a:noAutofit/>
          </a:bodyPr>
          <a:lstStyle>
            <a:lvl1pPr algn="ctr">
              <a:defRPr sz="4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96384" y="2267712"/>
            <a:ext cx="2999232" cy="43891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fabric&#10;&#10;Description automatically generated">
            <a:extLst>
              <a:ext uri="{FF2B5EF4-FFF2-40B4-BE49-F238E27FC236}">
                <a16:creationId xmlns:a16="http://schemas.microsoft.com/office/drawing/2014/main" id="{ABAD6905-AD97-1EAF-A4A3-D0BB13B1280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3BCB4CA-03FB-81F4-F8A2-FA9C0DBDEB11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138EDBF7-FA56-2BF9-ECFA-6C39FEE8F885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9852" flipH="1">
            <a:off x="1760954" y="2048834"/>
            <a:ext cx="1230524" cy="22873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3880" y="978408"/>
            <a:ext cx="3749040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83880" y="2194560"/>
            <a:ext cx="3749040" cy="4306824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Clr>
                <a:srgbClr val="73292A"/>
              </a:buClr>
              <a:buNone/>
              <a:defRPr sz="2400"/>
            </a:lvl1pPr>
            <a:lvl2pPr marL="228600">
              <a:buClr>
                <a:srgbClr val="73292A"/>
              </a:buClr>
              <a:defRPr sz="2000"/>
            </a:lvl2pPr>
            <a:lvl3pPr marL="685800">
              <a:buClr>
                <a:srgbClr val="73292A"/>
              </a:buClr>
              <a:defRPr sz="1800"/>
            </a:lvl3pPr>
            <a:lvl4pPr marL="1143000">
              <a:buClr>
                <a:srgbClr val="73292A"/>
              </a:buClr>
              <a:defRPr sz="1600"/>
            </a:lvl4pPr>
            <a:lvl5pPr marL="1600200">
              <a:buClr>
                <a:srgbClr val="73292A"/>
              </a:buCl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0FE36A83-31CF-DF76-5708-55ED9FB707E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sp>
        <p:nvSpPr>
          <p:cNvPr id="11" name="Text Placeholder 33">
            <a:extLst>
              <a:ext uri="{FF2B5EF4-FFF2-40B4-BE49-F238E27FC236}">
                <a16:creationId xmlns:a16="http://schemas.microsoft.com/office/drawing/2014/main" id="{5BF6365E-74A9-6D7B-5F20-7C29F29017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225296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9539805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BB4DE27-1913-8274-9943-46641EA0DAB7}"/>
              </a:ext>
            </a:extLst>
          </p:cNvPr>
          <p:cNvSpPr/>
          <p:nvPr userDrawn="1"/>
        </p:nvSpPr>
        <p:spPr>
          <a:xfrm>
            <a:off x="1174276" y="-756"/>
            <a:ext cx="9843449" cy="56904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901AB4A-AE17-BFA4-697C-75EC6407E147}"/>
              </a:ext>
            </a:extLst>
          </p:cNvPr>
          <p:cNvSpPr/>
          <p:nvPr userDrawn="1"/>
        </p:nvSpPr>
        <p:spPr>
          <a:xfrm>
            <a:off x="1604189" y="-13446"/>
            <a:ext cx="8983623" cy="525779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C7F01FE-99A8-35BD-05A1-6D93A2578EB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833" y="5110810"/>
            <a:ext cx="1207554" cy="35451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66660DF-FD7A-4340-E854-B4680A6B88C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02474" y="-1953000"/>
            <a:ext cx="1485900" cy="53721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651760"/>
            <a:ext cx="7744968" cy="269748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ctr">
              <a:lnSpc>
                <a:spcPct val="100000"/>
              </a:lnSpc>
              <a:defRPr sz="18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2F05D25C-B703-1868-603E-D468EF44D79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D8FDB2CC-A975-BC07-042A-228D387E51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68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8ADFA29-47E3-2E16-12B7-D8031DC04C0D}"/>
              </a:ext>
            </a:extLst>
          </p:cNvPr>
          <p:cNvSpPr/>
          <p:nvPr userDrawn="1"/>
        </p:nvSpPr>
        <p:spPr>
          <a:xfrm>
            <a:off x="0" y="3377183"/>
            <a:ext cx="12192000" cy="232657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close up of a plant&#10;&#10;Description automatically generated with low confidence">
            <a:extLst>
              <a:ext uri="{FF2B5EF4-FFF2-40B4-BE49-F238E27FC236}">
                <a16:creationId xmlns:a16="http://schemas.microsoft.com/office/drawing/2014/main" id="{D373DB44-C887-96AC-D32D-B7656F28FB9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87322" y="3187511"/>
            <a:ext cx="1422400" cy="5283200"/>
          </a:xfrm>
          <a:prstGeom prst="rect">
            <a:avLst/>
          </a:prstGeom>
        </p:spPr>
      </p:pic>
      <p:pic>
        <p:nvPicPr>
          <p:cNvPr id="9" name="Picture 8" descr="A picture containing bedclothes, fabric&#10;&#10;Description automatically generated">
            <a:extLst>
              <a:ext uri="{FF2B5EF4-FFF2-40B4-BE49-F238E27FC236}">
                <a16:creationId xmlns:a16="http://schemas.microsoft.com/office/drawing/2014/main" id="{6A080FF9-A96B-AA38-428D-5F2CF533D06B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400022" y="287485"/>
            <a:ext cx="1485900" cy="53721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5150280-02E2-686D-A130-65EBDA15EF13}"/>
              </a:ext>
            </a:extLst>
          </p:cNvPr>
          <p:cNvSpPr/>
          <p:nvPr userDrawn="1"/>
        </p:nvSpPr>
        <p:spPr>
          <a:xfrm>
            <a:off x="232651" y="3633264"/>
            <a:ext cx="11740896" cy="1789752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latin typeface="Gill Sans Light" panose="020B0302020104020203" pitchFamily="34" charset="-79"/>
              <a:cs typeface="Gill Sans Light" panose="020B0302020104020203" pitchFamily="34" charset="-79"/>
            </a:endParaRPr>
          </a:p>
        </p:txBody>
      </p:sp>
      <p:pic>
        <p:nvPicPr>
          <p:cNvPr id="15" name="Picture 14" descr="A picture containing ceramic ware, porcelain&#10;&#10;Description automatically generated">
            <a:extLst>
              <a:ext uri="{FF2B5EF4-FFF2-40B4-BE49-F238E27FC236}">
                <a16:creationId xmlns:a16="http://schemas.microsoft.com/office/drawing/2014/main" id="{3DD4D68C-6665-333E-98E8-785116A05A7F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0193">
            <a:off x="6957396" y="5090392"/>
            <a:ext cx="856832" cy="832525"/>
          </a:xfrm>
          <a:prstGeom prst="rect">
            <a:avLst/>
          </a:prstGeom>
        </p:spPr>
      </p:pic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27E0939A-D971-0D79-9B6D-834913C959B2}"/>
              </a:ext>
            </a:extLst>
          </p:cNvPr>
          <p:cNvPicPr>
            <a:picLocks noChangeAspect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2979" y="3252854"/>
            <a:ext cx="1206427" cy="6213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1153668" y="3977640"/>
            <a:ext cx="9884664" cy="73152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 userDrawn="1">
            <p:ph type="body" idx="1"/>
          </p:nvPr>
        </p:nvSpPr>
        <p:spPr>
          <a:xfrm>
            <a:off x="1153668" y="4700016"/>
            <a:ext cx="9884664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70832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gree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0999"/>
            <a:ext cx="10515600" cy="1325880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7200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170EA9-DC14-D6B7-054C-51C9E1FE932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65A817-7911-6CCE-C2C4-2C8568F7F3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5109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2F45E1C-47F6-0AF9-7468-BA613D681E1D}"/>
              </a:ext>
            </a:extLst>
          </p:cNvPr>
          <p:cNvSpPr/>
          <p:nvPr userDrawn="1"/>
        </p:nvSpPr>
        <p:spPr>
          <a:xfrm>
            <a:off x="0" y="1533950"/>
            <a:ext cx="12192000" cy="3790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abric&#10;&#10;Description automatically generated">
            <a:extLst>
              <a:ext uri="{FF2B5EF4-FFF2-40B4-BE49-F238E27FC236}">
                <a16:creationId xmlns:a16="http://schemas.microsoft.com/office/drawing/2014/main" id="{AB9E0D8B-7031-366D-884B-EB3FABD78CA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056236" y="-1772981"/>
            <a:ext cx="2147050" cy="603966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859314F-DCEF-A5A7-C5D9-F0D39AAC9FFA}"/>
              </a:ext>
            </a:extLst>
          </p:cNvPr>
          <p:cNvSpPr/>
          <p:nvPr userDrawn="1"/>
        </p:nvSpPr>
        <p:spPr>
          <a:xfrm>
            <a:off x="225552" y="1796143"/>
            <a:ext cx="11740896" cy="3265714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DAAE5EB8-5B6B-6FA6-E6E7-D2F58FDFB4A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307543" y="-287017"/>
            <a:ext cx="1051334" cy="3866771"/>
          </a:xfrm>
          <a:prstGeom prst="rect">
            <a:avLst/>
          </a:prstGeom>
        </p:spPr>
      </p:pic>
      <p:pic>
        <p:nvPicPr>
          <p:cNvPr id="19" name="Picture 18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BB1368FF-AA1B-4423-30B1-BE082E6F191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222" y="492338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DFA2E8-50A1-4465-AC33-6FAC0E773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456" y="2404872"/>
            <a:ext cx="8705088" cy="2002536"/>
          </a:xfrm>
        </p:spPr>
        <p:txBody>
          <a:bodyPr anchor="t">
            <a:norm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454" y="3964517"/>
            <a:ext cx="8705089" cy="457200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accent3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4">
            <a:extLst>
              <a:ext uri="{FF2B5EF4-FFF2-40B4-BE49-F238E27FC236}">
                <a16:creationId xmlns:a16="http://schemas.microsoft.com/office/drawing/2014/main" id="{F5E2B84E-B4F2-ED93-8084-ECFC3B9C380F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0149667" y="3189069"/>
            <a:ext cx="945473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28" name="Text Placeholder 24">
            <a:extLst>
              <a:ext uri="{FF2B5EF4-FFF2-40B4-BE49-F238E27FC236}">
                <a16:creationId xmlns:a16="http://schemas.microsoft.com/office/drawing/2014/main" id="{FDD82133-EB75-7E07-A9CE-730CB7F6CD3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033184" y="2136567"/>
            <a:ext cx="941832" cy="1936750"/>
          </a:xfrm>
        </p:spPr>
        <p:txBody>
          <a:bodyPr>
            <a:noAutofit/>
          </a:bodyPr>
          <a:lstStyle>
            <a:lvl1pPr marL="0" indent="0">
              <a:buNone/>
              <a:defRPr sz="14000" b="1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178703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375868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6173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328309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3828270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763663" y="3926721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765799" y="4286611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280672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216065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218201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8733074" y="1797050"/>
            <a:ext cx="2057400" cy="20589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666331" y="3946525"/>
            <a:ext cx="2194560" cy="35560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668467" y="4306415"/>
            <a:ext cx="2194560" cy="274320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68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41740FC-E682-E87B-87BB-213396FD2DF6}"/>
              </a:ext>
            </a:extLst>
          </p:cNvPr>
          <p:cNvSpPr/>
          <p:nvPr userDrawn="1"/>
        </p:nvSpPr>
        <p:spPr>
          <a:xfrm>
            <a:off x="553443" y="0"/>
            <a:ext cx="11105522" cy="624461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AC6E25B-7977-E725-B84F-07CA54BB4973}"/>
              </a:ext>
            </a:extLst>
          </p:cNvPr>
          <p:cNvSpPr/>
          <p:nvPr userDrawn="1"/>
        </p:nvSpPr>
        <p:spPr>
          <a:xfrm>
            <a:off x="877579" y="0"/>
            <a:ext cx="10460969" cy="587278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0EE757CA-B891-A6E4-F7DB-FFB1DBFDA0C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1275" y="5738220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CA519-6BA6-FAC8-3545-2E7E3CBDE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Picture Placeholder 17">
            <a:extLst>
              <a:ext uri="{FF2B5EF4-FFF2-40B4-BE49-F238E27FC236}">
                <a16:creationId xmlns:a16="http://schemas.microsoft.com/office/drawing/2014/main" id="{6A1AC1B6-9CB9-19D8-8BDC-EDC0B6C19DBE}"/>
              </a:ext>
            </a:extLst>
          </p:cNvPr>
          <p:cNvSpPr>
            <a:spLocks noGrp="1" noChangeAspect="1"/>
          </p:cNvSpPr>
          <p:nvPr>
            <p:ph type="pic" sz="quarter" idx="12"/>
          </p:nvPr>
        </p:nvSpPr>
        <p:spPr>
          <a:xfrm>
            <a:off x="168136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DAB2A93C-DB99-8217-D74F-D08E610FA7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106424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19">
            <a:extLst>
              <a:ext uri="{FF2B5EF4-FFF2-40B4-BE49-F238E27FC236}">
                <a16:creationId xmlns:a16="http://schemas.microsoft.com/office/drawing/2014/main" id="{61950EAA-EB4E-8768-AFC9-A0356AECFE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06424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Picture Placeholder 17">
            <a:extLst>
              <a:ext uri="{FF2B5EF4-FFF2-40B4-BE49-F238E27FC236}">
                <a16:creationId xmlns:a16="http://schemas.microsoft.com/office/drawing/2014/main" id="{B23EF08B-7D0C-7D96-413D-71C22E3F74D0}"/>
              </a:ext>
            </a:extLst>
          </p:cNvPr>
          <p:cNvSpPr>
            <a:spLocks noGrp="1" noChangeAspect="1"/>
          </p:cNvSpPr>
          <p:nvPr>
            <p:ph type="pic" sz="quarter" idx="26"/>
          </p:nvPr>
        </p:nvSpPr>
        <p:spPr>
          <a:xfrm>
            <a:off x="168136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5" name="Text Placeholder 19">
            <a:extLst>
              <a:ext uri="{FF2B5EF4-FFF2-40B4-BE49-F238E27FC236}">
                <a16:creationId xmlns:a16="http://schemas.microsoft.com/office/drawing/2014/main" id="{A6866782-6675-4F37-E5D2-68CB0191C1A7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106424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19">
            <a:extLst>
              <a:ext uri="{FF2B5EF4-FFF2-40B4-BE49-F238E27FC236}">
                <a16:creationId xmlns:a16="http://schemas.microsoft.com/office/drawing/2014/main" id="{9F53AB27-DDFA-AA5D-8253-546C9BBA9CE7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1106424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17">
            <a:extLst>
              <a:ext uri="{FF2B5EF4-FFF2-40B4-BE49-F238E27FC236}">
                <a16:creationId xmlns:a16="http://schemas.microsoft.com/office/drawing/2014/main" id="{E3B18CDB-3FF1-EC8E-EA8A-31E9BF81747A}"/>
              </a:ext>
            </a:extLst>
          </p:cNvPr>
          <p:cNvSpPr>
            <a:spLocks noGrp="1" noChangeAspect="1"/>
          </p:cNvSpPr>
          <p:nvPr>
            <p:ph type="pic" sz="quarter" idx="17"/>
          </p:nvPr>
        </p:nvSpPr>
        <p:spPr>
          <a:xfrm>
            <a:off x="422675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Text Placeholder 19">
            <a:extLst>
              <a:ext uri="{FF2B5EF4-FFF2-40B4-BE49-F238E27FC236}">
                <a16:creationId xmlns:a16="http://schemas.microsoft.com/office/drawing/2014/main" id="{EAB1EC17-F1C7-0781-4F52-DEE9122BBC9D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639312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19">
            <a:extLst>
              <a:ext uri="{FF2B5EF4-FFF2-40B4-BE49-F238E27FC236}">
                <a16:creationId xmlns:a16="http://schemas.microsoft.com/office/drawing/2014/main" id="{9E2E4E06-43E3-5309-A921-59117EDFEA1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639312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17">
            <a:extLst>
              <a:ext uri="{FF2B5EF4-FFF2-40B4-BE49-F238E27FC236}">
                <a16:creationId xmlns:a16="http://schemas.microsoft.com/office/drawing/2014/main" id="{DD9CE7E9-3BC2-0321-457B-61D363708B38}"/>
              </a:ext>
            </a:extLst>
          </p:cNvPr>
          <p:cNvSpPr>
            <a:spLocks noGrp="1" noChangeAspect="1"/>
          </p:cNvSpPr>
          <p:nvPr>
            <p:ph type="pic" sz="quarter" idx="29"/>
          </p:nvPr>
        </p:nvSpPr>
        <p:spPr>
          <a:xfrm>
            <a:off x="422675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70DD1941-A469-A457-B987-E0E2C300A8AE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639312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9">
            <a:extLst>
              <a:ext uri="{FF2B5EF4-FFF2-40B4-BE49-F238E27FC236}">
                <a16:creationId xmlns:a16="http://schemas.microsoft.com/office/drawing/2014/main" id="{D6B84B7D-A7EC-6FE1-9925-F78AF0DE230F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639312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17">
            <a:extLst>
              <a:ext uri="{FF2B5EF4-FFF2-40B4-BE49-F238E27FC236}">
                <a16:creationId xmlns:a16="http://schemas.microsoft.com/office/drawing/2014/main" id="{2EB018F6-8206-135F-BF16-29E6E63FD099}"/>
              </a:ext>
            </a:extLst>
          </p:cNvPr>
          <p:cNvSpPr>
            <a:spLocks noGrp="1" noChangeAspect="1"/>
          </p:cNvSpPr>
          <p:nvPr>
            <p:ph type="pic" sz="quarter" idx="16"/>
          </p:nvPr>
        </p:nvSpPr>
        <p:spPr>
          <a:xfrm>
            <a:off x="6772144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Text Placeholder 19">
            <a:extLst>
              <a:ext uri="{FF2B5EF4-FFF2-40B4-BE49-F238E27FC236}">
                <a16:creationId xmlns:a16="http://schemas.microsoft.com/office/drawing/2014/main" id="{13D50A41-E904-8A4E-6F0A-F980F8D6471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172200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9">
            <a:extLst>
              <a:ext uri="{FF2B5EF4-FFF2-40B4-BE49-F238E27FC236}">
                <a16:creationId xmlns:a16="http://schemas.microsoft.com/office/drawing/2014/main" id="{D6CE30A5-8B65-384B-A8B9-6F711A52194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172200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7">
            <a:extLst>
              <a:ext uri="{FF2B5EF4-FFF2-40B4-BE49-F238E27FC236}">
                <a16:creationId xmlns:a16="http://schemas.microsoft.com/office/drawing/2014/main" id="{AA1AC2FE-336D-4E7F-2C86-6A8C29BA8F90}"/>
              </a:ext>
            </a:extLst>
          </p:cNvPr>
          <p:cNvSpPr>
            <a:spLocks noGrp="1" noChangeAspect="1"/>
          </p:cNvSpPr>
          <p:nvPr>
            <p:ph type="pic" sz="quarter" idx="28"/>
          </p:nvPr>
        </p:nvSpPr>
        <p:spPr>
          <a:xfrm>
            <a:off x="6772144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FA370BF1-09EC-DBE1-5118-8A92A0F90BC4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172200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5089D72C-E865-F5D3-CB1E-050AEF684453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172200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17">
            <a:extLst>
              <a:ext uri="{FF2B5EF4-FFF2-40B4-BE49-F238E27FC236}">
                <a16:creationId xmlns:a16="http://schemas.microsoft.com/office/drawing/2014/main" id="{D1C71745-769D-8F16-2B61-EF5D4012F1E3}"/>
              </a:ext>
            </a:extLst>
          </p:cNvPr>
          <p:cNvSpPr>
            <a:spLocks noGrp="1" noChangeAspect="1"/>
          </p:cNvSpPr>
          <p:nvPr>
            <p:ph type="pic" sz="quarter" idx="15"/>
          </p:nvPr>
        </p:nvSpPr>
        <p:spPr>
          <a:xfrm>
            <a:off x="9317533" y="1658061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7" name="Text Placeholder 19">
            <a:extLst>
              <a:ext uri="{FF2B5EF4-FFF2-40B4-BE49-F238E27FC236}">
                <a16:creationId xmlns:a16="http://schemas.microsoft.com/office/drawing/2014/main" id="{D6D40AAC-2768-6F48-97AE-FD958D89FD8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8705088" y="2926080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19">
            <a:extLst>
              <a:ext uri="{FF2B5EF4-FFF2-40B4-BE49-F238E27FC236}">
                <a16:creationId xmlns:a16="http://schemas.microsoft.com/office/drawing/2014/main" id="{85652007-C32E-173C-2A5F-B1C08D6140D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705088" y="3145536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Picture Placeholder 17">
            <a:extLst>
              <a:ext uri="{FF2B5EF4-FFF2-40B4-BE49-F238E27FC236}">
                <a16:creationId xmlns:a16="http://schemas.microsoft.com/office/drawing/2014/main" id="{4F7ECA98-24CD-8CC5-A3EC-BFF5E9B11748}"/>
              </a:ext>
            </a:extLst>
          </p:cNvPr>
          <p:cNvSpPr>
            <a:spLocks noGrp="1" noChangeAspect="1"/>
          </p:cNvSpPr>
          <p:nvPr>
            <p:ph type="pic" sz="quarter" idx="27"/>
          </p:nvPr>
        </p:nvSpPr>
        <p:spPr>
          <a:xfrm>
            <a:off x="9317533" y="3818492"/>
            <a:ext cx="1160392" cy="1161288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Text Placeholder 19">
            <a:extLst>
              <a:ext uri="{FF2B5EF4-FFF2-40B4-BE49-F238E27FC236}">
                <a16:creationId xmlns:a16="http://schemas.microsoft.com/office/drawing/2014/main" id="{46CBECF2-D93E-3DF9-064C-CB4A3262B69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8705088" y="5086511"/>
            <a:ext cx="2322576" cy="182880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spc="20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19">
            <a:extLst>
              <a:ext uri="{FF2B5EF4-FFF2-40B4-BE49-F238E27FC236}">
                <a16:creationId xmlns:a16="http://schemas.microsoft.com/office/drawing/2014/main" id="{71E06E16-A083-B853-8155-7FF97AD1DE8F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705088" y="5305967"/>
            <a:ext cx="2322576" cy="265176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spc="20" baseline="0"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AD4DF5-3AA4-926D-00B1-1C24F968F4A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3EC206-AFEC-E74D-0522-B0D47B2E7A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EB05881-FB11-43E8-CCDD-8C12CDB4FE47}"/>
              </a:ext>
            </a:extLst>
          </p:cNvPr>
          <p:cNvSpPr/>
          <p:nvPr userDrawn="1"/>
        </p:nvSpPr>
        <p:spPr>
          <a:xfrm>
            <a:off x="838199" y="196052"/>
            <a:ext cx="10515601" cy="16867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picture containing fabric&#10;&#10;Description automatically generated">
            <a:extLst>
              <a:ext uri="{FF2B5EF4-FFF2-40B4-BE49-F238E27FC236}">
                <a16:creationId xmlns:a16="http://schemas.microsoft.com/office/drawing/2014/main" id="{A4941BBB-13FC-2ACE-1A50-C0F465531BDC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314950" y="-64113"/>
            <a:ext cx="1562100" cy="43942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8BE9E36-E9D5-3FA6-EE22-A6E5CE13C462}"/>
              </a:ext>
            </a:extLst>
          </p:cNvPr>
          <p:cNvSpPr/>
          <p:nvPr userDrawn="1"/>
        </p:nvSpPr>
        <p:spPr>
          <a:xfrm>
            <a:off x="995423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479E4054-0885-457B-35B3-A9B26ED93606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69421" y="459092"/>
            <a:ext cx="749300" cy="27559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84632"/>
            <a:ext cx="10515600" cy="1133856"/>
          </a:xfrm>
        </p:spPr>
        <p:txBody>
          <a:bodyPr/>
          <a:lstStyle>
            <a:lvl1pPr algn="ctr">
              <a:defRPr>
                <a:latin typeface="Baskerville" panose="02020502070401020303" pitchFamily="18" charset="0"/>
                <a:ea typeface="Baskerville" panose="02020502070401020303" pitchFamily="18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990088"/>
            <a:ext cx="10515600" cy="3474720"/>
          </a:xfrm>
        </p:spPr>
        <p:txBody>
          <a:bodyPr/>
          <a:lstStyle>
            <a:lvl1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>
              <a:defRPr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C6C79F3B-6B68-BA3C-6CBE-C26E339E450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D503431-982D-5D35-88BF-09474F76D6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044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068407D-A1C4-B842-0C34-B2DE8AD312D3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A1AE7FB-DFC0-DCDA-47AD-6ED81A6427FA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9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7A4DFCBA-879E-D6C9-9F81-B4F92254235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8562BF3-1BFC-6948-02E0-8A1C121C3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8D7F8-0920-52BA-580D-07249122876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6611EB-89A4-4C55-4032-4D0C418398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C6963F99-41C3-5ED4-AAD8-B904145CC7E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75360" y="2615184"/>
            <a:ext cx="10241280" cy="33192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18034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2F7EB7A-F5B6-E308-68EE-3065E2B039A6}"/>
              </a:ext>
            </a:extLst>
          </p:cNvPr>
          <p:cNvSpPr/>
          <p:nvPr userDrawn="1"/>
        </p:nvSpPr>
        <p:spPr>
          <a:xfrm>
            <a:off x="0" y="0"/>
            <a:ext cx="4873752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6" name="Picture 35" descr="A close-up of a tree&#10;&#10;Description automatically generated with medium confidence">
            <a:extLst>
              <a:ext uri="{FF2B5EF4-FFF2-40B4-BE49-F238E27FC236}">
                <a16:creationId xmlns:a16="http://schemas.microsoft.com/office/drawing/2014/main" id="{FED57607-56F6-9FD5-F0A8-DE0BCFE896B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66459" flipH="1">
            <a:off x="2282032" y="1589693"/>
            <a:ext cx="970220" cy="22361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1072" y="978408"/>
            <a:ext cx="4974336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DEF26CDF-94D4-BA22-7D14-8D3289040C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1072" y="2322576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0017BF0C-B2B7-932F-A9AE-5BFAE4AB5C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9612" y="2770632"/>
            <a:ext cx="5065776" cy="1554480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ext Placeholder 4">
            <a:extLst>
              <a:ext uri="{FF2B5EF4-FFF2-40B4-BE49-F238E27FC236}">
                <a16:creationId xmlns:a16="http://schemas.microsoft.com/office/drawing/2014/main" id="{DEAB8B47-DF86-7C9F-F027-2D4D22B2EA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9612" y="4361688"/>
            <a:ext cx="5065776" cy="448056"/>
          </a:xfrm>
        </p:spPr>
        <p:txBody>
          <a:bodyPr anchor="b">
            <a:normAutofit/>
          </a:bodyPr>
          <a:lstStyle>
            <a:lvl1pPr marL="0" indent="0">
              <a:buFont typeface="Arial" panose="020B0604020202020204" pitchFamily="34" charset="0"/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Content Placeholder 5">
            <a:extLst>
              <a:ext uri="{FF2B5EF4-FFF2-40B4-BE49-F238E27FC236}">
                <a16:creationId xmlns:a16="http://schemas.microsoft.com/office/drawing/2014/main" id="{9BEB2D80-6263-5794-6A1A-CFF345F7A9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9612" y="4791456"/>
            <a:ext cx="5065776" cy="1408176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38" name="Picture 37" descr="A group of flowers&#10;&#10;Description automatically generated with low confidence">
            <a:extLst>
              <a:ext uri="{FF2B5EF4-FFF2-40B4-BE49-F238E27FC236}">
                <a16:creationId xmlns:a16="http://schemas.microsoft.com/office/drawing/2014/main" id="{5B08C513-7071-2499-7E9D-CFD5A027C09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9083" y="2260473"/>
            <a:ext cx="1245309" cy="2314810"/>
          </a:xfrm>
          <a:prstGeom prst="rect">
            <a:avLst/>
          </a:prstGeom>
        </p:spPr>
      </p:pic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BD46E6E9-39FE-B605-0786-F7F7E656F9B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66344" y="1426464"/>
            <a:ext cx="3922776" cy="4242816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30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4062460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88546F5-5752-9595-980A-9978EC65B179}"/>
              </a:ext>
            </a:extLst>
          </p:cNvPr>
          <p:cNvSpPr/>
          <p:nvPr userDrawn="1"/>
        </p:nvSpPr>
        <p:spPr>
          <a:xfrm>
            <a:off x="491679" y="319214"/>
            <a:ext cx="11208641" cy="585774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88B1DFD-B7E9-D65B-0A47-8D442617B0D0}"/>
              </a:ext>
            </a:extLst>
          </p:cNvPr>
          <p:cNvCxnSpPr>
            <a:cxnSpLocks/>
          </p:cNvCxnSpPr>
          <p:nvPr userDrawn="1"/>
        </p:nvCxnSpPr>
        <p:spPr>
          <a:xfrm>
            <a:off x="837235" y="1767119"/>
            <a:ext cx="10516564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4190CCC3-E5E8-9E96-318B-F3F62E2328D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658" y="1631192"/>
            <a:ext cx="1207554" cy="35451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0D1FF5-7EF8-4250-A259-43050ABB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3DC3A9-D4E6-42CF-91A8-F267C7C66C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4712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2CCA9-53A3-4DA5-AD45-C2A2C12A3A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4712" y="2629116"/>
            <a:ext cx="3200400" cy="3320861"/>
          </a:xfrm>
        </p:spPr>
        <p:txBody>
          <a:bodyPr>
            <a:normAutofit/>
          </a:bodyPr>
          <a:lstStyle>
            <a:lvl1pPr marL="2286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600"/>
            </a:lvl1pPr>
            <a:lvl2pPr marL="6858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400"/>
            </a:lvl2pPr>
            <a:lvl3pPr marL="11430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200"/>
            </a:lvl3pPr>
            <a:lvl4pPr marL="16002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4pPr>
            <a:lvl5pPr marL="2057400" indent="-228600">
              <a:buClr>
                <a:srgbClr val="73292A"/>
              </a:buClr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00C9C6-BD61-4D2C-9146-FB785BAE4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8848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E342EE-68BB-484D-98C3-48A7847549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51CCCC-1589-401D-AE98-FC287163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5D9D7D-8D9A-473E-AF0D-EF1940D79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F270D939-D128-D431-82CE-9C15D5A7AA9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09560" y="2161563"/>
            <a:ext cx="3200400" cy="427797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4AAE69C6-BB37-BC70-8424-BC928D19C91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09560" y="2629116"/>
            <a:ext cx="3200400" cy="3320861"/>
          </a:xfrm>
        </p:spPr>
        <p:txBody>
          <a:bodyPr>
            <a:normAutofit/>
          </a:bodyPr>
          <a:lstStyle>
            <a:lvl1pPr>
              <a:buClr>
                <a:srgbClr val="73292A"/>
              </a:buClr>
              <a:defRPr sz="1600"/>
            </a:lvl1pPr>
            <a:lvl2pPr>
              <a:buClr>
                <a:srgbClr val="73292A"/>
              </a:buClr>
              <a:defRPr sz="1400"/>
            </a:lvl2pPr>
            <a:lvl3pPr>
              <a:buClr>
                <a:srgbClr val="73292A"/>
              </a:buClr>
              <a:defRPr sz="1200"/>
            </a:lvl3pPr>
            <a:lvl4pPr>
              <a:buClr>
                <a:srgbClr val="73292A"/>
              </a:buClr>
              <a:defRPr sz="1100"/>
            </a:lvl4pPr>
            <a:lvl5pPr>
              <a:buClr>
                <a:srgbClr val="73292A"/>
              </a:buClr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9083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&#10;&#10;Description automatically generated">
            <a:extLst>
              <a:ext uri="{FF2B5EF4-FFF2-40B4-BE49-F238E27FC236}">
                <a16:creationId xmlns:a16="http://schemas.microsoft.com/office/drawing/2014/main" id="{E0606CB6-3E28-F128-51B5-3786D740489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013" y="1162701"/>
            <a:ext cx="1562100" cy="43942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E64BBC1B-7DD9-DA00-15CC-B446DA472005}"/>
              </a:ext>
            </a:extLst>
          </p:cNvPr>
          <p:cNvSpPr/>
          <p:nvPr userDrawn="1"/>
        </p:nvSpPr>
        <p:spPr>
          <a:xfrm>
            <a:off x="0" y="0"/>
            <a:ext cx="6096000" cy="686957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icture containing flower, plant&#10;&#10;Description automatically generated">
            <a:extLst>
              <a:ext uri="{FF2B5EF4-FFF2-40B4-BE49-F238E27FC236}">
                <a16:creationId xmlns:a16="http://schemas.microsoft.com/office/drawing/2014/main" id="{C88A03B2-8C41-A023-CB90-5F79A1F01AFF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7235" y="2476883"/>
            <a:ext cx="749300" cy="2755900"/>
          </a:xfrm>
          <a:prstGeom prst="rect">
            <a:avLst/>
          </a:prstGeom>
        </p:spPr>
      </p:pic>
      <p:pic>
        <p:nvPicPr>
          <p:cNvPr id="10" name="Picture 9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9EA6110C-517A-C447-DB03-9A264F112FB0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9809" y="1695833"/>
            <a:ext cx="1155700" cy="4318000"/>
          </a:xfrm>
          <a:prstGeom prst="rect">
            <a:avLst/>
          </a:prstGeom>
        </p:spPr>
      </p:pic>
      <p:pic>
        <p:nvPicPr>
          <p:cNvPr id="12" name="Picture 11" descr="A close-up of a flower&#10;&#10;Description automatically generated with low confidence">
            <a:extLst>
              <a:ext uri="{FF2B5EF4-FFF2-40B4-BE49-F238E27FC236}">
                <a16:creationId xmlns:a16="http://schemas.microsoft.com/office/drawing/2014/main" id="{DC4249CD-2B45-A435-5B21-CFA70421386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6749" y="381916"/>
            <a:ext cx="1155700" cy="431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A7568A0-F819-551E-4780-20A651246990}"/>
              </a:ext>
            </a:extLst>
          </p:cNvPr>
          <p:cNvSpPr/>
          <p:nvPr userDrawn="1"/>
        </p:nvSpPr>
        <p:spPr>
          <a:xfrm>
            <a:off x="1024128" y="2162946"/>
            <a:ext cx="3794760" cy="253697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711D903-56F9-B09B-0443-A76786804823}"/>
              </a:ext>
            </a:extLst>
          </p:cNvPr>
          <p:cNvSpPr/>
          <p:nvPr userDrawn="1"/>
        </p:nvSpPr>
        <p:spPr>
          <a:xfrm>
            <a:off x="1131655" y="2264499"/>
            <a:ext cx="3585549" cy="233542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91551-9B41-0ACF-0BE6-9D174E695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2184" y="2889504"/>
            <a:ext cx="2852928" cy="1088136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545D3FB1-678F-0A9A-CCB6-435CE57DA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11312" y="2011680"/>
            <a:ext cx="2999232" cy="2843784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  <a:lvl2pPr algn="l">
              <a:lnSpc>
                <a:spcPct val="150000"/>
              </a:lnSpc>
              <a:defRPr sz="20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2pPr>
            <a:lvl3pPr algn="ctr">
              <a:defRPr sz="16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3pPr>
            <a:lvl4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4pPr>
            <a:lvl5pPr algn="ctr">
              <a:defRPr sz="1400"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</p:spTree>
    <p:extLst>
      <p:ext uri="{BB962C8B-B14F-4D97-AF65-F5344CB8AC3E}">
        <p14:creationId xmlns:p14="http://schemas.microsoft.com/office/powerpoint/2010/main" val="34824669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362110-9E75-C1E6-F3D3-769A27CB658B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0E61109-4A99-6337-9E7D-6AE0370E2A33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1" name="Picture 10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13B4663F-72DF-CD37-DE9D-C35DFB37E8B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C48BE494-2D3C-A618-4422-6EA949698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69ADF-8CD9-4E77-BB8D-70D8824C5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628461"/>
            <a:ext cx="5181600" cy="35485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B248-9F11-0A11-E6AF-776D371E14A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5EFD48A-F270-E4EE-7C35-F4304F3DDF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A7DEB86-4C56-EB31-FEEE-EC8AA99FB456}"/>
              </a:ext>
            </a:extLst>
          </p:cNvPr>
          <p:cNvSpPr/>
          <p:nvPr userDrawn="1"/>
        </p:nvSpPr>
        <p:spPr>
          <a:xfrm>
            <a:off x="4680" y="0"/>
            <a:ext cx="12191999" cy="23092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19EDA-96E7-C255-DFF9-F36A187EBACD}"/>
              </a:ext>
            </a:extLst>
          </p:cNvPr>
          <p:cNvSpPr/>
          <p:nvPr userDrawn="1"/>
        </p:nvSpPr>
        <p:spPr>
          <a:xfrm>
            <a:off x="1007819" y="319215"/>
            <a:ext cx="10185721" cy="1444625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mollusk, insect&#10;&#10;Description automatically generated">
            <a:extLst>
              <a:ext uri="{FF2B5EF4-FFF2-40B4-BE49-F238E27FC236}">
                <a16:creationId xmlns:a16="http://schemas.microsoft.com/office/drawing/2014/main" id="{FAD938FE-3B63-4832-B610-64346C069FAA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6902" y="1631192"/>
            <a:ext cx="1207554" cy="354511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B38128B-385C-B928-A4A8-BD98929D3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C6CA6E-C1AB-4B24-80C7-A4B12640BE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5EFB41-7AD3-4519-95E7-416BFA1A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1072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BD6A3-F987-4FCC-A6EF-2EF0D33C0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F06A0-63CE-4272-B90E-4F20296BF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467220-06E3-427A-B4D3-9B0030E09D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AEF53B-C85C-47DB-ADE4-C1D9FA682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D4FD38-14E5-4C36-B948-8BF3F794E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08F2A-1C19-4116-80DF-E24EDDF28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A489A7-7CA6-4CC9-B634-FCB2E102C6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F5F80D-1DB9-4E0A-8F68-924FC1C9C3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DA4DA3-10C7-48A6-9B15-38222B8CA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84E7EE-5B3B-427E-9807-020AEF8C7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6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080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Gill Sans Nova Light" panose="020F0302020204030204" pitchFamily="34" charset="0"/>
                <a:cs typeface="Gill Sans Nova Light" panose="020F0302020204030204" pitchFamily="34" charset="0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9" r:id="rId3"/>
    <p:sldLayoutId id="2147483651" r:id="rId4"/>
    <p:sldLayoutId id="2147483650" r:id="rId5"/>
    <p:sldLayoutId id="2147483663" r:id="rId6"/>
    <p:sldLayoutId id="2147483665" r:id="rId7"/>
    <p:sldLayoutId id="2147483660" r:id="rId8"/>
    <p:sldLayoutId id="2147483661" r:id="rId9"/>
    <p:sldLayoutId id="2147483662" r:id="rId10"/>
    <p:sldLayoutId id="2147483666" r:id="rId11"/>
    <p:sldLayoutId id="2147483653" r:id="rId12"/>
    <p:sldLayoutId id="2147483664" r:id="rId13"/>
    <p:sldLayoutId id="2147483667" r:id="rId14"/>
    <p:sldLayoutId id="2147483652" r:id="rId15"/>
    <p:sldLayoutId id="2147483654" r:id="rId16"/>
    <p:sldLayoutId id="2147483655" r:id="rId17"/>
    <p:sldLayoutId id="2147483656" r:id="rId18"/>
    <p:sldLayoutId id="2147483657" r:id="rId19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rgbClr val="73292A"/>
        </a:buClr>
        <a:buFont typeface="Arial" panose="020B0604020202020204" pitchFamily="34" charset="0"/>
        <a:buChar char="•"/>
        <a:defRPr sz="2800" kern="1200">
          <a:solidFill>
            <a:schemeClr val="accent3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400" kern="1200">
          <a:solidFill>
            <a:schemeClr val="accent3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2000" kern="1200">
          <a:solidFill>
            <a:schemeClr val="accent3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rgbClr val="73292A"/>
        </a:buClr>
        <a:buFont typeface="Arial" panose="020B0604020202020204" pitchFamily="34" charset="0"/>
        <a:buChar char="•"/>
        <a:defRPr sz="18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4180B-35BA-C28E-820F-59C84FBDD9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400" dirty="0"/>
              <a:t>Team Working and Communication Skills – BMSW4009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6260E8-21BF-1371-4767-5E86248A7A7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1200" dirty="0"/>
              <a:t>Assessment Guidance – Report</a:t>
            </a:r>
          </a:p>
          <a:p>
            <a:r>
              <a:rPr lang="en-US" sz="1200" dirty="0"/>
              <a:t>Mel Squire</a:t>
            </a:r>
          </a:p>
        </p:txBody>
      </p:sp>
    </p:spTree>
    <p:extLst>
      <p:ext uri="{BB962C8B-B14F-4D97-AF65-F5344CB8AC3E}">
        <p14:creationId xmlns:p14="http://schemas.microsoft.com/office/powerpoint/2010/main" val="317718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02655-34DF-25F9-4640-B2CE5329A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Assessment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85715-2793-160B-269E-D9516C84D7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42900" indent="-342900" algn="l">
              <a:buFontTx/>
              <a:buChar char="-"/>
            </a:pPr>
            <a:r>
              <a:rPr lang="en-US" dirty="0"/>
              <a:t>1,000 word report (plus or minus 10%). References and appendices are not included in the word count)</a:t>
            </a:r>
          </a:p>
          <a:p>
            <a:pPr marL="342900" indent="-342900" algn="l">
              <a:buFontTx/>
              <a:buChar char="-"/>
            </a:pPr>
            <a:r>
              <a:rPr lang="en-US" dirty="0"/>
              <a:t>Submission deadline 16</a:t>
            </a:r>
            <a:r>
              <a:rPr lang="en-US" baseline="30000" dirty="0"/>
              <a:t>th</a:t>
            </a:r>
            <a:r>
              <a:rPr lang="en-US" dirty="0"/>
              <a:t> June no later than 3.00pm via Turnitin. Ensure you upload to the correct Turnitin links. Submit initially on the DRAFT Turnitin link – if your similarity exceeds circa 30% it is important that you address your paraphrasing and referencing. Submit your FINAL version onto the FINAL Turnitin link.</a:t>
            </a:r>
          </a:p>
          <a:p>
            <a:pPr marL="342900" indent="-342900" algn="l">
              <a:buFontTx/>
              <a:buChar char="-"/>
            </a:pPr>
            <a:r>
              <a:rPr lang="en-US" dirty="0"/>
              <a:t>Your report needs to include a minimum of 8 Harvard references.</a:t>
            </a:r>
          </a:p>
          <a:p>
            <a:pPr marL="342900" indent="-342900" algn="l">
              <a:buFontTx/>
              <a:buChar char="-"/>
            </a:pPr>
            <a:r>
              <a:rPr lang="en-US" dirty="0"/>
              <a:t>Your report should adhere to the academic report writing protocols.</a:t>
            </a:r>
          </a:p>
          <a:p>
            <a:pPr marL="342900" indent="-342900" algn="l">
              <a:buFontTx/>
              <a:buChar char="-"/>
            </a:pPr>
            <a:r>
              <a:rPr lang="en-US" dirty="0"/>
              <a:t>Consider the presentation of your report e.g. include clear sub-headings, graphics, diagrams, charts </a:t>
            </a:r>
            <a:r>
              <a:rPr lang="en-US" dirty="0" err="1"/>
              <a:t>etc</a:t>
            </a:r>
            <a:r>
              <a:rPr lang="en-US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609A75-5E9A-C165-5A1D-764F9E96B72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08060B-6C9E-CFFF-55DE-F0D645C094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99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54157-869F-9BBE-CFCF-717129CA6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8028" y="1389888"/>
            <a:ext cx="8695944" cy="1325880"/>
          </a:xfrm>
        </p:spPr>
        <p:txBody>
          <a:bodyPr/>
          <a:lstStyle/>
          <a:p>
            <a:r>
              <a:rPr lang="en-US" dirty="0">
                <a:latin typeface="Baskerville Old Face" panose="02020602080505020303" pitchFamily="18" charset="77"/>
              </a:rPr>
              <a:t>Areas to Focus</a:t>
            </a:r>
            <a:r>
              <a:rPr lang="en-US" dirty="0">
                <a:solidFill>
                  <a:schemeClr val="accent3"/>
                </a:solidFill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AC05D-560D-1665-8879-549C0B4EDE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 algn="l">
              <a:lnSpc>
                <a:spcPct val="100000"/>
              </a:lnSpc>
              <a:buAutoNum type="arabicPeriod"/>
            </a:pPr>
            <a:r>
              <a:rPr lang="en-US" dirty="0">
                <a:solidFill>
                  <a:schemeClr val="accent3"/>
                </a:solidFill>
                <a:cs typeface="Calibri"/>
              </a:rPr>
              <a:t>This guidance is not an exhaustive list of considerations – please read the assessment brief and guidance.</a:t>
            </a:r>
          </a:p>
          <a:p>
            <a:pPr marL="457200" indent="-457200" algn="l">
              <a:lnSpc>
                <a:spcPct val="100000"/>
              </a:lnSpc>
              <a:buAutoNum type="arabicPeriod"/>
            </a:pPr>
            <a:r>
              <a:rPr lang="en-US" dirty="0">
                <a:solidFill>
                  <a:schemeClr val="accent3"/>
                </a:solidFill>
                <a:cs typeface="Calibri"/>
              </a:rPr>
              <a:t>The theme of the report is Communication.</a:t>
            </a:r>
          </a:p>
          <a:p>
            <a:pPr marL="457200" indent="-457200" algn="l">
              <a:lnSpc>
                <a:spcPct val="100000"/>
              </a:lnSpc>
              <a:buAutoNum type="arabicPeriod"/>
            </a:pPr>
            <a:r>
              <a:rPr lang="en-US" dirty="0">
                <a:cs typeface="Calibri"/>
              </a:rPr>
              <a:t>You need to specifically target the 3 areas highlighted:</a:t>
            </a:r>
          </a:p>
          <a:p>
            <a:pPr marL="1143000" lvl="1" indent="-457200" algn="l">
              <a:buAutoNum type="arabicPeriod"/>
            </a:pPr>
            <a:r>
              <a:rPr lang="en-US" dirty="0">
                <a:solidFill>
                  <a:schemeClr val="accent3"/>
                </a:solidFill>
                <a:cs typeface="Calibri"/>
              </a:rPr>
              <a:t>What makes effective communication in the workplace?</a:t>
            </a:r>
          </a:p>
          <a:p>
            <a:pPr marL="1143000" lvl="1" indent="-457200" algn="l">
              <a:buAutoNum type="arabicPeriod"/>
            </a:pPr>
            <a:r>
              <a:rPr lang="en-US" dirty="0">
                <a:cs typeface="Calibri"/>
              </a:rPr>
              <a:t>Critically appraise the 3 communication models discussed in class.</a:t>
            </a:r>
          </a:p>
          <a:p>
            <a:pPr marL="1143000" lvl="1" indent="-457200" algn="l">
              <a:buAutoNum type="arabicPeriod"/>
            </a:pPr>
            <a:r>
              <a:rPr lang="en-US" dirty="0">
                <a:solidFill>
                  <a:schemeClr val="accent3"/>
                </a:solidFill>
                <a:cs typeface="Calibri"/>
              </a:rPr>
              <a:t>Explain 1 communication issue you have encountered in the workplace and highlight a) how you overcame the issue and b) what you have learnt from that experience?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F088D1-E89A-FD55-EB44-49411774536D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26A48-6EF8-D4D0-2C6E-1F96935EA5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0700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70C55-EEC1-7F2E-7CC4-7C7351EE7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Report Layout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9D53F5-F360-868D-C925-9FE4F822D4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3516" y="2249536"/>
            <a:ext cx="7744968" cy="3099704"/>
          </a:xfrm>
        </p:spPr>
        <p:txBody>
          <a:bodyPr>
            <a:normAutofit fontScale="70000" lnSpcReduction="20000"/>
          </a:bodyPr>
          <a:lstStyle/>
          <a:p>
            <a:pPr marL="457200" indent="-457200" algn="l">
              <a:buAutoNum type="arabicPeriod"/>
            </a:pPr>
            <a:r>
              <a:rPr lang="en-GB" b="1" dirty="0"/>
              <a:t>Front cover </a:t>
            </a:r>
            <a:r>
              <a:rPr lang="en-GB" dirty="0"/>
              <a:t>- module title, code, student name, ID, date, word count). An executive summary is not required for this report.</a:t>
            </a:r>
          </a:p>
          <a:p>
            <a:pPr marL="457200" indent="-457200" algn="l">
              <a:buAutoNum type="arabicPeriod"/>
            </a:pPr>
            <a:r>
              <a:rPr lang="en-GB" b="1" dirty="0"/>
              <a:t>Contents Page</a:t>
            </a:r>
          </a:p>
          <a:p>
            <a:pPr marL="457200" indent="-457200" algn="l">
              <a:buAutoNum type="arabicPeriod"/>
            </a:pPr>
            <a:r>
              <a:rPr lang="en-GB" b="1" dirty="0"/>
              <a:t>Terms of Reference</a:t>
            </a:r>
            <a:r>
              <a:rPr lang="en-GB" dirty="0"/>
              <a:t> - who has requested the report? For what purpose? By When?</a:t>
            </a:r>
          </a:p>
          <a:p>
            <a:pPr marL="457200" indent="-457200" algn="l">
              <a:buAutoNum type="arabicPeriod"/>
            </a:pPr>
            <a:r>
              <a:rPr lang="en-GB" b="1" dirty="0"/>
              <a:t>Procedure </a:t>
            </a:r>
            <a:r>
              <a:rPr lang="en-GB" dirty="0"/>
              <a:t>- simply list the resources you used to compile the report e.g. lectures, web sites, journals, academic books etc.</a:t>
            </a:r>
          </a:p>
          <a:p>
            <a:pPr marL="457200" indent="-457200" algn="l">
              <a:buAutoNum type="arabicPeriod"/>
            </a:pPr>
            <a:r>
              <a:rPr lang="en-GB" b="1" dirty="0"/>
              <a:t>Introduction</a:t>
            </a:r>
            <a:r>
              <a:rPr lang="en-GB" dirty="0"/>
              <a:t> – discuss the importance of communication in the workplace. </a:t>
            </a:r>
          </a:p>
          <a:p>
            <a:pPr marL="457200" indent="-457200" algn="l">
              <a:buAutoNum type="arabicPeriod"/>
            </a:pPr>
            <a:r>
              <a:rPr lang="en-GB" b="1" dirty="0"/>
              <a:t>Main Findings </a:t>
            </a:r>
            <a:r>
              <a:rPr lang="en-GB" dirty="0"/>
              <a:t>– specifically address the 3 areas in the previous slide.</a:t>
            </a:r>
          </a:p>
          <a:p>
            <a:pPr marL="457200" indent="-457200" algn="l">
              <a:buAutoNum type="arabicPeriod"/>
            </a:pPr>
            <a:r>
              <a:rPr lang="en-GB" b="1" dirty="0"/>
              <a:t>Conclusion</a:t>
            </a:r>
            <a:r>
              <a:rPr lang="en-GB" dirty="0"/>
              <a:t> – a short summary of what you have discussed in your report.</a:t>
            </a:r>
          </a:p>
          <a:p>
            <a:pPr marL="457200" indent="-457200" algn="l">
              <a:buAutoNum type="arabicPeriod"/>
            </a:pPr>
            <a:r>
              <a:rPr lang="en-GB" b="1" dirty="0"/>
              <a:t>Reference List</a:t>
            </a:r>
            <a:r>
              <a:rPr lang="en-GB" dirty="0"/>
              <a:t> – adhering to Harvard referencing protocols.</a:t>
            </a:r>
          </a:p>
          <a:p>
            <a:pPr marL="457200" indent="-457200" algn="l">
              <a:buAutoNum type="arabicPeriod"/>
            </a:pPr>
            <a:r>
              <a:rPr lang="en-GB" b="1" dirty="0"/>
              <a:t>Appendices </a:t>
            </a:r>
            <a:r>
              <a:rPr lang="en-GB" dirty="0"/>
              <a:t>– any additional information you would like to include</a:t>
            </a:r>
          </a:p>
          <a:p>
            <a:pPr marL="457200" indent="-457200" algn="l">
              <a:buAutoNum type="arabicPeriod"/>
            </a:pPr>
            <a:endParaRPr lang="en-GB" dirty="0"/>
          </a:p>
          <a:p>
            <a:pPr lvl="1" indent="0" algn="l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238E7E-7BAF-73F8-B81C-4DC37A9A0DA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89C75-9757-B3AA-0D29-211B4F24AE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94A09A9-5501-47C1-A89A-A340965A2BE2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6489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EB5DC-8C2B-5750-6E12-9A35C0FFB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Good luck!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F5CF3F-E5EF-5769-3F83-24ADB4412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If you require any additional support regarding report writing e.g. Referencing, report layout, academic writing skills </a:t>
            </a:r>
            <a:r>
              <a:rPr lang="en-US" dirty="0" err="1"/>
              <a:t>etc</a:t>
            </a:r>
            <a:r>
              <a:rPr lang="en-US" dirty="0"/>
              <a:t> contact student support services via your Hwb who will be pleased to help you.</a:t>
            </a:r>
          </a:p>
        </p:txBody>
      </p:sp>
    </p:spTree>
    <p:extLst>
      <p:ext uri="{BB962C8B-B14F-4D97-AF65-F5344CB8AC3E}">
        <p14:creationId xmlns:p14="http://schemas.microsoft.com/office/powerpoint/2010/main" val="2790251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0">
      <a:dk1>
        <a:srgbClr val="000000"/>
      </a:dk1>
      <a:lt1>
        <a:srgbClr val="FFFFFF"/>
      </a:lt1>
      <a:dk2>
        <a:srgbClr val="CAD8D6"/>
      </a:dk2>
      <a:lt2>
        <a:srgbClr val="E7E6E6"/>
      </a:lt2>
      <a:accent1>
        <a:srgbClr val="7E8679"/>
      </a:accent1>
      <a:accent2>
        <a:srgbClr val="72292A"/>
      </a:accent2>
      <a:accent3>
        <a:srgbClr val="4A3A1C"/>
      </a:accent3>
      <a:accent4>
        <a:srgbClr val="E47D60"/>
      </a:accent4>
      <a:accent5>
        <a:srgbClr val="CEBBAF"/>
      </a:accent5>
      <a:accent6>
        <a:srgbClr val="E8DAC4"/>
      </a:accent6>
      <a:hlink>
        <a:srgbClr val="3968F6"/>
      </a:hlink>
      <a:folHlink>
        <a:srgbClr val="954F72"/>
      </a:folHlink>
    </a:clrScheme>
    <a:fontScheme name="Custom 23">
      <a:majorFont>
        <a:latin typeface="Baskerville Old Face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loral-Flourish_Win32_CP_v8" id="{BCFB3359-BC8B-4F4E-99DD-822A55018E7C}" vid="{7DF7CEC2-9D9A-40F6-95E4-E2F6E93D64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ACE2AAA-C718-435C-B4E6-95A08ACAC44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FBB2F3B-6257-41BB-8B64-5AC7494F274B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614EFF02-EA18-493C-972D-813DB244CB6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{7532D719-4932-4CD2-8BCF-9A30D9CF0035}tf56410444_win32</Template>
  <TotalTime>27</TotalTime>
  <Words>405</Words>
  <Application>Microsoft Office PowerPoint</Application>
  <PresentationFormat>Widescreen</PresentationFormat>
  <Paragraphs>34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Baskerville</vt:lpstr>
      <vt:lpstr>Gill Sans Light</vt:lpstr>
      <vt:lpstr>Arial</vt:lpstr>
      <vt:lpstr>Baskerville Old Face</vt:lpstr>
      <vt:lpstr>Calibri</vt:lpstr>
      <vt:lpstr>Gill Sans Nova</vt:lpstr>
      <vt:lpstr>Gill Sans Nova Light</vt:lpstr>
      <vt:lpstr>Office Theme</vt:lpstr>
      <vt:lpstr>Team Working and Communication Skills – BMSW4009</vt:lpstr>
      <vt:lpstr>The Assessment Brief</vt:lpstr>
      <vt:lpstr>Areas to Focus </vt:lpstr>
      <vt:lpstr>Academic Report Layout</vt:lpstr>
      <vt:lpstr>Good luck!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Team Working and Communication Skills – BMSW4009</dc:title>
  <dc:creator>Melanie Squire</dc:creator>
  <cp:lastModifiedBy>Melanie Squire</cp:lastModifiedBy>
  <cp:revision>1</cp:revision>
  <dcterms:created xsi:type="dcterms:W3CDTF">2023-05-02T15:19:31Z</dcterms:created>
  <dcterms:modified xsi:type="dcterms:W3CDTF">2023-05-02T15:54:22Z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