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9.xml" ContentType="application/vnd.openxmlformats-officedocument.presentationml.notesSlide+xml"/>
  <Override PartName="/ppt/slides/slide79.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6"/>
  </p:notesMasterIdLst>
  <p:sldIdLst>
    <p:sldId id="256" r:id="rId2"/>
    <p:sldId id="305" r:id="rId3"/>
    <p:sldId id="336" r:id="rId4"/>
    <p:sldId id="338" r:id="rId5"/>
    <p:sldId id="369" r:id="rId6"/>
    <p:sldId id="370" r:id="rId7"/>
    <p:sldId id="342" r:id="rId8"/>
    <p:sldId id="373" r:id="rId9"/>
    <p:sldId id="346" r:id="rId10"/>
    <p:sldId id="347" r:id="rId11"/>
    <p:sldId id="348" r:id="rId12"/>
    <p:sldId id="350" r:id="rId13"/>
    <p:sldId id="377" r:id="rId14"/>
    <p:sldId id="351" r:id="rId15"/>
    <p:sldId id="352" r:id="rId16"/>
    <p:sldId id="354" r:id="rId17"/>
    <p:sldId id="307" r:id="rId18"/>
    <p:sldId id="308" r:id="rId19"/>
    <p:sldId id="375" r:id="rId20"/>
    <p:sldId id="309" r:id="rId21"/>
    <p:sldId id="310" r:id="rId22"/>
    <p:sldId id="311" r:id="rId23"/>
    <p:sldId id="374" r:id="rId24"/>
    <p:sldId id="306" r:id="rId25"/>
    <p:sldId id="279" r:id="rId26"/>
    <p:sldId id="277" r:id="rId27"/>
    <p:sldId id="278" r:id="rId28"/>
    <p:sldId id="267" r:id="rId29"/>
    <p:sldId id="260" r:id="rId30"/>
    <p:sldId id="261" r:id="rId31"/>
    <p:sldId id="313" r:id="rId32"/>
    <p:sldId id="258" r:id="rId33"/>
    <p:sldId id="266" r:id="rId34"/>
    <p:sldId id="262" r:id="rId35"/>
    <p:sldId id="314" r:id="rId36"/>
    <p:sldId id="268" r:id="rId37"/>
    <p:sldId id="269" r:id="rId38"/>
    <p:sldId id="270" r:id="rId39"/>
    <p:sldId id="271" r:id="rId40"/>
    <p:sldId id="272" r:id="rId41"/>
    <p:sldId id="273"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80" r:id="rId56"/>
    <p:sldId id="304" r:id="rId57"/>
    <p:sldId id="280"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281" r:id="rId74"/>
    <p:sldId id="282" r:id="rId75"/>
    <p:sldId id="283" r:id="rId76"/>
    <p:sldId id="284" r:id="rId77"/>
    <p:sldId id="285" r:id="rId78"/>
    <p:sldId id="286" r:id="rId79"/>
    <p:sldId id="287" r:id="rId80"/>
    <p:sldId id="288" r:id="rId81"/>
    <p:sldId id="289" r:id="rId82"/>
    <p:sldId id="372" r:id="rId83"/>
    <p:sldId id="376" r:id="rId84"/>
    <p:sldId id="381" r:id="rId85"/>
  </p:sldIdLst>
  <p:sldSz cx="9144000" cy="6858000" type="screen4x3"/>
  <p:notesSz cx="6735763" cy="98663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73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ableStyles" Target="tableStyle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8831" cy="49331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15373" y="0"/>
            <a:ext cx="2918831" cy="493316"/>
          </a:xfrm>
          <a:prstGeom prst="rect">
            <a:avLst/>
          </a:prstGeom>
        </p:spPr>
        <p:txBody>
          <a:bodyPr vert="horz" lIns="91440" tIns="45720" rIns="91440" bIns="45720" rtlCol="0"/>
          <a:lstStyle>
            <a:lvl1pPr algn="r">
              <a:defRPr sz="1200"/>
            </a:lvl1pPr>
          </a:lstStyle>
          <a:p>
            <a:fld id="{40B0ECBA-B6CB-4523-AFAB-B087AE8D5AF3}" type="datetimeFigureOut">
              <a:rPr lang="en-GB" smtClean="0"/>
              <a:pPr/>
              <a:t>20/06/2019</a:t>
            </a:fld>
            <a:endParaRPr lang="en-GB"/>
          </a:p>
        </p:txBody>
      </p:sp>
      <p:sp>
        <p:nvSpPr>
          <p:cNvPr id="4" name="Slide Image Placeholder 3"/>
          <p:cNvSpPr>
            <a:spLocks noGrp="1" noRot="1" noChangeAspect="1"/>
          </p:cNvSpPr>
          <p:nvPr>
            <p:ph type="sldImg" idx="2"/>
          </p:nvPr>
        </p:nvSpPr>
        <p:spPr>
          <a:xfrm>
            <a:off x="901700" y="739775"/>
            <a:ext cx="4932363" cy="37004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577" y="4686499"/>
            <a:ext cx="5388610" cy="443984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371285"/>
            <a:ext cx="2918831" cy="49331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15373" y="9371285"/>
            <a:ext cx="2918831" cy="493316"/>
          </a:xfrm>
          <a:prstGeom prst="rect">
            <a:avLst/>
          </a:prstGeom>
        </p:spPr>
        <p:txBody>
          <a:bodyPr vert="horz" lIns="91440" tIns="45720" rIns="91440" bIns="45720" rtlCol="0" anchor="b"/>
          <a:lstStyle>
            <a:lvl1pPr algn="r">
              <a:defRPr sz="1200"/>
            </a:lvl1pPr>
          </a:lstStyle>
          <a:p>
            <a:fld id="{D3BF7A3D-A1FB-4C89-8ABD-AA147631C7A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FE1CE736-C596-4F48-9691-D4A358F827C2}" type="slidenum">
              <a:rPr lang="en-US" smtClean="0"/>
              <a:pPr/>
              <a:t>8</a:t>
            </a:fld>
            <a:endParaRPr lang="en-US" smtClean="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82BCDF85-6DB9-4833-BA41-596090605075}" type="slidenum">
              <a:rPr lang="en-US" smtClean="0"/>
              <a:pPr/>
              <a:t>9</a:t>
            </a:fld>
            <a:endParaRPr lang="en-US" smtClean="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FBD4B61C-E01D-4092-8FBA-33B590A6329B}" type="slidenum">
              <a:rPr lang="en-US" smtClean="0"/>
              <a:pPr/>
              <a:t>10</a:t>
            </a:fld>
            <a:endParaRPr lang="en-US" smtClean="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0887FDF4-F7A2-4E1A-AD99-32F1C2375357}" type="slidenum">
              <a:rPr lang="en-US" smtClean="0"/>
              <a:pPr/>
              <a:t>11</a:t>
            </a:fld>
            <a:endParaRPr lang="en-US" smtClean="0"/>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5DA13E27-9BFB-4F9D-9E41-13545AA50ADD}" type="slidenum">
              <a:rPr lang="en-US" smtClean="0"/>
              <a:pPr/>
              <a:t>12</a:t>
            </a:fld>
            <a:endParaRPr lang="en-US" smtClean="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90086557-B612-4C12-947D-CBEDF2B88AA8}" type="slidenum">
              <a:rPr lang="en-US" smtClean="0"/>
              <a:pPr/>
              <a:t>14</a:t>
            </a:fld>
            <a:endParaRPr lang="en-US"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37393F4A-A28E-47C5-A0F2-AA1B3F18BD8B}" type="slidenum">
              <a:rPr lang="en-US" smtClean="0"/>
              <a:pPr/>
              <a:t>15</a:t>
            </a:fld>
            <a:endParaRPr lang="en-US" smtClean="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3BF7A3D-A1FB-4C89-8ABD-AA147631C7AB}" type="slidenum">
              <a:rPr lang="en-GB" smtClean="0"/>
              <a:pPr/>
              <a:t>17</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711B8CD-3E1D-483C-ABBB-E71C99712635}" type="slidenum">
              <a:rPr lang="en-GB" smtClean="0"/>
              <a:pPr/>
              <a:t>48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857EA5-CF44-4B8C-879E-C46444F17124}" type="datetimeFigureOut">
              <a:rPr lang="en-GB" smtClean="0"/>
              <a:pPr/>
              <a:t>20/06/2019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9ABB43-36D8-4352-8D7E-3D20B577305D}"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4E6F2406-B8F0-4FA9-BA11-8145B21193D2}"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857EA5-CF44-4B8C-879E-C46444F17124}" type="datetimeFigureOut">
              <a:rPr lang="en-GB" smtClean="0"/>
              <a:pPr/>
              <a:t>20/06/2019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9ABB43-36D8-4352-8D7E-3D20B577305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 Id="rId9" Type="http://schemas.openxmlformats.org/officeDocument/2006/relationships/image" Target="../media/image25.jpeg"/></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independent.co.uk/news/world/europe/the-massive-figure-of-yeltsin-strode-to-the-tank-i-saw-history-being-made-9234372.html" TargetMode="External"/><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7.jpeg"/><Relationship Id="rId4" Type="http://schemas.openxmlformats.org/officeDocument/2006/relationships/image" Target="../media/image36.png"/></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pn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3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8.png"/><Relationship Id="rId1" Type="http://schemas.openxmlformats.org/officeDocument/2006/relationships/slideLayout" Target="../slideLayouts/slideLayout2.xml"/><Relationship Id="rId5" Type="http://schemas.openxmlformats.org/officeDocument/2006/relationships/image" Target="../media/image46.jpeg"/><Relationship Id="rId4" Type="http://schemas.openxmlformats.org/officeDocument/2006/relationships/image" Target="../media/image47.jpeg"/></Relationships>
</file>

<file path=ppt/slides/_rels/slide3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8.png"/><Relationship Id="rId1" Type="http://schemas.openxmlformats.org/officeDocument/2006/relationships/slideLayout" Target="../slideLayouts/slideLayout2.xml"/><Relationship Id="rId5" Type="http://schemas.openxmlformats.org/officeDocument/2006/relationships/image" Target="../media/image46.jpeg"/><Relationship Id="rId4" Type="http://schemas.openxmlformats.org/officeDocument/2006/relationships/image" Target="../media/image47.jpeg"/></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8.pn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6.jpeg"/><Relationship Id="rId4" Type="http://schemas.openxmlformats.org/officeDocument/2006/relationships/image" Target="../media/image47.jpeg"/></Relationships>
</file>

<file path=ppt/slides/_rels/slide4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4.xml"/><Relationship Id="rId4" Type="http://schemas.openxmlformats.org/officeDocument/2006/relationships/image" Target="../media/image53.jpeg"/></Relationships>
</file>

<file path=ppt/slides/_rels/slide4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xml"/><Relationship Id="rId4" Type="http://schemas.openxmlformats.org/officeDocument/2006/relationships/image" Target="../media/image61.jpeg"/></Relationships>
</file>

<file path=ppt/slides/_rels/slide5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61.jpeg"/><Relationship Id="rId1" Type="http://schemas.openxmlformats.org/officeDocument/2006/relationships/slideLayout" Target="../slideLayouts/slideLayout2.xml"/><Relationship Id="rId4" Type="http://schemas.openxmlformats.org/officeDocument/2006/relationships/image" Target="../media/image59.jpeg"/></Relationships>
</file>

<file path=ppt/slides/_rels/slide5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4" Type="http://schemas.openxmlformats.org/officeDocument/2006/relationships/image" Target="../media/image69.jpeg"/></Relationships>
</file>

<file path=ppt/slides/_rels/slide6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image" Target="../media/image69.jpeg"/><Relationship Id="rId5" Type="http://schemas.openxmlformats.org/officeDocument/2006/relationships/image" Target="../media/image72.png"/><Relationship Id="rId4" Type="http://schemas.openxmlformats.org/officeDocument/2006/relationships/image" Target="../media/image71.png"/></Relationships>
</file>

<file path=ppt/slides/_rels/slide61.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png"/><Relationship Id="rId1" Type="http://schemas.openxmlformats.org/officeDocument/2006/relationships/slideLayout" Target="../slideLayouts/slideLayout2.xml"/><Relationship Id="rId4" Type="http://schemas.openxmlformats.org/officeDocument/2006/relationships/image" Target="../media/image82.png"/></Relationships>
</file>

<file path=ppt/slides/_rels/slide71.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58.jpeg"/><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23.jpeg"/><Relationship Id="rId1" Type="http://schemas.openxmlformats.org/officeDocument/2006/relationships/slideLayout" Target="../slideLayouts/slideLayout4.xml"/><Relationship Id="rId4" Type="http://schemas.openxmlformats.org/officeDocument/2006/relationships/image" Target="../media/image91.jpeg"/></Relationships>
</file>

<file path=ppt/slides/_rels/slide7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hyperlink" Target="https://www.psychologytoday.com/gb/basics/self-control" TargetMode="External"/><Relationship Id="rId1" Type="http://schemas.openxmlformats.org/officeDocument/2006/relationships/slideLayout" Target="../slideLayouts/slideLayout4.xml"/><Relationship Id="rId4" Type="http://schemas.openxmlformats.org/officeDocument/2006/relationships/image" Target="../media/image58.jpeg"/></Relationships>
</file>

<file path=ppt/slides/_rels/slide7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92.jpeg"/><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Kepler’s</a:t>
            </a:r>
            <a:r>
              <a:rPr lang="en-GB" dirty="0" smtClean="0"/>
              <a:t> Astrology</a:t>
            </a:r>
            <a:endParaRPr lang="en-GB" dirty="0"/>
          </a:p>
        </p:txBody>
      </p:sp>
      <p:sp>
        <p:nvSpPr>
          <p:cNvPr id="3" name="Subtitle 2"/>
          <p:cNvSpPr>
            <a:spLocks noGrp="1"/>
          </p:cNvSpPr>
          <p:nvPr>
            <p:ph type="subTitle" idx="1"/>
          </p:nvPr>
        </p:nvSpPr>
        <p:spPr/>
        <p:txBody>
          <a:bodyPr/>
          <a:lstStyle/>
          <a:p>
            <a:r>
              <a:rPr lang="en-GB" dirty="0" smtClean="0"/>
              <a:t>Nicholas Campion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hangingPunct="1"/>
            <a:r>
              <a:rPr lang="en-GB" dirty="0">
                <a:latin typeface="Cambria" pitchFamily="18" charset="0"/>
              </a:rPr>
              <a:t>Johannes </a:t>
            </a:r>
            <a:r>
              <a:rPr lang="en-GB" dirty="0" err="1" smtClean="0">
                <a:latin typeface="Cambria" pitchFamily="18" charset="0"/>
              </a:rPr>
              <a:t>Kepler</a:t>
            </a:r>
            <a:r>
              <a:rPr lang="en-GB" dirty="0" smtClean="0">
                <a:latin typeface="Cambria" pitchFamily="18" charset="0"/>
              </a:rPr>
              <a:t/>
            </a:r>
            <a:br>
              <a:rPr lang="en-GB" dirty="0" smtClean="0">
                <a:latin typeface="Cambria" pitchFamily="18" charset="0"/>
              </a:rPr>
            </a:br>
            <a:r>
              <a:rPr lang="en-GB" dirty="0" smtClean="0">
                <a:latin typeface="Cambria" pitchFamily="18" charset="0"/>
              </a:rPr>
              <a:t>1571-1630</a:t>
            </a:r>
            <a:endParaRPr lang="en-US" dirty="0">
              <a:latin typeface="Cambria" pitchFamily="18" charset="0"/>
            </a:endParaRPr>
          </a:p>
        </p:txBody>
      </p:sp>
      <p:pic>
        <p:nvPicPr>
          <p:cNvPr id="7171" name="Picture 5" descr="Kepler"/>
          <p:cNvPicPr>
            <a:picLocks noGrp="1" noChangeAspect="1" noChangeArrowheads="1"/>
          </p:cNvPicPr>
          <p:nvPr>
            <p:ph sz="half" idx="2"/>
          </p:nvPr>
        </p:nvPicPr>
        <p:blipFill>
          <a:blip r:embed="rId2" cstate="print"/>
          <a:srcRect/>
          <a:stretch>
            <a:fillRect/>
          </a:stretch>
        </p:blipFill>
        <p:spPr>
          <a:xfrm>
            <a:off x="7092950" y="260350"/>
            <a:ext cx="1727200" cy="2379663"/>
          </a:xfrm>
          <a:noFill/>
        </p:spPr>
      </p:pic>
      <p:sp>
        <p:nvSpPr>
          <p:cNvPr id="7172" name="Rectangle 5"/>
          <p:cNvSpPr>
            <a:spLocks noChangeArrowheads="1"/>
          </p:cNvSpPr>
          <p:nvPr/>
        </p:nvSpPr>
        <p:spPr bwMode="auto">
          <a:xfrm>
            <a:off x="457200" y="1524000"/>
            <a:ext cx="4343400" cy="3416300"/>
          </a:xfrm>
          <a:prstGeom prst="rect">
            <a:avLst/>
          </a:prstGeom>
          <a:noFill/>
          <a:ln w="9525">
            <a:noFill/>
            <a:miter lim="800000"/>
            <a:headEnd/>
            <a:tailEnd/>
          </a:ln>
        </p:spPr>
        <p:txBody>
          <a:bodyPr>
            <a:spAutoFit/>
          </a:bodyPr>
          <a:lstStyle/>
          <a:p>
            <a:pPr>
              <a:spcBef>
                <a:spcPct val="50000"/>
              </a:spcBef>
            </a:pPr>
            <a:r>
              <a:rPr lang="en-GB" sz="2400" dirty="0">
                <a:latin typeface="Cambria" pitchFamily="18" charset="0"/>
              </a:rPr>
              <a:t>‘....The human being, however, with his soul and its lower powers has such an affinity with the heavens, as does the surface of the Earth, and this has been tested and proven in many ways, of which each is a noble pearl of astrology’</a:t>
            </a:r>
            <a:r>
              <a:rPr lang="en-US" sz="2400" dirty="0">
                <a:latin typeface="Cambria" pitchFamily="18" charset="0"/>
              </a:rPr>
              <a:t> </a:t>
            </a:r>
          </a:p>
          <a:p>
            <a:pPr>
              <a:spcBef>
                <a:spcPct val="50000"/>
              </a:spcBef>
            </a:pPr>
            <a:r>
              <a:rPr lang="en-GB" sz="1600" dirty="0"/>
              <a:t>Johannes Kepler, </a:t>
            </a:r>
            <a:r>
              <a:rPr lang="en-GB" sz="1600" i="1" dirty="0"/>
              <a:t>Tertius Interveniens</a:t>
            </a:r>
            <a:r>
              <a:rPr lang="en-GB" sz="1600" dirty="0"/>
              <a:t>, 1610.</a:t>
            </a:r>
            <a:endParaRPr lang="en-US" sz="1600" dirty="0"/>
          </a:p>
        </p:txBody>
      </p:sp>
      <p:pic>
        <p:nvPicPr>
          <p:cNvPr id="7173" name="Picture 2"/>
          <p:cNvPicPr>
            <a:picLocks noChangeAspect="1" noChangeArrowheads="1"/>
          </p:cNvPicPr>
          <p:nvPr/>
        </p:nvPicPr>
        <p:blipFill>
          <a:blip r:embed="rId3" cstate="print"/>
          <a:srcRect l="19612" t="11433" r="58469" b="7703"/>
          <a:stretch>
            <a:fillRect/>
          </a:stretch>
        </p:blipFill>
        <p:spPr bwMode="auto">
          <a:xfrm>
            <a:off x="5292725" y="2492375"/>
            <a:ext cx="3400425" cy="4032250"/>
          </a:xfrm>
          <a:prstGeom prst="rect">
            <a:avLst/>
          </a:prstGeom>
          <a:noFill/>
          <a:ln w="9525">
            <a:noFill/>
            <a:miter lim="800000"/>
            <a:headEnd/>
            <a:tailEnd/>
          </a:ln>
        </p:spPr>
      </p:pic>
      <p:pic>
        <p:nvPicPr>
          <p:cNvPr id="7175" name="Picture 4" descr="C:\Users\ablettm\AppData\Local\Microsoft\Windows\Temporary Internet Files\Content.Outlook\R41HOZLM\UWTSD Logo.jpg"/>
          <p:cNvPicPr>
            <a:picLocks noChangeAspect="1" noChangeArrowheads="1"/>
          </p:cNvPicPr>
          <p:nvPr/>
        </p:nvPicPr>
        <p:blipFill>
          <a:blip r:embed="rId4" cstate="print"/>
          <a:srcRect/>
          <a:stretch>
            <a:fillRect/>
          </a:stretch>
        </p:blipFill>
        <p:spPr bwMode="auto">
          <a:xfrm>
            <a:off x="250825" y="115888"/>
            <a:ext cx="1655763" cy="690562"/>
          </a:xfrm>
          <a:prstGeom prst="rect">
            <a:avLst/>
          </a:prstGeom>
          <a:noFill/>
          <a:ln w="9525">
            <a:noFill/>
            <a:miter lim="800000"/>
            <a:headEnd/>
            <a:tailEnd/>
          </a:ln>
        </p:spPr>
      </p:pic>
      <p:sp>
        <p:nvSpPr>
          <p:cNvPr id="7" name="Rectangle 6"/>
          <p:cNvSpPr/>
          <p:nvPr/>
        </p:nvSpPr>
        <p:spPr>
          <a:xfrm>
            <a:off x="4453217" y="3244334"/>
            <a:ext cx="237566" cy="369332"/>
          </a:xfrm>
          <a:prstGeom prst="rect">
            <a:avLst/>
          </a:prstGeom>
        </p:spPr>
        <p:txBody>
          <a:bodyPr wrap="none">
            <a:spAutoFit/>
          </a:bodyPr>
          <a:lstStyle/>
          <a:p>
            <a:r>
              <a:rPr lang="en-GB" dirty="0" smtClean="0"/>
              <a: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US" dirty="0" err="1" smtClean="0">
                <a:latin typeface="Cambria" pitchFamily="18" charset="0"/>
                <a:ea typeface="Cambria" pitchFamily="18" charset="0"/>
              </a:rPr>
              <a:t>Kepler</a:t>
            </a:r>
            <a:r>
              <a:rPr lang="en-US" dirty="0" smtClean="0">
                <a:latin typeface="Cambria" pitchFamily="18" charset="0"/>
                <a:ea typeface="Cambria" pitchFamily="18" charset="0"/>
              </a:rPr>
              <a:t>: How does Astrology Work</a:t>
            </a:r>
            <a:endParaRPr lang="en-GB" dirty="0" smtClean="0">
              <a:latin typeface="Cambria" pitchFamily="18" charset="0"/>
              <a:ea typeface="Cambria" pitchFamily="18" charset="0"/>
            </a:endParaRPr>
          </a:p>
        </p:txBody>
      </p:sp>
      <p:sp>
        <p:nvSpPr>
          <p:cNvPr id="13315" name="Content Placeholder 2"/>
          <p:cNvSpPr>
            <a:spLocks noGrp="1"/>
          </p:cNvSpPr>
          <p:nvPr>
            <p:ph idx="1"/>
          </p:nvPr>
        </p:nvSpPr>
        <p:spPr/>
        <p:txBody>
          <a:bodyPr/>
          <a:lstStyle/>
          <a:p>
            <a:pPr eaLnBrk="1" hangingPunct="1"/>
            <a:r>
              <a:rPr lang="en-US" sz="2000" b="1" dirty="0" smtClean="0">
                <a:latin typeface="Cambria" pitchFamily="18" charset="0"/>
                <a:ea typeface="Cambria" pitchFamily="18" charset="0"/>
              </a:rPr>
              <a:t>Thesis 64</a:t>
            </a:r>
            <a:r>
              <a:rPr lang="en-US" sz="2000" dirty="0" smtClean="0">
                <a:latin typeface="Cambria" pitchFamily="18" charset="0"/>
                <a:ea typeface="Cambria" pitchFamily="18" charset="0"/>
              </a:rPr>
              <a:t>. All powers coming down from above are ruled according to Aristotle's teaching: namely, that inside this lower world or earthly sphere there is a spiritual nature, capable of expression through geometry. This nature is enlivened by geometrical and harmonic connections with the celestial lights, out of an inner drive of the Creator, not guided by reason, and itself is stimulated and driven for the use of their powers. </a:t>
            </a:r>
          </a:p>
          <a:p>
            <a:pPr eaLnBrk="1" hangingPunct="1"/>
            <a:endParaRPr lang="en-US" sz="2000" dirty="0" smtClean="0">
              <a:latin typeface="Cambria" pitchFamily="18" charset="0"/>
              <a:ea typeface="Cambria" pitchFamily="18" charset="0"/>
            </a:endParaRPr>
          </a:p>
          <a:p>
            <a:pPr eaLnBrk="1" hangingPunct="1"/>
            <a:r>
              <a:rPr lang="en-US" sz="2000" dirty="0" err="1" smtClean="0">
                <a:latin typeface="Cambria" pitchFamily="18" charset="0"/>
                <a:ea typeface="Cambria" pitchFamily="18" charset="0"/>
              </a:rPr>
              <a:t>Kepler</a:t>
            </a:r>
            <a:r>
              <a:rPr lang="en-US" sz="2000" dirty="0" smtClean="0">
                <a:latin typeface="Cambria" pitchFamily="18" charset="0"/>
                <a:ea typeface="Cambria" pitchFamily="18" charset="0"/>
              </a:rPr>
              <a:t>, Johannes, ‘Johannes </a:t>
            </a:r>
            <a:r>
              <a:rPr lang="en-US" sz="2000" dirty="0" err="1" smtClean="0">
                <a:latin typeface="Cambria" pitchFamily="18" charset="0"/>
                <a:ea typeface="Cambria" pitchFamily="18" charset="0"/>
              </a:rPr>
              <a:t>Kepler’s</a:t>
            </a:r>
            <a:r>
              <a:rPr lang="en-US" sz="2000" dirty="0" smtClean="0">
                <a:latin typeface="Cambria" pitchFamily="18" charset="0"/>
                <a:ea typeface="Cambria" pitchFamily="18" charset="0"/>
              </a:rPr>
              <a:t> </a:t>
            </a:r>
            <a:r>
              <a:rPr lang="en-US" sz="2000" dirty="0" err="1" smtClean="0">
                <a:latin typeface="Cambria" pitchFamily="18" charset="0"/>
                <a:ea typeface="Cambria" pitchFamily="18" charset="0"/>
              </a:rPr>
              <a:t>Tertius</a:t>
            </a:r>
            <a:r>
              <a:rPr lang="en-US" sz="2000" dirty="0" smtClean="0">
                <a:latin typeface="Cambria" pitchFamily="18" charset="0"/>
                <a:ea typeface="Cambria" pitchFamily="18" charset="0"/>
              </a:rPr>
              <a:t> </a:t>
            </a:r>
            <a:r>
              <a:rPr lang="en-US" sz="2000" dirty="0" err="1" smtClean="0">
                <a:latin typeface="Cambria" pitchFamily="18" charset="0"/>
                <a:ea typeface="Cambria" pitchFamily="18" charset="0"/>
              </a:rPr>
              <a:t>Interveniens</a:t>
            </a:r>
            <a:r>
              <a:rPr lang="en-US" sz="2000" dirty="0" smtClean="0">
                <a:latin typeface="Cambria" pitchFamily="18" charset="0"/>
                <a:ea typeface="Cambria" pitchFamily="18" charset="0"/>
              </a:rPr>
              <a:t>’, (thesis 64), trans Ken Negus, </a:t>
            </a:r>
            <a:r>
              <a:rPr lang="en-US" sz="2000" i="1" dirty="0" smtClean="0">
                <a:latin typeface="Cambria" pitchFamily="18" charset="0"/>
                <a:ea typeface="Cambria" pitchFamily="18" charset="0"/>
              </a:rPr>
              <a:t>Culture and Cosmos</a:t>
            </a:r>
            <a:r>
              <a:rPr lang="en-US" sz="2000" dirty="0" smtClean="0">
                <a:latin typeface="Cambria" pitchFamily="18" charset="0"/>
                <a:ea typeface="Cambria" pitchFamily="18" charset="0"/>
              </a:rPr>
              <a:t>, Vol. 1, no 1, Spring/Summer 1997, pp. 51-2. </a:t>
            </a:r>
            <a:endParaRPr lang="en-GB" sz="2000" dirty="0" smtClean="0">
              <a:latin typeface="Cambria" pitchFamily="18" charset="0"/>
              <a:ea typeface="Cambria" pitchFamily="18" charset="0"/>
            </a:endParaRPr>
          </a:p>
          <a:p>
            <a:pPr eaLnBrk="1" hangingPunct="1"/>
            <a:endParaRPr lang="en-GB" sz="2000" dirty="0" smtClean="0"/>
          </a:p>
        </p:txBody>
      </p:sp>
      <p:pic>
        <p:nvPicPr>
          <p:cNvPr id="4" name="Picture 5" descr="Kepler"/>
          <p:cNvPicPr>
            <a:picLocks noChangeAspect="1" noChangeArrowheads="1"/>
          </p:cNvPicPr>
          <p:nvPr/>
        </p:nvPicPr>
        <p:blipFill>
          <a:blip r:embed="rId2" cstate="print"/>
          <a:srcRect/>
          <a:stretch>
            <a:fillRect/>
          </a:stretch>
        </p:blipFill>
        <p:spPr>
          <a:xfrm>
            <a:off x="7740352" y="5157192"/>
            <a:ext cx="943014" cy="1299245"/>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dirty="0" err="1" smtClean="0">
                <a:latin typeface="Cambria" pitchFamily="18" charset="0"/>
                <a:ea typeface="Cambria" pitchFamily="18" charset="0"/>
              </a:rPr>
              <a:t>Kepler</a:t>
            </a:r>
            <a:r>
              <a:rPr lang="en-GB" dirty="0" smtClean="0">
                <a:latin typeface="Cambria" pitchFamily="18" charset="0"/>
                <a:ea typeface="Cambria" pitchFamily="18" charset="0"/>
              </a:rPr>
              <a:t>: Free will</a:t>
            </a:r>
          </a:p>
        </p:txBody>
      </p:sp>
      <p:sp>
        <p:nvSpPr>
          <p:cNvPr id="15363" name="Content Placeholder 2"/>
          <p:cNvSpPr>
            <a:spLocks noGrp="1"/>
          </p:cNvSpPr>
          <p:nvPr>
            <p:ph idx="1"/>
          </p:nvPr>
        </p:nvSpPr>
        <p:spPr/>
        <p:txBody>
          <a:bodyPr>
            <a:normAutofit fontScale="92500" lnSpcReduction="10000"/>
          </a:bodyPr>
          <a:lstStyle/>
          <a:p>
            <a:pPr eaLnBrk="1" hangingPunct="1">
              <a:buNone/>
            </a:pPr>
            <a:r>
              <a:rPr lang="en-US" sz="2400" dirty="0" smtClean="0">
                <a:latin typeface="Cambria" pitchFamily="18" charset="0"/>
                <a:ea typeface="Cambria" pitchFamily="18" charset="0"/>
              </a:rPr>
              <a:t>The passive soul ‘operates on its own account, is the offspring of the inferior faculties of the soul..is subject to the powers of nature...is strong by the motion of the alteration which it brings to its body, so that it is completely subject to the vital faculty’, whereas the active soul is ‘occupied in activity…(is subject) to the will of man…(and) operates outside itself..adapting its operations to the proportions, or bringing the proportions into them’. </a:t>
            </a:r>
            <a:endParaRPr lang="en-GB" sz="2400" dirty="0" smtClean="0">
              <a:latin typeface="Cambria" pitchFamily="18" charset="0"/>
              <a:ea typeface="Cambria" pitchFamily="18" charset="0"/>
            </a:endParaRPr>
          </a:p>
          <a:p>
            <a:pPr eaLnBrk="1" hangingPunct="1">
              <a:buNone/>
            </a:pPr>
            <a:endParaRPr lang="en-US" sz="2400" dirty="0" smtClean="0">
              <a:latin typeface="Cambria" pitchFamily="18" charset="0"/>
              <a:ea typeface="Cambria" pitchFamily="18" charset="0"/>
            </a:endParaRPr>
          </a:p>
          <a:p>
            <a:pPr eaLnBrk="1" hangingPunct="1">
              <a:buNone/>
            </a:pPr>
            <a:r>
              <a:rPr lang="en-US" sz="2400" dirty="0" err="1" smtClean="0">
                <a:latin typeface="Cambria" pitchFamily="18" charset="0"/>
                <a:ea typeface="Cambria" pitchFamily="18" charset="0"/>
              </a:rPr>
              <a:t>Kepler</a:t>
            </a:r>
            <a:r>
              <a:rPr lang="en-US" sz="2400" dirty="0" smtClean="0">
                <a:latin typeface="Cambria" pitchFamily="18" charset="0"/>
                <a:ea typeface="Cambria" pitchFamily="18" charset="0"/>
              </a:rPr>
              <a:t>, Johannes, </a:t>
            </a:r>
            <a:r>
              <a:rPr lang="en-US" sz="2400" i="1" dirty="0" smtClean="0">
                <a:latin typeface="Cambria" pitchFamily="18" charset="0"/>
                <a:ea typeface="Cambria" pitchFamily="18" charset="0"/>
              </a:rPr>
              <a:t>The Harmony of the World</a:t>
            </a:r>
            <a:r>
              <a:rPr lang="en-US" sz="2400" dirty="0" smtClean="0">
                <a:latin typeface="Cambria" pitchFamily="18" charset="0"/>
                <a:ea typeface="Cambria" pitchFamily="18" charset="0"/>
              </a:rPr>
              <a:t>, trans. E.J. </a:t>
            </a:r>
            <a:r>
              <a:rPr lang="en-US" sz="2400" dirty="0" err="1" smtClean="0">
                <a:latin typeface="Cambria" pitchFamily="18" charset="0"/>
                <a:ea typeface="Cambria" pitchFamily="18" charset="0"/>
              </a:rPr>
              <a:t>Aiton</a:t>
            </a:r>
            <a:r>
              <a:rPr lang="en-US" sz="2400" dirty="0" smtClean="0">
                <a:latin typeface="Cambria" pitchFamily="18" charset="0"/>
                <a:ea typeface="Cambria" pitchFamily="18" charset="0"/>
              </a:rPr>
              <a:t>, A.M. Duncan, J.V. Field, (American Philosophical Society, Philadelphia, 1997), Book IV, p. 310; see also p. 309</a:t>
            </a:r>
            <a:endParaRPr lang="en-GB" sz="2400" dirty="0" smtClean="0">
              <a:latin typeface="Cambria" pitchFamily="18" charset="0"/>
              <a:ea typeface="Cambria" pitchFamily="18" charset="0"/>
            </a:endParaRPr>
          </a:p>
          <a:p>
            <a:pPr eaLnBrk="1" hangingPunct="1">
              <a:buNone/>
            </a:pPr>
            <a:r>
              <a:rPr lang="en-GB" sz="2400" dirty="0" smtClean="0">
                <a:latin typeface="Cambria" pitchFamily="18" charset="0"/>
                <a:ea typeface="Cambria" pitchFamily="18" charset="0"/>
              </a:rPr>
              <a:t> </a:t>
            </a:r>
          </a:p>
          <a:p>
            <a:pPr eaLnBrk="1" hangingPunct="1"/>
            <a:endParaRPr lang="en-GB" dirty="0" smtClean="0"/>
          </a:p>
        </p:txBody>
      </p:sp>
      <p:pic>
        <p:nvPicPr>
          <p:cNvPr id="4" name="Picture 5" descr="Kepler"/>
          <p:cNvPicPr>
            <a:picLocks noChangeAspect="1" noChangeArrowheads="1"/>
          </p:cNvPicPr>
          <p:nvPr/>
        </p:nvPicPr>
        <p:blipFill>
          <a:blip r:embed="rId2" cstate="print"/>
          <a:srcRect/>
          <a:stretch>
            <a:fillRect/>
          </a:stretch>
        </p:blipFill>
        <p:spPr>
          <a:xfrm>
            <a:off x="7879170" y="260351"/>
            <a:ext cx="940980" cy="129644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
            </a:r>
            <a:br>
              <a:rPr lang="en-US" dirty="0" smtClean="0">
                <a:latin typeface="Cambria" pitchFamily="18" charset="0"/>
                <a:ea typeface="Cambria" pitchFamily="18" charset="0"/>
              </a:rPr>
            </a:br>
            <a:r>
              <a:rPr lang="en-US" dirty="0" err="1" smtClean="0">
                <a:latin typeface="Cambria" pitchFamily="18" charset="0"/>
                <a:ea typeface="Cambria" pitchFamily="18" charset="0"/>
              </a:rPr>
              <a:t>Kepler’s</a:t>
            </a:r>
            <a:r>
              <a:rPr lang="en-US" dirty="0" smtClean="0">
                <a:latin typeface="Cambria" pitchFamily="18" charset="0"/>
                <a:ea typeface="Cambria" pitchFamily="18" charset="0"/>
              </a:rPr>
              <a:t> Prediction for 1602 </a:t>
            </a:r>
            <a:br>
              <a:rPr lang="en-US" dirty="0" smtClean="0">
                <a:latin typeface="Cambria" pitchFamily="18" charset="0"/>
                <a:ea typeface="Cambria" pitchFamily="18" charset="0"/>
              </a:rPr>
            </a:br>
            <a:r>
              <a:rPr lang="en-US" dirty="0" smtClean="0">
                <a:latin typeface="Cambria" pitchFamily="18" charset="0"/>
                <a:ea typeface="Cambria" pitchFamily="18" charset="0"/>
              </a:rPr>
              <a:t>(Thesis 71) </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47500" lnSpcReduction="20000"/>
          </a:bodyPr>
          <a:lstStyle/>
          <a:p>
            <a:pPr>
              <a:buNone/>
            </a:pPr>
            <a:r>
              <a:rPr lang="en-US" b="1" dirty="0" smtClean="0">
                <a:latin typeface="Cambria" pitchFamily="18" charset="0"/>
                <a:ea typeface="Cambria" pitchFamily="18" charset="0"/>
              </a:rPr>
              <a:t>Previous aspects:</a:t>
            </a:r>
            <a:endParaRPr lang="en-GB" b="1" dirty="0" smtClean="0">
              <a:latin typeface="Cambria" pitchFamily="18" charset="0"/>
              <a:ea typeface="Cambria" pitchFamily="18" charset="0"/>
            </a:endParaRPr>
          </a:p>
          <a:p>
            <a:pPr>
              <a:buNone/>
            </a:pPr>
            <a:r>
              <a:rPr lang="en-US" dirty="0" smtClean="0">
                <a:latin typeface="Cambria" pitchFamily="18" charset="0"/>
                <a:ea typeface="Cambria" pitchFamily="18" charset="0"/>
              </a:rPr>
              <a:t>1572 Mars conjunct Saturn:</a:t>
            </a:r>
            <a:endParaRPr lang="en-GB" dirty="0" smtClean="0">
              <a:latin typeface="Cambria" pitchFamily="18" charset="0"/>
              <a:ea typeface="Cambria" pitchFamily="18" charset="0"/>
            </a:endParaRPr>
          </a:p>
          <a:p>
            <a:pPr>
              <a:buNone/>
            </a:pPr>
            <a:r>
              <a:rPr lang="en-US" dirty="0" smtClean="0">
                <a:latin typeface="Cambria" pitchFamily="18" charset="0"/>
                <a:ea typeface="Cambria" pitchFamily="18" charset="0"/>
              </a:rPr>
              <a:t>St. Bartholomew’s Day massacre in Paris: Catholics massacre Protestants</a:t>
            </a:r>
            <a:endParaRPr lang="en-GB" dirty="0" smtClean="0">
              <a:latin typeface="Cambria" pitchFamily="18" charset="0"/>
              <a:ea typeface="Cambria" pitchFamily="18" charset="0"/>
            </a:endParaRPr>
          </a:p>
          <a:p>
            <a:pPr>
              <a:buNone/>
            </a:pPr>
            <a:r>
              <a:rPr lang="en-US" dirty="0" smtClean="0">
                <a:latin typeface="Cambria" pitchFamily="18" charset="0"/>
                <a:ea typeface="Cambria" pitchFamily="18" charset="0"/>
              </a:rPr>
              <a:t> </a:t>
            </a:r>
            <a:endParaRPr lang="en-GB" dirty="0" smtClean="0">
              <a:latin typeface="Cambria" pitchFamily="18" charset="0"/>
              <a:ea typeface="Cambria" pitchFamily="18" charset="0"/>
            </a:endParaRPr>
          </a:p>
          <a:p>
            <a:pPr>
              <a:buNone/>
            </a:pPr>
            <a:r>
              <a:rPr lang="en-US" dirty="0" smtClean="0">
                <a:latin typeface="Cambria" pitchFamily="18" charset="0"/>
                <a:ea typeface="Cambria" pitchFamily="18" charset="0"/>
              </a:rPr>
              <a:t>1596 Mars opposed to Jupiter</a:t>
            </a:r>
            <a:endParaRPr lang="en-GB" dirty="0" smtClean="0">
              <a:latin typeface="Cambria" pitchFamily="18" charset="0"/>
              <a:ea typeface="Cambria" pitchFamily="18" charset="0"/>
            </a:endParaRPr>
          </a:p>
          <a:p>
            <a:pPr>
              <a:buNone/>
            </a:pPr>
            <a:r>
              <a:rPr lang="en-US" dirty="0" smtClean="0">
                <a:latin typeface="Cambria" pitchFamily="18" charset="0"/>
                <a:ea typeface="Cambria" pitchFamily="18" charset="0"/>
              </a:rPr>
              <a:t>Castle at Eger in Hungary was captured by the Turks: major victory in Turkish expansion in Hungary</a:t>
            </a:r>
          </a:p>
          <a:p>
            <a:pPr>
              <a:buNone/>
            </a:pPr>
            <a:endParaRPr lang="en-GB" dirty="0" smtClean="0">
              <a:latin typeface="Cambria" pitchFamily="18" charset="0"/>
              <a:ea typeface="Cambria" pitchFamily="18" charset="0"/>
            </a:endParaRPr>
          </a:p>
          <a:p>
            <a:pPr>
              <a:buNone/>
            </a:pPr>
            <a:r>
              <a:rPr lang="en-US" b="1" dirty="0" smtClean="0">
                <a:latin typeface="Cambria" pitchFamily="18" charset="0"/>
                <a:ea typeface="Cambria" pitchFamily="18" charset="0"/>
              </a:rPr>
              <a:t>Conclusion:</a:t>
            </a:r>
            <a:r>
              <a:rPr lang="en-US" dirty="0" smtClean="0">
                <a:latin typeface="Cambria" pitchFamily="18" charset="0"/>
                <a:ea typeface="Cambria" pitchFamily="18" charset="0"/>
              </a:rPr>
              <a:t> </a:t>
            </a:r>
            <a:endParaRPr lang="en-GB" dirty="0" smtClean="0">
              <a:latin typeface="Cambria" pitchFamily="18" charset="0"/>
              <a:ea typeface="Cambria" pitchFamily="18" charset="0"/>
            </a:endParaRPr>
          </a:p>
          <a:p>
            <a:pPr>
              <a:buNone/>
            </a:pPr>
            <a:r>
              <a:rPr lang="en-US" dirty="0" smtClean="0">
                <a:latin typeface="Cambria" pitchFamily="18" charset="0"/>
                <a:ea typeface="Cambria" pitchFamily="18" charset="0"/>
              </a:rPr>
              <a:t>‘experience shows that under these two conjunctions souls are generally stunned and frightened, or aroused in the expectation of revolts, and this fact is very significant for a multitude of people congregated in one place either for some undertaking or for destruction, as military experience testifies’ (thesis 71). </a:t>
            </a:r>
          </a:p>
          <a:p>
            <a:pPr>
              <a:buNone/>
            </a:pPr>
            <a:endParaRPr lang="en-GB" dirty="0" smtClean="0">
              <a:latin typeface="Cambria" pitchFamily="18" charset="0"/>
              <a:ea typeface="Cambria" pitchFamily="18" charset="0"/>
            </a:endParaRPr>
          </a:p>
          <a:p>
            <a:pPr>
              <a:buNone/>
            </a:pPr>
            <a:r>
              <a:rPr lang="en-US" b="1" dirty="0" err="1" smtClean="0">
                <a:latin typeface="Cambria" pitchFamily="18" charset="0"/>
                <a:ea typeface="Cambria" pitchFamily="18" charset="0"/>
              </a:rPr>
              <a:t>Kepler’s</a:t>
            </a:r>
            <a:r>
              <a:rPr lang="en-US" b="1" dirty="0" smtClean="0">
                <a:latin typeface="Cambria" pitchFamily="18" charset="0"/>
                <a:ea typeface="Cambria" pitchFamily="18" charset="0"/>
              </a:rPr>
              <a:t> fundamental model </a:t>
            </a:r>
            <a:r>
              <a:rPr lang="en-US" dirty="0" smtClean="0">
                <a:latin typeface="Cambria" pitchFamily="18" charset="0"/>
                <a:ea typeface="Cambria" pitchFamily="18" charset="0"/>
              </a:rPr>
              <a:t>was therefore psychological. The mechanism was one in which the movements of the planets stirred up the collective soul, and such disturbances then expressed themselves through political volatility. There is a clear process, then, in which an initial disturbance in the soul, results in violent disturbance. </a:t>
            </a:r>
            <a:endParaRPr lang="en-GB" dirty="0" smtClean="0">
              <a:latin typeface="Cambria" pitchFamily="18" charset="0"/>
              <a:ea typeface="Cambria" pitchFamily="18" charset="0"/>
            </a:endParaRPr>
          </a:p>
          <a:p>
            <a:pPr>
              <a:buNone/>
            </a:pPr>
            <a:endParaRPr lang="en-GB" dirty="0"/>
          </a:p>
        </p:txBody>
      </p:sp>
      <p:pic>
        <p:nvPicPr>
          <p:cNvPr id="4" name="Picture 5" descr="Kepler"/>
          <p:cNvPicPr>
            <a:picLocks noChangeAspect="1" noChangeArrowheads="1"/>
          </p:cNvPicPr>
          <p:nvPr/>
        </p:nvPicPr>
        <p:blipFill>
          <a:blip r:embed="rId2" cstate="print"/>
          <a:srcRect/>
          <a:stretch>
            <a:fillRect/>
          </a:stretch>
        </p:blipFill>
        <p:spPr>
          <a:xfrm>
            <a:off x="7826906" y="260351"/>
            <a:ext cx="993244" cy="136844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latin typeface="Cambria" pitchFamily="18" charset="0"/>
                <a:ea typeface="Cambria" pitchFamily="18" charset="0"/>
              </a:rPr>
              <a:t>Kepler’s</a:t>
            </a:r>
            <a:r>
              <a:rPr lang="en-US" dirty="0" smtClean="0">
                <a:latin typeface="Cambria" pitchFamily="18" charset="0"/>
                <a:ea typeface="Cambria" pitchFamily="18" charset="0"/>
              </a:rPr>
              <a:t> Prediction for 1602</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55000" lnSpcReduction="20000"/>
          </a:bodyPr>
          <a:lstStyle/>
          <a:p>
            <a:pPr>
              <a:buNone/>
            </a:pPr>
            <a:r>
              <a:rPr lang="en-US" dirty="0" smtClean="0">
                <a:latin typeface="Cambria" pitchFamily="18" charset="0"/>
                <a:ea typeface="Cambria" pitchFamily="18" charset="0"/>
              </a:rPr>
              <a:t>a solar eclipse at 3</a:t>
            </a:r>
            <a:r>
              <a:rPr lang="en-US" baseline="30000" dirty="0" smtClean="0">
                <a:latin typeface="Cambria" pitchFamily="18" charset="0"/>
                <a:ea typeface="Cambria" pitchFamily="18" charset="0"/>
              </a:rPr>
              <a:t>0</a:t>
            </a:r>
            <a:r>
              <a:rPr lang="en-US" dirty="0" smtClean="0">
                <a:latin typeface="Cambria" pitchFamily="18" charset="0"/>
                <a:ea typeface="Cambria" pitchFamily="18" charset="0"/>
              </a:rPr>
              <a:t> Capricorn, a </a:t>
            </a:r>
            <a:r>
              <a:rPr lang="en-US" dirty="0" err="1" smtClean="0">
                <a:latin typeface="Cambria" pitchFamily="18" charset="0"/>
                <a:ea typeface="Cambria" pitchFamily="18" charset="0"/>
              </a:rPr>
              <a:t>sextile</a:t>
            </a:r>
            <a:r>
              <a:rPr lang="en-US" dirty="0" smtClean="0">
                <a:latin typeface="Cambria" pitchFamily="18" charset="0"/>
                <a:ea typeface="Cambria" pitchFamily="18" charset="0"/>
              </a:rPr>
              <a:t> (60</a:t>
            </a:r>
            <a:r>
              <a:rPr lang="en-US" baseline="30000" dirty="0" smtClean="0">
                <a:latin typeface="Cambria" pitchFamily="18" charset="0"/>
                <a:ea typeface="Cambria" pitchFamily="18" charset="0"/>
              </a:rPr>
              <a:t>0</a:t>
            </a:r>
            <a:r>
              <a:rPr lang="en-US" dirty="0" smtClean="0">
                <a:latin typeface="Cambria" pitchFamily="18" charset="0"/>
                <a:ea typeface="Cambria" pitchFamily="18" charset="0"/>
              </a:rPr>
              <a:t> separation) between Mars and Saturn, a conjunction of Mars and Jupiter (similar to 1569)  and a conjunction of Mars and Saturn (the same as in 1572). </a:t>
            </a:r>
            <a:endParaRPr lang="en-GB" dirty="0" smtClean="0">
              <a:latin typeface="Cambria" pitchFamily="18" charset="0"/>
              <a:ea typeface="Cambria" pitchFamily="18" charset="0"/>
            </a:endParaRPr>
          </a:p>
          <a:p>
            <a:pPr>
              <a:buNone/>
            </a:pPr>
            <a:r>
              <a:rPr lang="en-US" dirty="0" smtClean="0">
                <a:latin typeface="Cambria" pitchFamily="18" charset="0"/>
                <a:ea typeface="Cambria" pitchFamily="18" charset="0"/>
              </a:rPr>
              <a:t>‘it is preferable for peace and quiet to prevail, and sedition is feared, let meetings not be held in August and September, or let them be broken up, or better yet, let the causes exasperating people’s dispositions be taken quickly away, or by the introduction of some new deterrent, let their minds be changed’ (Thesis 71). </a:t>
            </a:r>
          </a:p>
          <a:p>
            <a:pPr>
              <a:buNone/>
            </a:pPr>
            <a:r>
              <a:rPr lang="en-US" dirty="0" smtClean="0">
                <a:latin typeface="Cambria" pitchFamily="18" charset="0"/>
                <a:ea typeface="Cambria" pitchFamily="18" charset="0"/>
              </a:rPr>
              <a:t>Astrology is therefore not deterministic</a:t>
            </a:r>
            <a:r>
              <a:rPr lang="en-GB" dirty="0" smtClean="0">
                <a:latin typeface="Cambria" pitchFamily="18" charset="0"/>
                <a:ea typeface="Cambria" pitchFamily="18" charset="0"/>
              </a:rPr>
              <a:t>: ‘these remedies’, he wrote, ‘are always in our power, however things may happen, and nothing is absolutely predetermined’ </a:t>
            </a:r>
            <a:r>
              <a:rPr lang="en-US" dirty="0" smtClean="0">
                <a:latin typeface="Cambria" pitchFamily="18" charset="0"/>
                <a:ea typeface="Cambria" pitchFamily="18" charset="0"/>
              </a:rPr>
              <a:t>(Thesis 71).</a:t>
            </a:r>
          </a:p>
          <a:p>
            <a:pPr>
              <a:lnSpc>
                <a:spcPct val="90000"/>
              </a:lnSpc>
              <a:buNone/>
            </a:pPr>
            <a:r>
              <a:rPr lang="en-GB" dirty="0" smtClean="0">
                <a:latin typeface="Cambria" pitchFamily="18" charset="0"/>
                <a:ea typeface="Cambria" pitchFamily="18" charset="0"/>
              </a:rPr>
              <a:t>‘For although the sun shines upon and warms the whole world, yet it does not produce olive trees everywhere except where they have been planted’. (Thesis 73). </a:t>
            </a:r>
          </a:p>
          <a:p>
            <a:pPr>
              <a:lnSpc>
                <a:spcPct val="90000"/>
              </a:lnSpc>
              <a:buNone/>
            </a:pPr>
            <a:r>
              <a:rPr lang="en-US" dirty="0" smtClean="0">
                <a:latin typeface="Cambria" pitchFamily="18" charset="0"/>
                <a:ea typeface="Cambria" pitchFamily="18" charset="0"/>
              </a:rPr>
              <a:t>Once such problems had been foreseen, they could be guarded against by military leadership: 'a great safeguard for the army lies in their loyalty to and high regard for their commander; for every victory depends on a driving force of the spirit'.(Thesis 72) </a:t>
            </a:r>
          </a:p>
          <a:p>
            <a:pPr>
              <a:lnSpc>
                <a:spcPct val="90000"/>
              </a:lnSpc>
              <a:buNone/>
            </a:pPr>
            <a:r>
              <a:rPr lang="en-US" b="1" dirty="0" smtClean="0">
                <a:latin typeface="Cambria" pitchFamily="18" charset="0"/>
                <a:ea typeface="Cambria" pitchFamily="18" charset="0"/>
              </a:rPr>
              <a:t>War between Germany and Poland – defeat</a:t>
            </a:r>
            <a:r>
              <a:rPr lang="en-US" dirty="0" smtClean="0">
                <a:latin typeface="Cambria" pitchFamily="18" charset="0"/>
                <a:ea typeface="Cambria" pitchFamily="18" charset="0"/>
              </a:rPr>
              <a:t>.</a:t>
            </a:r>
          </a:p>
          <a:p>
            <a:pPr>
              <a:lnSpc>
                <a:spcPct val="90000"/>
              </a:lnSpc>
              <a:buNone/>
            </a:pPr>
            <a:endParaRPr lang="en-GB" dirty="0" smtClean="0"/>
          </a:p>
          <a:p>
            <a:pPr>
              <a:lnSpc>
                <a:spcPct val="90000"/>
              </a:lnSpc>
            </a:pPr>
            <a:endParaRPr lang="en-GB" dirty="0" smtClean="0"/>
          </a:p>
          <a:p>
            <a:pPr>
              <a:buNone/>
            </a:pPr>
            <a:endParaRPr lang="en-GB" dirty="0"/>
          </a:p>
        </p:txBody>
      </p:sp>
      <p:pic>
        <p:nvPicPr>
          <p:cNvPr id="4" name="Picture 5" descr="Kepler"/>
          <p:cNvPicPr>
            <a:picLocks noChangeAspect="1" noChangeArrowheads="1"/>
          </p:cNvPicPr>
          <p:nvPr/>
        </p:nvPicPr>
        <p:blipFill>
          <a:blip r:embed="rId2" cstate="print"/>
          <a:srcRect/>
          <a:stretch>
            <a:fillRect/>
          </a:stretch>
        </p:blipFill>
        <p:spPr>
          <a:xfrm>
            <a:off x="8148721" y="116632"/>
            <a:ext cx="995279" cy="1371253"/>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p:cNvSpPr>
            <a:spLocks noGrp="1"/>
          </p:cNvSpPr>
          <p:nvPr>
            <p:ph type="title"/>
          </p:nvPr>
        </p:nvSpPr>
        <p:spPr/>
        <p:txBody>
          <a:bodyPr/>
          <a:lstStyle/>
          <a:p>
            <a:pPr eaLnBrk="1" hangingPunct="1"/>
            <a:endParaRPr lang="en-GB" dirty="0" smtClean="0"/>
          </a:p>
        </p:txBody>
      </p:sp>
      <p:pic>
        <p:nvPicPr>
          <p:cNvPr id="19459" name="Picture 2"/>
          <p:cNvPicPr>
            <a:picLocks noGrp="1" noChangeAspect="1" noChangeArrowheads="1"/>
          </p:cNvPicPr>
          <p:nvPr>
            <p:ph idx="1"/>
          </p:nvPr>
        </p:nvPicPr>
        <p:blipFill>
          <a:blip r:embed="rId2" cstate="print"/>
          <a:srcRect/>
          <a:stretch>
            <a:fillRect/>
          </a:stretch>
        </p:blipFill>
        <p:spPr>
          <a:xfrm>
            <a:off x="1475656" y="260648"/>
            <a:ext cx="6145212" cy="5891212"/>
          </a:xfrm>
          <a:noFill/>
        </p:spPr>
      </p:pic>
      <p:pic>
        <p:nvPicPr>
          <p:cNvPr id="4" name="Picture 5" descr="Kepler"/>
          <p:cNvPicPr>
            <a:picLocks noGrp="1" noChangeAspect="1" noChangeArrowheads="1"/>
          </p:cNvPicPr>
          <p:nvPr>
            <p:ph sz="half" idx="2"/>
          </p:nvPr>
        </p:nvPicPr>
        <p:blipFill>
          <a:blip r:embed="rId3" cstate="print"/>
          <a:srcRect/>
          <a:stretch>
            <a:fillRect/>
          </a:stretch>
        </p:blipFill>
        <p:spPr>
          <a:xfrm>
            <a:off x="7452320" y="260648"/>
            <a:ext cx="1465661" cy="2019325"/>
          </a:xfrm>
          <a:noFill/>
        </p:spPr>
      </p:pic>
      <p:sp>
        <p:nvSpPr>
          <p:cNvPr id="5" name="Right Arrow 4"/>
          <p:cNvSpPr/>
          <p:nvPr/>
        </p:nvSpPr>
        <p:spPr>
          <a:xfrm>
            <a:off x="2411760" y="4581128"/>
            <a:ext cx="685800" cy="3322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WW1 Ends</a:t>
            </a:r>
            <a:endParaRPr lang="en-US" smtClean="0"/>
          </a:p>
        </p:txBody>
      </p:sp>
      <p:pic>
        <p:nvPicPr>
          <p:cNvPr id="26627" name="Picture 4" descr="WW1 end"/>
          <p:cNvPicPr>
            <a:picLocks noGrp="1" noChangeAspect="1" noChangeArrowheads="1"/>
          </p:cNvPicPr>
          <p:nvPr>
            <p:ph idx="1"/>
          </p:nvPr>
        </p:nvPicPr>
        <p:blipFill>
          <a:blip r:embed="rId3" cstate="print"/>
          <a:srcRect/>
          <a:stretch>
            <a:fillRect/>
          </a:stretch>
        </p:blipFill>
        <p:spPr>
          <a:xfrm>
            <a:off x="1947863" y="1600200"/>
            <a:ext cx="5248275" cy="4525963"/>
          </a:xfrm>
          <a:noFill/>
        </p:spPr>
      </p:pic>
      <p:sp>
        <p:nvSpPr>
          <p:cNvPr id="4" name="Right Arrow 3"/>
          <p:cNvSpPr/>
          <p:nvPr/>
        </p:nvSpPr>
        <p:spPr>
          <a:xfrm>
            <a:off x="2267744" y="2564904"/>
            <a:ext cx="685800" cy="3322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dirty="0" smtClean="0"/>
              <a:t>Germany invades Poland</a:t>
            </a:r>
            <a:endParaRPr lang="en-US" dirty="0" smtClean="0"/>
          </a:p>
        </p:txBody>
      </p:sp>
      <p:pic>
        <p:nvPicPr>
          <p:cNvPr id="23555" name="Picture 4" descr="WW2 start"/>
          <p:cNvPicPr>
            <a:picLocks noGrp="1" noChangeAspect="1" noChangeArrowheads="1"/>
          </p:cNvPicPr>
          <p:nvPr>
            <p:ph idx="1"/>
          </p:nvPr>
        </p:nvPicPr>
        <p:blipFill>
          <a:blip r:embed="rId3" cstate="print"/>
          <a:srcRect/>
          <a:stretch>
            <a:fillRect/>
          </a:stretch>
        </p:blipFill>
        <p:spPr>
          <a:xfrm>
            <a:off x="1331913" y="1393825"/>
            <a:ext cx="6335712" cy="5464175"/>
          </a:xfrm>
          <a:noFill/>
        </p:spPr>
      </p:pic>
      <p:sp>
        <p:nvSpPr>
          <p:cNvPr id="4" name="Down Arrow 3"/>
          <p:cNvSpPr/>
          <p:nvPr/>
        </p:nvSpPr>
        <p:spPr>
          <a:xfrm>
            <a:off x="5364088" y="908720"/>
            <a:ext cx="304800" cy="685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WW2 in Europe ends</a:t>
            </a:r>
            <a:endParaRPr lang="en-US" smtClean="0"/>
          </a:p>
        </p:txBody>
      </p:sp>
      <p:pic>
        <p:nvPicPr>
          <p:cNvPr id="24579" name="Picture 4" descr="WW2 end"/>
          <p:cNvPicPr>
            <a:picLocks noGrp="1" noChangeAspect="1" noChangeArrowheads="1"/>
          </p:cNvPicPr>
          <p:nvPr>
            <p:ph idx="1"/>
          </p:nvPr>
        </p:nvPicPr>
        <p:blipFill>
          <a:blip r:embed="rId3" cstate="print"/>
          <a:srcRect/>
          <a:stretch>
            <a:fillRect/>
          </a:stretch>
        </p:blipFill>
        <p:spPr>
          <a:xfrm>
            <a:off x="2051720" y="1412776"/>
            <a:ext cx="5248275" cy="4525963"/>
          </a:xfrm>
          <a:noFill/>
        </p:spPr>
      </p:pic>
      <p:sp>
        <p:nvSpPr>
          <p:cNvPr id="4" name="Down Arrow 3"/>
          <p:cNvSpPr/>
          <p:nvPr/>
        </p:nvSpPr>
        <p:spPr>
          <a:xfrm>
            <a:off x="6300192" y="3789040"/>
            <a:ext cx="304800" cy="685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z="4000" smtClean="0"/>
              <a:t>Berlin Wall Opens: end of the ‘Long World War (1914-1989)</a:t>
            </a:r>
            <a:endParaRPr lang="en-US" sz="4000" smtClean="0"/>
          </a:p>
        </p:txBody>
      </p:sp>
      <p:pic>
        <p:nvPicPr>
          <p:cNvPr id="25603" name="Picture 4" descr="Berlin Wall Open"/>
          <p:cNvPicPr>
            <a:picLocks noGrp="1" noChangeAspect="1" noChangeArrowheads="1"/>
          </p:cNvPicPr>
          <p:nvPr>
            <p:ph idx="1"/>
          </p:nvPr>
        </p:nvPicPr>
        <p:blipFill>
          <a:blip r:embed="rId3" cstate="print"/>
          <a:srcRect/>
          <a:stretch>
            <a:fillRect/>
          </a:stretch>
        </p:blipFill>
        <p:spPr>
          <a:xfrm>
            <a:off x="1947863" y="1600200"/>
            <a:ext cx="5248275" cy="4525963"/>
          </a:xfrm>
          <a:noFill/>
        </p:spPr>
      </p:pic>
      <p:sp>
        <p:nvSpPr>
          <p:cNvPr id="4" name="Down Arrow 3"/>
          <p:cNvSpPr/>
          <p:nvPr/>
        </p:nvSpPr>
        <p:spPr>
          <a:xfrm>
            <a:off x="5724128" y="3933056"/>
            <a:ext cx="304800" cy="685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dirty="0" smtClean="0">
                <a:latin typeface="Cambria" pitchFamily="18" charset="0"/>
                <a:ea typeface="Cambria" pitchFamily="18" charset="0"/>
              </a:rPr>
              <a:t>Recent European History</a:t>
            </a:r>
            <a:endParaRPr lang="en-US" dirty="0" smtClean="0">
              <a:latin typeface="Cambria" pitchFamily="18" charset="0"/>
              <a:ea typeface="Cambria" pitchFamily="18" charset="0"/>
            </a:endParaRPr>
          </a:p>
        </p:txBody>
      </p:sp>
      <p:sp>
        <p:nvSpPr>
          <p:cNvPr id="27651" name="Rectangle 3"/>
          <p:cNvSpPr>
            <a:spLocks noGrp="1" noChangeArrowheads="1"/>
          </p:cNvSpPr>
          <p:nvPr>
            <p:ph idx="1"/>
          </p:nvPr>
        </p:nvSpPr>
        <p:spPr/>
        <p:txBody>
          <a:bodyPr/>
          <a:lstStyle/>
          <a:p>
            <a:pPr eaLnBrk="1" hangingPunct="1">
              <a:buNone/>
            </a:pPr>
            <a:r>
              <a:rPr lang="en-GB" dirty="0" smtClean="0">
                <a:latin typeface="Cambria" pitchFamily="18" charset="0"/>
                <a:ea typeface="Cambria" pitchFamily="18" charset="0"/>
              </a:rPr>
              <a:t>WW1 ends  		Sun 18 Scorpio</a:t>
            </a:r>
          </a:p>
          <a:p>
            <a:pPr eaLnBrk="1" hangingPunct="1">
              <a:buNone/>
            </a:pPr>
            <a:r>
              <a:rPr lang="en-GB" dirty="0" smtClean="0">
                <a:latin typeface="Cambria" pitchFamily="18" charset="0"/>
                <a:ea typeface="Cambria" pitchFamily="18" charset="0"/>
              </a:rPr>
              <a:t>WW2 begins 		MC 20 Taurus</a:t>
            </a:r>
          </a:p>
          <a:p>
            <a:pPr eaLnBrk="1" hangingPunct="1">
              <a:buNone/>
            </a:pPr>
            <a:r>
              <a:rPr lang="en-GB" dirty="0" smtClean="0">
                <a:latin typeface="Cambria" pitchFamily="18" charset="0"/>
                <a:ea typeface="Cambria" pitchFamily="18" charset="0"/>
              </a:rPr>
              <a:t>WW2 ends 		Sun 18 Taurus</a:t>
            </a:r>
          </a:p>
          <a:p>
            <a:pPr eaLnBrk="1" hangingPunct="1">
              <a:buNone/>
            </a:pPr>
            <a:r>
              <a:rPr lang="en-GB" dirty="0" smtClean="0">
                <a:latin typeface="Cambria" pitchFamily="18" charset="0"/>
                <a:ea typeface="Cambria" pitchFamily="18" charset="0"/>
              </a:rPr>
              <a:t>Berlin Wall Opens Sun 17 Scorpio</a:t>
            </a:r>
          </a:p>
          <a:p>
            <a:pPr eaLnBrk="1" hangingPunct="1">
              <a:buNone/>
            </a:pPr>
            <a:endParaRPr lang="en-GB" dirty="0" smtClean="0">
              <a:latin typeface="Cambria" pitchFamily="18" charset="0"/>
              <a:ea typeface="Cambria" pitchFamily="18" charset="0"/>
            </a:endParaRPr>
          </a:p>
          <a:p>
            <a:pPr eaLnBrk="1" hangingPunct="1">
              <a:buNone/>
            </a:pPr>
            <a:r>
              <a:rPr lang="en-GB" dirty="0" smtClean="0">
                <a:latin typeface="Cambria" pitchFamily="18" charset="0"/>
                <a:ea typeface="Cambria" pitchFamily="18" charset="0"/>
              </a:rPr>
              <a:t>(NB – Campion’s 3rd law of astrology: keep it simple)</a:t>
            </a:r>
            <a:endParaRPr lang="en-US" dirty="0" smtClean="0">
              <a:latin typeface="Cambria" pitchFamily="18" charset="0"/>
              <a:ea typeface="Cambria"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cstate="print"/>
          <a:srcRect/>
          <a:stretch>
            <a:fillRect/>
          </a:stretch>
        </p:blipFill>
        <p:spPr bwMode="auto">
          <a:xfrm>
            <a:off x="611560" y="980728"/>
            <a:ext cx="5783760" cy="5544616"/>
          </a:xfrm>
          <a:prstGeom prst="rect">
            <a:avLst/>
          </a:prstGeom>
          <a:noFill/>
          <a:ln w="9525">
            <a:noFill/>
            <a:miter lim="800000"/>
            <a:headEnd/>
            <a:tailEnd/>
          </a:ln>
        </p:spPr>
      </p:pic>
      <p:sp>
        <p:nvSpPr>
          <p:cNvPr id="5" name="Right Arrow 4"/>
          <p:cNvSpPr/>
          <p:nvPr/>
        </p:nvSpPr>
        <p:spPr>
          <a:xfrm>
            <a:off x="1187624" y="2636912"/>
            <a:ext cx="685800" cy="3322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German Empire Proc.jpg"/>
          <p:cNvPicPr>
            <a:picLocks noChangeAspect="1"/>
          </p:cNvPicPr>
          <p:nvPr/>
        </p:nvPicPr>
        <p:blipFill>
          <a:blip r:embed="rId3" cstate="print"/>
          <a:stretch>
            <a:fillRect/>
          </a:stretch>
        </p:blipFill>
        <p:spPr>
          <a:xfrm>
            <a:off x="6156176" y="116632"/>
            <a:ext cx="2846065" cy="2104561"/>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dirty="0" err="1" smtClean="0">
                <a:latin typeface="Cambria" pitchFamily="18" charset="0"/>
                <a:ea typeface="Cambria" pitchFamily="18" charset="0"/>
              </a:rPr>
              <a:t>Kepler’s</a:t>
            </a:r>
            <a:r>
              <a:rPr lang="en-GB" dirty="0" smtClean="0">
                <a:latin typeface="Cambria" pitchFamily="18" charset="0"/>
                <a:ea typeface="Cambria" pitchFamily="18" charset="0"/>
              </a:rPr>
              <a:t> Style</a:t>
            </a:r>
            <a:endParaRPr lang="en-US" dirty="0" smtClean="0">
              <a:latin typeface="Cambria" pitchFamily="18" charset="0"/>
              <a:ea typeface="Cambria" pitchFamily="18" charset="0"/>
            </a:endParaRPr>
          </a:p>
        </p:txBody>
      </p:sp>
      <p:sp>
        <p:nvSpPr>
          <p:cNvPr id="28675" name="Rectangle 3"/>
          <p:cNvSpPr>
            <a:spLocks noGrp="1" noChangeArrowheads="1"/>
          </p:cNvSpPr>
          <p:nvPr>
            <p:ph idx="1"/>
          </p:nvPr>
        </p:nvSpPr>
        <p:spPr/>
        <p:txBody>
          <a:bodyPr>
            <a:normAutofit fontScale="70000" lnSpcReduction="20000"/>
          </a:bodyPr>
          <a:lstStyle/>
          <a:p>
            <a:pPr eaLnBrk="1" hangingPunct="1">
              <a:buNone/>
            </a:pPr>
            <a:r>
              <a:rPr lang="en-GB" b="1" dirty="0" smtClean="0">
                <a:latin typeface="Cambria" pitchFamily="18" charset="0"/>
                <a:ea typeface="Cambria" pitchFamily="18" charset="0"/>
              </a:rPr>
              <a:t>Philosophy:</a:t>
            </a:r>
          </a:p>
          <a:p>
            <a:pPr eaLnBrk="1" hangingPunct="1">
              <a:buNone/>
            </a:pPr>
            <a:r>
              <a:rPr lang="en-GB" dirty="0" smtClean="0">
                <a:latin typeface="Cambria" pitchFamily="18" charset="0"/>
                <a:ea typeface="Cambria" pitchFamily="18" charset="0"/>
              </a:rPr>
              <a:t>The archetypes manifest as the planets move.</a:t>
            </a:r>
            <a:endParaRPr lang="en-GB" dirty="0" smtClean="0">
              <a:latin typeface="Cambria" pitchFamily="18" charset="0"/>
              <a:ea typeface="Cambria" pitchFamily="18" charset="0"/>
            </a:endParaRPr>
          </a:p>
          <a:p>
            <a:pPr eaLnBrk="1" hangingPunct="1">
              <a:buNone/>
            </a:pPr>
            <a:r>
              <a:rPr lang="en-GB" dirty="0" smtClean="0">
                <a:latin typeface="Cambria" pitchFamily="18" charset="0"/>
                <a:ea typeface="Cambria" pitchFamily="18" charset="0"/>
              </a:rPr>
              <a:t>The ‘lower’ soul is subject to the planets, but the higher soul is  not. Therefore human choice and action is necessary to the implementation of planetary effects.</a:t>
            </a:r>
          </a:p>
          <a:p>
            <a:pPr eaLnBrk="1" hangingPunct="1">
              <a:buNone/>
            </a:pPr>
            <a:endParaRPr lang="en-GB" dirty="0" smtClean="0">
              <a:latin typeface="Cambria" pitchFamily="18" charset="0"/>
              <a:ea typeface="Cambria" pitchFamily="18" charset="0"/>
            </a:endParaRPr>
          </a:p>
          <a:p>
            <a:pPr eaLnBrk="1" hangingPunct="1">
              <a:buNone/>
            </a:pPr>
            <a:r>
              <a:rPr lang="en-GB" b="1" dirty="0" smtClean="0">
                <a:latin typeface="Cambria" pitchFamily="18" charset="0"/>
                <a:ea typeface="Cambria" pitchFamily="18" charset="0"/>
              </a:rPr>
              <a:t>Method:</a:t>
            </a:r>
          </a:p>
          <a:p>
            <a:pPr eaLnBrk="1" hangingPunct="1">
              <a:buNone/>
            </a:pPr>
            <a:r>
              <a:rPr lang="en-GB" dirty="0" smtClean="0">
                <a:latin typeface="Cambria" pitchFamily="18" charset="0"/>
                <a:ea typeface="Cambria" pitchFamily="18" charset="0"/>
              </a:rPr>
              <a:t>Repetition.</a:t>
            </a:r>
          </a:p>
          <a:p>
            <a:pPr eaLnBrk="1" hangingPunct="1">
              <a:buNone/>
            </a:pPr>
            <a:r>
              <a:rPr lang="en-GB" dirty="0" smtClean="0">
                <a:latin typeface="Cambria" pitchFamily="18" charset="0"/>
                <a:ea typeface="Cambria" pitchFamily="18" charset="0"/>
              </a:rPr>
              <a:t>Explore the evidence. </a:t>
            </a:r>
          </a:p>
          <a:p>
            <a:pPr eaLnBrk="1" hangingPunct="1">
              <a:buNone/>
            </a:pPr>
            <a:r>
              <a:rPr lang="en-GB" dirty="0" smtClean="0">
                <a:latin typeface="Cambria" pitchFamily="18" charset="0"/>
                <a:ea typeface="Cambria" pitchFamily="18" charset="0"/>
              </a:rPr>
              <a:t>Examine </a:t>
            </a:r>
            <a:r>
              <a:rPr lang="en-GB" dirty="0" smtClean="0">
                <a:latin typeface="Cambria" pitchFamily="18" charset="0"/>
                <a:ea typeface="Cambria" pitchFamily="18" charset="0"/>
              </a:rPr>
              <a:t>past events, accurately timed and dated.</a:t>
            </a:r>
          </a:p>
          <a:p>
            <a:pPr eaLnBrk="1" hangingPunct="1">
              <a:buNone/>
            </a:pPr>
            <a:r>
              <a:rPr lang="en-GB" dirty="0" smtClean="0">
                <a:latin typeface="Cambria" pitchFamily="18" charset="0"/>
                <a:ea typeface="Cambria" pitchFamily="18" charset="0"/>
              </a:rPr>
              <a:t>Consider the nature of those events and current possibilities carefully</a:t>
            </a:r>
          </a:p>
          <a:p>
            <a:pPr eaLnBrk="1" hangingPunct="1">
              <a:buNone/>
            </a:pPr>
            <a:r>
              <a:rPr lang="en-GB" dirty="0" smtClean="0">
                <a:latin typeface="Cambria" pitchFamily="18" charset="0"/>
                <a:ea typeface="Cambria" pitchFamily="18" charset="0"/>
              </a:rPr>
              <a:t>Make a prediction in the knowledge that we can change </a:t>
            </a:r>
            <a:r>
              <a:rPr lang="en-GB" dirty="0" smtClean="0">
                <a:latin typeface="Cambria" pitchFamily="18" charset="0"/>
                <a:ea typeface="Cambria" pitchFamily="18" charset="0"/>
              </a:rPr>
              <a:t>events</a:t>
            </a:r>
          </a:p>
          <a:p>
            <a:pPr eaLnBrk="1" hangingPunct="1">
              <a:buNone/>
            </a:pPr>
            <a:endParaRPr lang="en-US" dirty="0" smtClean="0">
              <a:latin typeface="Cambria" pitchFamily="18" charset="0"/>
              <a:ea typeface="Cambria" pitchFamily="18" charset="0"/>
            </a:endParaRPr>
          </a:p>
        </p:txBody>
      </p:sp>
      <p:pic>
        <p:nvPicPr>
          <p:cNvPr id="4" name="Picture 5" descr="Kepler"/>
          <p:cNvPicPr>
            <a:picLocks noChangeAspect="1" noChangeArrowheads="1"/>
          </p:cNvPicPr>
          <p:nvPr/>
        </p:nvPicPr>
        <p:blipFill>
          <a:blip r:embed="rId3" cstate="print"/>
          <a:srcRect/>
          <a:stretch>
            <a:fillRect/>
          </a:stretch>
        </p:blipFill>
        <p:spPr>
          <a:xfrm>
            <a:off x="7668344" y="260351"/>
            <a:ext cx="1151806" cy="158691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Kepler’s Prediction for 1618</a:t>
            </a:r>
            <a:endParaRPr lang="en-US" smtClean="0"/>
          </a:p>
        </p:txBody>
      </p:sp>
      <p:sp>
        <p:nvSpPr>
          <p:cNvPr id="29699" name="Rectangle 3"/>
          <p:cNvSpPr>
            <a:spLocks noGrp="1" noChangeArrowheads="1"/>
          </p:cNvSpPr>
          <p:nvPr>
            <p:ph idx="1"/>
          </p:nvPr>
        </p:nvSpPr>
        <p:spPr/>
        <p:txBody>
          <a:bodyPr>
            <a:normAutofit fontScale="92500" lnSpcReduction="20000"/>
          </a:bodyPr>
          <a:lstStyle/>
          <a:p>
            <a:pPr>
              <a:buNone/>
            </a:pPr>
            <a:r>
              <a:rPr lang="en-GB" sz="1600" dirty="0" smtClean="0"/>
              <a:t>‘[May] has very dangerous aspects, as five planets gather together in Taurus, four of which advance from a </a:t>
            </a:r>
            <a:r>
              <a:rPr lang="en-GB" sz="1600" dirty="0" err="1" smtClean="0"/>
              <a:t>Sextile</a:t>
            </a:r>
            <a:r>
              <a:rPr lang="en-GB" sz="1600" dirty="0" smtClean="0"/>
              <a:t> to a Quintile with Jupiter. My fundamental argument is this: that a Conjunction of Mars and the Sun takes place next March in Aries, under the influence of which Germany stands; while numerous Conjunctions take place in May in Taurus near the </a:t>
            </a:r>
            <a:r>
              <a:rPr lang="en-GB" sz="1600" dirty="0" err="1" smtClean="0"/>
              <a:t>Plejades</a:t>
            </a:r>
            <a:r>
              <a:rPr lang="en-GB" sz="1600" dirty="0" smtClean="0"/>
              <a:t>’. </a:t>
            </a:r>
          </a:p>
          <a:p>
            <a:pPr>
              <a:buNone/>
            </a:pPr>
            <a:r>
              <a:rPr lang="en-GB" sz="1600" dirty="0" smtClean="0"/>
              <a:t> </a:t>
            </a:r>
          </a:p>
          <a:p>
            <a:pPr>
              <a:buNone/>
            </a:pPr>
            <a:r>
              <a:rPr lang="en-GB" sz="1600" b="1" dirty="0" smtClean="0"/>
              <a:t>Previous events</a:t>
            </a:r>
          </a:p>
          <a:p>
            <a:r>
              <a:rPr lang="en-GB" sz="1600" dirty="0" smtClean="0"/>
              <a:t>Peasants’ War in 1525, </a:t>
            </a:r>
          </a:p>
          <a:p>
            <a:r>
              <a:rPr lang="en-GB" sz="1600" dirty="0" smtClean="0"/>
              <a:t>the revolt in the Netherlands in 1565</a:t>
            </a:r>
          </a:p>
          <a:p>
            <a:r>
              <a:rPr lang="en-US" sz="1600" dirty="0" err="1" smtClean="0"/>
              <a:t>Bocskai</a:t>
            </a:r>
            <a:r>
              <a:rPr lang="en-US" sz="1600" dirty="0" smtClean="0"/>
              <a:t> uprising in Hungary </a:t>
            </a:r>
            <a:r>
              <a:rPr lang="en-GB" sz="1600" dirty="0" smtClean="0"/>
              <a:t>in 1604. </a:t>
            </a:r>
          </a:p>
          <a:p>
            <a:pPr>
              <a:buNone/>
            </a:pPr>
            <a:r>
              <a:rPr lang="en-GB" sz="1600" dirty="0" smtClean="0"/>
              <a:t> </a:t>
            </a:r>
          </a:p>
          <a:p>
            <a:pPr>
              <a:buNone/>
            </a:pPr>
            <a:r>
              <a:rPr lang="en-GB" sz="1600" dirty="0" smtClean="0"/>
              <a:t>‘Defenestration of Prague on 23 May 1618 initiated the Thirty Years War, a conflict in which almost every European country was involved, and Germany was devastated. </a:t>
            </a:r>
          </a:p>
          <a:p>
            <a:pPr>
              <a:buNone/>
            </a:pPr>
            <a:endParaRPr lang="en-US" sz="1600" dirty="0" smtClean="0"/>
          </a:p>
          <a:p>
            <a:pPr>
              <a:buNone/>
            </a:pPr>
            <a:endParaRPr lang="en-US" sz="1600" dirty="0" smtClean="0"/>
          </a:p>
          <a:p>
            <a:pPr>
              <a:buNone/>
            </a:pPr>
            <a:r>
              <a:rPr lang="en-US" sz="1600" dirty="0" err="1" smtClean="0"/>
              <a:t>Kepler</a:t>
            </a:r>
            <a:r>
              <a:rPr lang="en-US" sz="1600" dirty="0" smtClean="0"/>
              <a:t>, Johannes, ‘Astrological Predictions for the Year M.DC.XVIII’, trans. John Meeks, </a:t>
            </a:r>
            <a:r>
              <a:rPr lang="en-US" sz="1600" i="1" dirty="0" smtClean="0"/>
              <a:t>Culture And Cosmos</a:t>
            </a:r>
            <a:r>
              <a:rPr lang="en-US" sz="1600" dirty="0" smtClean="0"/>
              <a:t>, Vol. 14 no 1 and 2, Spring/Summer and Autumn/Winter 2010 pp. 177-198. </a:t>
            </a:r>
            <a:endParaRPr lang="en-GB" sz="1600" dirty="0" smtClean="0"/>
          </a:p>
          <a:p>
            <a:pPr>
              <a:buNone/>
            </a:pPr>
            <a:r>
              <a:rPr lang="en-US" sz="1600" dirty="0" smtClean="0"/>
              <a:t> </a:t>
            </a:r>
            <a:endParaRPr lang="en-GB" sz="1600" dirty="0" smtClean="0"/>
          </a:p>
          <a:p>
            <a:pPr eaLnBrk="1" hangingPunct="1">
              <a:lnSpc>
                <a:spcPct val="90000"/>
              </a:lnSpc>
              <a:buNone/>
            </a:pPr>
            <a:r>
              <a:rPr lang="en-US" sz="1600" dirty="0" err="1" smtClean="0"/>
              <a:t>Kepler</a:t>
            </a:r>
            <a:r>
              <a:rPr lang="en-US" sz="1600" dirty="0" smtClean="0"/>
              <a:t>, Johannes,</a:t>
            </a:r>
            <a:r>
              <a:rPr lang="en-US" sz="1600" b="1" dirty="0" smtClean="0"/>
              <a:t> ‘</a:t>
            </a:r>
            <a:r>
              <a:rPr lang="en-US" sz="1600" dirty="0" smtClean="0"/>
              <a:t>Prognostication for the year 1618’, in ‘</a:t>
            </a:r>
            <a:r>
              <a:rPr lang="en-US" sz="1600" dirty="0" err="1" smtClean="0"/>
              <a:t>Kepler’s</a:t>
            </a:r>
            <a:r>
              <a:rPr lang="en-US" sz="1600" dirty="0" smtClean="0"/>
              <a:t> Weather Calendar of 1618, ‘trans. And annotated John Meeks, </a:t>
            </a:r>
            <a:r>
              <a:rPr lang="en-US" sz="1600" i="1" dirty="0" smtClean="0"/>
              <a:t>Culture and Cosmos</a:t>
            </a:r>
            <a:r>
              <a:rPr lang="en-US" sz="1600" dirty="0" smtClean="0"/>
              <a:t>, Vol. 12, no 1 and 2, Spring/Summer and Autumn Winter 2009, pp. 177-98 (pp. 186, 197)</a:t>
            </a:r>
            <a:endParaRPr lang="en-GB" sz="1600" dirty="0" smtClean="0"/>
          </a:p>
          <a:p>
            <a:pPr eaLnBrk="1" hangingPunct="1">
              <a:lnSpc>
                <a:spcPct val="90000"/>
              </a:lnSpc>
            </a:pPr>
            <a:endParaRPr lang="en-US" sz="2400" dirty="0" smtClean="0"/>
          </a:p>
        </p:txBody>
      </p:sp>
      <p:pic>
        <p:nvPicPr>
          <p:cNvPr id="4" name="Picture 5" descr="Kepler"/>
          <p:cNvPicPr>
            <a:picLocks noChangeAspect="1" noChangeArrowheads="1"/>
          </p:cNvPicPr>
          <p:nvPr/>
        </p:nvPicPr>
        <p:blipFill>
          <a:blip r:embed="rId3" cstate="print"/>
          <a:srcRect/>
          <a:stretch>
            <a:fillRect/>
          </a:stretch>
        </p:blipFill>
        <p:spPr>
          <a:xfrm>
            <a:off x="8028384" y="116632"/>
            <a:ext cx="940979" cy="1296441"/>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endParaRPr lang="en-GB" smtClean="0"/>
          </a:p>
        </p:txBody>
      </p:sp>
      <p:pic>
        <p:nvPicPr>
          <p:cNvPr id="31747" name="Picture 2"/>
          <p:cNvPicPr>
            <a:picLocks noGrp="1" noChangeAspect="1" noChangeArrowheads="1"/>
          </p:cNvPicPr>
          <p:nvPr>
            <p:ph idx="1"/>
          </p:nvPr>
        </p:nvPicPr>
        <p:blipFill>
          <a:blip r:embed="rId2" cstate="print"/>
          <a:srcRect/>
          <a:stretch>
            <a:fillRect/>
          </a:stretch>
        </p:blipFill>
        <p:spPr>
          <a:xfrm>
            <a:off x="611560" y="731837"/>
            <a:ext cx="6389687" cy="6126163"/>
          </a:xfrm>
          <a:noFill/>
        </p:spPr>
      </p:pic>
      <p:sp>
        <p:nvSpPr>
          <p:cNvPr id="4" name="Down Arrow 3"/>
          <p:cNvSpPr/>
          <p:nvPr/>
        </p:nvSpPr>
        <p:spPr>
          <a:xfrm>
            <a:off x="5148064" y="620688"/>
            <a:ext cx="304800" cy="685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pPr eaLnBrk="1" hangingPunct="1"/>
            <a:r>
              <a:rPr lang="en-GB" dirty="0">
                <a:latin typeface="Cambria" pitchFamily="18" charset="0"/>
              </a:rPr>
              <a:t>The </a:t>
            </a:r>
            <a:r>
              <a:rPr lang="en-GB" dirty="0" smtClean="0">
                <a:latin typeface="Cambria" pitchFamily="18" charset="0"/>
              </a:rPr>
              <a:t>problem in modern mundane astrology</a:t>
            </a:r>
            <a:endParaRPr lang="en-US" dirty="0">
              <a:latin typeface="Cambria" pitchFamily="18" charset="0"/>
            </a:endParaRPr>
          </a:p>
        </p:txBody>
      </p:sp>
      <p:sp>
        <p:nvSpPr>
          <p:cNvPr id="37891" name="Text Placeholder 2"/>
          <p:cNvSpPr>
            <a:spLocks noGrp="1"/>
          </p:cNvSpPr>
          <p:nvPr>
            <p:ph type="body" sz="half" idx="1"/>
          </p:nvPr>
        </p:nvSpPr>
        <p:spPr/>
        <p:txBody>
          <a:bodyPr>
            <a:normAutofit/>
          </a:bodyPr>
          <a:lstStyle/>
          <a:p>
            <a:pPr eaLnBrk="1" hangingPunct="1"/>
            <a:r>
              <a:rPr lang="en-GB" dirty="0">
                <a:latin typeface="Cambria" pitchFamily="18" charset="0"/>
              </a:rPr>
              <a:t>Astrologers failed to predict the 2</a:t>
            </a:r>
            <a:r>
              <a:rPr lang="en-GB" baseline="30000" dirty="0">
                <a:latin typeface="Cambria" pitchFamily="18" charset="0"/>
              </a:rPr>
              <a:t>nd</a:t>
            </a:r>
            <a:r>
              <a:rPr lang="en-GB" dirty="0">
                <a:latin typeface="Cambria" pitchFamily="18" charset="0"/>
              </a:rPr>
              <a:t> World War</a:t>
            </a:r>
          </a:p>
          <a:p>
            <a:pPr eaLnBrk="1" hangingPunct="1"/>
            <a:r>
              <a:rPr lang="en-GB" sz="1600" dirty="0" smtClean="0">
                <a:latin typeface="Cambria" pitchFamily="18" charset="0"/>
              </a:rPr>
              <a:t>Campion</a:t>
            </a:r>
            <a:r>
              <a:rPr lang="en-GB" sz="1600" dirty="0">
                <a:latin typeface="Cambria" pitchFamily="18" charset="0"/>
              </a:rPr>
              <a:t>, Nicholas and Gerard, Caroline, 'The First National Astrology Conference', </a:t>
            </a:r>
            <a:r>
              <a:rPr lang="en-GB" sz="1600" i="1" dirty="0">
                <a:latin typeface="Cambria" pitchFamily="18" charset="0"/>
              </a:rPr>
              <a:t>Astrology Quarterly</a:t>
            </a:r>
            <a:r>
              <a:rPr lang="en-GB" sz="1600" dirty="0">
                <a:latin typeface="Cambria" pitchFamily="18" charset="0"/>
              </a:rPr>
              <a:t>, Vol. 63 no 2, Spring 1993, pp 9-14.</a:t>
            </a:r>
            <a:endParaRPr lang="en-US" sz="1600" dirty="0">
              <a:latin typeface="Cambria" pitchFamily="18" charset="0"/>
            </a:endParaRPr>
          </a:p>
          <a:p>
            <a:pPr eaLnBrk="1" hangingPunct="1"/>
            <a:endParaRPr lang="en-GB" dirty="0"/>
          </a:p>
          <a:p>
            <a:pPr eaLnBrk="1" hangingPunct="1"/>
            <a:endParaRPr lang="en-US" dirty="0"/>
          </a:p>
        </p:txBody>
      </p:sp>
      <p:sp>
        <p:nvSpPr>
          <p:cNvPr id="4" name="Content Placeholder 3"/>
          <p:cNvSpPr>
            <a:spLocks noGrp="1"/>
          </p:cNvSpPr>
          <p:nvPr>
            <p:ph sz="half" idx="2"/>
          </p:nvPr>
        </p:nvSpPr>
        <p:spPr/>
        <p:txBody>
          <a:bodyPr rtlCol="0">
            <a:normAutofit fontScale="85000" lnSpcReduction="20000"/>
          </a:bodyPr>
          <a:lstStyle/>
          <a:p>
            <a:pPr eaLnBrk="1" fontAlgn="auto" hangingPunct="1">
              <a:spcAft>
                <a:spcPts val="0"/>
              </a:spcAft>
              <a:buNone/>
              <a:defRPr/>
            </a:pPr>
            <a:r>
              <a:rPr lang="en-GB" dirty="0">
                <a:latin typeface="Cambria" pitchFamily="18" charset="0"/>
              </a:rPr>
              <a:t>Hitler’s horoscope was </a:t>
            </a:r>
            <a:r>
              <a:rPr lang="en-GB" dirty="0" err="1">
                <a:latin typeface="Cambria" pitchFamily="18" charset="0"/>
              </a:rPr>
              <a:t>percieved</a:t>
            </a:r>
            <a:r>
              <a:rPr lang="en-GB" dirty="0">
                <a:latin typeface="Cambria" pitchFamily="18" charset="0"/>
              </a:rPr>
              <a:t> as peaceable (Sun Taurus, ruled by Venus).</a:t>
            </a:r>
          </a:p>
          <a:p>
            <a:pPr eaLnBrk="1" fontAlgn="auto" hangingPunct="1">
              <a:spcAft>
                <a:spcPts val="0"/>
              </a:spcAft>
              <a:buNone/>
              <a:defRPr/>
            </a:pPr>
            <a:r>
              <a:rPr lang="en-GB" dirty="0">
                <a:latin typeface="Cambria" pitchFamily="18" charset="0"/>
              </a:rPr>
              <a:t>The main means of prediction (lunation charts, ingresses) were incapable of identifying  national differences</a:t>
            </a:r>
          </a:p>
          <a:p>
            <a:pPr eaLnBrk="1" fontAlgn="auto" hangingPunct="1">
              <a:spcAft>
                <a:spcPts val="0"/>
              </a:spcAft>
              <a:buNone/>
              <a:defRPr/>
            </a:pPr>
            <a:r>
              <a:rPr lang="en-GB" dirty="0">
                <a:latin typeface="Cambria" pitchFamily="18" charset="0"/>
              </a:rPr>
              <a:t>Horoscope interpretation had changed little since Ptolemy</a:t>
            </a:r>
          </a:p>
          <a:p>
            <a:pPr eaLnBrk="1" fontAlgn="auto" hangingPunct="1">
              <a:spcAft>
                <a:spcPts val="0"/>
              </a:spcAft>
              <a:buFont typeface="Arial" pitchFamily="34" charset="0"/>
              <a:buChar char="•"/>
              <a:defRPr/>
            </a:pPr>
            <a:endParaRPr lang="en-US" dirty="0"/>
          </a:p>
        </p:txBody>
      </p:sp>
      <p:pic>
        <p:nvPicPr>
          <p:cNvPr id="5" name="Content Placeholder 4" descr="Book of World Horoscopes.jpg"/>
          <p:cNvPicPr>
            <a:picLocks noChangeAspect="1"/>
          </p:cNvPicPr>
          <p:nvPr/>
        </p:nvPicPr>
        <p:blipFill>
          <a:blip r:embed="rId3" cstate="print"/>
          <a:stretch>
            <a:fillRect/>
          </a:stretch>
        </p:blipFill>
        <p:spPr>
          <a:xfrm>
            <a:off x="3347864" y="5157192"/>
            <a:ext cx="1080120" cy="1353626"/>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en-GB" dirty="0">
                <a:latin typeface="Cambria" pitchFamily="18" charset="0"/>
              </a:rPr>
              <a:t>The Solution</a:t>
            </a:r>
            <a:endParaRPr lang="en-US" dirty="0">
              <a:latin typeface="Cambria" pitchFamily="18" charset="0"/>
            </a:endParaRPr>
          </a:p>
        </p:txBody>
      </p:sp>
      <p:sp>
        <p:nvSpPr>
          <p:cNvPr id="38915" name="Text Placeholder 2"/>
          <p:cNvSpPr>
            <a:spLocks noGrp="1"/>
          </p:cNvSpPr>
          <p:nvPr>
            <p:ph type="body" sz="half" idx="1"/>
          </p:nvPr>
        </p:nvSpPr>
        <p:spPr/>
        <p:txBody>
          <a:bodyPr/>
          <a:lstStyle/>
          <a:p>
            <a:pPr eaLnBrk="1" hangingPunct="1">
              <a:buNone/>
            </a:pPr>
            <a:r>
              <a:rPr lang="en-GB" dirty="0">
                <a:latin typeface="Cambria" pitchFamily="18" charset="0"/>
              </a:rPr>
              <a:t>National Horoscopes</a:t>
            </a:r>
            <a:r>
              <a:rPr lang="en-GB" dirty="0"/>
              <a:t/>
            </a:r>
            <a:br>
              <a:rPr lang="en-GB" dirty="0"/>
            </a:br>
            <a:endParaRPr lang="en-GB" dirty="0"/>
          </a:p>
          <a:p>
            <a:pPr eaLnBrk="1" hangingPunct="1"/>
            <a:endParaRPr lang="en-GB" dirty="0"/>
          </a:p>
          <a:p>
            <a:pPr eaLnBrk="1" hangingPunct="1"/>
            <a:r>
              <a:rPr lang="en-US" sz="1600" dirty="0"/>
              <a:t>Carter, Charles, </a:t>
            </a:r>
            <a:r>
              <a:rPr lang="en-US" sz="1600" i="1" dirty="0"/>
              <a:t>An Introduction to Political Astrology</a:t>
            </a:r>
            <a:r>
              <a:rPr lang="en-US" sz="1600" dirty="0"/>
              <a:t>, London: </a:t>
            </a:r>
            <a:r>
              <a:rPr lang="en-US" sz="1600" dirty="0" err="1"/>
              <a:t>L.N.Fowler</a:t>
            </a:r>
            <a:r>
              <a:rPr lang="en-US" sz="1600" dirty="0"/>
              <a:t> 1951, p. vii.</a:t>
            </a:r>
          </a:p>
          <a:p>
            <a:pPr eaLnBrk="1" hangingPunct="1"/>
            <a:endParaRPr lang="en-US" dirty="0"/>
          </a:p>
        </p:txBody>
      </p:sp>
      <p:sp>
        <p:nvSpPr>
          <p:cNvPr id="38916" name="Content Placeholder 5"/>
          <p:cNvSpPr>
            <a:spLocks noGrp="1"/>
          </p:cNvSpPr>
          <p:nvPr>
            <p:ph sz="half" idx="2"/>
          </p:nvPr>
        </p:nvSpPr>
        <p:spPr/>
        <p:txBody>
          <a:bodyPr/>
          <a:lstStyle/>
          <a:p>
            <a:pPr eaLnBrk="1" hangingPunct="1">
              <a:buNone/>
            </a:pPr>
            <a:r>
              <a:rPr lang="en-GB" dirty="0">
                <a:latin typeface="Cambria" pitchFamily="18" charset="0"/>
              </a:rPr>
              <a:t>Planetary Cycles</a:t>
            </a:r>
          </a:p>
          <a:p>
            <a:pPr eaLnBrk="1" hangingPunct="1"/>
            <a:endParaRPr lang="en-GB" dirty="0"/>
          </a:p>
          <a:p>
            <a:pPr eaLnBrk="1" hangingPunct="1"/>
            <a:r>
              <a:rPr lang="en-GB" sz="1800" dirty="0"/>
              <a:t>Andre </a:t>
            </a:r>
            <a:r>
              <a:rPr lang="en-GB" sz="1800" dirty="0" err="1"/>
              <a:t>Baubault</a:t>
            </a:r>
            <a:endParaRPr lang="en-GB" sz="1800" dirty="0"/>
          </a:p>
          <a:p>
            <a:pPr eaLnBrk="1" hangingPunct="1"/>
            <a:r>
              <a:rPr lang="en-GB" sz="1800" i="1" dirty="0" err="1"/>
              <a:t>Astrologie</a:t>
            </a:r>
            <a:r>
              <a:rPr lang="en-GB" sz="1800" i="1" dirty="0"/>
              <a:t> </a:t>
            </a:r>
            <a:r>
              <a:rPr lang="en-GB" sz="1800" i="1" dirty="0" err="1"/>
              <a:t>Mondiale</a:t>
            </a:r>
            <a:endParaRPr lang="en-GB" sz="1800" i="1" dirty="0"/>
          </a:p>
          <a:p>
            <a:pPr eaLnBrk="1" hangingPunct="1"/>
            <a:endParaRPr lang="en-US" dirty="0"/>
          </a:p>
        </p:txBody>
      </p:sp>
      <p:pic>
        <p:nvPicPr>
          <p:cNvPr id="38917" name="Picture 6" descr="charles-carter.jpeg"/>
          <p:cNvPicPr>
            <a:picLocks noChangeAspect="1"/>
          </p:cNvPicPr>
          <p:nvPr/>
        </p:nvPicPr>
        <p:blipFill>
          <a:blip r:embed="rId2" cstate="print"/>
          <a:srcRect/>
          <a:stretch>
            <a:fillRect/>
          </a:stretch>
        </p:blipFill>
        <p:spPr bwMode="auto">
          <a:xfrm>
            <a:off x="1500188" y="4214813"/>
            <a:ext cx="1390650" cy="1771650"/>
          </a:xfrm>
          <a:prstGeom prst="rect">
            <a:avLst/>
          </a:prstGeom>
          <a:noFill/>
          <a:ln w="9525">
            <a:noFill/>
            <a:miter lim="800000"/>
            <a:headEnd/>
            <a:tailEnd/>
          </a:ln>
        </p:spPr>
      </p:pic>
      <p:pic>
        <p:nvPicPr>
          <p:cNvPr id="38918" name="Picture 7" descr="andre_barbault.jpeg"/>
          <p:cNvPicPr>
            <a:picLocks noChangeAspect="1"/>
          </p:cNvPicPr>
          <p:nvPr/>
        </p:nvPicPr>
        <p:blipFill>
          <a:blip r:embed="rId3" cstate="print"/>
          <a:srcRect/>
          <a:stretch>
            <a:fillRect/>
          </a:stretch>
        </p:blipFill>
        <p:spPr bwMode="auto">
          <a:xfrm>
            <a:off x="4786313" y="4286250"/>
            <a:ext cx="3524250" cy="2014538"/>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Cambria" pitchFamily="18" charset="0"/>
              </a:rPr>
              <a:t/>
            </a:r>
            <a:br>
              <a:rPr lang="en-GB" dirty="0">
                <a:latin typeface="Cambria" pitchFamily="18" charset="0"/>
              </a:rPr>
            </a:br>
            <a:r>
              <a:rPr lang="en-GB" dirty="0">
                <a:latin typeface="Cambria" pitchFamily="18" charset="0"/>
              </a:rPr>
              <a:t>Reading National Charts</a:t>
            </a:r>
            <a:r>
              <a:rPr lang="en-GB" dirty="0"/>
              <a:t/>
            </a:r>
            <a:br>
              <a:rPr lang="en-GB" dirty="0"/>
            </a:br>
            <a:endParaRPr lang="en-GB" dirty="0"/>
          </a:p>
        </p:txBody>
      </p:sp>
      <p:sp>
        <p:nvSpPr>
          <p:cNvPr id="3" name="Content Placeholder 2"/>
          <p:cNvSpPr>
            <a:spLocks noGrp="1"/>
          </p:cNvSpPr>
          <p:nvPr>
            <p:ph sz="half" idx="1"/>
          </p:nvPr>
        </p:nvSpPr>
        <p:spPr/>
        <p:txBody>
          <a:bodyPr>
            <a:normAutofit fontScale="62500" lnSpcReduction="20000"/>
          </a:bodyPr>
          <a:lstStyle/>
          <a:p>
            <a:pPr>
              <a:buNone/>
            </a:pPr>
            <a:r>
              <a:rPr lang="en-GB" dirty="0">
                <a:latin typeface="Cambria" pitchFamily="18" charset="0"/>
              </a:rPr>
              <a:t>What sort of information can a national chart reveal? </a:t>
            </a:r>
          </a:p>
          <a:p>
            <a:pPr>
              <a:buNone/>
            </a:pPr>
            <a:r>
              <a:rPr lang="en-GB" dirty="0">
                <a:latin typeface="Cambria" pitchFamily="18" charset="0"/>
              </a:rPr>
              <a:t> Defined as describing 'all that pertains to the life of politically incorporated body, or nation…the cultural and intellectual life, the religious life, the economic, and so forth' (Charles Carter, </a:t>
            </a:r>
            <a:r>
              <a:rPr lang="en-GB" i="1" dirty="0">
                <a:latin typeface="Cambria" pitchFamily="18" charset="0"/>
              </a:rPr>
              <a:t>An Introduction to Political Astrology</a:t>
            </a:r>
            <a:r>
              <a:rPr lang="en-GB" dirty="0">
                <a:latin typeface="Cambria" pitchFamily="18" charset="0"/>
              </a:rPr>
              <a:t>, London: </a:t>
            </a:r>
            <a:r>
              <a:rPr lang="en-GB" dirty="0" err="1">
                <a:latin typeface="Cambria" pitchFamily="18" charset="0"/>
              </a:rPr>
              <a:t>L.N.Fowler</a:t>
            </a:r>
            <a:r>
              <a:rPr lang="en-GB" dirty="0">
                <a:latin typeface="Cambria" pitchFamily="18" charset="0"/>
              </a:rPr>
              <a:t> 1951, p. 13).</a:t>
            </a:r>
          </a:p>
          <a:p>
            <a:pPr>
              <a:buNone/>
            </a:pPr>
            <a:endParaRPr lang="en-GB" dirty="0">
              <a:latin typeface="Cambria" pitchFamily="18" charset="0"/>
            </a:endParaRPr>
          </a:p>
          <a:p>
            <a:pPr>
              <a:buNone/>
            </a:pPr>
            <a:r>
              <a:rPr lang="en-GB" dirty="0">
                <a:latin typeface="Cambria" pitchFamily="18" charset="0"/>
              </a:rPr>
              <a:t>We would expect it to time important national events.</a:t>
            </a:r>
          </a:p>
          <a:p>
            <a:pPr>
              <a:buNone/>
            </a:pPr>
            <a:r>
              <a:rPr lang="en-GB" dirty="0">
                <a:latin typeface="Cambria" pitchFamily="18" charset="0"/>
              </a:rPr>
              <a:t> But can it tell us what the inhabitants of a country are really like? </a:t>
            </a:r>
          </a:p>
          <a:p>
            <a:pPr>
              <a:buNone/>
            </a:pPr>
            <a:r>
              <a:rPr lang="en-US" dirty="0">
                <a:latin typeface="Cambria" pitchFamily="18" charset="0"/>
              </a:rPr>
              <a:t>Should we reject the astrological belief that astrology can tell us about all things, all the time?</a:t>
            </a:r>
          </a:p>
          <a:p>
            <a:endParaRPr lang="en-GB" dirty="0">
              <a:latin typeface="Cambria" pitchFamily="18" charset="0"/>
            </a:endParaRPr>
          </a:p>
        </p:txBody>
      </p:sp>
      <p:pic>
        <p:nvPicPr>
          <p:cNvPr id="6" name="Content Placeholder 5" descr="charles-carter.jpeg"/>
          <p:cNvPicPr>
            <a:picLocks noGrp="1" noChangeAspect="1"/>
          </p:cNvPicPr>
          <p:nvPr>
            <p:ph sz="half" idx="2"/>
          </p:nvPr>
        </p:nvPicPr>
        <p:blipFill>
          <a:blip r:embed="rId2" cstate="print"/>
          <a:stretch>
            <a:fillRect/>
          </a:stretch>
        </p:blipFill>
        <p:spPr>
          <a:xfrm>
            <a:off x="6477000" y="1371600"/>
            <a:ext cx="1629902" cy="2076450"/>
          </a:xfrm>
        </p:spPr>
      </p:pic>
      <p:pic>
        <p:nvPicPr>
          <p:cNvPr id="7" name="Picture 6" descr="Carter Political Astrology.jpg"/>
          <p:cNvPicPr>
            <a:picLocks noChangeAspect="1"/>
          </p:cNvPicPr>
          <p:nvPr/>
        </p:nvPicPr>
        <p:blipFill>
          <a:blip r:embed="rId3" cstate="print"/>
          <a:stretch>
            <a:fillRect/>
          </a:stretch>
        </p:blipFill>
        <p:spPr>
          <a:xfrm>
            <a:off x="5562600" y="3810000"/>
            <a:ext cx="1735667" cy="266700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ambria" pitchFamily="18" charset="0"/>
              </a:rPr>
              <a:t>What is a National Chart?</a:t>
            </a:r>
            <a:endParaRPr lang="en-GB" dirty="0">
              <a:latin typeface="Cambria" pitchFamily="18" charset="0"/>
            </a:endParaRPr>
          </a:p>
        </p:txBody>
      </p:sp>
      <p:sp>
        <p:nvSpPr>
          <p:cNvPr id="3" name="Content Placeholder 2"/>
          <p:cNvSpPr>
            <a:spLocks noGrp="1"/>
          </p:cNvSpPr>
          <p:nvPr>
            <p:ph idx="1"/>
          </p:nvPr>
        </p:nvSpPr>
        <p:spPr/>
        <p:txBody>
          <a:bodyPr>
            <a:normAutofit fontScale="62500" lnSpcReduction="20000"/>
          </a:bodyPr>
          <a:lstStyle/>
          <a:p>
            <a:pPr>
              <a:buNone/>
            </a:pPr>
            <a:r>
              <a:rPr lang="en-US" dirty="0">
                <a:latin typeface="Cambria" pitchFamily="18" charset="0"/>
              </a:rPr>
              <a:t>The National Chart is a modern addition to the astrological repertoire and is interpreted using modern astrology (i.e. primarily planetary aspects and transits). (*you can use traditional astrology but you need a theoretical justification and rationale)</a:t>
            </a:r>
          </a:p>
          <a:p>
            <a:pPr>
              <a:buNone/>
            </a:pPr>
            <a:r>
              <a:rPr lang="en-US" dirty="0">
                <a:latin typeface="Cambria" pitchFamily="18" charset="0"/>
              </a:rPr>
              <a:t>The chart is a horoscope cast for a significant event in a nation’s existence. The horoscope is a diagram showing planetary positions for a particular moment</a:t>
            </a:r>
            <a:endParaRPr lang="en-GB" dirty="0">
              <a:latin typeface="Cambria" pitchFamily="18" charset="0"/>
            </a:endParaRPr>
          </a:p>
          <a:p>
            <a:pPr>
              <a:buNone/>
            </a:pPr>
            <a:r>
              <a:rPr lang="en-US" dirty="0">
                <a:latin typeface="Cambria" pitchFamily="18" charset="0"/>
              </a:rPr>
              <a:t>It is rare (if not impossible) to find an ‘origin’ or ‘foundation’ chart.</a:t>
            </a:r>
          </a:p>
          <a:p>
            <a:pPr>
              <a:buNone/>
            </a:pPr>
            <a:r>
              <a:rPr lang="en-US" dirty="0">
                <a:latin typeface="Cambria" pitchFamily="18" charset="0"/>
              </a:rPr>
              <a:t>The horoscope is a diagram showing planetary positions for a particular moment.</a:t>
            </a:r>
          </a:p>
          <a:p>
            <a:pPr>
              <a:buNone/>
            </a:pPr>
            <a:r>
              <a:rPr lang="en-US" dirty="0">
                <a:latin typeface="Cambria" pitchFamily="18" charset="0"/>
              </a:rPr>
              <a:t>The nation-state is a relatively recent phenomenon in world history (e.g. in Africa mainly dating only back to the 1960s). It is a cultural </a:t>
            </a:r>
            <a:r>
              <a:rPr lang="en-US" dirty="0" err="1">
                <a:latin typeface="Cambria" pitchFamily="18" charset="0"/>
              </a:rPr>
              <a:t>artefact</a:t>
            </a:r>
            <a:r>
              <a:rPr lang="en-US" dirty="0">
                <a:latin typeface="Cambria" pitchFamily="18" charset="0"/>
              </a:rPr>
              <a:t>, a possibly transient form of political </a:t>
            </a:r>
            <a:r>
              <a:rPr lang="en-US" dirty="0" err="1">
                <a:latin typeface="Cambria" pitchFamily="18" charset="0"/>
              </a:rPr>
              <a:t>organisation</a:t>
            </a:r>
            <a:r>
              <a:rPr lang="en-US" dirty="0">
                <a:latin typeface="Cambria" pitchFamily="18" charset="0"/>
              </a:rPr>
              <a:t>.</a:t>
            </a:r>
          </a:p>
          <a:p>
            <a:pPr>
              <a:buNone/>
            </a:pPr>
            <a:r>
              <a:rPr lang="en-US" dirty="0">
                <a:latin typeface="Cambria" pitchFamily="18" charset="0"/>
              </a:rPr>
              <a:t>In spite of W.D. Griffith’s 1915 silent movie (‘The Birth of a Nation’) nations and states do not have birth charts.</a:t>
            </a:r>
            <a:endParaRPr lang="en-GB" dirty="0">
              <a:latin typeface="Cambria"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What criteria do we use to establish the basis for a national chart?</a:t>
            </a:r>
          </a:p>
        </p:txBody>
      </p:sp>
      <p:sp>
        <p:nvSpPr>
          <p:cNvPr id="3" name="Content Placeholder 2"/>
          <p:cNvSpPr>
            <a:spLocks noGrp="1"/>
          </p:cNvSpPr>
          <p:nvPr>
            <p:ph idx="1"/>
          </p:nvPr>
        </p:nvSpPr>
        <p:spPr/>
        <p:txBody>
          <a:bodyPr>
            <a:normAutofit fontScale="77500" lnSpcReduction="20000"/>
          </a:bodyPr>
          <a:lstStyle/>
          <a:p>
            <a:pPr>
              <a:buNone/>
            </a:pPr>
            <a:r>
              <a:rPr lang="en-GB" dirty="0">
                <a:latin typeface="Cambria" pitchFamily="18" charset="0"/>
              </a:rPr>
              <a:t>The problem is partly one of judgment, assessing the significance of particular events</a:t>
            </a:r>
          </a:p>
          <a:p>
            <a:pPr marL="514350" indent="-514350">
              <a:buAutoNum type="arabicPeriod"/>
            </a:pPr>
            <a:r>
              <a:rPr lang="en-GB" dirty="0">
                <a:latin typeface="Cambria" pitchFamily="18" charset="0"/>
              </a:rPr>
              <a:t>Legal moments – </a:t>
            </a:r>
            <a:r>
              <a:rPr lang="en-GB" i="1" dirty="0">
                <a:latin typeface="Cambria" pitchFamily="18" charset="0"/>
              </a:rPr>
              <a:t>de jure</a:t>
            </a:r>
            <a:r>
              <a:rPr lang="en-GB" dirty="0">
                <a:latin typeface="Cambria" pitchFamily="18" charset="0"/>
              </a:rPr>
              <a:t>: independence moments, a vote in parliament, the coming into force of a constitution, the inauguration of a leader, a coronation.</a:t>
            </a:r>
          </a:p>
          <a:p>
            <a:pPr marL="514350" indent="-514350">
              <a:buAutoNum type="arabicPeriod"/>
            </a:pPr>
            <a:r>
              <a:rPr lang="en-GB" dirty="0">
                <a:latin typeface="Cambria" pitchFamily="18" charset="0"/>
              </a:rPr>
              <a:t>Change of power regardless of law – </a:t>
            </a:r>
            <a:r>
              <a:rPr lang="en-GB" i="1" dirty="0">
                <a:latin typeface="Cambria" pitchFamily="18" charset="0"/>
              </a:rPr>
              <a:t>de facto</a:t>
            </a:r>
            <a:r>
              <a:rPr lang="en-GB" dirty="0">
                <a:latin typeface="Cambria" pitchFamily="18" charset="0"/>
              </a:rPr>
              <a:t>: declarations of independence, coups </a:t>
            </a:r>
            <a:r>
              <a:rPr lang="en-GB" dirty="0" err="1">
                <a:latin typeface="Cambria" pitchFamily="18" charset="0"/>
              </a:rPr>
              <a:t>d’etat</a:t>
            </a:r>
            <a:r>
              <a:rPr lang="en-GB" dirty="0">
                <a:latin typeface="Cambria" pitchFamily="18" charset="0"/>
              </a:rPr>
              <a:t>, revolutions.</a:t>
            </a:r>
          </a:p>
          <a:p>
            <a:pPr marL="514350" indent="-514350">
              <a:buNone/>
            </a:pPr>
            <a:r>
              <a:rPr lang="en-GB" dirty="0">
                <a:latin typeface="Cambria" pitchFamily="18" charset="0"/>
              </a:rPr>
              <a:t>Symbolism: symbolic acts will usually be present in both </a:t>
            </a:r>
            <a:r>
              <a:rPr lang="en-GB" i="1" dirty="0">
                <a:latin typeface="Cambria" pitchFamily="18" charset="0"/>
              </a:rPr>
              <a:t>de jure </a:t>
            </a:r>
            <a:r>
              <a:rPr lang="en-GB" dirty="0">
                <a:latin typeface="Cambria" pitchFamily="18" charset="0"/>
              </a:rPr>
              <a:t>and </a:t>
            </a:r>
            <a:r>
              <a:rPr lang="en-GB" i="1" dirty="0">
                <a:latin typeface="Cambria" pitchFamily="18" charset="0"/>
              </a:rPr>
              <a:t>de facto </a:t>
            </a:r>
            <a:r>
              <a:rPr lang="en-GB" dirty="0">
                <a:latin typeface="Cambria" pitchFamily="18" charset="0"/>
              </a:rPr>
              <a:t>events. For example in a coup or revolution a presidential palace may be stormed.</a:t>
            </a:r>
          </a:p>
          <a:p>
            <a:pPr marL="514350" indent="-514350">
              <a:buNone/>
            </a:pPr>
            <a:r>
              <a:rPr lang="en-GB" dirty="0">
                <a:latin typeface="Cambria" pitchFamily="18" charset="0"/>
              </a:rPr>
              <a:t>Tradition and belief: some charts are based on times when it is believed that an event took place.</a:t>
            </a:r>
          </a:p>
          <a:p>
            <a:pPr marL="514350" indent="-514350">
              <a:buAutoNum type="arabicPeriod"/>
            </a:pPr>
            <a:endParaRPr lang="en-GB" dirty="0">
              <a:latin typeface="Cambria"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Examples</a:t>
            </a:r>
          </a:p>
        </p:txBody>
      </p:sp>
      <p:sp>
        <p:nvSpPr>
          <p:cNvPr id="3" name="Content Placeholder 2"/>
          <p:cNvSpPr>
            <a:spLocks noGrp="1"/>
          </p:cNvSpPr>
          <p:nvPr>
            <p:ph idx="1"/>
          </p:nvPr>
        </p:nvSpPr>
        <p:spPr/>
        <p:txBody>
          <a:bodyPr>
            <a:normAutofit fontScale="77500" lnSpcReduction="20000"/>
          </a:bodyPr>
          <a:lstStyle/>
          <a:p>
            <a:pPr>
              <a:buNone/>
            </a:pPr>
            <a:r>
              <a:rPr lang="en-GB" b="1" dirty="0">
                <a:latin typeface="Cambria" pitchFamily="18" charset="0"/>
              </a:rPr>
              <a:t>The United Kingdom </a:t>
            </a:r>
            <a:r>
              <a:rPr lang="en-GB" dirty="0">
                <a:latin typeface="Cambria" pitchFamily="18" charset="0"/>
              </a:rPr>
              <a:t>1 Jan 1801: the constitutional foundation of the UK – and its </a:t>
            </a:r>
            <a:r>
              <a:rPr lang="en-GB" i="1" dirty="0">
                <a:latin typeface="Cambria" pitchFamily="18" charset="0"/>
              </a:rPr>
              <a:t>naming</a:t>
            </a:r>
            <a:r>
              <a:rPr lang="en-GB" dirty="0">
                <a:latin typeface="Cambria" pitchFamily="18" charset="0"/>
              </a:rPr>
              <a:t>.</a:t>
            </a:r>
          </a:p>
          <a:p>
            <a:pPr>
              <a:buNone/>
            </a:pPr>
            <a:r>
              <a:rPr lang="en-GB" b="1" dirty="0">
                <a:latin typeface="Cambria" pitchFamily="18" charset="0"/>
              </a:rPr>
              <a:t>The USA </a:t>
            </a:r>
            <a:r>
              <a:rPr lang="en-GB" dirty="0">
                <a:latin typeface="Cambria" pitchFamily="18" charset="0"/>
              </a:rPr>
              <a:t>4 July 1776: the vote by the 13 British colonies in north America to declare independence. No time established in the records.</a:t>
            </a:r>
          </a:p>
          <a:p>
            <a:pPr>
              <a:buNone/>
            </a:pPr>
            <a:r>
              <a:rPr lang="en-GB" b="1" dirty="0">
                <a:latin typeface="Cambria" pitchFamily="18" charset="0"/>
              </a:rPr>
              <a:t>Russia </a:t>
            </a:r>
            <a:r>
              <a:rPr lang="en-GB" dirty="0">
                <a:latin typeface="Cambria" pitchFamily="18" charset="0"/>
              </a:rPr>
              <a:t>7 Nov 1917: the storming of the Winter Palace by the Bolsheviks. Time known for the moment the government was arrested.</a:t>
            </a:r>
          </a:p>
          <a:p>
            <a:pPr>
              <a:buNone/>
            </a:pPr>
            <a:r>
              <a:rPr lang="en-GB" b="1" dirty="0">
                <a:latin typeface="Cambria" pitchFamily="18" charset="0"/>
              </a:rPr>
              <a:t>China</a:t>
            </a:r>
            <a:r>
              <a:rPr lang="en-GB" dirty="0">
                <a:latin typeface="Cambria" pitchFamily="18" charset="0"/>
              </a:rPr>
              <a:t>: Mao </a:t>
            </a:r>
            <a:r>
              <a:rPr lang="en-GB" dirty="0" err="1">
                <a:latin typeface="Cambria" pitchFamily="18" charset="0"/>
              </a:rPr>
              <a:t>tse</a:t>
            </a:r>
            <a:r>
              <a:rPr lang="en-GB" dirty="0">
                <a:latin typeface="Cambria" pitchFamily="18" charset="0"/>
              </a:rPr>
              <a:t>-Tung proclaimed the People’s Republic. Approximate time known </a:t>
            </a:r>
          </a:p>
          <a:p>
            <a:pPr>
              <a:buNone/>
            </a:pPr>
            <a:r>
              <a:rPr lang="en-GB" b="1" dirty="0">
                <a:latin typeface="Cambria" pitchFamily="18" charset="0"/>
              </a:rPr>
              <a:t>Israel:</a:t>
            </a:r>
            <a:r>
              <a:rPr lang="en-GB" dirty="0">
                <a:latin typeface="Cambria" pitchFamily="18" charset="0"/>
              </a:rPr>
              <a:t> illegal declaration of independence. Exact time known but should we use the beginning of end of the speech?</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ea typeface="Cambria" pitchFamily="18" charset="0"/>
              </a:rPr>
              <a:t>Use of Sources</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lstStyle/>
          <a:p>
            <a:pPr>
              <a:buNone/>
            </a:pPr>
            <a:r>
              <a:rPr lang="en-GB" dirty="0" smtClean="0">
                <a:latin typeface="Cambria" pitchFamily="18" charset="0"/>
                <a:ea typeface="Cambria" pitchFamily="18" charset="0"/>
              </a:rPr>
              <a:t>It is essential to use independent sources in order to (1) establish what events were significant and (2) and what their nature was.</a:t>
            </a:r>
          </a:p>
          <a:p>
            <a:r>
              <a:rPr lang="en-GB" dirty="0" smtClean="0">
                <a:latin typeface="Cambria" pitchFamily="18" charset="0"/>
                <a:ea typeface="Cambria" pitchFamily="18" charset="0"/>
              </a:rPr>
              <a:t>Official records</a:t>
            </a:r>
          </a:p>
          <a:p>
            <a:r>
              <a:rPr lang="en-GB" dirty="0" smtClean="0">
                <a:latin typeface="Cambria" pitchFamily="18" charset="0"/>
                <a:ea typeface="Cambria" pitchFamily="18" charset="0"/>
              </a:rPr>
              <a:t>Press reports</a:t>
            </a:r>
          </a:p>
          <a:p>
            <a:r>
              <a:rPr lang="en-GB" dirty="0" smtClean="0">
                <a:latin typeface="Cambria" pitchFamily="18" charset="0"/>
                <a:ea typeface="Cambria" pitchFamily="18" charset="0"/>
              </a:rPr>
              <a:t>Histories and journalistic accounts </a:t>
            </a:r>
            <a:endParaRPr lang="en-GB" dirty="0">
              <a:latin typeface="Cambria" pitchFamily="18" charset="0"/>
              <a:ea typeface="Cambria"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latin typeface="Cambria" pitchFamily="18" charset="0"/>
              </a:rPr>
              <a:t>Theory - psychology</a:t>
            </a:r>
            <a:endParaRPr lang="en-GB" dirty="0">
              <a:latin typeface="Cambria" pitchFamily="18" charset="0"/>
            </a:endParaRPr>
          </a:p>
        </p:txBody>
      </p:sp>
      <p:sp>
        <p:nvSpPr>
          <p:cNvPr id="3" name="Content Placeholder 2"/>
          <p:cNvSpPr>
            <a:spLocks noGrp="1"/>
          </p:cNvSpPr>
          <p:nvPr>
            <p:ph sz="half" idx="1"/>
          </p:nvPr>
        </p:nvSpPr>
        <p:spPr/>
        <p:txBody>
          <a:bodyPr>
            <a:normAutofit fontScale="77500" lnSpcReduction="20000"/>
          </a:bodyPr>
          <a:lstStyle/>
          <a:p>
            <a:pPr>
              <a:buNone/>
            </a:pPr>
            <a:r>
              <a:rPr lang="en-GB" dirty="0">
                <a:latin typeface="Cambria" pitchFamily="18" charset="0"/>
              </a:rPr>
              <a:t>C.G. Jung.</a:t>
            </a:r>
          </a:p>
          <a:p>
            <a:pPr>
              <a:buNone/>
            </a:pPr>
            <a:r>
              <a:rPr lang="en-GB" dirty="0">
                <a:latin typeface="Cambria" pitchFamily="18" charset="0"/>
              </a:rPr>
              <a:t>‘I am - and always was - of the opinion that the political mass movements of our time are psychic epidemics, in other words, mass psychoses…Nations have their own peculiar psychology, and in the same way they also have their own particular kind of psychopathology’.</a:t>
            </a:r>
          </a:p>
          <a:p>
            <a:pPr>
              <a:buNone/>
            </a:pPr>
            <a:r>
              <a:rPr lang="en-GB" dirty="0">
                <a:latin typeface="Cambria" pitchFamily="18" charset="0"/>
              </a:rPr>
              <a:t>Jung, </a:t>
            </a:r>
            <a:r>
              <a:rPr lang="en-GB" i="1" dirty="0">
                <a:latin typeface="Cambria" pitchFamily="18" charset="0"/>
              </a:rPr>
              <a:t>Collected Works</a:t>
            </a:r>
            <a:r>
              <a:rPr lang="en-GB" dirty="0">
                <a:latin typeface="Cambria" pitchFamily="18" charset="0"/>
              </a:rPr>
              <a:t> Vol. 10, pp 465,466.</a:t>
            </a:r>
          </a:p>
          <a:p>
            <a:r>
              <a:rPr lang="en-GB" dirty="0">
                <a:latin typeface="Cambria" pitchFamily="18" charset="0"/>
              </a:rPr>
              <a:t> </a:t>
            </a:r>
          </a:p>
          <a:p>
            <a:endParaRPr lang="en-GB" dirty="0"/>
          </a:p>
        </p:txBody>
      </p:sp>
      <p:sp>
        <p:nvSpPr>
          <p:cNvPr id="5" name="Content Placeholder 4"/>
          <p:cNvSpPr>
            <a:spLocks noGrp="1"/>
          </p:cNvSpPr>
          <p:nvPr>
            <p:ph sz="half" idx="2"/>
          </p:nvPr>
        </p:nvSpPr>
        <p:spPr/>
        <p:txBody>
          <a:bodyPr>
            <a:normAutofit fontScale="77500" lnSpcReduction="20000"/>
          </a:bodyPr>
          <a:lstStyle/>
          <a:p>
            <a:r>
              <a:rPr lang="en-US" dirty="0" err="1"/>
              <a:t>Brexit</a:t>
            </a:r>
            <a:r>
              <a:rPr lang="en-US" dirty="0"/>
              <a:t>?</a:t>
            </a:r>
          </a:p>
          <a:p>
            <a:r>
              <a:rPr lang="en-US" dirty="0"/>
              <a:t>Trump?</a:t>
            </a:r>
          </a:p>
          <a:p>
            <a:r>
              <a:rPr lang="en-US" dirty="0"/>
              <a:t>The Arab Spring?</a:t>
            </a:r>
          </a:p>
          <a:p>
            <a:endParaRPr lang="en-US" dirty="0"/>
          </a:p>
          <a:p>
            <a:endParaRPr lang="en-GB" dirty="0"/>
          </a:p>
        </p:txBody>
      </p:sp>
      <p:pic>
        <p:nvPicPr>
          <p:cNvPr id="6" name="Picture 5" descr="Jung.jpeg"/>
          <p:cNvPicPr>
            <a:picLocks noChangeAspect="1"/>
          </p:cNvPicPr>
          <p:nvPr/>
        </p:nvPicPr>
        <p:blipFill>
          <a:blip r:embed="rId2" cstate="print"/>
          <a:stretch>
            <a:fillRect/>
          </a:stretch>
        </p:blipFill>
        <p:spPr>
          <a:xfrm>
            <a:off x="5715000" y="3048000"/>
            <a:ext cx="1857375" cy="246697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55000" lnSpcReduction="20000"/>
          </a:bodyPr>
          <a:lstStyle/>
          <a:p>
            <a:r>
              <a:rPr lang="en-GB" dirty="0">
                <a:latin typeface="Cambria Math" pitchFamily="18" charset="0"/>
                <a:ea typeface="Cambria Math" pitchFamily="18" charset="0"/>
              </a:rPr>
              <a:t>‘When the prediction deals with an individual person, the situation is even more complex, for </a:t>
            </a:r>
            <a:r>
              <a:rPr lang="en-GB" b="1" dirty="0">
                <a:latin typeface="Cambria Math" pitchFamily="18" charset="0"/>
                <a:ea typeface="Cambria Math" pitchFamily="18" charset="0"/>
              </a:rPr>
              <a:t>there is hardly any possibility of being certain of the level at which, and the actual circumstances in which “something” will happen that would fit the character of. Say. A Saturn </a:t>
            </a:r>
            <a:r>
              <a:rPr lang="en-GB" dirty="0">
                <a:latin typeface="Cambria Math" pitchFamily="18" charset="0"/>
                <a:ea typeface="Cambria Math" pitchFamily="18" charset="0"/>
              </a:rPr>
              <a:t>and Mars whatever it be…t</a:t>
            </a:r>
            <a:r>
              <a:rPr lang="en-GB" b="1" dirty="0">
                <a:latin typeface="Cambria Math" pitchFamily="18" charset="0"/>
                <a:ea typeface="Cambria Math" pitchFamily="18" charset="0"/>
              </a:rPr>
              <a:t>ransit over the natal Sun</a:t>
            </a:r>
            <a:r>
              <a:rPr lang="en-GB" dirty="0">
                <a:latin typeface="Cambria Math" pitchFamily="18" charset="0"/>
                <a:ea typeface="Cambria Math" pitchFamily="18" charset="0"/>
              </a:rPr>
              <a:t>…or </a:t>
            </a:r>
          </a:p>
          <a:p>
            <a:r>
              <a:rPr lang="en-GB" dirty="0">
                <a:latin typeface="Cambria Math" pitchFamily="18" charset="0"/>
                <a:ea typeface="Cambria Math" pitchFamily="18" charset="0"/>
              </a:rPr>
              <a:t>	</a:t>
            </a:r>
            <a:r>
              <a:rPr lang="en-GB" b="1" dirty="0">
                <a:latin typeface="Cambria Math" pitchFamily="18" charset="0"/>
                <a:ea typeface="Cambria Math" pitchFamily="18" charset="0"/>
              </a:rPr>
              <a:t>It is easy to take crucial events </a:t>
            </a:r>
            <a:r>
              <a:rPr lang="en-GB" dirty="0">
                <a:latin typeface="Cambria Math" pitchFamily="18" charset="0"/>
                <a:ea typeface="Cambria Math" pitchFamily="18" charset="0"/>
              </a:rPr>
              <a:t>like the assassinations of the two Kennedys and show that they occurred exactly when a certain type of transit or progression did take place according to a particular system’.</a:t>
            </a:r>
          </a:p>
          <a:p>
            <a:endParaRPr lang="en-US" dirty="0">
              <a:latin typeface="Cambria Math" pitchFamily="18" charset="0"/>
              <a:ea typeface="Cambria Math" pitchFamily="18" charset="0"/>
            </a:endParaRPr>
          </a:p>
          <a:p>
            <a:r>
              <a:rPr lang="en-US" dirty="0">
                <a:latin typeface="Cambria Math" pitchFamily="18" charset="0"/>
                <a:ea typeface="Cambria Math" pitchFamily="18" charset="0"/>
              </a:rPr>
              <a:t>Rudhyar, Dane (1980), </a:t>
            </a:r>
            <a:r>
              <a:rPr lang="en-US" i="1" dirty="0">
                <a:latin typeface="Cambria Math" pitchFamily="18" charset="0"/>
                <a:ea typeface="Cambria Math" pitchFamily="18" charset="0"/>
              </a:rPr>
              <a:t>Person Centered Astrology</a:t>
            </a:r>
            <a:r>
              <a:rPr lang="en-US" dirty="0">
                <a:latin typeface="Cambria Math" pitchFamily="18" charset="0"/>
                <a:ea typeface="Cambria Math" pitchFamily="18" charset="0"/>
              </a:rPr>
              <a:t>, New York: Aurora Press [1976], p. 75-6. </a:t>
            </a:r>
            <a:endParaRPr lang="en-GB" dirty="0">
              <a:latin typeface="Cambria Math" pitchFamily="18" charset="0"/>
              <a:ea typeface="Cambria Math" pitchFamily="18" charset="0"/>
            </a:endParaRPr>
          </a:p>
          <a:p>
            <a:endParaRPr lang="en-GB" dirty="0"/>
          </a:p>
        </p:txBody>
      </p:sp>
      <p:pic>
        <p:nvPicPr>
          <p:cNvPr id="6" name="Content Placeholder 5" descr="Rudhyar Person Centred Astrology 2.JPG"/>
          <p:cNvPicPr>
            <a:picLocks noGrp="1" noChangeAspect="1"/>
          </p:cNvPicPr>
          <p:nvPr>
            <p:ph sz="half" idx="2"/>
          </p:nvPr>
        </p:nvPicPr>
        <p:blipFill>
          <a:blip r:embed="rId2" cstate="print"/>
          <a:stretch>
            <a:fillRect/>
          </a:stretch>
        </p:blipFill>
        <p:spPr>
          <a:xfrm>
            <a:off x="5219007" y="1637449"/>
            <a:ext cx="2896985" cy="4451465"/>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The current times?</a:t>
            </a:r>
            <a:endParaRPr lang="en-GB" dirty="0">
              <a:latin typeface="Cambria" pitchFamily="18" charset="0"/>
              <a:ea typeface="Cambria" pitchFamily="18" charset="0"/>
            </a:endParaRPr>
          </a:p>
        </p:txBody>
      </p:sp>
      <p:pic>
        <p:nvPicPr>
          <p:cNvPr id="4" name="Content Placeholder 3" descr="New Statesman 19-25 Oct 2018.jpg"/>
          <p:cNvPicPr>
            <a:picLocks noGrp="1" noChangeAspect="1"/>
          </p:cNvPicPr>
          <p:nvPr>
            <p:ph idx="1"/>
          </p:nvPr>
        </p:nvPicPr>
        <p:blipFill>
          <a:blip r:embed="rId2" cstate="print"/>
          <a:stretch>
            <a:fillRect/>
          </a:stretch>
        </p:blipFill>
        <p:spPr>
          <a:xfrm>
            <a:off x="251520" y="3545475"/>
            <a:ext cx="2520280" cy="3312525"/>
          </a:xfrm>
        </p:spPr>
      </p:pic>
      <p:pic>
        <p:nvPicPr>
          <p:cNvPr id="5" name="Picture 4" descr="Populism.jpg"/>
          <p:cNvPicPr>
            <a:picLocks noChangeAspect="1"/>
          </p:cNvPicPr>
          <p:nvPr/>
        </p:nvPicPr>
        <p:blipFill>
          <a:blip r:embed="rId3" cstate="print"/>
          <a:stretch>
            <a:fillRect/>
          </a:stretch>
        </p:blipFill>
        <p:spPr>
          <a:xfrm>
            <a:off x="2843808" y="3573016"/>
            <a:ext cx="2857500" cy="1600200"/>
          </a:xfrm>
          <a:prstGeom prst="rect">
            <a:avLst/>
          </a:prstGeom>
        </p:spPr>
      </p:pic>
      <p:pic>
        <p:nvPicPr>
          <p:cNvPr id="6" name="Picture 5" descr="Brexit.jpg"/>
          <p:cNvPicPr>
            <a:picLocks noChangeAspect="1"/>
          </p:cNvPicPr>
          <p:nvPr/>
        </p:nvPicPr>
        <p:blipFill>
          <a:blip r:embed="rId4" cstate="print"/>
          <a:stretch>
            <a:fillRect/>
          </a:stretch>
        </p:blipFill>
        <p:spPr>
          <a:xfrm>
            <a:off x="2843808" y="5013176"/>
            <a:ext cx="2847975" cy="1600200"/>
          </a:xfrm>
          <a:prstGeom prst="rect">
            <a:avLst/>
          </a:prstGeom>
        </p:spPr>
      </p:pic>
      <p:pic>
        <p:nvPicPr>
          <p:cNvPr id="7" name="Picture 6" descr="Crash 2008.jpg"/>
          <p:cNvPicPr>
            <a:picLocks noChangeAspect="1"/>
          </p:cNvPicPr>
          <p:nvPr/>
        </p:nvPicPr>
        <p:blipFill>
          <a:blip r:embed="rId5" cstate="print"/>
          <a:stretch>
            <a:fillRect/>
          </a:stretch>
        </p:blipFill>
        <p:spPr>
          <a:xfrm>
            <a:off x="5724128" y="1124744"/>
            <a:ext cx="2857500" cy="1600200"/>
          </a:xfrm>
          <a:prstGeom prst="rect">
            <a:avLst/>
          </a:prstGeom>
        </p:spPr>
      </p:pic>
      <p:pic>
        <p:nvPicPr>
          <p:cNvPr id="8" name="Picture 7" descr="Arab Spring.jpg"/>
          <p:cNvPicPr>
            <a:picLocks noChangeAspect="1"/>
          </p:cNvPicPr>
          <p:nvPr/>
        </p:nvPicPr>
        <p:blipFill>
          <a:blip r:embed="rId6" cstate="print"/>
          <a:stretch>
            <a:fillRect/>
          </a:stretch>
        </p:blipFill>
        <p:spPr>
          <a:xfrm>
            <a:off x="3347864" y="2060848"/>
            <a:ext cx="2857500" cy="1600200"/>
          </a:xfrm>
          <a:prstGeom prst="rect">
            <a:avLst/>
          </a:prstGeom>
        </p:spPr>
      </p:pic>
      <p:pic>
        <p:nvPicPr>
          <p:cNvPr id="9" name="Picture 8" descr="Trump.jpg"/>
          <p:cNvPicPr>
            <a:picLocks noChangeAspect="1"/>
          </p:cNvPicPr>
          <p:nvPr/>
        </p:nvPicPr>
        <p:blipFill>
          <a:blip r:embed="rId7" cstate="print"/>
          <a:stretch>
            <a:fillRect/>
          </a:stretch>
        </p:blipFill>
        <p:spPr>
          <a:xfrm>
            <a:off x="1475656" y="2564904"/>
            <a:ext cx="1800200" cy="1008112"/>
          </a:xfrm>
          <a:prstGeom prst="rect">
            <a:avLst/>
          </a:prstGeom>
        </p:spPr>
      </p:pic>
      <p:pic>
        <p:nvPicPr>
          <p:cNvPr id="10" name="Picture 9" descr="Syria.jpg"/>
          <p:cNvPicPr>
            <a:picLocks noChangeAspect="1"/>
          </p:cNvPicPr>
          <p:nvPr/>
        </p:nvPicPr>
        <p:blipFill>
          <a:blip r:embed="rId8" cstate="print"/>
          <a:stretch>
            <a:fillRect/>
          </a:stretch>
        </p:blipFill>
        <p:spPr>
          <a:xfrm>
            <a:off x="6228184" y="2780928"/>
            <a:ext cx="2017657" cy="1829570"/>
          </a:xfrm>
          <a:prstGeom prst="rect">
            <a:avLst/>
          </a:prstGeom>
        </p:spPr>
      </p:pic>
      <p:pic>
        <p:nvPicPr>
          <p:cNvPr id="11" name="Picture 10" descr="Trump and Putin.jfif"/>
          <p:cNvPicPr>
            <a:picLocks noChangeAspect="1"/>
          </p:cNvPicPr>
          <p:nvPr/>
        </p:nvPicPr>
        <p:blipFill>
          <a:blip r:embed="rId9" cstate="print"/>
          <a:stretch>
            <a:fillRect/>
          </a:stretch>
        </p:blipFill>
        <p:spPr>
          <a:xfrm>
            <a:off x="5796136" y="4725144"/>
            <a:ext cx="2619375" cy="1743075"/>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5842" name="Picture 2"/>
          <p:cNvPicPr>
            <a:picLocks noGrp="1" noChangeAspect="1" noChangeArrowheads="1"/>
          </p:cNvPicPr>
          <p:nvPr>
            <p:ph idx="1"/>
          </p:nvPr>
        </p:nvPicPr>
        <p:blipFill>
          <a:blip r:embed="rId2" cstate="print"/>
          <a:srcRect l="13250" t="6364" r="57000" b="6526"/>
          <a:stretch>
            <a:fillRect/>
          </a:stretch>
        </p:blipFill>
        <p:spPr bwMode="auto">
          <a:xfrm>
            <a:off x="467544" y="781647"/>
            <a:ext cx="6192688" cy="5828412"/>
          </a:xfrm>
          <a:prstGeom prst="rect">
            <a:avLst/>
          </a:prstGeom>
          <a:noFill/>
          <a:ln w="9525">
            <a:noFill/>
            <a:miter lim="800000"/>
            <a:headEnd/>
            <a:tailEnd/>
          </a:ln>
        </p:spPr>
      </p:pic>
      <p:sp>
        <p:nvSpPr>
          <p:cNvPr id="5" name="Rectangle 4"/>
          <p:cNvSpPr/>
          <p:nvPr/>
        </p:nvSpPr>
        <p:spPr>
          <a:xfrm>
            <a:off x="6516216" y="3068961"/>
            <a:ext cx="2448272" cy="1200329"/>
          </a:xfrm>
          <a:prstGeom prst="rect">
            <a:avLst/>
          </a:prstGeom>
        </p:spPr>
        <p:txBody>
          <a:bodyPr wrap="square">
            <a:spAutoFit/>
          </a:bodyPr>
          <a:lstStyle/>
          <a:p>
            <a:r>
              <a:rPr lang="en-GB" dirty="0" smtClean="0"/>
              <a:t>https://www.sbrhsbreeze.org/news/opinion/2018/02/26/the-rise-of-populism/</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Russia?</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0000" lnSpcReduction="20000"/>
          </a:bodyPr>
          <a:lstStyle/>
          <a:p>
            <a:pPr>
              <a:buNone/>
            </a:pPr>
            <a:r>
              <a:rPr lang="en-GB" dirty="0" smtClean="0">
                <a:latin typeface="Cambria" pitchFamily="18" charset="0"/>
                <a:ea typeface="Cambria" pitchFamily="18" charset="0"/>
              </a:rPr>
              <a:t>Is there a horoscope for post-communist Russia?</a:t>
            </a:r>
          </a:p>
          <a:p>
            <a:pPr>
              <a:buNone/>
            </a:pPr>
            <a:r>
              <a:rPr lang="en-GB" dirty="0" smtClean="0">
                <a:latin typeface="Cambria" pitchFamily="18" charset="0"/>
                <a:ea typeface="Cambria" pitchFamily="18" charset="0"/>
              </a:rPr>
              <a:t>12 June 1990: Russia declares its sovereignty – a constitutional moment but did power change hands? Was there a symbolic moment?</a:t>
            </a:r>
          </a:p>
          <a:p>
            <a:pPr>
              <a:buNone/>
            </a:pPr>
            <a:r>
              <a:rPr lang="en-GB" dirty="0" smtClean="0">
                <a:latin typeface="Cambria" pitchFamily="18" charset="0"/>
                <a:ea typeface="Cambria" pitchFamily="18" charset="0"/>
              </a:rPr>
              <a:t>19 August 1991: Yeltsin on the tank: Power changed </a:t>
            </a:r>
            <a:r>
              <a:rPr lang="en-GB" dirty="0" smtClean="0">
                <a:latin typeface="Cambria" pitchFamily="18" charset="0"/>
                <a:ea typeface="Cambria" pitchFamily="18" charset="0"/>
              </a:rPr>
              <a:t>hands </a:t>
            </a:r>
            <a:r>
              <a:rPr lang="en-GB" dirty="0" smtClean="0">
                <a:latin typeface="Cambria" pitchFamily="18" charset="0"/>
                <a:ea typeface="Cambria" pitchFamily="18" charset="0"/>
              </a:rPr>
              <a:t>– the communist coup collapsed; the symbolism was powerful</a:t>
            </a:r>
          </a:p>
          <a:p>
            <a:pPr>
              <a:buNone/>
            </a:pPr>
            <a:r>
              <a:rPr lang="en-GB" dirty="0" smtClean="0">
                <a:latin typeface="Cambria" pitchFamily="18" charset="0"/>
                <a:ea typeface="Cambria" pitchFamily="18" charset="0"/>
              </a:rPr>
              <a:t>5 September 1991: Soviet Union constitution abolished and replaced by new confederation: a constitutional moment but it followed previous changes in power; no public symbolic moment</a:t>
            </a:r>
            <a:r>
              <a:rPr lang="en-GB" dirty="0" smtClean="0">
                <a:latin typeface="Cambria" pitchFamily="18" charset="0"/>
                <a:ea typeface="Cambria" pitchFamily="18" charset="0"/>
              </a:rPr>
              <a:t>.</a:t>
            </a:r>
          </a:p>
          <a:p>
            <a:pPr>
              <a:buNone/>
            </a:pPr>
            <a:r>
              <a:rPr lang="en-GB" dirty="0" smtClean="0">
                <a:latin typeface="Cambria" pitchFamily="18" charset="0"/>
                <a:ea typeface="Cambria" pitchFamily="18" charset="0"/>
              </a:rPr>
              <a:t>24 December 1991: Gorbachev resigns as President. The USSR no longer had any administrative functions.</a:t>
            </a:r>
          </a:p>
          <a:p>
            <a:pPr>
              <a:buNone/>
            </a:pPr>
            <a:r>
              <a:rPr lang="en-GB" dirty="0" smtClean="0">
                <a:latin typeface="Cambria" pitchFamily="18" charset="0"/>
                <a:ea typeface="Cambria" pitchFamily="18" charset="0"/>
              </a:rPr>
              <a:t>25 December 1991: the Soviet flag lowered and the Russian flag raised. The symbolism was public but power had already changed hands.</a:t>
            </a:r>
          </a:p>
          <a:p>
            <a:pPr>
              <a:buNone/>
            </a:pPr>
            <a:endParaRPr lang="en-GB" dirty="0" smtClean="0">
              <a:latin typeface="Cambria" pitchFamily="18" charset="0"/>
              <a:ea typeface="Cambria" pitchFamily="18" charset="0"/>
            </a:endParaRPr>
          </a:p>
          <a:p>
            <a:pPr>
              <a:buNone/>
            </a:pPr>
            <a:endParaRPr lang="en-GB" dirty="0"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a:stretch>
            <a:fillRect/>
          </a:stretch>
        </p:blipFill>
        <p:spPr bwMode="auto">
          <a:xfrm>
            <a:off x="539552" y="260648"/>
            <a:ext cx="5544616" cy="5328592"/>
          </a:xfrm>
          <a:prstGeom prst="rect">
            <a:avLst/>
          </a:prstGeom>
          <a:noFill/>
          <a:ln w="9525">
            <a:noFill/>
            <a:miter lim="800000"/>
            <a:headEnd/>
            <a:tailEnd/>
          </a:ln>
        </p:spPr>
      </p:pic>
      <p:pic>
        <p:nvPicPr>
          <p:cNvPr id="5" name="Picture 4" descr="Storming of the winter palace.jpg"/>
          <p:cNvPicPr>
            <a:picLocks noChangeAspect="1"/>
          </p:cNvPicPr>
          <p:nvPr/>
        </p:nvPicPr>
        <p:blipFill>
          <a:blip r:embed="rId3" cstate="print"/>
          <a:stretch>
            <a:fillRect/>
          </a:stretch>
        </p:blipFill>
        <p:spPr>
          <a:xfrm>
            <a:off x="5288500" y="4653137"/>
            <a:ext cx="3855500" cy="2204864"/>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Russia Mundane Astrology 1st edn p. 442.jpg"/>
          <p:cNvPicPr>
            <a:picLocks noGrp="1" noChangeAspect="1"/>
          </p:cNvPicPr>
          <p:nvPr>
            <p:ph idx="1"/>
          </p:nvPr>
        </p:nvPicPr>
        <p:blipFill>
          <a:blip r:embed="rId2" cstate="print"/>
          <a:stretch>
            <a:fillRect/>
          </a:stretch>
        </p:blipFill>
        <p:spPr>
          <a:xfrm>
            <a:off x="395536" y="404664"/>
            <a:ext cx="3291601" cy="3273227"/>
          </a:xfrm>
        </p:spPr>
      </p:pic>
      <p:pic>
        <p:nvPicPr>
          <p:cNvPr id="5" name="Picture 4" descr="Russia Mundane Astrology 1st edn p. 445.jpg"/>
          <p:cNvPicPr>
            <a:picLocks noChangeAspect="1"/>
          </p:cNvPicPr>
          <p:nvPr/>
        </p:nvPicPr>
        <p:blipFill>
          <a:blip r:embed="rId3" cstate="print"/>
          <a:stretch>
            <a:fillRect/>
          </a:stretch>
        </p:blipFill>
        <p:spPr>
          <a:xfrm>
            <a:off x="3563888" y="3284984"/>
            <a:ext cx="4679214" cy="3142701"/>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successful prediction</a:t>
            </a:r>
            <a:endParaRPr lang="en-US" dirty="0"/>
          </a:p>
        </p:txBody>
      </p:sp>
      <p:sp>
        <p:nvSpPr>
          <p:cNvPr id="3" name="Content Placeholder 2"/>
          <p:cNvSpPr>
            <a:spLocks noGrp="1"/>
          </p:cNvSpPr>
          <p:nvPr>
            <p:ph idx="1"/>
          </p:nvPr>
        </p:nvSpPr>
        <p:spPr/>
        <p:txBody>
          <a:bodyPr>
            <a:normAutofit fontScale="85000" lnSpcReduction="20000"/>
          </a:bodyPr>
          <a:lstStyle/>
          <a:p>
            <a:pPr>
              <a:buNone/>
            </a:pPr>
            <a:r>
              <a:rPr lang="en-GB" i="1" dirty="0"/>
              <a:t>‘Planetary transits from 1989 to 1991 'suggest some basic restructuring of [the USSR]… a change for the nation with regard to the leadership and style of rule (and) some new revolution in Russia which would restructure the country dramatically…it is likely that the tight command structure will fail and that the country will collapse back into the numerous autonomous states that it once was'. </a:t>
            </a:r>
            <a:endParaRPr lang="en-US" i="1" dirty="0"/>
          </a:p>
          <a:p>
            <a:endParaRPr lang="en-GB" sz="2300" dirty="0"/>
          </a:p>
          <a:p>
            <a:r>
              <a:rPr lang="en-GB" sz="2300" dirty="0"/>
              <a:t>Michael </a:t>
            </a:r>
            <a:r>
              <a:rPr lang="en-GB" sz="2300" dirty="0" err="1"/>
              <a:t>Baigent</a:t>
            </a:r>
            <a:r>
              <a:rPr lang="en-GB" sz="2300" dirty="0"/>
              <a:t>, 'The Natal Chart of Communist Russia', </a:t>
            </a:r>
            <a:r>
              <a:rPr lang="en-GB" sz="2300" i="1" dirty="0"/>
              <a:t>The Astrological Journal</a:t>
            </a:r>
            <a:r>
              <a:rPr lang="en-GB" sz="2300" dirty="0"/>
              <a:t>, Vol. 22 no 3, Summer 1980, p 173. See also </a:t>
            </a:r>
            <a:r>
              <a:rPr lang="en-GB" sz="2300" dirty="0" err="1"/>
              <a:t>Baigent</a:t>
            </a:r>
            <a:r>
              <a:rPr lang="en-GB" sz="2300" dirty="0"/>
              <a:t>, Michael, Nicholas Campion and Charles Harvey</a:t>
            </a:r>
            <a:r>
              <a:rPr lang="en-GB" sz="2300" i="1" dirty="0"/>
              <a:t>, Mundane Astrology: An Introduction to the Astrology of Nations and Organisations</a:t>
            </a:r>
            <a:r>
              <a:rPr lang="en-GB" sz="2300" dirty="0"/>
              <a:t>, 2nd edition, London: Harper Collins, 1992, pp. 452-5.</a:t>
            </a:r>
            <a:endParaRPr lang="en-US" sz="2300" dirty="0"/>
          </a:p>
          <a:p>
            <a:endParaRPr lang="en-US" dirty="0"/>
          </a:p>
        </p:txBody>
      </p:sp>
      <p:pic>
        <p:nvPicPr>
          <p:cNvPr id="4" name="Picture 3" descr="Gorbachev_27_july_1987.jpeg"/>
          <p:cNvPicPr>
            <a:picLocks noChangeAspect="1"/>
          </p:cNvPicPr>
          <p:nvPr/>
        </p:nvPicPr>
        <p:blipFill>
          <a:blip r:embed="rId2" cstate="print"/>
          <a:stretch>
            <a:fillRect/>
          </a:stretch>
        </p:blipFill>
        <p:spPr>
          <a:xfrm>
            <a:off x="7970203" y="0"/>
            <a:ext cx="1173797" cy="1571612"/>
          </a:xfrm>
          <a:prstGeom prst="rect">
            <a:avLst/>
          </a:prstGeom>
        </p:spPr>
      </p:pic>
      <p:pic>
        <p:nvPicPr>
          <p:cNvPr id="5" name="Picture 2"/>
          <p:cNvPicPr>
            <a:picLocks noChangeAspect="1" noChangeArrowheads="1"/>
          </p:cNvPicPr>
          <p:nvPr/>
        </p:nvPicPr>
        <p:blipFill>
          <a:blip r:embed="rId3" cstate="print"/>
          <a:srcRect/>
          <a:stretch>
            <a:fillRect/>
          </a:stretch>
        </p:blipFill>
        <p:spPr bwMode="auto">
          <a:xfrm>
            <a:off x="285720" y="6000768"/>
            <a:ext cx="2080979" cy="857232"/>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descr="Yeltsin on tank 2.jpg"/>
          <p:cNvPicPr>
            <a:picLocks noChangeAspect="1"/>
          </p:cNvPicPr>
          <p:nvPr/>
        </p:nvPicPr>
        <p:blipFill>
          <a:blip r:embed="rId2" cstate="print"/>
          <a:stretch>
            <a:fillRect/>
          </a:stretch>
        </p:blipFill>
        <p:spPr>
          <a:xfrm>
            <a:off x="4355976" y="3284984"/>
            <a:ext cx="4635599" cy="3312346"/>
          </a:xfrm>
          <a:prstGeom prst="rect">
            <a:avLst/>
          </a:prstGeom>
        </p:spPr>
      </p:pic>
      <p:sp>
        <p:nvSpPr>
          <p:cNvPr id="6" name="Content Placeholder 5"/>
          <p:cNvSpPr>
            <a:spLocks noGrp="1"/>
          </p:cNvSpPr>
          <p:nvPr>
            <p:ph idx="1"/>
          </p:nvPr>
        </p:nvSpPr>
        <p:spPr/>
        <p:txBody>
          <a:bodyPr/>
          <a:lstStyle/>
          <a:p>
            <a:endParaRPr lang="en-GB" dirty="0"/>
          </a:p>
        </p:txBody>
      </p:sp>
      <p:pic>
        <p:nvPicPr>
          <p:cNvPr id="7" name="Picture 2"/>
          <p:cNvPicPr>
            <a:picLocks noChangeAspect="1" noChangeArrowheads="1"/>
          </p:cNvPicPr>
          <p:nvPr/>
        </p:nvPicPr>
        <p:blipFill>
          <a:blip r:embed="rId3" cstate="print"/>
          <a:srcRect/>
          <a:stretch>
            <a:fillRect/>
          </a:stretch>
        </p:blipFill>
        <p:spPr bwMode="auto">
          <a:xfrm>
            <a:off x="323528" y="332656"/>
            <a:ext cx="4968552" cy="4763114"/>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14202"/>
          </a:xfrm>
        </p:spPr>
        <p:txBody>
          <a:bodyPr>
            <a:normAutofit fontScale="90000"/>
          </a:bodyPr>
          <a:lstStyle/>
          <a:p>
            <a:r>
              <a:rPr lang="en-GB" dirty="0" smtClean="0"/>
              <a:t>Testimony about the event</a:t>
            </a:r>
            <a:br>
              <a:rPr lang="en-GB" dirty="0" smtClean="0"/>
            </a:br>
            <a:r>
              <a:rPr lang="en-GB" sz="1300" dirty="0" smtClean="0"/>
              <a:t>Mary </a:t>
            </a:r>
            <a:r>
              <a:rPr lang="en-GB" sz="1300" dirty="0" err="1"/>
              <a:t>Dejevsky</a:t>
            </a:r>
            <a:r>
              <a:rPr lang="en-GB" sz="1300" dirty="0"/>
              <a:t>, ‘The massive figure of Yeltsin strode to the tank. I saw history being made’, The Independent, 19 August 2001’, </a:t>
            </a:r>
            <a:r>
              <a:rPr lang="en-GB" sz="1300" u="sng" dirty="0">
                <a:hlinkClick r:id="rId2"/>
              </a:rPr>
              <a:t>https://www.independent.co.uk/news/world/europe/the-massive-figure-of-yeltsin-strode-to-the-tank-i-saw-history-being-made-9234372.html</a:t>
            </a:r>
            <a:r>
              <a:rPr lang="en-GB" dirty="0"/>
              <a:t/>
            </a:r>
            <a:br>
              <a:rPr lang="en-GB" dirty="0"/>
            </a:br>
            <a:endParaRPr lang="en-GB" dirty="0"/>
          </a:p>
        </p:txBody>
      </p:sp>
      <p:pic>
        <p:nvPicPr>
          <p:cNvPr id="6" name="Content Placeholder 5"/>
          <p:cNvPicPr>
            <a:picLocks noGrp="1"/>
          </p:cNvPicPr>
          <p:nvPr>
            <p:ph idx="1"/>
          </p:nvPr>
        </p:nvPicPr>
        <p:blipFill>
          <a:blip r:embed="rId3" cstate="print"/>
          <a:srcRect l="13694" t="59133" r="67244" b="24779"/>
          <a:stretch>
            <a:fillRect/>
          </a:stretch>
        </p:blipFill>
        <p:spPr bwMode="auto">
          <a:xfrm>
            <a:off x="2483768" y="4437112"/>
            <a:ext cx="6100602" cy="1654973"/>
          </a:xfrm>
          <a:prstGeom prst="rect">
            <a:avLst/>
          </a:prstGeom>
          <a:noFill/>
          <a:ln w="9525">
            <a:noFill/>
            <a:miter lim="800000"/>
            <a:headEnd/>
            <a:tailEnd/>
          </a:ln>
        </p:spPr>
      </p:pic>
      <p:pic>
        <p:nvPicPr>
          <p:cNvPr id="4" name="Content Placeholder 3"/>
          <p:cNvPicPr>
            <a:picLocks/>
          </p:cNvPicPr>
          <p:nvPr/>
        </p:nvPicPr>
        <p:blipFill>
          <a:blip r:embed="rId4" cstate="print"/>
          <a:srcRect l="13699" t="30189" r="67080" b="51727"/>
          <a:stretch>
            <a:fillRect/>
          </a:stretch>
        </p:blipFill>
        <p:spPr bwMode="auto">
          <a:xfrm>
            <a:off x="755576" y="1916832"/>
            <a:ext cx="6408712" cy="2088232"/>
          </a:xfrm>
          <a:prstGeom prst="rect">
            <a:avLst/>
          </a:prstGeom>
          <a:noFill/>
          <a:ln w="9525">
            <a:noFill/>
            <a:miter lim="800000"/>
            <a:headEnd/>
            <a:tailEnd/>
          </a:ln>
        </p:spPr>
      </p:pic>
      <p:pic>
        <p:nvPicPr>
          <p:cNvPr id="5" name="Content Placeholder 3" descr="Mary Dejevsky.jpg"/>
          <p:cNvPicPr>
            <a:picLocks noChangeAspect="1"/>
          </p:cNvPicPr>
          <p:nvPr/>
        </p:nvPicPr>
        <p:blipFill>
          <a:blip r:embed="rId5" cstate="print"/>
          <a:stretch>
            <a:fillRect/>
          </a:stretch>
        </p:blipFill>
        <p:spPr>
          <a:xfrm>
            <a:off x="7092280" y="1340768"/>
            <a:ext cx="1835696" cy="1221572"/>
          </a:xfrm>
          <a:prstGeom prst="rect">
            <a:avLst/>
          </a:prstGeom>
        </p:spPr>
      </p:pic>
      <p:pic>
        <p:nvPicPr>
          <p:cNvPr id="7" name="Picture 6" descr="Yeltsin on tank 2.jpg"/>
          <p:cNvPicPr>
            <a:picLocks noChangeAspect="1"/>
          </p:cNvPicPr>
          <p:nvPr/>
        </p:nvPicPr>
        <p:blipFill>
          <a:blip r:embed="rId6" cstate="print"/>
          <a:stretch>
            <a:fillRect/>
          </a:stretch>
        </p:blipFill>
        <p:spPr>
          <a:xfrm>
            <a:off x="179512" y="5085184"/>
            <a:ext cx="2178716" cy="1556792"/>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Content Placeholder 6" descr="Yeltsin on tank 2.jpg"/>
          <p:cNvPicPr>
            <a:picLocks noGrp="1" noChangeAspect="1"/>
          </p:cNvPicPr>
          <p:nvPr>
            <p:ph idx="1"/>
          </p:nvPr>
        </p:nvPicPr>
        <p:blipFill>
          <a:blip r:embed="rId2" cstate="print"/>
          <a:stretch>
            <a:fillRect/>
          </a:stretch>
        </p:blipFill>
        <p:spPr>
          <a:xfrm>
            <a:off x="1952625" y="4274805"/>
            <a:ext cx="2043311" cy="1460039"/>
          </a:xfrm>
        </p:spPr>
      </p:pic>
      <p:pic>
        <p:nvPicPr>
          <p:cNvPr id="2050" name="Picture 2"/>
          <p:cNvPicPr>
            <a:picLocks noChangeAspect="1" noChangeArrowheads="1"/>
          </p:cNvPicPr>
          <p:nvPr/>
        </p:nvPicPr>
        <p:blipFill>
          <a:blip r:embed="rId3" cstate="print"/>
          <a:srcRect/>
          <a:stretch>
            <a:fillRect/>
          </a:stretch>
        </p:blipFill>
        <p:spPr bwMode="auto">
          <a:xfrm>
            <a:off x="971600" y="404664"/>
            <a:ext cx="6219825" cy="5962650"/>
          </a:xfrm>
          <a:prstGeom prst="rect">
            <a:avLst/>
          </a:prstGeom>
          <a:noFill/>
          <a:ln w="9525">
            <a:noFill/>
            <a:miter lim="800000"/>
            <a:headEnd/>
            <a:tailEnd/>
          </a:ln>
        </p:spPr>
      </p:pic>
      <p:pic>
        <p:nvPicPr>
          <p:cNvPr id="8" name="Picture 7" descr="Yeltsin on tank 2.jpg"/>
          <p:cNvPicPr>
            <a:picLocks noChangeAspect="1"/>
          </p:cNvPicPr>
          <p:nvPr/>
        </p:nvPicPr>
        <p:blipFill>
          <a:blip r:embed="rId2" cstate="print"/>
          <a:stretch>
            <a:fillRect/>
          </a:stretch>
        </p:blipFill>
        <p:spPr>
          <a:xfrm>
            <a:off x="6323077" y="4842322"/>
            <a:ext cx="2820923" cy="2015678"/>
          </a:xfrm>
          <a:prstGeom prst="rect">
            <a:avLst/>
          </a:prstGeom>
        </p:spPr>
      </p:pic>
      <p:sp>
        <p:nvSpPr>
          <p:cNvPr id="6" name="Up Arrow 5"/>
          <p:cNvSpPr/>
          <p:nvPr/>
        </p:nvSpPr>
        <p:spPr>
          <a:xfrm>
            <a:off x="3059832" y="5445224"/>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2123728" y="2420888"/>
            <a:ext cx="720080" cy="3406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2"/>
          <p:cNvPicPr>
            <a:picLocks noChangeAspect="1" noChangeArrowheads="1"/>
          </p:cNvPicPr>
          <p:nvPr/>
        </p:nvPicPr>
        <p:blipFill>
          <a:blip r:embed="rId3" cstate="print"/>
          <a:srcRect/>
          <a:stretch>
            <a:fillRect/>
          </a:stretch>
        </p:blipFill>
        <p:spPr bwMode="auto">
          <a:xfrm>
            <a:off x="1124000" y="557064"/>
            <a:ext cx="6219825" cy="5962650"/>
          </a:xfrm>
          <a:prstGeom prst="rect">
            <a:avLst/>
          </a:prstGeom>
          <a:noFill/>
          <a:ln w="9525">
            <a:noFill/>
            <a:miter lim="800000"/>
            <a:headEnd/>
            <a:tailEnd/>
          </a:ln>
        </p:spPr>
      </p:pic>
      <p:cxnSp>
        <p:nvCxnSpPr>
          <p:cNvPr id="12" name="Straight Connector 11"/>
          <p:cNvCxnSpPr/>
          <p:nvPr/>
        </p:nvCxnSpPr>
        <p:spPr>
          <a:xfrm>
            <a:off x="3131840" y="2996952"/>
            <a:ext cx="504056" cy="1584176"/>
          </a:xfrm>
          <a:prstGeom prst="line">
            <a:avLst/>
          </a:prstGeom>
        </p:spPr>
        <p:style>
          <a:lnRef idx="1">
            <a:schemeClr val="accent1"/>
          </a:lnRef>
          <a:fillRef idx="0">
            <a:schemeClr val="accent1"/>
          </a:fillRef>
          <a:effectRef idx="0">
            <a:schemeClr val="accent1"/>
          </a:effectRef>
          <a:fontRef idx="minor">
            <a:schemeClr val="tx1"/>
          </a:fontRef>
        </p:style>
      </p:cxnSp>
      <p:sp>
        <p:nvSpPr>
          <p:cNvPr id="13" name="Notched Right Arrow 12"/>
          <p:cNvSpPr/>
          <p:nvPr/>
        </p:nvSpPr>
        <p:spPr>
          <a:xfrm>
            <a:off x="1907704" y="2564904"/>
            <a:ext cx="978408" cy="288032"/>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Up Arrow 13"/>
          <p:cNvSpPr/>
          <p:nvPr/>
        </p:nvSpPr>
        <p:spPr>
          <a:xfrm>
            <a:off x="3203848" y="5589240"/>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The United Kingdom 1 Jan 1801</a:t>
            </a:r>
            <a:endParaRPr lang="en-GB" dirty="0"/>
          </a:p>
        </p:txBody>
      </p:sp>
      <p:pic>
        <p:nvPicPr>
          <p:cNvPr id="4" name="Content Placeholder 3"/>
          <p:cNvPicPr>
            <a:picLocks noGrp="1"/>
          </p:cNvPicPr>
          <p:nvPr>
            <p:ph idx="1"/>
          </p:nvPr>
        </p:nvPicPr>
        <p:blipFill>
          <a:blip r:embed="rId2" cstate="print"/>
          <a:srcRect/>
          <a:stretch>
            <a:fillRect/>
          </a:stretch>
        </p:blipFill>
        <p:spPr bwMode="auto">
          <a:xfrm>
            <a:off x="3779912" y="1628800"/>
            <a:ext cx="5138936" cy="4796483"/>
          </a:xfrm>
          <a:prstGeom prst="rect">
            <a:avLst/>
          </a:prstGeom>
          <a:noFill/>
          <a:ln w="9525">
            <a:noFill/>
            <a:miter lim="800000"/>
            <a:headEnd/>
            <a:tailEnd/>
          </a:ln>
        </p:spPr>
      </p:pic>
      <p:pic>
        <p:nvPicPr>
          <p:cNvPr id="7" name="Picture 6"/>
          <p:cNvPicPr/>
          <p:nvPr/>
        </p:nvPicPr>
        <p:blipFill>
          <a:blip r:embed="rId3" cstate="print"/>
          <a:srcRect l="17130" t="70248" r="75358" b="26372"/>
          <a:stretch>
            <a:fillRect/>
          </a:stretch>
        </p:blipFill>
        <p:spPr bwMode="auto">
          <a:xfrm>
            <a:off x="2051720" y="3789040"/>
            <a:ext cx="1726565" cy="304800"/>
          </a:xfrm>
          <a:prstGeom prst="rect">
            <a:avLst/>
          </a:prstGeom>
          <a:noFill/>
          <a:ln w="9525">
            <a:noFill/>
            <a:miter lim="800000"/>
            <a:headEnd/>
            <a:tailEnd/>
          </a:ln>
        </p:spPr>
      </p:pic>
      <p:pic>
        <p:nvPicPr>
          <p:cNvPr id="8" name="Picture 7"/>
          <p:cNvPicPr/>
          <p:nvPr/>
        </p:nvPicPr>
        <p:blipFill>
          <a:blip r:embed="rId3" cstate="print"/>
          <a:srcRect l="17278" t="79741" r="73664" b="17621"/>
          <a:stretch>
            <a:fillRect/>
          </a:stretch>
        </p:blipFill>
        <p:spPr bwMode="auto">
          <a:xfrm>
            <a:off x="6516216" y="1628800"/>
            <a:ext cx="2206352" cy="360040"/>
          </a:xfrm>
          <a:prstGeom prst="rect">
            <a:avLst/>
          </a:prstGeom>
          <a:noFill/>
          <a:ln w="9525">
            <a:noFill/>
            <a:miter lim="800000"/>
            <a:headEnd/>
            <a:tailEnd/>
          </a:ln>
        </p:spPr>
      </p:pic>
      <p:pic>
        <p:nvPicPr>
          <p:cNvPr id="9" name="Picture 8"/>
          <p:cNvPicPr/>
          <p:nvPr/>
        </p:nvPicPr>
        <p:blipFill>
          <a:blip r:embed="rId3" cstate="print"/>
          <a:srcRect l="17345" t="88772" r="76375" b="8308"/>
          <a:stretch>
            <a:fillRect/>
          </a:stretch>
        </p:blipFill>
        <p:spPr bwMode="auto">
          <a:xfrm>
            <a:off x="4495800" y="6324600"/>
            <a:ext cx="1752600" cy="373380"/>
          </a:xfrm>
          <a:prstGeom prst="rect">
            <a:avLst/>
          </a:prstGeom>
          <a:noFill/>
          <a:ln w="9525">
            <a:noFill/>
            <a:miter lim="800000"/>
            <a:headEnd/>
            <a:tailEnd/>
          </a:ln>
        </p:spPr>
      </p:pic>
      <p:pic>
        <p:nvPicPr>
          <p:cNvPr id="10" name="Picture 9"/>
          <p:cNvPicPr/>
          <p:nvPr/>
        </p:nvPicPr>
        <p:blipFill>
          <a:blip r:embed="rId4" cstate="print"/>
          <a:srcRect l="19519" t="61937" r="75991" b="35244"/>
          <a:stretch>
            <a:fillRect/>
          </a:stretch>
        </p:blipFill>
        <p:spPr bwMode="auto">
          <a:xfrm>
            <a:off x="2051720" y="3356992"/>
            <a:ext cx="1524000" cy="281940"/>
          </a:xfrm>
          <a:prstGeom prst="rect">
            <a:avLst/>
          </a:prstGeom>
          <a:noFill/>
          <a:ln w="9525">
            <a:noFill/>
            <a:miter lim="800000"/>
            <a:headEnd/>
            <a:tailEnd/>
          </a:ln>
        </p:spPr>
      </p:pic>
      <p:sp>
        <p:nvSpPr>
          <p:cNvPr id="11" name="Down Arrow 10"/>
          <p:cNvSpPr/>
          <p:nvPr/>
        </p:nvSpPr>
        <p:spPr>
          <a:xfrm>
            <a:off x="6228184" y="1556792"/>
            <a:ext cx="304800" cy="685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a:off x="3707904" y="3501008"/>
            <a:ext cx="685800" cy="3322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3851920" y="3861048"/>
            <a:ext cx="685800" cy="3322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Up Arrow 13"/>
          <p:cNvSpPr/>
          <p:nvPr/>
        </p:nvSpPr>
        <p:spPr>
          <a:xfrm>
            <a:off x="6804248" y="5877272"/>
            <a:ext cx="381000" cy="7498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2"/>
          <p:cNvPicPr>
            <a:picLocks noChangeAspect="1" noChangeArrowheads="1"/>
          </p:cNvPicPr>
          <p:nvPr/>
        </p:nvPicPr>
        <p:blipFill>
          <a:blip r:embed="rId5" cstate="print"/>
          <a:srcRect l="20371" t="10541" r="57407" b="17443"/>
          <a:stretch>
            <a:fillRect/>
          </a:stretch>
        </p:blipFill>
        <p:spPr bwMode="auto">
          <a:xfrm>
            <a:off x="304800" y="4267200"/>
            <a:ext cx="2048256" cy="2133600"/>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2" cstate="print"/>
          <a:srcRect/>
          <a:stretch>
            <a:fillRect/>
          </a:stretch>
        </p:blipFill>
        <p:spPr bwMode="auto">
          <a:xfrm>
            <a:off x="2057400" y="381000"/>
            <a:ext cx="6642546" cy="6367893"/>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4572000"/>
            <a:ext cx="3018120" cy="1905000"/>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a:stretch>
            <a:fillRect/>
          </a:stretch>
        </p:blipFill>
        <p:spPr bwMode="auto">
          <a:xfrm>
            <a:off x="247650" y="1025314"/>
            <a:ext cx="6076950" cy="5825683"/>
          </a:xfrm>
          <a:prstGeom prst="rect">
            <a:avLst/>
          </a:prstGeom>
          <a:noFill/>
          <a:ln w="9525">
            <a:noFill/>
            <a:miter lim="800000"/>
            <a:headEnd/>
            <a:tailEnd/>
          </a:ln>
        </p:spPr>
      </p:pic>
      <p:pic>
        <p:nvPicPr>
          <p:cNvPr id="5" name="Picture 4" descr="Brixtin Riots 1981 (1).jpg"/>
          <p:cNvPicPr>
            <a:picLocks noChangeAspect="1"/>
          </p:cNvPicPr>
          <p:nvPr/>
        </p:nvPicPr>
        <p:blipFill>
          <a:blip r:embed="rId3" cstate="print"/>
          <a:stretch>
            <a:fillRect/>
          </a:stretch>
        </p:blipFill>
        <p:spPr>
          <a:xfrm>
            <a:off x="6477000" y="1607805"/>
            <a:ext cx="2286000" cy="1847088"/>
          </a:xfrm>
          <a:prstGeom prst="rect">
            <a:avLst/>
          </a:prstGeom>
        </p:spPr>
      </p:pic>
      <p:pic>
        <p:nvPicPr>
          <p:cNvPr id="6" name="Picture 5" descr="Brixtin Riots 1981 (1)2 .jpg"/>
          <p:cNvPicPr>
            <a:picLocks noChangeAspect="1"/>
          </p:cNvPicPr>
          <p:nvPr/>
        </p:nvPicPr>
        <p:blipFill>
          <a:blip r:embed="rId4" cstate="print"/>
          <a:stretch>
            <a:fillRect/>
          </a:stretch>
        </p:blipFill>
        <p:spPr>
          <a:xfrm>
            <a:off x="6248400" y="4724400"/>
            <a:ext cx="2952750" cy="1552575"/>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Grp="1" noChangeAspect="1" noChangeArrowheads="1"/>
          </p:cNvPicPr>
          <p:nvPr>
            <p:ph idx="1"/>
          </p:nvPr>
        </p:nvPicPr>
        <p:blipFill>
          <a:blip r:embed="rId2" cstate="print"/>
          <a:srcRect/>
          <a:stretch>
            <a:fillRect/>
          </a:stretch>
        </p:blipFill>
        <p:spPr bwMode="auto">
          <a:xfrm>
            <a:off x="802738" y="548680"/>
            <a:ext cx="6007324" cy="5758935"/>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5245917"/>
            <a:ext cx="2133600" cy="1346703"/>
          </a:xfrm>
          <a:prstGeom prst="rect">
            <a:avLst/>
          </a:prstGeom>
        </p:spPr>
      </p:pic>
      <p:pic>
        <p:nvPicPr>
          <p:cNvPr id="6" name="Picture 5" descr="Brixtin Riots 1981 (1)2 .jpg"/>
          <p:cNvPicPr>
            <a:picLocks noChangeAspect="1"/>
          </p:cNvPicPr>
          <p:nvPr/>
        </p:nvPicPr>
        <p:blipFill>
          <a:blip r:embed="rId4" cstate="print"/>
          <a:stretch>
            <a:fillRect/>
          </a:stretch>
        </p:blipFill>
        <p:spPr>
          <a:xfrm>
            <a:off x="5943600" y="4648200"/>
            <a:ext cx="2952750" cy="1552575"/>
          </a:xfrm>
          <a:prstGeom prst="rect">
            <a:avLst/>
          </a:prstGeom>
        </p:spPr>
      </p:pic>
      <p:pic>
        <p:nvPicPr>
          <p:cNvPr id="7" name="Picture 6" descr="Brixtin Riots 1981 (1).jpg"/>
          <p:cNvPicPr>
            <a:picLocks noChangeAspect="1"/>
          </p:cNvPicPr>
          <p:nvPr/>
        </p:nvPicPr>
        <p:blipFill>
          <a:blip r:embed="rId5" cstate="print"/>
          <a:stretch>
            <a:fillRect/>
          </a:stretch>
        </p:blipFill>
        <p:spPr>
          <a:xfrm>
            <a:off x="6629400" y="2514600"/>
            <a:ext cx="2381250" cy="192405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Grp="1" noChangeAspect="1" noChangeArrowheads="1"/>
          </p:cNvPicPr>
          <p:nvPr>
            <p:ph idx="1"/>
          </p:nvPr>
        </p:nvPicPr>
        <p:blipFill>
          <a:blip r:embed="rId2" cstate="print"/>
          <a:srcRect/>
          <a:stretch>
            <a:fillRect/>
          </a:stretch>
        </p:blipFill>
        <p:spPr bwMode="auto">
          <a:xfrm>
            <a:off x="1371600" y="1371600"/>
            <a:ext cx="5256186" cy="5038855"/>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5245917"/>
            <a:ext cx="2133600" cy="1346703"/>
          </a:xfrm>
          <a:prstGeom prst="rect">
            <a:avLst/>
          </a:prstGeom>
        </p:spPr>
      </p:pic>
      <p:pic>
        <p:nvPicPr>
          <p:cNvPr id="6" name="Picture 5" descr="Brixtin Riots 1981 (1)2 .jpg"/>
          <p:cNvPicPr>
            <a:picLocks noChangeAspect="1"/>
          </p:cNvPicPr>
          <p:nvPr/>
        </p:nvPicPr>
        <p:blipFill>
          <a:blip r:embed="rId4" cstate="print"/>
          <a:stretch>
            <a:fillRect/>
          </a:stretch>
        </p:blipFill>
        <p:spPr>
          <a:xfrm>
            <a:off x="5943600" y="4724400"/>
            <a:ext cx="2952750" cy="1552575"/>
          </a:xfrm>
          <a:prstGeom prst="rect">
            <a:avLst/>
          </a:prstGeom>
        </p:spPr>
      </p:pic>
      <p:pic>
        <p:nvPicPr>
          <p:cNvPr id="7" name="Picture 6" descr="Brixtin Riots 1981 (1).jpg"/>
          <p:cNvPicPr>
            <a:picLocks noChangeAspect="1"/>
          </p:cNvPicPr>
          <p:nvPr/>
        </p:nvPicPr>
        <p:blipFill>
          <a:blip r:embed="rId5" cstate="print"/>
          <a:stretch>
            <a:fillRect/>
          </a:stretch>
        </p:blipFill>
        <p:spPr>
          <a:xfrm>
            <a:off x="6629400" y="2514600"/>
            <a:ext cx="2381250" cy="1924050"/>
          </a:xfrm>
          <a:prstGeom prst="rect">
            <a:avLst/>
          </a:prstGeom>
        </p:spPr>
      </p:pic>
      <p:sp>
        <p:nvSpPr>
          <p:cNvPr id="8" name="Right Arrow 7"/>
          <p:cNvSpPr/>
          <p:nvPr/>
        </p:nvSpPr>
        <p:spPr>
          <a:xfrm>
            <a:off x="990600" y="28194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a:off x="4876800" y="99060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 Arrow 9"/>
          <p:cNvSpPr/>
          <p:nvPr/>
        </p:nvSpPr>
        <p:spPr>
          <a:xfrm>
            <a:off x="6019800" y="4419600"/>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122" name="Picture 2"/>
          <p:cNvPicPr>
            <a:picLocks noGrp="1" noChangeAspect="1" noChangeArrowheads="1"/>
          </p:cNvPicPr>
          <p:nvPr>
            <p:ph idx="1"/>
          </p:nvPr>
        </p:nvPicPr>
        <p:blipFill>
          <a:blip r:embed="rId2" cstate="print"/>
          <a:srcRect/>
          <a:stretch>
            <a:fillRect/>
          </a:stretch>
        </p:blipFill>
        <p:spPr bwMode="auto">
          <a:xfrm>
            <a:off x="1371600" y="1371600"/>
            <a:ext cx="5256186" cy="5038855"/>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5245917"/>
            <a:ext cx="2133600" cy="1346703"/>
          </a:xfrm>
          <a:prstGeom prst="rect">
            <a:avLst/>
          </a:prstGeom>
        </p:spPr>
      </p:pic>
      <p:pic>
        <p:nvPicPr>
          <p:cNvPr id="6" name="Picture 5" descr="Brixtin Riots 1981 (1)2 .jpg"/>
          <p:cNvPicPr>
            <a:picLocks noChangeAspect="1"/>
          </p:cNvPicPr>
          <p:nvPr/>
        </p:nvPicPr>
        <p:blipFill>
          <a:blip r:embed="rId4" cstate="print"/>
          <a:stretch>
            <a:fillRect/>
          </a:stretch>
        </p:blipFill>
        <p:spPr>
          <a:xfrm>
            <a:off x="5943600" y="4953000"/>
            <a:ext cx="2952750" cy="1552575"/>
          </a:xfrm>
          <a:prstGeom prst="rect">
            <a:avLst/>
          </a:prstGeom>
        </p:spPr>
      </p:pic>
      <p:pic>
        <p:nvPicPr>
          <p:cNvPr id="7" name="Picture 6" descr="Brixtin Riots 1981 (1).jpg"/>
          <p:cNvPicPr>
            <a:picLocks noChangeAspect="1"/>
          </p:cNvPicPr>
          <p:nvPr/>
        </p:nvPicPr>
        <p:blipFill>
          <a:blip r:embed="rId5" cstate="print"/>
          <a:stretch>
            <a:fillRect/>
          </a:stretch>
        </p:blipFill>
        <p:spPr>
          <a:xfrm>
            <a:off x="6629400" y="2514600"/>
            <a:ext cx="2381250" cy="1924050"/>
          </a:xfrm>
          <a:prstGeom prst="rect">
            <a:avLst/>
          </a:prstGeom>
        </p:spPr>
      </p:pic>
      <p:sp>
        <p:nvSpPr>
          <p:cNvPr id="8" name="Right Arrow 7"/>
          <p:cNvSpPr/>
          <p:nvPr/>
        </p:nvSpPr>
        <p:spPr>
          <a:xfrm>
            <a:off x="990600" y="28194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a:off x="4876800" y="99060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 Arrow 9"/>
          <p:cNvSpPr/>
          <p:nvPr/>
        </p:nvSpPr>
        <p:spPr>
          <a:xfrm>
            <a:off x="6019800" y="4419600"/>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3"/>
          <p:cNvPicPr>
            <a:picLocks noGrp="1" noChangeAspect="1" noChangeArrowheads="1"/>
          </p:cNvPicPr>
          <p:nvPr>
            <p:ph idx="1"/>
          </p:nvPr>
        </p:nvPicPr>
        <p:blipFill>
          <a:blip r:embed="rId6" cstate="print"/>
          <a:srcRect l="7210" t="25943" r="86408" b="68142"/>
          <a:stretch>
            <a:fillRect/>
          </a:stretch>
        </p:blipFill>
        <p:spPr bwMode="auto">
          <a:xfrm>
            <a:off x="457200" y="152400"/>
            <a:ext cx="3581400" cy="1066800"/>
          </a:xfrm>
          <a:prstGeom prst="rect">
            <a:avLst/>
          </a:prstGeom>
          <a:noFill/>
          <a:ln w="9525">
            <a:noFill/>
            <a:miter lim="800000"/>
            <a:headEnd/>
            <a:tailEnd/>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UK Polling Report </a:t>
            </a:r>
            <a:br>
              <a:rPr lang="en-GB" dirty="0"/>
            </a:br>
            <a:r>
              <a:rPr lang="en-GB" dirty="0"/>
              <a:t> </a:t>
            </a:r>
            <a:r>
              <a:rPr lang="en-GB" sz="1800" dirty="0"/>
              <a:t>http://ukpollingreport.co.uk/voting-intention-1979-1983</a:t>
            </a:r>
          </a:p>
        </p:txBody>
      </p:sp>
      <p:pic>
        <p:nvPicPr>
          <p:cNvPr id="6146" name="Picture 2"/>
          <p:cNvPicPr>
            <a:picLocks noGrp="1" noChangeAspect="1" noChangeArrowheads="1"/>
          </p:cNvPicPr>
          <p:nvPr>
            <p:ph idx="1"/>
          </p:nvPr>
        </p:nvPicPr>
        <p:blipFill>
          <a:blip r:embed="rId2" cstate="print"/>
          <a:srcRect l="19883" t="44822" r="64075" b="19342"/>
          <a:stretch>
            <a:fillRect/>
          </a:stretch>
        </p:blipFill>
        <p:spPr bwMode="auto">
          <a:xfrm>
            <a:off x="1143000" y="1524000"/>
            <a:ext cx="7010400" cy="5034144"/>
          </a:xfrm>
          <a:prstGeom prst="rect">
            <a:avLst/>
          </a:prstGeom>
          <a:noFill/>
          <a:ln w="9525">
            <a:noFill/>
            <a:miter lim="800000"/>
            <a:headEnd/>
            <a:tailEnd/>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smtClean="0">
                <a:latin typeface="Cambria" pitchFamily="18" charset="0"/>
                <a:ea typeface="Cambria" pitchFamily="18" charset="0"/>
              </a:rPr>
              <a:t>Brexit</a:t>
            </a:r>
            <a:r>
              <a:rPr lang="en-US" dirty="0" smtClean="0">
                <a:latin typeface="Cambria" pitchFamily="18" charset="0"/>
                <a:ea typeface="Cambria" pitchFamily="18" charset="0"/>
              </a:rPr>
              <a:t>: the competing views</a:t>
            </a:r>
            <a:endParaRPr lang="en-GB" dirty="0">
              <a:latin typeface="Cambria" pitchFamily="18" charset="0"/>
              <a:ea typeface="Cambria" pitchFamily="18" charset="0"/>
            </a:endParaRPr>
          </a:p>
        </p:txBody>
      </p:sp>
      <p:sp>
        <p:nvSpPr>
          <p:cNvPr id="6" name="Content Placeholder 5"/>
          <p:cNvSpPr>
            <a:spLocks noGrp="1"/>
          </p:cNvSpPr>
          <p:nvPr>
            <p:ph sz="half" idx="1"/>
          </p:nvPr>
        </p:nvSpPr>
        <p:spPr>
          <a:xfrm>
            <a:off x="395536" y="1556792"/>
            <a:ext cx="4038600" cy="4525963"/>
          </a:xfrm>
        </p:spPr>
        <p:txBody>
          <a:bodyPr>
            <a:normAutofit fontScale="92500" lnSpcReduction="20000"/>
          </a:bodyPr>
          <a:lstStyle/>
          <a:p>
            <a:pPr>
              <a:buNone/>
            </a:pPr>
            <a:r>
              <a:rPr lang="en-GB" sz="2000" dirty="0" smtClean="0">
                <a:latin typeface="Cambria" pitchFamily="18" charset="0"/>
                <a:ea typeface="Cambria" pitchFamily="18" charset="0"/>
              </a:rPr>
              <a:t>‘After forty-three years, we have pushed the door ajar. A rectangle of light dazzles us and, as our eyes adjust, we see a summer meadow. Swallows swoop against the blue sky. We hear the gurgling of a little brook. Now to stride into the sunset’. </a:t>
            </a:r>
          </a:p>
          <a:p>
            <a:pPr>
              <a:buNone/>
            </a:pPr>
            <a:r>
              <a:rPr lang="en-GB" sz="2000" dirty="0" smtClean="0">
                <a:latin typeface="Cambria" pitchFamily="18" charset="0"/>
                <a:ea typeface="Cambria" pitchFamily="18" charset="0"/>
              </a:rPr>
              <a:t>Daniel </a:t>
            </a:r>
            <a:r>
              <a:rPr lang="en-GB" sz="2000" dirty="0" err="1" smtClean="0">
                <a:latin typeface="Cambria" pitchFamily="18" charset="0"/>
                <a:ea typeface="Cambria" pitchFamily="18" charset="0"/>
              </a:rPr>
              <a:t>Hannan</a:t>
            </a:r>
            <a:r>
              <a:rPr lang="en-GB" sz="2000" dirty="0" smtClean="0">
                <a:latin typeface="Cambria" pitchFamily="18" charset="0"/>
                <a:ea typeface="Cambria" pitchFamily="18" charset="0"/>
              </a:rPr>
              <a:t>, </a:t>
            </a:r>
            <a:r>
              <a:rPr lang="en-GB" sz="2000" i="1" dirty="0" smtClean="0">
                <a:latin typeface="Cambria" pitchFamily="18" charset="0"/>
                <a:ea typeface="Cambria" pitchFamily="18" charset="0"/>
              </a:rPr>
              <a:t>What Next: How to Get the Best from </a:t>
            </a:r>
            <a:r>
              <a:rPr lang="en-GB" sz="2000" i="1" dirty="0" err="1" smtClean="0">
                <a:latin typeface="Cambria" pitchFamily="18" charset="0"/>
                <a:ea typeface="Cambria" pitchFamily="18" charset="0"/>
              </a:rPr>
              <a:t>Brexit</a:t>
            </a:r>
            <a:endParaRPr lang="en-GB" sz="2000" i="1" dirty="0" smtClean="0">
              <a:latin typeface="Cambria" pitchFamily="18" charset="0"/>
              <a:ea typeface="Cambria" pitchFamily="18" charset="0"/>
            </a:endParaRPr>
          </a:p>
          <a:p>
            <a:endParaRPr lang="en-GB" dirty="0"/>
          </a:p>
        </p:txBody>
      </p:sp>
      <p:sp>
        <p:nvSpPr>
          <p:cNvPr id="7" name="Content Placeholder 6"/>
          <p:cNvSpPr>
            <a:spLocks noGrp="1"/>
          </p:cNvSpPr>
          <p:nvPr>
            <p:ph sz="half" idx="2"/>
          </p:nvPr>
        </p:nvSpPr>
        <p:spPr/>
        <p:txBody>
          <a:bodyPr>
            <a:normAutofit fontScale="92500" lnSpcReduction="20000"/>
          </a:bodyPr>
          <a:lstStyle/>
          <a:p>
            <a:pPr>
              <a:buNone/>
            </a:pPr>
            <a:r>
              <a:rPr lang="en-GB" dirty="0" smtClean="0">
                <a:latin typeface="Cambria" pitchFamily="18" charset="0"/>
                <a:ea typeface="Cambria" pitchFamily="18" charset="0"/>
              </a:rPr>
              <a:t>‘Britain is about to embark upon a national act of self-harm on an epic scale. The country, as it makes its decision on who it wants to lead the most important negotiations since the war, deserves to be warned’.</a:t>
            </a:r>
            <a:endParaRPr lang="en-US" dirty="0" smtClean="0">
              <a:latin typeface="Cambria" pitchFamily="18" charset="0"/>
              <a:ea typeface="Cambria" pitchFamily="18" charset="0"/>
            </a:endParaRPr>
          </a:p>
          <a:p>
            <a:r>
              <a:rPr lang="en-GB" sz="1600" dirty="0" smtClean="0">
                <a:latin typeface="Cambria" pitchFamily="18" charset="0"/>
                <a:ea typeface="Cambria" pitchFamily="18" charset="0"/>
              </a:rPr>
              <a:t>Will Hutton ‘Britain is being led to an epic act of national self-harm over </a:t>
            </a:r>
            <a:r>
              <a:rPr lang="en-GB" sz="1600" dirty="0" err="1" smtClean="0">
                <a:latin typeface="Cambria" pitchFamily="18" charset="0"/>
                <a:ea typeface="Cambria" pitchFamily="18" charset="0"/>
              </a:rPr>
              <a:t>Brexit</a:t>
            </a:r>
            <a:r>
              <a:rPr lang="en-GB" sz="1600" dirty="0" smtClean="0">
                <a:latin typeface="Cambria" pitchFamily="18" charset="0"/>
                <a:ea typeface="Cambria" pitchFamily="18" charset="0"/>
              </a:rPr>
              <a:t>’, The Guardian, 3 June 2017, https://www.theguardian.com/commentisfree/2017/jun/03/britain-being-led-to-epic-act-self-harm-brexit</a:t>
            </a:r>
            <a:endParaRPr lang="en-GB" sz="1600" dirty="0">
              <a:latin typeface="Cambria" pitchFamily="18" charset="0"/>
              <a:ea typeface="Cambria" pitchFamily="18" charset="0"/>
            </a:endParaRPr>
          </a:p>
        </p:txBody>
      </p:sp>
      <p:pic>
        <p:nvPicPr>
          <p:cNvPr id="8" name="Content Placeholder 6" descr="Daniel Hannan.jpg"/>
          <p:cNvPicPr>
            <a:picLocks noChangeAspect="1"/>
          </p:cNvPicPr>
          <p:nvPr/>
        </p:nvPicPr>
        <p:blipFill>
          <a:blip r:embed="rId2" cstate="print"/>
          <a:stretch>
            <a:fillRect/>
          </a:stretch>
        </p:blipFill>
        <p:spPr>
          <a:xfrm>
            <a:off x="179512" y="5013176"/>
            <a:ext cx="1156263" cy="1844824"/>
          </a:xfrm>
          <a:prstGeom prst="rect">
            <a:avLst/>
          </a:prstGeom>
        </p:spPr>
      </p:pic>
      <p:pic>
        <p:nvPicPr>
          <p:cNvPr id="9" name="Picture 8" descr="Dan-hannan-official-portrait.jpg"/>
          <p:cNvPicPr>
            <a:picLocks noChangeAspect="1"/>
          </p:cNvPicPr>
          <p:nvPr/>
        </p:nvPicPr>
        <p:blipFill>
          <a:blip r:embed="rId3" cstate="print"/>
          <a:stretch>
            <a:fillRect/>
          </a:stretch>
        </p:blipFill>
        <p:spPr>
          <a:xfrm>
            <a:off x="1403648" y="5127690"/>
            <a:ext cx="1368152" cy="1730310"/>
          </a:xfrm>
          <a:prstGeom prst="rect">
            <a:avLst/>
          </a:prstGeom>
        </p:spPr>
      </p:pic>
      <p:pic>
        <p:nvPicPr>
          <p:cNvPr id="10" name="Picture 9" descr="Will Hutton.jpg"/>
          <p:cNvPicPr>
            <a:picLocks noChangeAspect="1"/>
          </p:cNvPicPr>
          <p:nvPr/>
        </p:nvPicPr>
        <p:blipFill>
          <a:blip r:embed="rId4" cstate="print"/>
          <a:stretch>
            <a:fillRect/>
          </a:stretch>
        </p:blipFill>
        <p:spPr>
          <a:xfrm>
            <a:off x="3275856" y="5157192"/>
            <a:ext cx="1623244" cy="1485096"/>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latin typeface="Cambria" pitchFamily="18" charset="0"/>
                <a:ea typeface="Cambria" pitchFamily="18" charset="0"/>
              </a:rPr>
              <a:t>Brexit</a:t>
            </a:r>
            <a:r>
              <a:rPr lang="en-US" dirty="0" smtClean="0">
                <a:latin typeface="Cambria" pitchFamily="18" charset="0"/>
                <a:ea typeface="Cambria" pitchFamily="18" charset="0"/>
              </a:rPr>
              <a:t> as Toxic</a:t>
            </a:r>
            <a:endParaRPr lang="en-GB" dirty="0">
              <a:latin typeface="Cambria" pitchFamily="18" charset="0"/>
              <a:ea typeface="Cambria" pitchFamily="18" charset="0"/>
            </a:endParaRPr>
          </a:p>
        </p:txBody>
      </p:sp>
      <p:sp>
        <p:nvSpPr>
          <p:cNvPr id="4" name="Content Placeholder 3"/>
          <p:cNvSpPr>
            <a:spLocks noGrp="1"/>
          </p:cNvSpPr>
          <p:nvPr>
            <p:ph sz="half" idx="2"/>
          </p:nvPr>
        </p:nvSpPr>
        <p:spPr/>
        <p:txBody>
          <a:bodyPr>
            <a:normAutofit fontScale="55000" lnSpcReduction="20000"/>
          </a:bodyPr>
          <a:lstStyle/>
          <a:p>
            <a:pPr>
              <a:buNone/>
            </a:pPr>
            <a:r>
              <a:rPr lang="en-GB" dirty="0" smtClean="0">
                <a:latin typeface="Cambria" pitchFamily="18" charset="0"/>
                <a:ea typeface="Cambria" pitchFamily="18" charset="0"/>
              </a:rPr>
              <a:t>‘</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is such a </a:t>
            </a:r>
            <a:r>
              <a:rPr lang="en-GB" b="1" dirty="0" smtClean="0">
                <a:latin typeface="Cambria" pitchFamily="18" charset="0"/>
                <a:ea typeface="Cambria" pitchFamily="18" charset="0"/>
              </a:rPr>
              <a:t>toxic</a:t>
            </a:r>
            <a:r>
              <a:rPr lang="en-GB" dirty="0" smtClean="0">
                <a:latin typeface="Cambria" pitchFamily="18" charset="0"/>
                <a:ea typeface="Cambria" pitchFamily="18" charset="0"/>
              </a:rPr>
              <a:t> topic of conversation in London that some dinner party hosts ban it while others insist that it should not be mentioned until the coffee. Nobody has ever changed their mind about Europe after arguing about it over a few glasses of wine but </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bust-ups are often revealing in other ways’. </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Dennis Staunton, ‘</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is so toxic that some ban it as a topic of conversation’, The Irish Times, The November 2018, https://www.irishtimes.com/news/world/uk/brexit-is-so-toxic-that-some-ban-it-as-a-topic-of-conversation-1.3412162</a:t>
            </a:r>
            <a:endParaRPr lang="en-GB" dirty="0">
              <a:latin typeface="Cambria" pitchFamily="18" charset="0"/>
              <a:ea typeface="Cambria" pitchFamily="18" charset="0"/>
            </a:endParaRPr>
          </a:p>
        </p:txBody>
      </p:sp>
      <p:sp>
        <p:nvSpPr>
          <p:cNvPr id="6" name="Content Placeholder 5"/>
          <p:cNvSpPr>
            <a:spLocks noGrp="1"/>
          </p:cNvSpPr>
          <p:nvPr>
            <p:ph sz="half" idx="1"/>
          </p:nvPr>
        </p:nvSpPr>
        <p:spPr/>
        <p:txBody>
          <a:bodyPr>
            <a:normAutofit fontScale="55000" lnSpcReduction="20000"/>
          </a:bodyPr>
          <a:lstStyle/>
          <a:p>
            <a:pPr>
              <a:buNone/>
            </a:pPr>
            <a:r>
              <a:rPr lang="en-GB" dirty="0" smtClean="0">
                <a:latin typeface="Cambria" pitchFamily="18" charset="0"/>
                <a:ea typeface="Cambria" pitchFamily="18" charset="0"/>
              </a:rPr>
              <a:t>‘Did </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always have to become, like the current White House, another vehicle for </a:t>
            </a:r>
            <a:r>
              <a:rPr lang="en-GB" dirty="0" err="1" smtClean="0">
                <a:latin typeface="Cambria" pitchFamily="18" charset="0"/>
                <a:ea typeface="Cambria" pitchFamily="18" charset="0"/>
              </a:rPr>
              <a:t>hypermasculine</a:t>
            </a:r>
            <a:r>
              <a:rPr lang="en-GB" dirty="0" smtClean="0">
                <a:latin typeface="Cambria" pitchFamily="18" charset="0"/>
                <a:ea typeface="Cambria" pitchFamily="18" charset="0"/>
              </a:rPr>
              <a:t> displaying? Certainly, once the debate had been characterised, with the lethal connivance of the BBC (another such platform), as a binary, Westminster-style standoff, as opposed to an exercise in public deliberation, its dominance by bullies, specialists in confrontational flourishes, could have been more often recognised, and deplored’. </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Catherine Bennett, ‘</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is lost in </a:t>
            </a:r>
            <a:r>
              <a:rPr lang="en-GB" b="1" dirty="0" smtClean="0">
                <a:latin typeface="Cambria" pitchFamily="18" charset="0"/>
                <a:ea typeface="Cambria" pitchFamily="18" charset="0"/>
              </a:rPr>
              <a:t>toxic</a:t>
            </a:r>
            <a:r>
              <a:rPr lang="en-GB" dirty="0" smtClean="0">
                <a:latin typeface="Cambria" pitchFamily="18" charset="0"/>
                <a:ea typeface="Cambria" pitchFamily="18" charset="0"/>
              </a:rPr>
              <a:t> masculinity. No wonder women are turning against it’, The Observer, 9 February 2018, https://www.theguardian.com/commentisfree/2018/sep/09/bosis-johnson-brexit-toxic-masculinity</a:t>
            </a:r>
          </a:p>
          <a:p>
            <a:endParaRPr lang="en-GB" dirty="0"/>
          </a:p>
        </p:txBody>
      </p:sp>
      <p:pic>
        <p:nvPicPr>
          <p:cNvPr id="7" name="Picture 6" descr="Brexit.jpg"/>
          <p:cNvPicPr>
            <a:picLocks noChangeAspect="1"/>
          </p:cNvPicPr>
          <p:nvPr/>
        </p:nvPicPr>
        <p:blipFill>
          <a:blip r:embed="rId2" cstate="print"/>
          <a:stretch>
            <a:fillRect/>
          </a:stretch>
        </p:blipFill>
        <p:spPr>
          <a:xfrm>
            <a:off x="4499992" y="4869160"/>
            <a:ext cx="2847975" cy="1600200"/>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r="12828"/>
          <a:stretch>
            <a:fillRect/>
          </a:stretch>
        </p:blipFill>
        <p:spPr bwMode="auto">
          <a:xfrm>
            <a:off x="503995" y="764704"/>
            <a:ext cx="8172461" cy="5361459"/>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r="12295"/>
          <a:stretch>
            <a:fillRect/>
          </a:stretch>
        </p:blipFill>
        <p:spPr bwMode="auto">
          <a:xfrm>
            <a:off x="251520" y="836712"/>
            <a:ext cx="8424936" cy="5400600"/>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p:nvPr/>
        </p:nvPicPr>
        <p:blipFill>
          <a:blip r:embed="rId2" cstate="print"/>
          <a:srcRect/>
          <a:stretch>
            <a:fillRect/>
          </a:stretch>
        </p:blipFill>
        <p:spPr bwMode="auto">
          <a:xfrm>
            <a:off x="395536" y="1412777"/>
            <a:ext cx="8640960" cy="4824536"/>
          </a:xfrm>
          <a:prstGeom prst="rect">
            <a:avLst/>
          </a:prstGeom>
          <a:noFill/>
          <a:ln w="9525">
            <a:noFill/>
            <a:miter lim="800000"/>
            <a:headEnd/>
            <a:tailEnd/>
          </a:ln>
        </p:spPr>
      </p:pic>
      <p:sp>
        <p:nvSpPr>
          <p:cNvPr id="5" name="Up Arrow 4"/>
          <p:cNvSpPr/>
          <p:nvPr/>
        </p:nvSpPr>
        <p:spPr>
          <a:xfrm>
            <a:off x="5220072" y="5879592"/>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3923928" y="836712"/>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The Referendum</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92500" lnSpcReduction="10000"/>
          </a:bodyPr>
          <a:lstStyle/>
          <a:p>
            <a:pPr>
              <a:buNone/>
            </a:pPr>
            <a:r>
              <a:rPr lang="en-GB" dirty="0" smtClean="0"/>
              <a:t>‘</a:t>
            </a:r>
            <a:r>
              <a:rPr lang="en-GB" dirty="0" smtClean="0">
                <a:latin typeface="Cambria" pitchFamily="18" charset="0"/>
                <a:ea typeface="Cambria" pitchFamily="18" charset="0"/>
              </a:rPr>
              <a:t>On June 23, the British people defied expectations by voting to leave the European Union. The hotly contested referendum was marked by the </a:t>
            </a:r>
            <a:r>
              <a:rPr lang="en-GB" b="1" dirty="0" smtClean="0">
                <a:latin typeface="Cambria" pitchFamily="18" charset="0"/>
                <a:ea typeface="Cambria" pitchFamily="18" charset="0"/>
              </a:rPr>
              <a:t>rise of a populism</a:t>
            </a:r>
            <a:r>
              <a:rPr lang="en-GB" dirty="0" smtClean="0">
                <a:latin typeface="Cambria" pitchFamily="18" charset="0"/>
                <a:ea typeface="Cambria" pitchFamily="18" charset="0"/>
              </a:rPr>
              <a:t> based on the desire to </a:t>
            </a:r>
            <a:r>
              <a:rPr lang="en-GB" b="1" dirty="0" smtClean="0">
                <a:latin typeface="Cambria" pitchFamily="18" charset="0"/>
                <a:ea typeface="Cambria" pitchFamily="18" charset="0"/>
              </a:rPr>
              <a:t>regain control </a:t>
            </a:r>
            <a:r>
              <a:rPr lang="en-GB" dirty="0" smtClean="0">
                <a:latin typeface="Cambria" pitchFamily="18" charset="0"/>
                <a:ea typeface="Cambria" pitchFamily="18" charset="0"/>
              </a:rPr>
              <a:t>of immigration and </a:t>
            </a:r>
            <a:r>
              <a:rPr lang="en-GB" b="1" dirty="0" smtClean="0">
                <a:latin typeface="Cambria" pitchFamily="18" charset="0"/>
                <a:ea typeface="Cambria" pitchFamily="18" charset="0"/>
              </a:rPr>
              <a:t>reclaim national sovereignty </a:t>
            </a:r>
            <a:r>
              <a:rPr lang="en-GB" dirty="0" smtClean="0">
                <a:latin typeface="Cambria" pitchFamily="18" charset="0"/>
                <a:ea typeface="Cambria" pitchFamily="18" charset="0"/>
              </a:rPr>
              <a:t>from international institutions’.  </a:t>
            </a:r>
          </a:p>
          <a:p>
            <a:endParaRPr lang="en-GB" sz="2100" dirty="0" smtClean="0">
              <a:latin typeface="Cambria" pitchFamily="18" charset="0"/>
              <a:ea typeface="Cambria" pitchFamily="18" charset="0"/>
            </a:endParaRPr>
          </a:p>
          <a:p>
            <a:pPr>
              <a:buNone/>
            </a:pPr>
            <a:r>
              <a:rPr lang="en-GB" sz="2100" dirty="0" smtClean="0">
                <a:latin typeface="Cambria" pitchFamily="18" charset="0"/>
                <a:ea typeface="Cambria" pitchFamily="18" charset="0"/>
              </a:rPr>
              <a:t>‘What </a:t>
            </a:r>
            <a:r>
              <a:rPr lang="en-GB" sz="2100" dirty="0" err="1" smtClean="0">
                <a:latin typeface="Cambria" pitchFamily="18" charset="0"/>
                <a:ea typeface="Cambria" pitchFamily="18" charset="0"/>
              </a:rPr>
              <a:t>Brexit</a:t>
            </a:r>
            <a:r>
              <a:rPr lang="en-GB" sz="2100" dirty="0" smtClean="0">
                <a:latin typeface="Cambria" pitchFamily="18" charset="0"/>
                <a:ea typeface="Cambria" pitchFamily="18" charset="0"/>
              </a:rPr>
              <a:t> Reveals About Rising Populism’, Council on Foreign Relations, 29 June 2016, https://www.cfr.org/interview/what-brexit-reveals-about-rising-populism</a:t>
            </a:r>
            <a:endParaRPr lang="en-GB" sz="2100" dirty="0">
              <a:latin typeface="Cambria" pitchFamily="18" charset="0"/>
              <a:ea typeface="Cambria" pitchFamily="18" charset="0"/>
            </a:endParaRPr>
          </a:p>
        </p:txBody>
      </p:sp>
      <p:pic>
        <p:nvPicPr>
          <p:cNvPr id="4" name="Picture 3" descr="Brexit.jpg"/>
          <p:cNvPicPr>
            <a:picLocks noChangeAspect="1"/>
          </p:cNvPicPr>
          <p:nvPr/>
        </p:nvPicPr>
        <p:blipFill>
          <a:blip r:embed="rId2" cstate="print"/>
          <a:stretch>
            <a:fillRect/>
          </a:stretch>
        </p:blipFill>
        <p:spPr>
          <a:xfrm>
            <a:off x="6444208" y="5460097"/>
            <a:ext cx="2487935" cy="1397903"/>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latin typeface="Cambria" pitchFamily="18" charset="0"/>
                <a:ea typeface="Cambria" pitchFamily="18" charset="0"/>
              </a:rPr>
              <a:t>Brexit</a:t>
            </a:r>
            <a:r>
              <a:rPr lang="en-US" dirty="0" smtClean="0">
                <a:latin typeface="Cambria" pitchFamily="18" charset="0"/>
                <a:ea typeface="Cambria" pitchFamily="18" charset="0"/>
              </a:rPr>
              <a:t>: possible outcomes</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7500" lnSpcReduction="20000"/>
          </a:bodyPr>
          <a:lstStyle/>
          <a:p>
            <a:r>
              <a:rPr lang="en-US" dirty="0" smtClean="0">
                <a:latin typeface="Cambria" pitchFamily="18" charset="0"/>
                <a:ea typeface="Cambria" pitchFamily="18" charset="0"/>
              </a:rPr>
              <a:t>The UK crashes out of the EU with no deal: a large amount of trade virtually ceases, sudden surge in unemployment, the pound crashes, inflation shoots up, as do interest rates, investment drops.</a:t>
            </a:r>
          </a:p>
          <a:p>
            <a:r>
              <a:rPr lang="en-US" dirty="0" smtClean="0">
                <a:latin typeface="Cambria" pitchFamily="18" charset="0"/>
                <a:ea typeface="Cambria" pitchFamily="18" charset="0"/>
              </a:rPr>
              <a:t>Parliament forces a second referendum: depending on the question, the UK will stay in the EU or remain in limbo. Either way bitterness and uncertainty continue.</a:t>
            </a:r>
          </a:p>
          <a:p>
            <a:r>
              <a:rPr lang="en-US" dirty="0" err="1" smtClean="0">
                <a:latin typeface="Cambria" pitchFamily="18" charset="0"/>
                <a:ea typeface="Cambria" pitchFamily="18" charset="0"/>
              </a:rPr>
              <a:t>Labour</a:t>
            </a:r>
            <a:r>
              <a:rPr lang="en-US" dirty="0" smtClean="0">
                <a:latin typeface="Cambria" pitchFamily="18" charset="0"/>
                <a:ea typeface="Cambria" pitchFamily="18" charset="0"/>
              </a:rPr>
              <a:t> either votes for the Deal or abstains. It is then passed against huge opposition in the Tory party which then splits. </a:t>
            </a:r>
            <a:r>
              <a:rPr lang="en-US" dirty="0" err="1" smtClean="0">
                <a:latin typeface="Cambria" pitchFamily="18" charset="0"/>
                <a:ea typeface="Cambria" pitchFamily="18" charset="0"/>
              </a:rPr>
              <a:t>Labour</a:t>
            </a:r>
            <a:r>
              <a:rPr lang="en-US" dirty="0" smtClean="0">
                <a:latin typeface="Cambria" pitchFamily="18" charset="0"/>
                <a:ea typeface="Cambria" pitchFamily="18" charset="0"/>
              </a:rPr>
              <a:t> also splits.</a:t>
            </a:r>
          </a:p>
          <a:p>
            <a:r>
              <a:rPr lang="en-US" dirty="0" smtClean="0">
                <a:latin typeface="Cambria" pitchFamily="18" charset="0"/>
                <a:ea typeface="Cambria" pitchFamily="18" charset="0"/>
              </a:rPr>
              <a:t>A General Election: unlikely as 2/3 of MPs have to vote in </a:t>
            </a:r>
            <a:r>
              <a:rPr lang="en-US" dirty="0" err="1" smtClean="0">
                <a:latin typeface="Cambria" pitchFamily="18" charset="0"/>
                <a:ea typeface="Cambria" pitchFamily="18" charset="0"/>
              </a:rPr>
              <a:t>favour</a:t>
            </a:r>
            <a:endParaRPr lang="en-US" dirty="0" smtClean="0">
              <a:latin typeface="Cambria" pitchFamily="18" charset="0"/>
              <a:ea typeface="Cambria" pitchFamily="18" charset="0"/>
            </a:endParaRPr>
          </a:p>
          <a:p>
            <a:endParaRPr lang="en-GB" dirty="0"/>
          </a:p>
        </p:txBody>
      </p:sp>
      <p:pic>
        <p:nvPicPr>
          <p:cNvPr id="4" name="Picture 3" descr="Brexit.jpg"/>
          <p:cNvPicPr>
            <a:picLocks noChangeAspect="1"/>
          </p:cNvPicPr>
          <p:nvPr/>
        </p:nvPicPr>
        <p:blipFill>
          <a:blip r:embed="rId3" cstate="print"/>
          <a:stretch>
            <a:fillRect/>
          </a:stretch>
        </p:blipFill>
        <p:spPr>
          <a:xfrm>
            <a:off x="6444208" y="5287480"/>
            <a:ext cx="2487935" cy="1397903"/>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Archetypal Saturn</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92500" lnSpcReduction="20000"/>
          </a:bodyPr>
          <a:lstStyle/>
          <a:p>
            <a:pPr>
              <a:buNone/>
            </a:pPr>
            <a:r>
              <a:rPr lang="en-GB" dirty="0" smtClean="0">
                <a:latin typeface="Cambria" pitchFamily="18" charset="0"/>
                <a:ea typeface="Cambria" pitchFamily="18" charset="0"/>
              </a:rPr>
              <a:t>‘</a:t>
            </a:r>
            <a:r>
              <a:rPr lang="en-GB" b="1" dirty="0" smtClean="0">
                <a:latin typeface="Cambria" pitchFamily="18" charset="0"/>
                <a:ea typeface="Cambria" pitchFamily="18" charset="0"/>
              </a:rPr>
              <a:t>Saturn</a:t>
            </a:r>
            <a:r>
              <a:rPr lang="en-GB" dirty="0" smtClean="0">
                <a:latin typeface="Cambria" pitchFamily="18" charset="0"/>
                <a:ea typeface="Cambria" pitchFamily="18" charset="0"/>
              </a:rPr>
              <a:t> is the archetype that rules the structure of our lives. It is the matrix of things, that which provides both limit and structure’. </a:t>
            </a:r>
            <a:r>
              <a:rPr lang="en-GB" sz="2300" dirty="0" smtClean="0">
                <a:latin typeface="Cambria" pitchFamily="18" charset="0"/>
                <a:ea typeface="Cambria" pitchFamily="18" charset="0"/>
              </a:rPr>
              <a:t>Richard Tarnas, ‘An Introduction to Archetypal Astrological Analysis’, http://www.gaiamind.org/AstroIntro.htmlLiz Greene on Saturn-Pluto </a:t>
            </a:r>
          </a:p>
          <a:p>
            <a:pPr>
              <a:buNone/>
            </a:pPr>
            <a:endParaRPr lang="en-GB" dirty="0" smtClean="0">
              <a:latin typeface="Cambria" pitchFamily="18" charset="0"/>
              <a:ea typeface="Cambria" pitchFamily="18" charset="0"/>
            </a:endParaRPr>
          </a:p>
          <a:p>
            <a:pPr>
              <a:buNone/>
            </a:pPr>
            <a:r>
              <a:rPr lang="en-GB" b="1" dirty="0" smtClean="0">
                <a:latin typeface="Cambria" pitchFamily="18" charset="0"/>
                <a:ea typeface="Cambria" pitchFamily="18" charset="0"/>
              </a:rPr>
              <a:t>Liz Greene: </a:t>
            </a:r>
            <a:r>
              <a:rPr lang="en-GB" dirty="0" smtClean="0">
                <a:latin typeface="Cambria" pitchFamily="18" charset="0"/>
                <a:ea typeface="Cambria" pitchFamily="18" charset="0"/>
              </a:rPr>
              <a:t>Saturn is the ‘membrane’ which separates the personal unconscious from the collective unconscious. </a:t>
            </a:r>
          </a:p>
          <a:p>
            <a:pPr>
              <a:buNone/>
            </a:pPr>
            <a:r>
              <a:rPr lang="en-GB" sz="1900" dirty="0" smtClean="0">
                <a:latin typeface="Cambria" pitchFamily="18" charset="0"/>
                <a:ea typeface="Cambria" pitchFamily="18" charset="0"/>
              </a:rPr>
              <a:t>Liz Greene, </a:t>
            </a:r>
            <a:r>
              <a:rPr lang="en-GB" sz="1900" i="1" dirty="0" smtClean="0">
                <a:latin typeface="Cambria" pitchFamily="18" charset="0"/>
                <a:ea typeface="Cambria" pitchFamily="18" charset="0"/>
              </a:rPr>
              <a:t>Saturn: a New Look at an Old Devil</a:t>
            </a:r>
            <a:r>
              <a:rPr lang="en-GB" sz="1900" dirty="0" smtClean="0">
                <a:latin typeface="Cambria" pitchFamily="18" charset="0"/>
                <a:ea typeface="Cambria" pitchFamily="18" charset="0"/>
              </a:rPr>
              <a:t>, Wellingborough: Aquarian Press 1976, p. 143. </a:t>
            </a:r>
          </a:p>
          <a:p>
            <a:pPr>
              <a:buNone/>
            </a:pPr>
            <a:endParaRPr lang="en-GB" b="1" dirty="0" smtClean="0">
              <a:latin typeface="Cambria" pitchFamily="18" charset="0"/>
              <a:ea typeface="Cambria" pitchFamily="18" charset="0"/>
            </a:endParaRPr>
          </a:p>
          <a:p>
            <a:endParaRPr lang="en-GB" dirty="0">
              <a:latin typeface="Cambria" pitchFamily="18" charset="0"/>
              <a:ea typeface="Cambria" pitchFamily="18" charset="0"/>
            </a:endParaRPr>
          </a:p>
        </p:txBody>
      </p:sp>
      <p:pic>
        <p:nvPicPr>
          <p:cNvPr id="4" name="Picture 3" descr="Richard_Tarnas_headshot_2017.jpg"/>
          <p:cNvPicPr>
            <a:picLocks noChangeAspect="1"/>
          </p:cNvPicPr>
          <p:nvPr/>
        </p:nvPicPr>
        <p:blipFill>
          <a:blip r:embed="rId2" cstate="print"/>
          <a:stretch>
            <a:fillRect/>
          </a:stretch>
        </p:blipFill>
        <p:spPr>
          <a:xfrm>
            <a:off x="7308304" y="404664"/>
            <a:ext cx="1440160" cy="1196845"/>
          </a:xfrm>
          <a:prstGeom prst="rect">
            <a:avLst/>
          </a:prstGeom>
        </p:spPr>
      </p:pic>
      <p:pic>
        <p:nvPicPr>
          <p:cNvPr id="5" name="Picture 4" descr="Liz Greene.jpeg"/>
          <p:cNvPicPr>
            <a:picLocks noChangeAspect="1"/>
          </p:cNvPicPr>
          <p:nvPr/>
        </p:nvPicPr>
        <p:blipFill>
          <a:blip r:embed="rId3" cstate="print"/>
          <a:stretch>
            <a:fillRect/>
          </a:stretch>
        </p:blipFill>
        <p:spPr>
          <a:xfrm>
            <a:off x="0" y="0"/>
            <a:ext cx="1268497" cy="1556792"/>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Pluto</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85000" lnSpcReduction="10000"/>
          </a:bodyPr>
          <a:lstStyle/>
          <a:p>
            <a:pPr>
              <a:buNone/>
            </a:pPr>
            <a:r>
              <a:rPr lang="en-GB" dirty="0" smtClean="0">
                <a:latin typeface="Cambria" pitchFamily="18" charset="0"/>
                <a:ea typeface="Cambria" pitchFamily="18" charset="0"/>
              </a:rPr>
              <a:t>‘The power of the masses, totalitarian, </a:t>
            </a:r>
            <a:r>
              <a:rPr lang="en-GB" b="1" dirty="0" smtClean="0">
                <a:latin typeface="Cambria" pitchFamily="18" charset="0"/>
                <a:ea typeface="Cambria" pitchFamily="18" charset="0"/>
              </a:rPr>
              <a:t>compulsive collective pressures, forces of elimination, regeneration and resurgence</a:t>
            </a:r>
            <a:r>
              <a:rPr lang="en-GB" dirty="0" smtClean="0">
                <a:latin typeface="Cambria" pitchFamily="18" charset="0"/>
                <a:ea typeface="Cambria" pitchFamily="18" charset="0"/>
              </a:rPr>
              <a:t>. Relates to </a:t>
            </a:r>
            <a:r>
              <a:rPr lang="en-GB" b="1" dirty="0" smtClean="0">
                <a:latin typeface="Cambria" pitchFamily="18" charset="0"/>
                <a:ea typeface="Cambria" pitchFamily="18" charset="0"/>
              </a:rPr>
              <a:t>emerging nations and nations in a state of renaissance and reconstruction. </a:t>
            </a:r>
            <a:r>
              <a:rPr lang="en-GB" dirty="0" smtClean="0">
                <a:latin typeface="Cambria" pitchFamily="18" charset="0"/>
                <a:ea typeface="Cambria" pitchFamily="18" charset="0"/>
              </a:rPr>
              <a:t>Also to fanaticism, to an obsession with impersonal, collective ideas and ideals. Can indicate the need to purge the body politic of old, deep-rooted problems. Constellated by a leader it can awaken compulsive instincts for power and dominance’. </a:t>
            </a:r>
          </a:p>
          <a:p>
            <a:pPr>
              <a:buNone/>
            </a:pPr>
            <a:r>
              <a:rPr lang="en-GB" sz="1900" dirty="0" err="1" smtClean="0">
                <a:latin typeface="Cambria" pitchFamily="18" charset="0"/>
                <a:ea typeface="Cambria" pitchFamily="18" charset="0"/>
              </a:rPr>
              <a:t>Baigent</a:t>
            </a:r>
            <a:r>
              <a:rPr lang="en-GB" sz="1900" dirty="0" smtClean="0">
                <a:latin typeface="Cambria" pitchFamily="18" charset="0"/>
                <a:ea typeface="Cambria" pitchFamily="18" charset="0"/>
              </a:rPr>
              <a:t>, Michael, Nicholas Campion and Charles Harvey (1984), </a:t>
            </a:r>
            <a:r>
              <a:rPr lang="en-GB" sz="1900" i="1" dirty="0" smtClean="0">
                <a:latin typeface="Cambria" pitchFamily="18" charset="0"/>
                <a:ea typeface="Cambria" pitchFamily="18" charset="0"/>
              </a:rPr>
              <a:t>Mundane Astrology</a:t>
            </a:r>
            <a:r>
              <a:rPr lang="en-GB" sz="1900" dirty="0" smtClean="0">
                <a:latin typeface="Cambria" pitchFamily="18" charset="0"/>
                <a:ea typeface="Cambria" pitchFamily="18" charset="0"/>
              </a:rPr>
              <a:t>, Wellingborough: Aquarian Press, p. 177. </a:t>
            </a:r>
            <a:endParaRPr lang="en-GB" sz="1900" dirty="0">
              <a:latin typeface="Cambria" pitchFamily="18" charset="0"/>
              <a:ea typeface="Cambria" pitchFamily="18" charset="0"/>
            </a:endParaRPr>
          </a:p>
        </p:txBody>
      </p:sp>
      <p:pic>
        <p:nvPicPr>
          <p:cNvPr id="4" name="Picture 3" descr="Charles Harvey.jpg"/>
          <p:cNvPicPr>
            <a:picLocks noChangeAspect="1"/>
          </p:cNvPicPr>
          <p:nvPr/>
        </p:nvPicPr>
        <p:blipFill>
          <a:blip r:embed="rId2" cstate="print"/>
          <a:stretch>
            <a:fillRect/>
          </a:stretch>
        </p:blipFill>
        <p:spPr>
          <a:xfrm>
            <a:off x="7886700" y="5429250"/>
            <a:ext cx="1257300" cy="1428750"/>
          </a:xfrm>
          <a:prstGeom prst="rect">
            <a:avLst/>
          </a:prstGeom>
        </p:spPr>
      </p:pic>
      <p:pic>
        <p:nvPicPr>
          <p:cNvPr id="5" name="Picture 4" descr="Michael Baigent.jpg"/>
          <p:cNvPicPr>
            <a:picLocks noChangeAspect="1"/>
          </p:cNvPicPr>
          <p:nvPr/>
        </p:nvPicPr>
        <p:blipFill>
          <a:blip r:embed="rId3" cstate="print"/>
          <a:stretch>
            <a:fillRect/>
          </a:stretch>
        </p:blipFill>
        <p:spPr>
          <a:xfrm>
            <a:off x="7884368" y="116632"/>
            <a:ext cx="989076" cy="1560576"/>
          </a:xfrm>
          <a:prstGeom prst="rect">
            <a:avLst/>
          </a:prstGeom>
        </p:spPr>
      </p:pic>
      <p:pic>
        <p:nvPicPr>
          <p:cNvPr id="6" name="Picture 5" descr="Nick1991.jpeg"/>
          <p:cNvPicPr>
            <a:picLocks noChangeAspect="1"/>
          </p:cNvPicPr>
          <p:nvPr/>
        </p:nvPicPr>
        <p:blipFill>
          <a:blip r:embed="rId4" cstate="print"/>
          <a:stretch>
            <a:fillRect/>
          </a:stretch>
        </p:blipFill>
        <p:spPr>
          <a:xfrm>
            <a:off x="107504" y="0"/>
            <a:ext cx="952331" cy="1501924"/>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latin typeface="Cambria" pitchFamily="18" charset="0"/>
                <a:ea typeface="Cambria" pitchFamily="18" charset="0"/>
              </a:rPr>
              <a:t>The Saturn-Pluto Cycle</a:t>
            </a:r>
            <a:br>
              <a:rPr lang="en-GB" dirty="0" smtClean="0">
                <a:latin typeface="Cambria" pitchFamily="18" charset="0"/>
                <a:ea typeface="Cambria" pitchFamily="18" charset="0"/>
              </a:rPr>
            </a:b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0000" lnSpcReduction="20000"/>
          </a:bodyPr>
          <a:lstStyle/>
          <a:p>
            <a:pPr>
              <a:buNone/>
            </a:pPr>
            <a:r>
              <a:rPr lang="en-GB" dirty="0" smtClean="0">
                <a:latin typeface="Cambria" pitchFamily="18" charset="0"/>
                <a:ea typeface="Cambria" pitchFamily="18" charset="0"/>
              </a:rPr>
              <a:t>‘(Andre) Barbault relates its activities in this century to </a:t>
            </a:r>
            <a:r>
              <a:rPr lang="en-GB" b="1" dirty="0" smtClean="0">
                <a:latin typeface="Cambria" pitchFamily="18" charset="0"/>
                <a:ea typeface="Cambria" pitchFamily="18" charset="0"/>
              </a:rPr>
              <a:t>decolonization</a:t>
            </a:r>
            <a:r>
              <a:rPr lang="en-GB" dirty="0" smtClean="0">
                <a:latin typeface="Cambria" pitchFamily="18" charset="0"/>
                <a:ea typeface="Cambria" pitchFamily="18" charset="0"/>
              </a:rPr>
              <a:t> and the development of cultural structures. It is a remarkable fact that India and Pakistan gained their independence only days after the last SA-0-PL on 11 August 1947. Here we have </a:t>
            </a:r>
            <a:r>
              <a:rPr lang="en-GB" b="1" dirty="0" smtClean="0">
                <a:latin typeface="Cambria" pitchFamily="18" charset="0"/>
                <a:ea typeface="Cambria" pitchFamily="18" charset="0"/>
              </a:rPr>
              <a:t>ancient peoples </a:t>
            </a:r>
            <a:r>
              <a:rPr lang="en-GB" dirty="0" smtClean="0">
                <a:latin typeface="Cambria" pitchFamily="18" charset="0"/>
                <a:ea typeface="Cambria" pitchFamily="18" charset="0"/>
              </a:rPr>
              <a:t>(Saturn) </a:t>
            </a:r>
            <a:r>
              <a:rPr lang="en-GB" b="1" dirty="0" smtClean="0">
                <a:latin typeface="Cambria" pitchFamily="18" charset="0"/>
                <a:ea typeface="Cambria" pitchFamily="18" charset="0"/>
              </a:rPr>
              <a:t>entering a deep inner purgation </a:t>
            </a:r>
            <a:r>
              <a:rPr lang="en-GB" dirty="0" smtClean="0">
                <a:latin typeface="Cambria" pitchFamily="18" charset="0"/>
                <a:ea typeface="Cambria" pitchFamily="18" charset="0"/>
              </a:rPr>
              <a:t>(Pluto). (The Indian sub-continent was plunged into </a:t>
            </a:r>
            <a:r>
              <a:rPr lang="en-GB" b="1" dirty="0" smtClean="0">
                <a:latin typeface="Cambria" pitchFamily="18" charset="0"/>
                <a:ea typeface="Cambria" pitchFamily="18" charset="0"/>
              </a:rPr>
              <a:t>appalling rioting, bloodshed, civil war and sectarian violence</a:t>
            </a:r>
            <a:r>
              <a:rPr lang="en-GB" dirty="0" smtClean="0">
                <a:latin typeface="Cambria" pitchFamily="18" charset="0"/>
                <a:ea typeface="Cambria" pitchFamily="18" charset="0"/>
              </a:rPr>
              <a:t> as soon as independence came.) This closely parallels the experience of the </a:t>
            </a:r>
            <a:r>
              <a:rPr lang="en-GB" b="1" dirty="0" smtClean="0">
                <a:latin typeface="Cambria" pitchFamily="18" charset="0"/>
                <a:ea typeface="Cambria" pitchFamily="18" charset="0"/>
              </a:rPr>
              <a:t>ancient (Saturn) people of Israel </a:t>
            </a:r>
            <a:r>
              <a:rPr lang="en-GB" dirty="0" smtClean="0">
                <a:latin typeface="Cambria" pitchFamily="18" charset="0"/>
                <a:ea typeface="Cambria" pitchFamily="18" charset="0"/>
              </a:rPr>
              <a:t>who declared their unilateral independence in 1948 with Moon and Mars bracketing the SA-0-PL in the tenth house (Fig. 15.24, p. 459)’</a:t>
            </a:r>
          </a:p>
          <a:p>
            <a:pPr>
              <a:buNone/>
            </a:pPr>
            <a:endParaRPr lang="en-GB" dirty="0" smtClean="0">
              <a:latin typeface="Cambria" pitchFamily="18" charset="0"/>
              <a:ea typeface="Cambria" pitchFamily="18" charset="0"/>
            </a:endParaRPr>
          </a:p>
          <a:p>
            <a:pPr>
              <a:buNone/>
            </a:pPr>
            <a:r>
              <a:rPr lang="en-GB" dirty="0" err="1" smtClean="0">
                <a:latin typeface="Cambria" pitchFamily="18" charset="0"/>
                <a:ea typeface="Cambria" pitchFamily="18" charset="0"/>
              </a:rPr>
              <a:t>Baigent</a:t>
            </a:r>
            <a:r>
              <a:rPr lang="en-GB" dirty="0" smtClean="0">
                <a:latin typeface="Cambria" pitchFamily="18" charset="0"/>
                <a:ea typeface="Cambria" pitchFamily="18" charset="0"/>
              </a:rPr>
              <a:t>, Michael, Nicholas Campion and Charles Harvey (1984), </a:t>
            </a:r>
            <a:r>
              <a:rPr lang="en-GB" i="1" dirty="0" smtClean="0">
                <a:latin typeface="Cambria" pitchFamily="18" charset="0"/>
                <a:ea typeface="Cambria" pitchFamily="18" charset="0"/>
              </a:rPr>
              <a:t>Mundane Astrology</a:t>
            </a:r>
            <a:r>
              <a:rPr lang="en-GB" dirty="0" smtClean="0">
                <a:latin typeface="Cambria" pitchFamily="18" charset="0"/>
                <a:ea typeface="Cambria" pitchFamily="18" charset="0"/>
              </a:rPr>
              <a:t>, Wellingborough: Aquarian Press, p. 183.</a:t>
            </a:r>
            <a:endParaRPr lang="en-GB" dirty="0">
              <a:latin typeface="Cambria" pitchFamily="18" charset="0"/>
              <a:ea typeface="Cambria" pitchFamily="18" charset="0"/>
            </a:endParaRPr>
          </a:p>
        </p:txBody>
      </p:sp>
      <p:pic>
        <p:nvPicPr>
          <p:cNvPr id="4" name="Picture 3" descr="Nick1991.jpeg"/>
          <p:cNvPicPr>
            <a:picLocks noChangeAspect="1"/>
          </p:cNvPicPr>
          <p:nvPr/>
        </p:nvPicPr>
        <p:blipFill>
          <a:blip r:embed="rId2" cstate="print"/>
          <a:stretch>
            <a:fillRect/>
          </a:stretch>
        </p:blipFill>
        <p:spPr>
          <a:xfrm>
            <a:off x="107504" y="0"/>
            <a:ext cx="952331" cy="1501924"/>
          </a:xfrm>
          <a:prstGeom prst="rect">
            <a:avLst/>
          </a:prstGeom>
        </p:spPr>
      </p:pic>
      <p:pic>
        <p:nvPicPr>
          <p:cNvPr id="5" name="Picture 4" descr="Michael Baigent.jpg"/>
          <p:cNvPicPr>
            <a:picLocks noChangeAspect="1"/>
          </p:cNvPicPr>
          <p:nvPr/>
        </p:nvPicPr>
        <p:blipFill>
          <a:blip r:embed="rId3" cstate="print"/>
          <a:stretch>
            <a:fillRect/>
          </a:stretch>
        </p:blipFill>
        <p:spPr>
          <a:xfrm>
            <a:off x="7884368" y="116632"/>
            <a:ext cx="989076" cy="1560576"/>
          </a:xfrm>
          <a:prstGeom prst="rect">
            <a:avLst/>
          </a:prstGeom>
        </p:spPr>
      </p:pic>
      <p:pic>
        <p:nvPicPr>
          <p:cNvPr id="6" name="Picture 5" descr="Charles Harvey.jpg"/>
          <p:cNvPicPr>
            <a:picLocks noChangeAspect="1"/>
          </p:cNvPicPr>
          <p:nvPr/>
        </p:nvPicPr>
        <p:blipFill>
          <a:blip r:embed="rId4" cstate="print"/>
          <a:stretch>
            <a:fillRect/>
          </a:stretch>
        </p:blipFill>
        <p:spPr>
          <a:xfrm>
            <a:off x="8172400" y="5625868"/>
            <a:ext cx="971600" cy="1104090"/>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Saturn and Pluto</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92500" lnSpcReduction="10000"/>
          </a:bodyPr>
          <a:lstStyle/>
          <a:p>
            <a:pPr>
              <a:buNone/>
            </a:pPr>
            <a:r>
              <a:rPr lang="en-GB" b="1" dirty="0" smtClean="0">
                <a:latin typeface="Cambria" pitchFamily="18" charset="0"/>
                <a:ea typeface="Cambria" pitchFamily="18" charset="0"/>
              </a:rPr>
              <a:t>On Saturn-Pluto</a:t>
            </a:r>
          </a:p>
          <a:p>
            <a:pPr>
              <a:buNone/>
            </a:pPr>
            <a:r>
              <a:rPr lang="en-GB" dirty="0" smtClean="0">
                <a:latin typeface="Cambria" pitchFamily="18" charset="0"/>
                <a:ea typeface="Cambria" pitchFamily="18" charset="0"/>
              </a:rPr>
              <a:t>'the psyche seems intent upon driving the conscious personality into the burning ground'. </a:t>
            </a:r>
          </a:p>
          <a:p>
            <a:pPr>
              <a:buNone/>
            </a:pPr>
            <a:r>
              <a:rPr lang="en-GB" sz="2600" dirty="0" smtClean="0">
                <a:latin typeface="Cambria" pitchFamily="18" charset="0"/>
                <a:ea typeface="Cambria" pitchFamily="18" charset="0"/>
              </a:rPr>
              <a:t>Liz Greene, </a:t>
            </a:r>
            <a:r>
              <a:rPr lang="en-GB" sz="2600" i="1" dirty="0" smtClean="0">
                <a:latin typeface="Cambria" pitchFamily="18" charset="0"/>
                <a:ea typeface="Cambria" pitchFamily="18" charset="0"/>
              </a:rPr>
              <a:t>Saturn: a New Look at an Old Devil</a:t>
            </a:r>
            <a:r>
              <a:rPr lang="en-GB" sz="2600" dirty="0" smtClean="0">
                <a:latin typeface="Cambria" pitchFamily="18" charset="0"/>
                <a:ea typeface="Cambria" pitchFamily="18" charset="0"/>
              </a:rPr>
              <a:t>, Wellingborough: Aquarian Press 1976, p. 143.</a:t>
            </a:r>
          </a:p>
          <a:p>
            <a:pPr>
              <a:buNone/>
            </a:pPr>
            <a:r>
              <a:rPr lang="en-GB" dirty="0" smtClean="0">
                <a:latin typeface="Cambria" pitchFamily="18" charset="0"/>
                <a:ea typeface="Cambria" pitchFamily="18" charset="0"/>
              </a:rPr>
              <a:t> </a:t>
            </a:r>
          </a:p>
          <a:p>
            <a:pPr>
              <a:buNone/>
            </a:pPr>
            <a:r>
              <a:rPr lang="en-GB" dirty="0" smtClean="0">
                <a:latin typeface="Cambria" pitchFamily="18" charset="0"/>
                <a:ea typeface="Cambria" pitchFamily="18" charset="0"/>
              </a:rPr>
              <a:t>'there often seems to be a carefully and deliberately organised movement towards some sort of self-destructive experience'.    </a:t>
            </a:r>
          </a:p>
          <a:p>
            <a:pPr>
              <a:buNone/>
            </a:pPr>
            <a:r>
              <a:rPr lang="en-GB" sz="2300" dirty="0" smtClean="0">
                <a:latin typeface="Cambria" pitchFamily="18" charset="0"/>
                <a:ea typeface="Cambria" pitchFamily="18" charset="0"/>
              </a:rPr>
              <a:t>Liz Greene, </a:t>
            </a:r>
            <a:r>
              <a:rPr lang="en-GB" sz="2300" i="1" dirty="0" smtClean="0">
                <a:latin typeface="Cambria" pitchFamily="18" charset="0"/>
                <a:ea typeface="Cambria" pitchFamily="18" charset="0"/>
              </a:rPr>
              <a:t>Saturn</a:t>
            </a:r>
            <a:r>
              <a:rPr lang="en-GB" sz="2300" dirty="0" smtClean="0">
                <a:latin typeface="Cambria" pitchFamily="18" charset="0"/>
                <a:ea typeface="Cambria" pitchFamily="18" charset="0"/>
              </a:rPr>
              <a:t>, p. 142.</a:t>
            </a:r>
          </a:p>
          <a:p>
            <a:endParaRPr lang="en-GB" dirty="0"/>
          </a:p>
        </p:txBody>
      </p:sp>
      <p:pic>
        <p:nvPicPr>
          <p:cNvPr id="4" name="Picture 3" descr="Liz Greene.jpeg"/>
          <p:cNvPicPr>
            <a:picLocks noChangeAspect="1"/>
          </p:cNvPicPr>
          <p:nvPr/>
        </p:nvPicPr>
        <p:blipFill>
          <a:blip r:embed="rId2" cstate="print"/>
          <a:stretch>
            <a:fillRect/>
          </a:stretch>
        </p:blipFill>
        <p:spPr>
          <a:xfrm>
            <a:off x="7668344" y="5232648"/>
            <a:ext cx="1324361" cy="1625352"/>
          </a:xfrm>
          <a:prstGeom prst="rect">
            <a:avLst/>
          </a:prstGeo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Pluto, Moon and Saturn</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7500" lnSpcReduction="20000"/>
          </a:bodyPr>
          <a:lstStyle/>
          <a:p>
            <a:pPr>
              <a:buNone/>
            </a:pPr>
            <a:r>
              <a:rPr lang="en-GB" dirty="0" smtClean="0">
                <a:latin typeface="Cambria" pitchFamily="18" charset="0"/>
                <a:ea typeface="Cambria" pitchFamily="18" charset="0"/>
              </a:rPr>
              <a:t>‘When transiting Pluto came to conjunct his Moon, it triggered the natal Moon-Saturn square. The images and issues associated with his natal square were revived again. </a:t>
            </a:r>
            <a:r>
              <a:rPr lang="en-GB" b="1" dirty="0" smtClean="0">
                <a:latin typeface="Cambria" pitchFamily="18" charset="0"/>
                <a:ea typeface="Cambria" pitchFamily="18" charset="0"/>
              </a:rPr>
              <a:t>At this time he tentatively formed a relationship with a woman, but he was terrified to open up  her and show his feelings</a:t>
            </a:r>
            <a:r>
              <a:rPr lang="en-GB" dirty="0" smtClean="0">
                <a:latin typeface="Cambria" pitchFamily="18" charset="0"/>
                <a:ea typeface="Cambria" pitchFamily="18" charset="0"/>
              </a:rPr>
              <a:t>, Experiencing him as cold and withdrawn </a:t>
            </a:r>
            <a:r>
              <a:rPr lang="en-GB" b="1" dirty="0" smtClean="0">
                <a:latin typeface="Cambria" pitchFamily="18" charset="0"/>
                <a:ea typeface="Cambria" pitchFamily="18" charset="0"/>
              </a:rPr>
              <a:t>, she broke off the involvement</a:t>
            </a:r>
            <a:r>
              <a:rPr lang="en-GB" dirty="0" smtClean="0">
                <a:latin typeface="Cambria" pitchFamily="18" charset="0"/>
                <a:ea typeface="Cambria" pitchFamily="18" charset="0"/>
              </a:rPr>
              <a:t>. Our deep seated complexes have a way of proving themselves true: his personal myth told him that he was someone who doesn’t get what he needs and there it is better no to admit to feelings’. </a:t>
            </a:r>
          </a:p>
          <a:p>
            <a:pPr>
              <a:buNone/>
            </a:pPr>
            <a:r>
              <a:rPr lang="en-GB" sz="2300" dirty="0" smtClean="0">
                <a:latin typeface="Cambria" pitchFamily="18" charset="0"/>
                <a:ea typeface="Cambria" pitchFamily="18" charset="0"/>
              </a:rPr>
              <a:t>Sasportas, Howard, </a:t>
            </a:r>
            <a:r>
              <a:rPr lang="en-GB" sz="2300" i="1" dirty="0" smtClean="0">
                <a:latin typeface="Cambria" pitchFamily="18" charset="0"/>
                <a:ea typeface="Cambria" pitchFamily="18" charset="0"/>
              </a:rPr>
              <a:t>The Gods of Change: Pain, Crisis and the Transits of Uranus, Neptune and Pluto </a:t>
            </a:r>
            <a:r>
              <a:rPr lang="en-GB" sz="2300" dirty="0" smtClean="0">
                <a:latin typeface="Cambria" pitchFamily="18" charset="0"/>
                <a:ea typeface="Cambria" pitchFamily="18" charset="0"/>
              </a:rPr>
              <a:t>(London: </a:t>
            </a:r>
            <a:r>
              <a:rPr lang="en-GB" sz="2300" dirty="0" err="1" smtClean="0">
                <a:latin typeface="Cambria" pitchFamily="18" charset="0"/>
                <a:ea typeface="Cambria" pitchFamily="18" charset="0"/>
              </a:rPr>
              <a:t>Arkana</a:t>
            </a:r>
            <a:r>
              <a:rPr lang="en-GB" sz="2300" dirty="0" smtClean="0">
                <a:latin typeface="Cambria" pitchFamily="18" charset="0"/>
                <a:ea typeface="Cambria" pitchFamily="18" charset="0"/>
              </a:rPr>
              <a:t>, 1989), p. 264.</a:t>
            </a:r>
            <a:endParaRPr lang="en-GB" sz="2300" dirty="0">
              <a:latin typeface="Cambria" pitchFamily="18" charset="0"/>
              <a:ea typeface="Cambria" pitchFamily="18" charset="0"/>
            </a:endParaRPr>
          </a:p>
        </p:txBody>
      </p:sp>
      <p:pic>
        <p:nvPicPr>
          <p:cNvPr id="4" name="Picture 3" descr="Howard Sasportas.jpg"/>
          <p:cNvPicPr>
            <a:picLocks noChangeAspect="1"/>
          </p:cNvPicPr>
          <p:nvPr/>
        </p:nvPicPr>
        <p:blipFill>
          <a:blip r:embed="rId2" cstate="print"/>
          <a:stretch>
            <a:fillRect/>
          </a:stretch>
        </p:blipFill>
        <p:spPr>
          <a:xfrm>
            <a:off x="7668344" y="0"/>
            <a:ext cx="1475656" cy="1660113"/>
          </a:xfrm>
          <a:prstGeom prst="rect">
            <a:avLst/>
          </a:prstGeo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The Relationship: the divorce</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55000" lnSpcReduction="20000"/>
          </a:bodyPr>
          <a:lstStyle/>
          <a:p>
            <a:pPr>
              <a:buNone/>
            </a:pPr>
            <a:r>
              <a:rPr lang="en-GB" dirty="0" smtClean="0"/>
              <a:t>‘The United Kingdom's relationship with the EU - or, in political parlance, "Europe" - has long been one of the most </a:t>
            </a:r>
            <a:r>
              <a:rPr lang="en-GB" b="1" dirty="0" smtClean="0"/>
              <a:t>divisive, emotive issues </a:t>
            </a:r>
            <a:r>
              <a:rPr lang="en-GB" dirty="0" smtClean="0"/>
              <a:t>in British politics.</a:t>
            </a:r>
          </a:p>
          <a:p>
            <a:pPr>
              <a:buNone/>
            </a:pPr>
            <a:r>
              <a:rPr lang="en-GB" dirty="0" smtClean="0"/>
              <a:t>But why does Europe produce such a polarised reaction? Many Britons, on both sides of the debate, love visiting European countries and idolise elements of their culture - not least the food. Indeed, more than 1.5 million Britons have moved there to live.</a:t>
            </a:r>
          </a:p>
          <a:p>
            <a:pPr>
              <a:buNone/>
            </a:pPr>
            <a:r>
              <a:rPr lang="en-GB" dirty="0" smtClean="0"/>
              <a:t>But Europeans viewing British newspaper coverage, political debates or opinion polls would be forgiven for thinking we have little but contempt for our neighbours. </a:t>
            </a:r>
            <a:r>
              <a:rPr lang="en-GB" b="1" dirty="0" smtClean="0"/>
              <a:t>It is, to say the least, a complex relationship’</a:t>
            </a:r>
          </a:p>
          <a:p>
            <a:pPr>
              <a:buNone/>
            </a:pPr>
            <a:r>
              <a:rPr lang="en-GB" dirty="0" smtClean="0"/>
              <a:t>.</a:t>
            </a:r>
          </a:p>
          <a:p>
            <a:pPr>
              <a:buNone/>
            </a:pPr>
            <a:r>
              <a:rPr lang="en-GB" dirty="0" smtClean="0"/>
              <a:t>Sam Wilson, ‘Britain and the EU: A long and rocky relationship’, BBC News, 1 April 2014, https://www.bbc.co.uk/news/uk-politics-26515129</a:t>
            </a:r>
            <a:endParaRPr lang="en-GB" dirty="0"/>
          </a:p>
        </p:txBody>
      </p:sp>
      <p:pic>
        <p:nvPicPr>
          <p:cNvPr id="38914" name="Picture 2"/>
          <p:cNvPicPr>
            <a:picLocks noGrp="1" noChangeAspect="1" noChangeArrowheads="1"/>
          </p:cNvPicPr>
          <p:nvPr>
            <p:ph sz="half" idx="2"/>
          </p:nvPr>
        </p:nvPicPr>
        <p:blipFill>
          <a:blip r:embed="rId2" cstate="print"/>
          <a:srcRect l="10594" t="27647" r="62661" b="11335"/>
          <a:stretch>
            <a:fillRect/>
          </a:stretch>
        </p:blipFill>
        <p:spPr bwMode="auto">
          <a:xfrm>
            <a:off x="4716016" y="2204864"/>
            <a:ext cx="4183010" cy="3067540"/>
          </a:xfrm>
          <a:prstGeom prst="rect">
            <a:avLst/>
          </a:prstGeom>
          <a:noFill/>
          <a:ln w="9525">
            <a:noFill/>
            <a:miter lim="800000"/>
            <a:headEnd/>
            <a:tailEnd/>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Cambria" pitchFamily="18" charset="0"/>
                <a:ea typeface="Cambria" pitchFamily="18" charset="0"/>
              </a:rPr>
              <a:t>Brexit</a:t>
            </a:r>
            <a:r>
              <a:rPr lang="en-GB" dirty="0" smtClean="0">
                <a:latin typeface="Cambria" pitchFamily="18" charset="0"/>
                <a:ea typeface="Cambria" pitchFamily="18" charset="0"/>
              </a:rPr>
              <a:t> and Thatcher</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a:bodyPr>
          <a:lstStyle/>
          <a:p>
            <a:pPr>
              <a:buNone/>
            </a:pPr>
            <a:r>
              <a:rPr lang="en-GB" sz="1600" dirty="0" smtClean="0">
                <a:latin typeface="Cambria" pitchFamily="18" charset="0"/>
                <a:ea typeface="Cambria" pitchFamily="18" charset="0"/>
              </a:rPr>
              <a:t>Martin Kettle, ‘From Thatcher to </a:t>
            </a:r>
            <a:r>
              <a:rPr lang="en-GB" sz="1600" dirty="0" err="1" smtClean="0">
                <a:latin typeface="Cambria" pitchFamily="18" charset="0"/>
                <a:ea typeface="Cambria" pitchFamily="18" charset="0"/>
              </a:rPr>
              <a:t>Brexit</a:t>
            </a:r>
            <a:r>
              <a:rPr lang="en-GB" sz="1600" dirty="0" smtClean="0">
                <a:latin typeface="Cambria" pitchFamily="18" charset="0"/>
                <a:ea typeface="Cambria" pitchFamily="18" charset="0"/>
              </a:rPr>
              <a:t>: this Tory </a:t>
            </a:r>
            <a:r>
              <a:rPr lang="en-GB" sz="1600" dirty="0" smtClean="0">
                <a:latin typeface="Cambria" pitchFamily="18" charset="0"/>
                <a:ea typeface="Cambria" pitchFamily="18" charset="0"/>
              </a:rPr>
              <a:t>folly </a:t>
            </a:r>
            <a:r>
              <a:rPr lang="en-GB" sz="1600" dirty="0" smtClean="0">
                <a:latin typeface="Cambria" pitchFamily="18" charset="0"/>
                <a:ea typeface="Cambria" pitchFamily="18" charset="0"/>
              </a:rPr>
              <a:t>was 40 years in the making’, </a:t>
            </a:r>
            <a:r>
              <a:rPr lang="en-GB" sz="1600" i="1" dirty="0" smtClean="0">
                <a:latin typeface="Cambria" pitchFamily="18" charset="0"/>
                <a:ea typeface="Cambria" pitchFamily="18" charset="0"/>
              </a:rPr>
              <a:t>The Guardian</a:t>
            </a:r>
            <a:r>
              <a:rPr lang="en-GB" sz="1600" dirty="0" smtClean="0">
                <a:latin typeface="Cambria" pitchFamily="18" charset="0"/>
                <a:ea typeface="Cambria" pitchFamily="18" charset="0"/>
              </a:rPr>
              <a:t>, 19 June </a:t>
            </a:r>
            <a:r>
              <a:rPr lang="en-GB" sz="1600" dirty="0" smtClean="0">
                <a:latin typeface="Cambria" pitchFamily="18" charset="0"/>
                <a:ea typeface="Cambria" pitchFamily="18" charset="0"/>
              </a:rPr>
              <a:t>2019.</a:t>
            </a:r>
            <a:r>
              <a:rPr lang="en-GB" sz="1600" i="1" dirty="0" smtClean="0">
                <a:latin typeface="Cambria" pitchFamily="18" charset="0"/>
                <a:ea typeface="Cambria" pitchFamily="18" charset="0"/>
              </a:rPr>
              <a:t> </a:t>
            </a:r>
          </a:p>
          <a:p>
            <a:pPr>
              <a:buNone/>
            </a:pPr>
            <a:endParaRPr lang="en-GB" sz="1600" i="1" dirty="0" smtClean="0">
              <a:latin typeface="Cambria" pitchFamily="18" charset="0"/>
              <a:ea typeface="Cambria" pitchFamily="18" charset="0"/>
            </a:endParaRPr>
          </a:p>
          <a:p>
            <a:pPr>
              <a:buNone/>
            </a:pPr>
            <a:endParaRPr lang="en-GB" sz="1600" dirty="0">
              <a:latin typeface="Cambria" pitchFamily="18" charset="0"/>
              <a:ea typeface="Cambria" pitchFamily="18" charset="0"/>
            </a:endParaRPr>
          </a:p>
        </p:txBody>
      </p:sp>
      <p:pic>
        <p:nvPicPr>
          <p:cNvPr id="4" name="Picture 2"/>
          <p:cNvPicPr>
            <a:picLocks noChangeAspect="1" noChangeArrowheads="1"/>
          </p:cNvPicPr>
          <p:nvPr/>
        </p:nvPicPr>
        <p:blipFill>
          <a:blip r:embed="rId2" cstate="print"/>
          <a:srcRect/>
          <a:stretch>
            <a:fillRect/>
          </a:stretch>
        </p:blipFill>
        <p:spPr bwMode="auto">
          <a:xfrm>
            <a:off x="467544" y="2132856"/>
            <a:ext cx="4431712" cy="4248472"/>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l="14125" t="33586" r="65750" b="22859"/>
          <a:stretch>
            <a:fillRect/>
          </a:stretch>
        </p:blipFill>
        <p:spPr bwMode="auto">
          <a:xfrm>
            <a:off x="5652120" y="3501008"/>
            <a:ext cx="3051339" cy="2122671"/>
          </a:xfrm>
          <a:prstGeom prst="rect">
            <a:avLst/>
          </a:prstGeom>
          <a:noFill/>
          <a:ln w="9525">
            <a:noFill/>
            <a:miter lim="800000"/>
            <a:headEnd/>
            <a:tailEnd/>
          </a:ln>
        </p:spPr>
      </p:pic>
      <p:sp>
        <p:nvSpPr>
          <p:cNvPr id="6" name="Right Arrow 5"/>
          <p:cNvSpPr/>
          <p:nvPr/>
        </p:nvSpPr>
        <p:spPr>
          <a:xfrm>
            <a:off x="611560" y="4581128"/>
            <a:ext cx="685800" cy="3322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4211960" y="2924944"/>
            <a:ext cx="304800" cy="685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Conclusions</a:t>
            </a:r>
            <a:endParaRPr lang="en-GB" dirty="0">
              <a:latin typeface="Cambria" pitchFamily="18" charset="0"/>
              <a:ea typeface="Cambria" pitchFamily="18" charset="0"/>
            </a:endParaRPr>
          </a:p>
        </p:txBody>
      </p:sp>
      <p:sp>
        <p:nvSpPr>
          <p:cNvPr id="5" name="Content Placeholder 4"/>
          <p:cNvSpPr>
            <a:spLocks noGrp="1"/>
          </p:cNvSpPr>
          <p:nvPr>
            <p:ph idx="1"/>
          </p:nvPr>
        </p:nvSpPr>
        <p:spPr/>
        <p:txBody>
          <a:bodyPr>
            <a:normAutofit fontScale="92500" lnSpcReduction="20000"/>
          </a:bodyPr>
          <a:lstStyle/>
          <a:p>
            <a:pPr>
              <a:buNone/>
            </a:pPr>
            <a:r>
              <a:rPr lang="en-US" dirty="0" smtClean="0">
                <a:latin typeface="Cambria" pitchFamily="18" charset="0"/>
                <a:ea typeface="Cambria" pitchFamily="18" charset="0"/>
              </a:rPr>
              <a:t>The </a:t>
            </a:r>
            <a:r>
              <a:rPr lang="en-US" dirty="0" smtClean="0">
                <a:latin typeface="Cambria" pitchFamily="18" charset="0"/>
                <a:ea typeface="Cambria" pitchFamily="18" charset="0"/>
              </a:rPr>
              <a:t>descriptions by psychological </a:t>
            </a:r>
            <a:r>
              <a:rPr lang="en-US" dirty="0" smtClean="0">
                <a:latin typeface="Cambria" pitchFamily="18" charset="0"/>
                <a:ea typeface="Cambria" pitchFamily="18" charset="0"/>
              </a:rPr>
              <a:t>astrologers </a:t>
            </a:r>
            <a:r>
              <a:rPr lang="en-US" dirty="0" smtClean="0">
                <a:latin typeface="Cambria" pitchFamily="18" charset="0"/>
                <a:ea typeface="Cambria" pitchFamily="18" charset="0"/>
              </a:rPr>
              <a:t>of the current astrological configuration give an account of </a:t>
            </a:r>
            <a:r>
              <a:rPr lang="en-US" dirty="0" err="1" smtClean="0">
                <a:latin typeface="Cambria" pitchFamily="18" charset="0"/>
                <a:ea typeface="Cambria" pitchFamily="18" charset="0"/>
              </a:rPr>
              <a:t>Brexit</a:t>
            </a:r>
            <a:r>
              <a:rPr lang="en-US" dirty="0" smtClean="0">
                <a:latin typeface="Cambria" pitchFamily="18" charset="0"/>
                <a:ea typeface="Cambria" pitchFamily="18" charset="0"/>
              </a:rPr>
              <a:t> as described in public narratives.</a:t>
            </a:r>
          </a:p>
          <a:p>
            <a:pPr>
              <a:buNone/>
            </a:pPr>
            <a:r>
              <a:rPr lang="en-US" dirty="0" smtClean="0">
                <a:latin typeface="Cambria" pitchFamily="18" charset="0"/>
                <a:ea typeface="Cambria" pitchFamily="18" charset="0"/>
              </a:rPr>
              <a:t>The astrological conclusion is that there is little chance of a ‘smooth and orderly’ departure, and what ever the legal outcome bitterness will continue for many years: one side has to lose</a:t>
            </a:r>
            <a:r>
              <a:rPr lang="en-US" dirty="0" smtClean="0">
                <a:latin typeface="Cambria" pitchFamily="18" charset="0"/>
                <a:ea typeface="Cambria" pitchFamily="18" charset="0"/>
              </a:rPr>
              <a:t>.</a:t>
            </a:r>
          </a:p>
          <a:p>
            <a:pPr>
              <a:buNone/>
            </a:pPr>
            <a:r>
              <a:rPr lang="en-US" dirty="0" smtClean="0">
                <a:latin typeface="Cambria" pitchFamily="18" charset="0"/>
                <a:ea typeface="Cambria" pitchFamily="18" charset="0"/>
              </a:rPr>
              <a:t>The planetary patterns form part of an ongoing story as identified non-astrological sources.</a:t>
            </a: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 </a:t>
            </a:r>
            <a:endParaRPr lang="en-GB" dirty="0">
              <a:latin typeface="Cambria" pitchFamily="18" charset="0"/>
              <a:ea typeface="Cambria" pitchFamily="18" charset="0"/>
            </a:endParaRPr>
          </a:p>
        </p:txBody>
      </p:sp>
      <p:pic>
        <p:nvPicPr>
          <p:cNvPr id="6" name="Picture 5" descr="Brexit.jpg"/>
          <p:cNvPicPr>
            <a:picLocks noChangeAspect="1"/>
          </p:cNvPicPr>
          <p:nvPr/>
        </p:nvPicPr>
        <p:blipFill>
          <a:blip r:embed="rId2" cstate="print"/>
          <a:stretch>
            <a:fillRect/>
          </a:stretch>
        </p:blipFill>
        <p:spPr>
          <a:xfrm>
            <a:off x="6660232" y="188640"/>
            <a:ext cx="2271911" cy="1276525"/>
          </a:xfrm>
          <a:prstGeom prst="rect">
            <a:avLst/>
          </a:prstGeom>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The USA</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0000" lnSpcReduction="20000"/>
          </a:bodyPr>
          <a:lstStyle/>
          <a:p>
            <a:pPr>
              <a:buNone/>
            </a:pPr>
            <a:r>
              <a:rPr lang="en-GB" dirty="0">
                <a:latin typeface="Cambria" pitchFamily="18" charset="0"/>
                <a:ea typeface="Cambria" pitchFamily="18" charset="0"/>
              </a:rPr>
              <a:t>‘America cannot afford “a truculent child president” if it is to fulfil its global leadership role, the former US secretary of state John Kerry said on Thursday as he lambasted Donald Trump for failing to attend a key Armistice Day commemoration ceremony in Paris at the weekend’.</a:t>
            </a:r>
          </a:p>
          <a:p>
            <a:pPr>
              <a:buNone/>
            </a:pPr>
            <a:r>
              <a:rPr lang="en-GB" dirty="0">
                <a:latin typeface="Cambria" pitchFamily="18" charset="0"/>
                <a:ea typeface="Cambria" pitchFamily="18" charset="0"/>
              </a:rPr>
              <a:t> </a:t>
            </a:r>
            <a:r>
              <a:rPr lang="en-GB" sz="2200" dirty="0" smtClean="0">
                <a:latin typeface="Cambria" pitchFamily="18" charset="0"/>
                <a:ea typeface="Cambria" pitchFamily="18" charset="0"/>
              </a:rPr>
              <a:t>Patrick </a:t>
            </a:r>
            <a:r>
              <a:rPr lang="en-GB" sz="2200" dirty="0" err="1" smtClean="0">
                <a:latin typeface="Cambria" pitchFamily="18" charset="0"/>
                <a:ea typeface="Cambria" pitchFamily="18" charset="0"/>
              </a:rPr>
              <a:t>Wintour</a:t>
            </a:r>
            <a:r>
              <a:rPr lang="en-GB" sz="2200" dirty="0" smtClean="0">
                <a:latin typeface="Cambria" pitchFamily="18" charset="0"/>
                <a:ea typeface="Cambria" pitchFamily="18" charset="0"/>
              </a:rPr>
              <a:t>, ‘John Kerry: US 'cannot afford truculent child president', </a:t>
            </a:r>
            <a:r>
              <a:rPr lang="en-GB" sz="2200" i="1" dirty="0" smtClean="0">
                <a:latin typeface="Cambria" pitchFamily="18" charset="0"/>
                <a:ea typeface="Cambria" pitchFamily="18" charset="0"/>
              </a:rPr>
              <a:t>The Guardian</a:t>
            </a:r>
            <a:r>
              <a:rPr lang="en-GB" sz="2200" dirty="0" smtClean="0">
                <a:latin typeface="Cambria" pitchFamily="18" charset="0"/>
                <a:ea typeface="Cambria" pitchFamily="18" charset="0"/>
              </a:rPr>
              <a:t>, 15 Nov 2018, https://www.theguardian.com/us-news/2018/nov/15/john-kerry-trump-america-truculent-president</a:t>
            </a:r>
          </a:p>
          <a:p>
            <a:pPr>
              <a:buNone/>
            </a:pPr>
            <a:endParaRPr lang="en-GB" dirty="0">
              <a:latin typeface="Cambria" pitchFamily="18" charset="0"/>
              <a:ea typeface="Cambria" pitchFamily="18" charset="0"/>
            </a:endParaRPr>
          </a:p>
          <a:p>
            <a:pPr>
              <a:buNone/>
            </a:pPr>
            <a:r>
              <a:rPr lang="en-GB" dirty="0">
                <a:latin typeface="Cambria" pitchFamily="18" charset="0"/>
                <a:ea typeface="Cambria" pitchFamily="18" charset="0"/>
              </a:rPr>
              <a:t>‘Not within living memory has America been so divided’. </a:t>
            </a:r>
          </a:p>
          <a:p>
            <a:pPr>
              <a:buNone/>
            </a:pPr>
            <a:r>
              <a:rPr lang="en-US" dirty="0">
                <a:latin typeface="Cambria" pitchFamily="18" charset="0"/>
                <a:ea typeface="Cambria" pitchFamily="18" charset="0"/>
              </a:rPr>
              <a:t> </a:t>
            </a:r>
            <a:endParaRPr lang="en-GB" dirty="0">
              <a:latin typeface="Cambria" pitchFamily="18" charset="0"/>
              <a:ea typeface="Cambria" pitchFamily="18" charset="0"/>
            </a:endParaRPr>
          </a:p>
          <a:p>
            <a:pPr>
              <a:buNone/>
            </a:pPr>
            <a:r>
              <a:rPr lang="en-GB" sz="2200" dirty="0">
                <a:latin typeface="Cambria" pitchFamily="18" charset="0"/>
                <a:ea typeface="Cambria" pitchFamily="18" charset="0"/>
              </a:rPr>
              <a:t>Ed </a:t>
            </a:r>
            <a:r>
              <a:rPr lang="en-GB" sz="2200" dirty="0" err="1">
                <a:latin typeface="Cambria" pitchFamily="18" charset="0"/>
                <a:ea typeface="Cambria" pitchFamily="18" charset="0"/>
              </a:rPr>
              <a:t>Vulliamy</a:t>
            </a:r>
            <a:r>
              <a:rPr lang="en-GB" sz="2200" dirty="0">
                <a:latin typeface="Cambria" pitchFamily="18" charset="0"/>
                <a:ea typeface="Cambria" pitchFamily="18" charset="0"/>
              </a:rPr>
              <a:t>, ‘How Trump's presidency has divided Jewish America’, 14 November 2018, https://www.theguardian.com/us-news/2018/nov/14/american-jewish-community-divisions-trump-pittsburgh</a:t>
            </a:r>
          </a:p>
          <a:p>
            <a:r>
              <a:rPr lang="en-US" dirty="0"/>
              <a:t> </a:t>
            </a:r>
            <a:endParaRPr lang="en-GB" dirty="0"/>
          </a:p>
          <a:p>
            <a:endParaRPr lang="en-GB" dirty="0"/>
          </a:p>
        </p:txBody>
      </p:sp>
      <p:pic>
        <p:nvPicPr>
          <p:cNvPr id="4" name="Picture 3" descr="Trump.jpg"/>
          <p:cNvPicPr>
            <a:picLocks noChangeAspect="1"/>
          </p:cNvPicPr>
          <p:nvPr/>
        </p:nvPicPr>
        <p:blipFill>
          <a:blip r:embed="rId2" cstate="print"/>
          <a:stretch>
            <a:fillRect/>
          </a:stretch>
        </p:blipFill>
        <p:spPr>
          <a:xfrm>
            <a:off x="6286500" y="5257800"/>
            <a:ext cx="2857500" cy="1600200"/>
          </a:xfrm>
          <a:prstGeom prst="rect">
            <a:avLst/>
          </a:prstGeo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The USA</a:t>
            </a:r>
          </a:p>
        </p:txBody>
      </p:sp>
      <p:sp>
        <p:nvSpPr>
          <p:cNvPr id="3" name="Content Placeholder 2"/>
          <p:cNvSpPr>
            <a:spLocks noGrp="1"/>
          </p:cNvSpPr>
          <p:nvPr>
            <p:ph sz="half" idx="1"/>
          </p:nvPr>
        </p:nvSpPr>
        <p:spPr/>
        <p:txBody>
          <a:bodyPr>
            <a:normAutofit lnSpcReduction="10000"/>
          </a:bodyPr>
          <a:lstStyle/>
          <a:p>
            <a:pPr>
              <a:buNone/>
            </a:pPr>
            <a:r>
              <a:rPr lang="en-GB" dirty="0">
                <a:latin typeface="Cambria" pitchFamily="18" charset="0"/>
              </a:rPr>
              <a:t>How do we establish a chart for the USA? </a:t>
            </a:r>
          </a:p>
          <a:p>
            <a:pPr>
              <a:buNone/>
            </a:pPr>
            <a:r>
              <a:rPr lang="en-GB" dirty="0">
                <a:latin typeface="Cambria" pitchFamily="18" charset="0"/>
              </a:rPr>
              <a:t>Or are there multiple charts?</a:t>
            </a:r>
          </a:p>
          <a:p>
            <a:pPr>
              <a:buNone/>
            </a:pPr>
            <a:r>
              <a:rPr lang="en-GB" dirty="0">
                <a:latin typeface="Cambria" pitchFamily="18" charset="0"/>
              </a:rPr>
              <a:t>It is impossible to establish unequivocally a times and date on which the United States of America was founded.</a:t>
            </a:r>
          </a:p>
        </p:txBody>
      </p:sp>
      <p:pic>
        <p:nvPicPr>
          <p:cNvPr id="5" name="Content Placeholder 4" descr="USA siblywheel2.jpg"/>
          <p:cNvPicPr>
            <a:picLocks noGrp="1" noChangeAspect="1"/>
          </p:cNvPicPr>
          <p:nvPr>
            <p:ph sz="half" idx="2"/>
          </p:nvPr>
        </p:nvPicPr>
        <p:blipFill>
          <a:blip r:embed="rId2" cstate="print"/>
          <a:stretch>
            <a:fillRect/>
          </a:stretch>
        </p:blipFill>
        <p:spPr>
          <a:xfrm>
            <a:off x="4800600" y="2133600"/>
            <a:ext cx="4143252" cy="3148059"/>
          </a:xfrm>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r="12537"/>
          <a:stretch>
            <a:fillRect/>
          </a:stretch>
        </p:blipFill>
        <p:spPr bwMode="auto">
          <a:xfrm>
            <a:off x="503995" y="914400"/>
            <a:ext cx="7954205" cy="5211763"/>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l="20250" t="22697" r="50874" b="33748"/>
          <a:stretch>
            <a:fillRect/>
          </a:stretch>
        </p:blipFill>
        <p:spPr>
          <a:xfrm>
            <a:off x="1" y="5105400"/>
            <a:ext cx="3185101" cy="1544638"/>
          </a:xfrm>
          <a:prstGeom prst="rect">
            <a:avLst/>
          </a:prstGeom>
          <a:noFill/>
        </p:spPr>
      </p:pic>
      <p:pic>
        <p:nvPicPr>
          <p:cNvPr id="6" name="Content Placeholder 3" descr="Stars and Stripes.jpg"/>
          <p:cNvPicPr>
            <a:picLocks noChangeAspect="1"/>
          </p:cNvPicPr>
          <p:nvPr/>
        </p:nvPicPr>
        <p:blipFill>
          <a:blip r:embed="rId4" cstate="print"/>
          <a:stretch>
            <a:fillRect/>
          </a:stretch>
        </p:blipFill>
        <p:spPr>
          <a:xfrm>
            <a:off x="381000" y="3276600"/>
            <a:ext cx="1752600" cy="1176746"/>
          </a:xfrm>
          <a:prstGeom prst="rect">
            <a:avLst/>
          </a:prstGeom>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p:cNvPicPr>
          <p:nvPr>
            <p:ph idx="1"/>
          </p:nvPr>
        </p:nvPicPr>
        <p:blipFill>
          <a:blip r:embed="rId2" cstate="print"/>
          <a:srcRect l="28433" r="11777"/>
          <a:stretch>
            <a:fillRect/>
          </a:stretch>
        </p:blipFill>
        <p:spPr bwMode="auto">
          <a:xfrm>
            <a:off x="1600200" y="838200"/>
            <a:ext cx="5715000" cy="5334000"/>
          </a:xfrm>
          <a:prstGeom prst="rect">
            <a:avLst/>
          </a:prstGeom>
          <a:noFill/>
          <a:ln w="9525">
            <a:noFill/>
            <a:miter lim="800000"/>
            <a:headEnd/>
            <a:tailEnd/>
          </a:ln>
        </p:spPr>
      </p:pic>
      <p:pic>
        <p:nvPicPr>
          <p:cNvPr id="7" name="Picture 6"/>
          <p:cNvPicPr/>
          <p:nvPr/>
        </p:nvPicPr>
        <p:blipFill>
          <a:blip r:embed="rId3" cstate="print"/>
          <a:srcRect l="19112" t="26446" r="70835" b="62127"/>
          <a:stretch>
            <a:fillRect/>
          </a:stretch>
        </p:blipFill>
        <p:spPr bwMode="auto">
          <a:xfrm>
            <a:off x="1295400" y="533400"/>
            <a:ext cx="1752600" cy="762000"/>
          </a:xfrm>
          <a:prstGeom prst="rect">
            <a:avLst/>
          </a:prstGeom>
          <a:noFill/>
          <a:ln w="9525">
            <a:noFill/>
            <a:miter lim="800000"/>
            <a:headEnd/>
            <a:tailEnd/>
          </a:ln>
        </p:spPr>
      </p:pic>
      <p:pic>
        <p:nvPicPr>
          <p:cNvPr id="8" name="Picture 7"/>
          <p:cNvPicPr/>
          <p:nvPr/>
        </p:nvPicPr>
        <p:blipFill>
          <a:blip r:embed="rId3" cstate="print"/>
          <a:srcRect l="19049" t="38274" r="70202" b="50098"/>
          <a:stretch>
            <a:fillRect/>
          </a:stretch>
        </p:blipFill>
        <p:spPr bwMode="auto">
          <a:xfrm>
            <a:off x="0" y="2971800"/>
            <a:ext cx="1828800" cy="685800"/>
          </a:xfrm>
          <a:prstGeom prst="rect">
            <a:avLst/>
          </a:prstGeom>
          <a:noFill/>
          <a:ln w="9525">
            <a:noFill/>
            <a:miter lim="800000"/>
            <a:headEnd/>
            <a:tailEnd/>
          </a:ln>
        </p:spPr>
      </p:pic>
      <p:pic>
        <p:nvPicPr>
          <p:cNvPr id="10" name="Picture 9"/>
          <p:cNvPicPr/>
          <p:nvPr/>
        </p:nvPicPr>
        <p:blipFill>
          <a:blip r:embed="rId3" cstate="print"/>
          <a:srcRect l="19112" t="50303" r="70936" b="41477"/>
          <a:stretch>
            <a:fillRect/>
          </a:stretch>
        </p:blipFill>
        <p:spPr bwMode="auto">
          <a:xfrm>
            <a:off x="6934200" y="1371600"/>
            <a:ext cx="1600200" cy="457200"/>
          </a:xfrm>
          <a:prstGeom prst="rect">
            <a:avLst/>
          </a:prstGeom>
          <a:noFill/>
          <a:ln w="9525">
            <a:noFill/>
            <a:miter lim="800000"/>
            <a:headEnd/>
            <a:tailEnd/>
          </a:ln>
        </p:spPr>
      </p:pic>
      <p:pic>
        <p:nvPicPr>
          <p:cNvPr id="11" name="Picture 10"/>
          <p:cNvPicPr/>
          <p:nvPr/>
        </p:nvPicPr>
        <p:blipFill>
          <a:blip r:embed="rId3" cstate="print"/>
          <a:srcRect l="19175" t="59925" r="70306" b="28447"/>
          <a:stretch>
            <a:fillRect/>
          </a:stretch>
        </p:blipFill>
        <p:spPr bwMode="auto">
          <a:xfrm>
            <a:off x="7010400" y="1905000"/>
            <a:ext cx="1905000" cy="685800"/>
          </a:xfrm>
          <a:prstGeom prst="rect">
            <a:avLst/>
          </a:prstGeom>
          <a:noFill/>
          <a:ln w="9525">
            <a:noFill/>
            <a:miter lim="800000"/>
            <a:headEnd/>
            <a:tailEnd/>
          </a:ln>
        </p:spPr>
      </p:pic>
      <p:pic>
        <p:nvPicPr>
          <p:cNvPr id="12" name="Picture 11"/>
          <p:cNvPicPr/>
          <p:nvPr/>
        </p:nvPicPr>
        <p:blipFill>
          <a:blip r:embed="rId3" cstate="print"/>
          <a:srcRect l="19365" t="71954" r="72797" b="17020"/>
          <a:stretch>
            <a:fillRect/>
          </a:stretch>
        </p:blipFill>
        <p:spPr bwMode="auto">
          <a:xfrm>
            <a:off x="3429000" y="6210300"/>
            <a:ext cx="1219200" cy="647700"/>
          </a:xfrm>
          <a:prstGeom prst="rect">
            <a:avLst/>
          </a:prstGeom>
          <a:noFill/>
          <a:ln w="9525">
            <a:noFill/>
            <a:miter lim="800000"/>
            <a:headEnd/>
            <a:tailEnd/>
          </a:ln>
        </p:spPr>
      </p:pic>
      <p:pic>
        <p:nvPicPr>
          <p:cNvPr id="13" name="Picture 12"/>
          <p:cNvPicPr/>
          <p:nvPr/>
        </p:nvPicPr>
        <p:blipFill>
          <a:blip r:embed="rId4" cstate="print"/>
          <a:srcRect l="19474" t="43017" r="73377" b="47875"/>
          <a:stretch>
            <a:fillRect/>
          </a:stretch>
        </p:blipFill>
        <p:spPr bwMode="auto">
          <a:xfrm>
            <a:off x="3276600" y="228600"/>
            <a:ext cx="1371600" cy="609600"/>
          </a:xfrm>
          <a:prstGeom prst="rect">
            <a:avLst/>
          </a:prstGeom>
          <a:noFill/>
          <a:ln w="9525">
            <a:noFill/>
            <a:miter lim="800000"/>
            <a:headEnd/>
            <a:tailEnd/>
          </a:ln>
        </p:spPr>
      </p:pic>
      <p:pic>
        <p:nvPicPr>
          <p:cNvPr id="14" name="Picture 13"/>
          <p:cNvPicPr/>
          <p:nvPr/>
        </p:nvPicPr>
        <p:blipFill>
          <a:blip r:embed="rId4" cstate="print"/>
          <a:srcRect l="19142" t="52161" r="71182" b="36748"/>
          <a:stretch>
            <a:fillRect/>
          </a:stretch>
        </p:blipFill>
        <p:spPr bwMode="auto">
          <a:xfrm>
            <a:off x="7391400" y="2971800"/>
            <a:ext cx="1524000" cy="685800"/>
          </a:xfrm>
          <a:prstGeom prst="rect">
            <a:avLst/>
          </a:prstGeom>
          <a:noFill/>
          <a:ln w="9525">
            <a:noFill/>
            <a:miter lim="800000"/>
            <a:headEnd/>
            <a:tailEnd/>
          </a:ln>
        </p:spPr>
      </p:pic>
      <p:pic>
        <p:nvPicPr>
          <p:cNvPr id="15" name="Picture 14"/>
          <p:cNvPicPr/>
          <p:nvPr/>
        </p:nvPicPr>
        <p:blipFill>
          <a:blip r:embed="rId5" cstate="print"/>
          <a:srcRect l="19461" t="60378" r="72171" b="33106"/>
          <a:stretch>
            <a:fillRect/>
          </a:stretch>
        </p:blipFill>
        <p:spPr bwMode="auto">
          <a:xfrm>
            <a:off x="5791200" y="0"/>
            <a:ext cx="3352800" cy="990600"/>
          </a:xfrm>
          <a:prstGeom prst="rect">
            <a:avLst/>
          </a:prstGeom>
          <a:noFill/>
          <a:ln w="9525">
            <a:noFill/>
            <a:miter lim="800000"/>
            <a:headEnd/>
            <a:tailEnd/>
          </a:ln>
        </p:spPr>
      </p:pic>
      <p:pic>
        <p:nvPicPr>
          <p:cNvPr id="16" name="Content Placeholder 3" descr="Stars and Stripes.jpg"/>
          <p:cNvPicPr>
            <a:picLocks noChangeAspect="1"/>
          </p:cNvPicPr>
          <p:nvPr/>
        </p:nvPicPr>
        <p:blipFill>
          <a:blip r:embed="rId6" cstate="print"/>
          <a:stretch>
            <a:fillRect/>
          </a:stretch>
        </p:blipFill>
        <p:spPr>
          <a:xfrm>
            <a:off x="304800" y="5334000"/>
            <a:ext cx="1858388" cy="1247775"/>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Liz Greene on Uranus</a:t>
            </a:r>
          </a:p>
        </p:txBody>
      </p:sp>
      <p:sp>
        <p:nvSpPr>
          <p:cNvPr id="3" name="Content Placeholder 2"/>
          <p:cNvSpPr>
            <a:spLocks noGrp="1"/>
          </p:cNvSpPr>
          <p:nvPr>
            <p:ph idx="1"/>
          </p:nvPr>
        </p:nvSpPr>
        <p:spPr/>
        <p:txBody>
          <a:bodyPr>
            <a:normAutofit fontScale="62500" lnSpcReduction="20000"/>
          </a:bodyPr>
          <a:lstStyle/>
          <a:p>
            <a:pPr>
              <a:buNone/>
            </a:pPr>
            <a:r>
              <a:rPr lang="en-GB" i="1" dirty="0"/>
              <a:t>‘</a:t>
            </a:r>
            <a:r>
              <a:rPr lang="en-GB" i="1" dirty="0">
                <a:latin typeface="Cambria" pitchFamily="18" charset="0"/>
              </a:rPr>
              <a:t>Uranus was discovered between the American Revolution and the French Revolution. Both these political events concerned an eruption into society of an idea – the idea of the democratic state governed by and for the people, where society as the right to elect its ruler’</a:t>
            </a:r>
          </a:p>
          <a:p>
            <a:pPr>
              <a:buNone/>
            </a:pPr>
            <a:r>
              <a:rPr lang="en-US" dirty="0">
                <a:latin typeface="Cambria" pitchFamily="18" charset="0"/>
              </a:rPr>
              <a:t>Liz  Greene, </a:t>
            </a:r>
            <a:r>
              <a:rPr lang="en-US" i="1" dirty="0">
                <a:latin typeface="Cambria" pitchFamily="18" charset="0"/>
              </a:rPr>
              <a:t>The Outer Planets and their Cycles</a:t>
            </a:r>
            <a:r>
              <a:rPr lang="en-US" dirty="0">
                <a:latin typeface="Cambria" pitchFamily="18" charset="0"/>
              </a:rPr>
              <a:t> (Reno: CRCS, 1983), p. 31.</a:t>
            </a:r>
            <a:endParaRPr lang="en-GB" dirty="0">
              <a:latin typeface="Cambria" pitchFamily="18" charset="0"/>
            </a:endParaRPr>
          </a:p>
          <a:p>
            <a:pPr>
              <a:buNone/>
            </a:pPr>
            <a:r>
              <a:rPr lang="en-US" dirty="0">
                <a:latin typeface="Cambria" pitchFamily="18" charset="0"/>
              </a:rPr>
              <a:t> </a:t>
            </a:r>
            <a:endParaRPr lang="en-GB" dirty="0">
              <a:latin typeface="Cambria" pitchFamily="18" charset="0"/>
            </a:endParaRPr>
          </a:p>
          <a:p>
            <a:pPr>
              <a:buNone/>
            </a:pPr>
            <a:r>
              <a:rPr lang="en-US" i="1" dirty="0">
                <a:latin typeface="Cambria" pitchFamily="18" charset="0"/>
              </a:rPr>
              <a:t>‘I think the very profound idea that an individual should not be bound by inheritance and ties of blood is a truly </a:t>
            </a:r>
            <a:r>
              <a:rPr lang="en-US" i="1" dirty="0" err="1">
                <a:latin typeface="Cambria" pitchFamily="18" charset="0"/>
              </a:rPr>
              <a:t>Uranian</a:t>
            </a:r>
            <a:r>
              <a:rPr lang="en-US" i="1" dirty="0">
                <a:latin typeface="Cambria" pitchFamily="18" charset="0"/>
              </a:rPr>
              <a:t> idea. It places consciousness and freedom of will above nature. Whether it is politically possible in a complete sense is not the point. The discovery of Uranus coincided with the very first attempt to build a nation’s constitution on such ideas.’ </a:t>
            </a:r>
            <a:endParaRPr lang="en-GB" i="1" dirty="0">
              <a:latin typeface="Cambria" pitchFamily="18" charset="0"/>
            </a:endParaRPr>
          </a:p>
          <a:p>
            <a:pPr>
              <a:buNone/>
            </a:pPr>
            <a:r>
              <a:rPr lang="en-US" dirty="0">
                <a:latin typeface="Cambria" pitchFamily="18" charset="0"/>
              </a:rPr>
              <a:t>Liz  Greene, </a:t>
            </a:r>
            <a:r>
              <a:rPr lang="en-US" i="1" dirty="0">
                <a:latin typeface="Cambria" pitchFamily="18" charset="0"/>
              </a:rPr>
              <a:t>The Outer Planets and their Cycles</a:t>
            </a:r>
            <a:r>
              <a:rPr lang="en-US" dirty="0">
                <a:latin typeface="Cambria" pitchFamily="18" charset="0"/>
              </a:rPr>
              <a:t> (Reno: CRCS, 1983), pp. 31–2. </a:t>
            </a:r>
            <a:endParaRPr lang="en-GB" dirty="0">
              <a:latin typeface="Cambria" pitchFamily="18" charset="0"/>
            </a:endParaRPr>
          </a:p>
          <a:p>
            <a:endParaRPr lang="en-GB" dirty="0"/>
          </a:p>
        </p:txBody>
      </p:sp>
      <p:pic>
        <p:nvPicPr>
          <p:cNvPr id="4" name="Picture 3" descr="Liz Greene.jpeg"/>
          <p:cNvPicPr>
            <a:picLocks noChangeAspect="1"/>
          </p:cNvPicPr>
          <p:nvPr/>
        </p:nvPicPr>
        <p:blipFill>
          <a:blip r:embed="rId2" cstate="print"/>
          <a:stretch>
            <a:fillRect/>
          </a:stretch>
        </p:blipFill>
        <p:spPr>
          <a:xfrm>
            <a:off x="7902222" y="0"/>
            <a:ext cx="1241778" cy="1524000"/>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The Confederate States of America</a:t>
            </a:r>
          </a:p>
        </p:txBody>
      </p:sp>
      <p:sp>
        <p:nvSpPr>
          <p:cNvPr id="3" name="Content Placeholder 2"/>
          <p:cNvSpPr>
            <a:spLocks noGrp="1"/>
          </p:cNvSpPr>
          <p:nvPr>
            <p:ph sz="half" idx="1"/>
          </p:nvPr>
        </p:nvSpPr>
        <p:spPr/>
        <p:txBody>
          <a:bodyPr>
            <a:normAutofit fontScale="62500" lnSpcReduction="20000"/>
          </a:bodyPr>
          <a:lstStyle/>
          <a:p>
            <a:pPr>
              <a:buNone/>
            </a:pPr>
            <a:r>
              <a:rPr lang="en-GB" dirty="0">
                <a:latin typeface="Cambria" pitchFamily="18" charset="0"/>
              </a:rPr>
              <a:t>The Confederate States of America began their formal existence at 12.00 noon LMT on 4 February 1861 in Montgomery, Alabama (Chart 379). The official account of the event records that </a:t>
            </a:r>
            <a:r>
              <a:rPr lang="en-GB" i="1" dirty="0">
                <a:latin typeface="Cambria" pitchFamily="18" charset="0"/>
              </a:rPr>
              <a:t>'on the fourth day of February, in the year of our Lord one thousand, eight hundred and sixty one, and in the Capitol of the State of Alabama, in the city of Montgomery, at the hour of noon, there assembled certain deputies and delegates from the several independent Southern States of North America, to wit: Alabama, Florida, Georgia, Louisiana, Mississippi, and South Carolina'.</a:t>
            </a:r>
            <a:endParaRPr lang="en-GB" baseline="30000" dirty="0">
              <a:latin typeface="Cambria" pitchFamily="18" charset="0"/>
            </a:endParaRPr>
          </a:p>
          <a:p>
            <a:endParaRPr lang="en-GB" dirty="0"/>
          </a:p>
        </p:txBody>
      </p:sp>
      <p:sp>
        <p:nvSpPr>
          <p:cNvPr id="4" name="Content Placeholder 3"/>
          <p:cNvSpPr>
            <a:spLocks noGrp="1"/>
          </p:cNvSpPr>
          <p:nvPr>
            <p:ph sz="half" idx="2"/>
          </p:nvPr>
        </p:nvSpPr>
        <p:spPr/>
        <p:txBody>
          <a:bodyPr>
            <a:normAutofit fontScale="62500" lnSpcReduction="20000"/>
          </a:bodyPr>
          <a:lstStyle/>
          <a:p>
            <a:pPr>
              <a:buNone/>
            </a:pPr>
            <a:r>
              <a:rPr lang="en-GB" sz="2200" dirty="0">
                <a:latin typeface="Cambria" pitchFamily="18" charset="0"/>
              </a:rPr>
              <a:t>Source: Official Records of the First Session of the Provisional Congress of the Confederate States of America in </a:t>
            </a:r>
            <a:r>
              <a:rPr lang="en-GB" sz="2200" i="1" dirty="0">
                <a:latin typeface="Cambria" pitchFamily="18" charset="0"/>
              </a:rPr>
              <a:t>Official Records of the War of the Rebellion</a:t>
            </a:r>
            <a:r>
              <a:rPr lang="en-GB" sz="2200" dirty="0">
                <a:latin typeface="Cambria" pitchFamily="18" charset="0"/>
              </a:rPr>
              <a:t>, Series V, US Government Printing Office, 1880-1901; see Long, E. B., </a:t>
            </a:r>
            <a:r>
              <a:rPr lang="en-GB" sz="2200" i="1" dirty="0">
                <a:latin typeface="Cambria" pitchFamily="18" charset="0"/>
              </a:rPr>
              <a:t>The Civil War Day by Day</a:t>
            </a:r>
            <a:r>
              <a:rPr lang="en-GB" sz="2200" dirty="0">
                <a:latin typeface="Cambria" pitchFamily="18" charset="0"/>
              </a:rPr>
              <a:t>. </a:t>
            </a:r>
          </a:p>
          <a:p>
            <a:pPr>
              <a:buNone/>
            </a:pPr>
            <a:endParaRPr lang="en-GB" dirty="0"/>
          </a:p>
          <a:p>
            <a:pPr>
              <a:buNone/>
            </a:pPr>
            <a:r>
              <a:rPr lang="en-GB" dirty="0"/>
              <a:t>This moment marks the beginning of the biggest trauma in the history of the USA – defined as the history of European USA (the genocide of the first nations and the enslavement of Africans  are other traumas, but we need to have specific ways of testing the USA chart through specific events. </a:t>
            </a:r>
          </a:p>
        </p:txBody>
      </p:sp>
      <p:pic>
        <p:nvPicPr>
          <p:cNvPr id="5" name="Picture 4" descr="Confederate States.jpg"/>
          <p:cNvPicPr>
            <a:picLocks noChangeAspect="1"/>
          </p:cNvPicPr>
          <p:nvPr/>
        </p:nvPicPr>
        <p:blipFill>
          <a:blip r:embed="rId2" cstate="print"/>
          <a:stretch>
            <a:fillRect/>
          </a:stretch>
        </p:blipFill>
        <p:spPr>
          <a:xfrm>
            <a:off x="6534150" y="5105400"/>
            <a:ext cx="2609850" cy="1752600"/>
          </a:xfrm>
          <a:prstGeom prst="rect">
            <a:avLst/>
          </a:prstGeo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p:cNvPicPr>
            <a:picLocks noGrp="1" noChangeAspect="1" noChangeArrowheads="1"/>
          </p:cNvPicPr>
          <p:nvPr>
            <p:ph idx="1"/>
          </p:nvPr>
        </p:nvPicPr>
        <p:blipFill>
          <a:blip r:embed="rId2" cstate="print"/>
          <a:srcRect r="11762"/>
          <a:stretch>
            <a:fillRect/>
          </a:stretch>
        </p:blipFill>
        <p:spPr bwMode="auto">
          <a:xfrm>
            <a:off x="12644" y="609600"/>
            <a:ext cx="8750356" cy="5516563"/>
          </a:xfrm>
          <a:prstGeom prst="rect">
            <a:avLst/>
          </a:prstGeom>
          <a:noFill/>
          <a:ln w="9525">
            <a:noFill/>
            <a:miter lim="800000"/>
            <a:headEnd/>
            <a:tailEnd/>
          </a:ln>
        </p:spPr>
      </p:pic>
      <p:pic>
        <p:nvPicPr>
          <p:cNvPr id="5" name="Picture 4" descr="Confederate States.jpg"/>
          <p:cNvPicPr>
            <a:picLocks noChangeAspect="1"/>
          </p:cNvPicPr>
          <p:nvPr/>
        </p:nvPicPr>
        <p:blipFill>
          <a:blip r:embed="rId3" cstate="print"/>
          <a:stretch>
            <a:fillRect/>
          </a:stretch>
        </p:blipFill>
        <p:spPr>
          <a:xfrm>
            <a:off x="381000" y="4724400"/>
            <a:ext cx="2609850" cy="1752600"/>
          </a:xfrm>
          <a:prstGeom prst="rect">
            <a:avLst/>
          </a:prstGeom>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2" cstate="print"/>
          <a:srcRect/>
          <a:stretch>
            <a:fillRect/>
          </a:stretch>
        </p:blipFill>
        <p:spPr bwMode="auto">
          <a:xfrm>
            <a:off x="-43924" y="990600"/>
            <a:ext cx="9231849" cy="5135564"/>
          </a:xfrm>
          <a:prstGeom prst="rect">
            <a:avLst/>
          </a:prstGeom>
          <a:noFill/>
          <a:ln w="9525">
            <a:noFill/>
            <a:miter lim="800000"/>
            <a:headEnd/>
            <a:tailEnd/>
          </a:ln>
        </p:spPr>
      </p:pic>
      <p:sp>
        <p:nvSpPr>
          <p:cNvPr id="5" name="Left Arrow 4"/>
          <p:cNvSpPr/>
          <p:nvPr/>
        </p:nvSpPr>
        <p:spPr>
          <a:xfrm>
            <a:off x="7239000" y="3352800"/>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Confederate States.jpg"/>
          <p:cNvPicPr>
            <a:picLocks noChangeAspect="1"/>
          </p:cNvPicPr>
          <p:nvPr/>
        </p:nvPicPr>
        <p:blipFill>
          <a:blip r:embed="rId3" cstate="print"/>
          <a:stretch>
            <a:fillRect/>
          </a:stretch>
        </p:blipFill>
        <p:spPr>
          <a:xfrm>
            <a:off x="6629400" y="4876800"/>
            <a:ext cx="2305050" cy="1547917"/>
          </a:xfrm>
          <a:prstGeom prst="rect">
            <a:avLst/>
          </a:prstGeom>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p:nvPr/>
        </p:nvPicPr>
        <p:blipFill>
          <a:blip r:embed="rId2" cstate="print"/>
          <a:srcRect r="12844"/>
          <a:stretch>
            <a:fillRect/>
          </a:stretch>
        </p:blipFill>
        <p:spPr bwMode="auto">
          <a:xfrm>
            <a:off x="304800" y="533400"/>
            <a:ext cx="8382000" cy="5334000"/>
          </a:xfrm>
          <a:prstGeom prst="rect">
            <a:avLst/>
          </a:prstGeom>
          <a:noFill/>
          <a:ln w="9525">
            <a:noFill/>
            <a:miter lim="800000"/>
            <a:headEnd/>
            <a:tailEnd/>
          </a:ln>
        </p:spPr>
      </p:pic>
      <p:pic>
        <p:nvPicPr>
          <p:cNvPr id="5" name="Picture 4" descr="Confederate States.jpg"/>
          <p:cNvPicPr>
            <a:picLocks noChangeAspect="1"/>
          </p:cNvPicPr>
          <p:nvPr/>
        </p:nvPicPr>
        <p:blipFill>
          <a:blip r:embed="rId3" cstate="print"/>
          <a:stretch>
            <a:fillRect/>
          </a:stretch>
        </p:blipFill>
        <p:spPr>
          <a:xfrm>
            <a:off x="533400" y="4495800"/>
            <a:ext cx="2609850" cy="1752600"/>
          </a:xfrm>
          <a:prstGeom prst="rect">
            <a:avLst/>
          </a:prstGeom>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a:stretch>
            <a:fillRect/>
          </a:stretch>
        </p:blipFill>
        <p:spPr bwMode="auto">
          <a:xfrm>
            <a:off x="147279" y="1371600"/>
            <a:ext cx="8903664" cy="4953000"/>
          </a:xfrm>
          <a:prstGeom prst="rect">
            <a:avLst/>
          </a:prstGeom>
          <a:noFill/>
          <a:ln w="9525">
            <a:noFill/>
            <a:miter lim="800000"/>
            <a:headEnd/>
            <a:tailEnd/>
          </a:ln>
        </p:spPr>
      </p:pic>
      <p:pic>
        <p:nvPicPr>
          <p:cNvPr id="5" name="Picture 4" descr="Confederate States.jpg"/>
          <p:cNvPicPr>
            <a:picLocks noChangeAspect="1"/>
          </p:cNvPicPr>
          <p:nvPr/>
        </p:nvPicPr>
        <p:blipFill>
          <a:blip r:embed="rId3" cstate="print"/>
          <a:stretch>
            <a:fillRect/>
          </a:stretch>
        </p:blipFill>
        <p:spPr>
          <a:xfrm>
            <a:off x="304800" y="5029200"/>
            <a:ext cx="2155963" cy="1447800"/>
          </a:xfrm>
          <a:prstGeom prst="rect">
            <a:avLst/>
          </a:prstGeom>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p:cNvPicPr>
            <a:picLocks noGrp="1" noChangeAspect="1" noChangeArrowheads="1"/>
          </p:cNvPicPr>
          <p:nvPr>
            <p:ph idx="1"/>
          </p:nvPr>
        </p:nvPicPr>
        <p:blipFill>
          <a:blip r:embed="rId2" cstate="print"/>
          <a:srcRect l="21903" r="20030"/>
          <a:stretch>
            <a:fillRect/>
          </a:stretch>
        </p:blipFill>
        <p:spPr bwMode="auto">
          <a:xfrm>
            <a:off x="1600200" y="381000"/>
            <a:ext cx="6306478" cy="6041590"/>
          </a:xfrm>
          <a:prstGeom prst="rect">
            <a:avLst/>
          </a:prstGeom>
          <a:noFill/>
          <a:ln w="9525">
            <a:noFill/>
            <a:miter lim="800000"/>
            <a:headEnd/>
            <a:tailEnd/>
          </a:ln>
        </p:spPr>
      </p:pic>
      <p:sp>
        <p:nvSpPr>
          <p:cNvPr id="5" name="Down Arrow 4"/>
          <p:cNvSpPr/>
          <p:nvPr/>
        </p:nvSpPr>
        <p:spPr>
          <a:xfrm>
            <a:off x="2286000" y="15240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 Arrow 5"/>
          <p:cNvSpPr/>
          <p:nvPr/>
        </p:nvSpPr>
        <p:spPr>
          <a:xfrm>
            <a:off x="7696200" y="3200400"/>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Confederate States.jpg"/>
          <p:cNvPicPr>
            <a:picLocks noChangeAspect="1"/>
          </p:cNvPicPr>
          <p:nvPr/>
        </p:nvPicPr>
        <p:blipFill>
          <a:blip r:embed="rId3" cstate="print"/>
          <a:stretch>
            <a:fillRect/>
          </a:stretch>
        </p:blipFill>
        <p:spPr>
          <a:xfrm>
            <a:off x="7101509" y="5257800"/>
            <a:ext cx="2042491" cy="1371600"/>
          </a:xfrm>
          <a:prstGeom prst="rect">
            <a:avLst/>
          </a:prstGeom>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Cambria" pitchFamily="18" charset="0"/>
              </a:rPr>
              <a:t>US Voting Rights Act 6 Aug 1965 noon chart</a:t>
            </a:r>
          </a:p>
        </p:txBody>
      </p:sp>
      <p:pic>
        <p:nvPicPr>
          <p:cNvPr id="4" name="Content Placeholder 3"/>
          <p:cNvPicPr>
            <a:picLocks noGrp="1"/>
          </p:cNvPicPr>
          <p:nvPr>
            <p:ph idx="1"/>
          </p:nvPr>
        </p:nvPicPr>
        <p:blipFill>
          <a:blip r:embed="rId2" cstate="print"/>
          <a:srcRect r="11864"/>
          <a:stretch>
            <a:fillRect/>
          </a:stretch>
        </p:blipFill>
        <p:spPr bwMode="auto">
          <a:xfrm>
            <a:off x="0" y="1341437"/>
            <a:ext cx="8610600" cy="5516563"/>
          </a:xfrm>
          <a:prstGeom prst="rect">
            <a:avLst/>
          </a:prstGeom>
          <a:noFill/>
          <a:ln w="9525">
            <a:noFill/>
            <a:miter lim="800000"/>
            <a:headEnd/>
            <a:tailEnd/>
          </a:ln>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a:stretch>
            <a:fillRect/>
          </a:stretch>
        </p:blipFill>
        <p:spPr bwMode="auto">
          <a:xfrm>
            <a:off x="228600" y="990600"/>
            <a:ext cx="8915400" cy="5135563"/>
          </a:xfrm>
          <a:prstGeom prst="rect">
            <a:avLst/>
          </a:prstGeom>
          <a:noFill/>
          <a:ln w="9525">
            <a:noFill/>
            <a:miter lim="800000"/>
            <a:headEnd/>
            <a:tailEnd/>
          </a:ln>
        </p:spPr>
      </p:pic>
      <p:sp>
        <p:nvSpPr>
          <p:cNvPr id="5" name="Up Arrow 4"/>
          <p:cNvSpPr/>
          <p:nvPr/>
        </p:nvSpPr>
        <p:spPr>
          <a:xfrm>
            <a:off x="5257800" y="5715000"/>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 Arrow 5"/>
          <p:cNvSpPr/>
          <p:nvPr/>
        </p:nvSpPr>
        <p:spPr>
          <a:xfrm>
            <a:off x="7239000" y="2895600"/>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latin typeface="Cambria" pitchFamily="18" charset="0"/>
              </a:rPr>
              <a:t>The formation of the federal government became constitutionally complete with the inauguration of George Washington, the first President</a:t>
            </a:r>
            <a:r>
              <a:rPr lang="en-GB" sz="2000" dirty="0"/>
              <a:t>.</a:t>
            </a:r>
          </a:p>
        </p:txBody>
      </p:sp>
      <p:pic>
        <p:nvPicPr>
          <p:cNvPr id="4" name="Content Placeholder 3"/>
          <p:cNvPicPr>
            <a:picLocks noGrp="1"/>
          </p:cNvPicPr>
          <p:nvPr>
            <p:ph idx="1"/>
          </p:nvPr>
        </p:nvPicPr>
        <p:blipFill>
          <a:blip r:embed="rId2" cstate="print"/>
          <a:srcRect/>
          <a:stretch>
            <a:fillRect/>
          </a:stretch>
        </p:blipFill>
        <p:spPr bwMode="auto">
          <a:xfrm>
            <a:off x="228600" y="1600200"/>
            <a:ext cx="8915400" cy="5029200"/>
          </a:xfrm>
          <a:prstGeom prst="rect">
            <a:avLst/>
          </a:prstGeom>
          <a:noFill/>
          <a:ln w="9525">
            <a:noFill/>
            <a:miter lim="800000"/>
            <a:headEnd/>
            <a:tailEnd/>
          </a:ln>
        </p:spPr>
      </p:pic>
      <p:pic>
        <p:nvPicPr>
          <p:cNvPr id="5" name="Picture 4" descr="George Washington.jpg"/>
          <p:cNvPicPr>
            <a:picLocks noChangeAspect="1"/>
          </p:cNvPicPr>
          <p:nvPr/>
        </p:nvPicPr>
        <p:blipFill>
          <a:blip r:embed="rId3" cstate="print"/>
          <a:stretch>
            <a:fillRect/>
          </a:stretch>
        </p:blipFill>
        <p:spPr>
          <a:xfrm>
            <a:off x="304800" y="4343400"/>
            <a:ext cx="2143125" cy="2143125"/>
          </a:xfrm>
          <a:prstGeom prst="rect">
            <a:avLst/>
          </a:prstGeom>
        </p:spPr>
      </p:pic>
      <p:pic>
        <p:nvPicPr>
          <p:cNvPr id="6" name="Picture 5"/>
          <p:cNvPicPr/>
          <p:nvPr/>
        </p:nvPicPr>
        <p:blipFill>
          <a:blip r:embed="rId4" cstate="print"/>
          <a:srcRect l="19417" t="34133" r="69171" b="59047"/>
          <a:stretch>
            <a:fillRect/>
          </a:stretch>
        </p:blipFill>
        <p:spPr bwMode="auto">
          <a:xfrm>
            <a:off x="6580505" y="1371600"/>
            <a:ext cx="2563495" cy="495300"/>
          </a:xfrm>
          <a:prstGeom prst="rect">
            <a:avLst/>
          </a:prstGeom>
          <a:noFill/>
          <a:ln w="9525">
            <a:noFill/>
            <a:miter lim="800000"/>
            <a:headEnd/>
            <a:tailEnd/>
          </a:ln>
        </p:spPr>
      </p:pic>
      <p:pic>
        <p:nvPicPr>
          <p:cNvPr id="7" name="Picture 6"/>
          <p:cNvPicPr/>
          <p:nvPr/>
        </p:nvPicPr>
        <p:blipFill>
          <a:blip r:embed="rId4" cstate="print"/>
          <a:srcRect l="19243" t="43519" r="67954" b="40915"/>
          <a:stretch>
            <a:fillRect/>
          </a:stretch>
        </p:blipFill>
        <p:spPr bwMode="auto">
          <a:xfrm>
            <a:off x="1143000" y="2209800"/>
            <a:ext cx="2289810" cy="899160"/>
          </a:xfrm>
          <a:prstGeom prst="rect">
            <a:avLst/>
          </a:prstGeom>
          <a:noFill/>
          <a:ln w="9525">
            <a:noFill/>
            <a:miter lim="800000"/>
            <a:headEnd/>
            <a:tailEnd/>
          </a:ln>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a:stretch>
            <a:fillRect/>
          </a:stretch>
        </p:blipFill>
        <p:spPr bwMode="auto">
          <a:xfrm>
            <a:off x="228600" y="1371600"/>
            <a:ext cx="8686800" cy="4754563"/>
          </a:xfrm>
          <a:prstGeom prst="rect">
            <a:avLst/>
          </a:prstGeom>
          <a:noFill/>
          <a:ln w="9525">
            <a:noFill/>
            <a:miter lim="800000"/>
            <a:headEnd/>
            <a:tailEnd/>
          </a:ln>
        </p:spPr>
      </p:pic>
      <p:pic>
        <p:nvPicPr>
          <p:cNvPr id="5" name="Picture 4" descr="Donald_Trump_August_19,_2015_(cropped).jpg"/>
          <p:cNvPicPr>
            <a:picLocks noChangeAspect="1"/>
          </p:cNvPicPr>
          <p:nvPr/>
        </p:nvPicPr>
        <p:blipFill>
          <a:blip r:embed="rId3" cstate="print"/>
          <a:stretch>
            <a:fillRect/>
          </a:stretch>
        </p:blipFill>
        <p:spPr>
          <a:xfrm>
            <a:off x="304800" y="4343400"/>
            <a:ext cx="1714500" cy="2286000"/>
          </a:xfrm>
          <a:prstGeom prst="rect">
            <a:avLst/>
          </a:prstGeom>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a:stretch>
            <a:fillRect/>
          </a:stretch>
        </p:blipFill>
        <p:spPr bwMode="auto">
          <a:xfrm>
            <a:off x="457200" y="1371600"/>
            <a:ext cx="8458200" cy="4754563"/>
          </a:xfrm>
          <a:prstGeom prst="rect">
            <a:avLst/>
          </a:prstGeom>
          <a:noFill/>
          <a:ln w="9525">
            <a:noFill/>
            <a:miter lim="800000"/>
            <a:headEnd/>
            <a:tailEnd/>
          </a:ln>
        </p:spPr>
      </p:pic>
      <p:sp>
        <p:nvSpPr>
          <p:cNvPr id="5" name="Up Arrow 4"/>
          <p:cNvSpPr/>
          <p:nvPr/>
        </p:nvSpPr>
        <p:spPr>
          <a:xfrm>
            <a:off x="3276600" y="5943600"/>
            <a:ext cx="381000" cy="7620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5791200" y="914400"/>
            <a:ext cx="381000"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1371600" y="28194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Left Arrow 7"/>
          <p:cNvSpPr/>
          <p:nvPr/>
        </p:nvSpPr>
        <p:spPr>
          <a:xfrm>
            <a:off x="6705600" y="4953000"/>
            <a:ext cx="978408" cy="3810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USA ‘</a:t>
            </a:r>
            <a:r>
              <a:rPr lang="en-US" dirty="0" err="1" smtClean="0"/>
              <a:t>Sibly</a:t>
            </a:r>
            <a:r>
              <a:rPr lang="en-US" dirty="0" smtClean="0"/>
              <a:t> Chart’</a:t>
            </a:r>
            <a:endParaRPr lang="en-GB" dirty="0"/>
          </a:p>
        </p:txBody>
      </p:sp>
      <p:sp>
        <p:nvSpPr>
          <p:cNvPr id="3" name="Content Placeholder 2"/>
          <p:cNvSpPr>
            <a:spLocks noGrp="1"/>
          </p:cNvSpPr>
          <p:nvPr>
            <p:ph idx="1"/>
          </p:nvPr>
        </p:nvSpPr>
        <p:spPr>
          <a:xfrm>
            <a:off x="457200" y="1600200"/>
            <a:ext cx="8363272" cy="4525963"/>
          </a:xfrm>
        </p:spPr>
        <p:txBody>
          <a:bodyPr/>
          <a:lstStyle/>
          <a:p>
            <a:endParaRPr lang="en-GB" dirty="0"/>
          </a:p>
        </p:txBody>
      </p:sp>
      <p:pic>
        <p:nvPicPr>
          <p:cNvPr id="4" name="Picture 3"/>
          <p:cNvPicPr/>
          <p:nvPr/>
        </p:nvPicPr>
        <p:blipFill>
          <a:blip r:embed="rId2" cstate="print"/>
          <a:srcRect r="11650"/>
          <a:stretch>
            <a:fillRect/>
          </a:stretch>
        </p:blipFill>
        <p:spPr bwMode="auto">
          <a:xfrm>
            <a:off x="467544" y="1673423"/>
            <a:ext cx="7992888" cy="5184577"/>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r="11943"/>
          <a:stretch>
            <a:fillRect/>
          </a:stretch>
        </p:blipFill>
        <p:spPr bwMode="auto">
          <a:xfrm>
            <a:off x="503995" y="908720"/>
            <a:ext cx="8244469" cy="5217443"/>
          </a:xfrm>
          <a:prstGeom prst="rect">
            <a:avLst/>
          </a:prstGeom>
          <a:noFill/>
          <a:ln w="9525">
            <a:noFill/>
            <a:miter lim="800000"/>
            <a:headEnd/>
            <a:tailEnd/>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51520" y="1412776"/>
            <a:ext cx="8784976" cy="4713387"/>
          </a:xfrm>
        </p:spPr>
        <p:txBody>
          <a:bodyPr/>
          <a:lstStyle/>
          <a:p>
            <a:endParaRPr lang="en-GB" dirty="0"/>
          </a:p>
        </p:txBody>
      </p:sp>
      <p:sp>
        <p:nvSpPr>
          <p:cNvPr id="6" name="Left Arrow 5"/>
          <p:cNvSpPr/>
          <p:nvPr/>
        </p:nvSpPr>
        <p:spPr>
          <a:xfrm>
            <a:off x="6804248" y="2924944"/>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p:cNvCxnSpPr/>
          <p:nvPr/>
        </p:nvCxnSpPr>
        <p:spPr>
          <a:xfrm>
            <a:off x="5868144" y="3429000"/>
            <a:ext cx="0" cy="0"/>
          </a:xfrm>
          <a:prstGeom prst="line">
            <a:avLst/>
          </a:prstGeom>
        </p:spPr>
        <p:style>
          <a:lnRef idx="1">
            <a:schemeClr val="accent1"/>
          </a:lnRef>
          <a:fillRef idx="0">
            <a:schemeClr val="accent1"/>
          </a:fillRef>
          <a:effectRef idx="0">
            <a:schemeClr val="accent1"/>
          </a:effectRef>
          <a:fontRef idx="minor">
            <a:schemeClr val="tx1"/>
          </a:fontRef>
        </p:style>
      </p:cxnSp>
      <p:pic>
        <p:nvPicPr>
          <p:cNvPr id="13" name="Picture 12"/>
          <p:cNvPicPr/>
          <p:nvPr/>
        </p:nvPicPr>
        <p:blipFill>
          <a:blip r:embed="rId2" cstate="print"/>
          <a:srcRect/>
          <a:stretch>
            <a:fillRect/>
          </a:stretch>
        </p:blipFill>
        <p:spPr bwMode="auto">
          <a:xfrm>
            <a:off x="323528" y="1340768"/>
            <a:ext cx="8712968" cy="4915885"/>
          </a:xfrm>
          <a:prstGeom prst="rect">
            <a:avLst/>
          </a:prstGeom>
          <a:noFill/>
          <a:ln w="9525">
            <a:noFill/>
            <a:miter lim="800000"/>
            <a:headEnd/>
            <a:tailEnd/>
          </a:ln>
        </p:spPr>
      </p:pic>
      <p:sp>
        <p:nvSpPr>
          <p:cNvPr id="14" name="Down Arrow 13"/>
          <p:cNvSpPr/>
          <p:nvPr/>
        </p:nvSpPr>
        <p:spPr>
          <a:xfrm>
            <a:off x="3131840" y="1196752"/>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Left Arrow 14"/>
          <p:cNvSpPr/>
          <p:nvPr/>
        </p:nvSpPr>
        <p:spPr>
          <a:xfrm>
            <a:off x="6732240" y="2924944"/>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latin typeface="Cambria" pitchFamily="18" charset="0"/>
                <a:ea typeface="Cambria" pitchFamily="18" charset="0"/>
              </a:rPr>
              <a:t>Trump and the USA</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62500" lnSpcReduction="20000"/>
          </a:bodyPr>
          <a:lstStyle/>
          <a:p>
            <a:pPr>
              <a:buNone/>
            </a:pPr>
            <a:r>
              <a:rPr lang="en-US" dirty="0" smtClean="0">
                <a:latin typeface="Cambria" pitchFamily="18" charset="0"/>
                <a:ea typeface="Cambria" pitchFamily="18" charset="0"/>
              </a:rPr>
              <a:t>USA </a:t>
            </a:r>
            <a:r>
              <a:rPr lang="en-US" dirty="0" err="1" smtClean="0">
                <a:latin typeface="Cambria" pitchFamily="18" charset="0"/>
                <a:ea typeface="Cambria" pitchFamily="18" charset="0"/>
              </a:rPr>
              <a:t>Sibly</a:t>
            </a:r>
            <a:r>
              <a:rPr lang="en-US" dirty="0" smtClean="0">
                <a:latin typeface="Cambria" pitchFamily="18" charset="0"/>
                <a:ea typeface="Cambria" pitchFamily="18" charset="0"/>
              </a:rPr>
              <a:t> Chart</a:t>
            </a:r>
          </a:p>
          <a:p>
            <a:pPr>
              <a:buNone/>
            </a:pPr>
            <a:r>
              <a:rPr lang="en-US" dirty="0" smtClean="0">
                <a:latin typeface="Cambria" pitchFamily="18" charset="0"/>
                <a:ea typeface="Cambria" pitchFamily="18" charset="0"/>
              </a:rPr>
              <a:t>Liz Greene: Sun Cancer square Saturn = a inferiority complex, a need to prove one’s self.</a:t>
            </a:r>
          </a:p>
          <a:p>
            <a:pPr>
              <a:buNone/>
            </a:pPr>
            <a:r>
              <a:rPr lang="en-GB" dirty="0" smtClean="0">
                <a:latin typeface="Cambria" pitchFamily="18" charset="0"/>
                <a:ea typeface="Cambria" pitchFamily="18" charset="0"/>
              </a:rPr>
              <a:t>‘Of importance is Saturn's square to the Sun. The positive side has been mentioned but the negative characteristics of this would suggest that a basic self-doubt, a feeling of inadequacy, runs through the nation leading to overcompensation, to acting louder, bigger, greater than any competition’.</a:t>
            </a:r>
          </a:p>
          <a:p>
            <a:pPr>
              <a:buNone/>
            </a:pPr>
            <a:r>
              <a:rPr lang="en-US" sz="2200" dirty="0" err="1" smtClean="0">
                <a:latin typeface="Cambria" pitchFamily="18" charset="0"/>
                <a:ea typeface="Cambria" pitchFamily="18" charset="0"/>
              </a:rPr>
              <a:t>Baigent</a:t>
            </a:r>
            <a:r>
              <a:rPr lang="en-US" sz="2200" dirty="0" smtClean="0">
                <a:latin typeface="Cambria" pitchFamily="18" charset="0"/>
                <a:ea typeface="Cambria" pitchFamily="18" charset="0"/>
              </a:rPr>
              <a:t>, Michael, The Horoscope of the USA’, in </a:t>
            </a:r>
            <a:r>
              <a:rPr lang="en-US" sz="2200" dirty="0" err="1" smtClean="0">
                <a:latin typeface="Cambria" pitchFamily="18" charset="0"/>
                <a:ea typeface="Cambria" pitchFamily="18" charset="0"/>
              </a:rPr>
              <a:t>Baigent</a:t>
            </a:r>
            <a:r>
              <a:rPr lang="en-US" sz="2200" dirty="0" smtClean="0">
                <a:latin typeface="Cambria" pitchFamily="18" charset="0"/>
                <a:ea typeface="Cambria" pitchFamily="18" charset="0"/>
              </a:rPr>
              <a:t>, Michael, Nicholas Campion and Charles Harvey (1984), </a:t>
            </a:r>
            <a:r>
              <a:rPr lang="en-US" sz="2200" i="1" dirty="0" smtClean="0">
                <a:latin typeface="Cambria" pitchFamily="18" charset="0"/>
                <a:ea typeface="Cambria" pitchFamily="18" charset="0"/>
              </a:rPr>
              <a:t>Mundane Astrology</a:t>
            </a:r>
            <a:r>
              <a:rPr lang="en-US" sz="2200" dirty="0" smtClean="0">
                <a:latin typeface="Cambria" pitchFamily="18" charset="0"/>
                <a:ea typeface="Cambria" pitchFamily="18" charset="0"/>
              </a:rPr>
              <a:t>, </a:t>
            </a:r>
            <a:r>
              <a:rPr lang="en-US" sz="2200" dirty="0" err="1" smtClean="0">
                <a:latin typeface="Cambria" pitchFamily="18" charset="0"/>
                <a:ea typeface="Cambria" pitchFamily="18" charset="0"/>
              </a:rPr>
              <a:t>Wellingborough</a:t>
            </a:r>
            <a:r>
              <a:rPr lang="en-US" sz="2200" dirty="0" smtClean="0">
                <a:latin typeface="Cambria" pitchFamily="18" charset="0"/>
                <a:ea typeface="Cambria" pitchFamily="18" charset="0"/>
              </a:rPr>
              <a:t>: Aquarian Press, pp. 437-40 (p. 438).</a:t>
            </a:r>
          </a:p>
        </p:txBody>
      </p:sp>
      <p:sp>
        <p:nvSpPr>
          <p:cNvPr id="7" name="Content Placeholder 6"/>
          <p:cNvSpPr>
            <a:spLocks noGrp="1"/>
          </p:cNvSpPr>
          <p:nvPr>
            <p:ph sz="half" idx="2"/>
          </p:nvPr>
        </p:nvSpPr>
        <p:spPr/>
        <p:txBody>
          <a:bodyPr>
            <a:normAutofit fontScale="62500" lnSpcReduction="20000"/>
          </a:bodyPr>
          <a:lstStyle/>
          <a:p>
            <a:pPr>
              <a:buNone/>
            </a:pPr>
            <a:r>
              <a:rPr lang="en-US" dirty="0" smtClean="0">
                <a:latin typeface="Cambria" pitchFamily="18" charset="0"/>
                <a:ea typeface="Cambria" pitchFamily="18" charset="0"/>
              </a:rPr>
              <a:t>USA </a:t>
            </a:r>
            <a:r>
              <a:rPr lang="en-US" dirty="0" err="1" smtClean="0">
                <a:latin typeface="Cambria" pitchFamily="18" charset="0"/>
                <a:ea typeface="Cambria" pitchFamily="18" charset="0"/>
              </a:rPr>
              <a:t>Sibly</a:t>
            </a:r>
            <a:r>
              <a:rPr lang="en-US" dirty="0" smtClean="0">
                <a:latin typeface="Cambria" pitchFamily="18" charset="0"/>
                <a:ea typeface="Cambria" pitchFamily="18" charset="0"/>
              </a:rPr>
              <a:t> Chart</a:t>
            </a:r>
          </a:p>
          <a:p>
            <a:pPr>
              <a:buNone/>
            </a:pPr>
            <a:r>
              <a:rPr lang="en-US" dirty="0" smtClean="0">
                <a:latin typeface="Cambria" pitchFamily="18" charset="0"/>
                <a:ea typeface="Cambria" pitchFamily="18" charset="0"/>
              </a:rPr>
              <a:t>Mars 21 Gemini trine Saturn 14 Libra </a:t>
            </a:r>
          </a:p>
          <a:p>
            <a:pPr>
              <a:buNone/>
            </a:pP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Trump</a:t>
            </a:r>
          </a:p>
          <a:p>
            <a:pPr>
              <a:buNone/>
            </a:pPr>
            <a:r>
              <a:rPr lang="en-US" dirty="0" smtClean="0">
                <a:latin typeface="Cambria" pitchFamily="18" charset="0"/>
                <a:ea typeface="Cambria" pitchFamily="18" charset="0"/>
              </a:rPr>
              <a:t>Sun 22 Gemini trine Jupiter 17 Libra</a:t>
            </a:r>
          </a:p>
          <a:p>
            <a:pPr>
              <a:buNone/>
            </a:pP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Does this configuration ‘inflate’  the Sun-Saturn square?</a:t>
            </a:r>
          </a:p>
          <a:p>
            <a:pPr>
              <a:buNone/>
            </a:pPr>
            <a:endParaRPr lang="en-US" dirty="0" smtClean="0">
              <a:latin typeface="Cambria" pitchFamily="18" charset="0"/>
              <a:ea typeface="Cambria" pitchFamily="18" charset="0"/>
            </a:endParaRPr>
          </a:p>
          <a:p>
            <a:pPr>
              <a:buNone/>
            </a:pPr>
            <a:endParaRPr lang="en-US" dirty="0" smtClean="0">
              <a:latin typeface="Cambria" pitchFamily="18" charset="0"/>
              <a:ea typeface="Cambria" pitchFamily="18" charset="0"/>
            </a:endParaRPr>
          </a:p>
          <a:p>
            <a:pPr>
              <a:buNone/>
            </a:pPr>
            <a:endParaRPr lang="en-US" dirty="0" smtClean="0">
              <a:latin typeface="Cambria" pitchFamily="18" charset="0"/>
              <a:ea typeface="Cambria" pitchFamily="18" charset="0"/>
            </a:endParaRPr>
          </a:p>
          <a:p>
            <a:pPr>
              <a:buNone/>
            </a:pPr>
            <a:endParaRPr lang="en-GB" dirty="0">
              <a:latin typeface="Cambria" pitchFamily="18" charset="0"/>
              <a:ea typeface="Cambria" pitchFamily="18" charset="0"/>
            </a:endParaRPr>
          </a:p>
        </p:txBody>
      </p:sp>
      <p:pic>
        <p:nvPicPr>
          <p:cNvPr id="4" name="Picture 3" descr="Liz Greene.jpeg"/>
          <p:cNvPicPr>
            <a:picLocks noChangeAspect="1"/>
          </p:cNvPicPr>
          <p:nvPr/>
        </p:nvPicPr>
        <p:blipFill>
          <a:blip r:embed="rId2" cstate="print"/>
          <a:stretch>
            <a:fillRect/>
          </a:stretch>
        </p:blipFill>
        <p:spPr>
          <a:xfrm>
            <a:off x="6660231" y="4797152"/>
            <a:ext cx="1314813" cy="1613634"/>
          </a:xfrm>
          <a:prstGeom prst="rect">
            <a:avLst/>
          </a:prstGeom>
        </p:spPr>
      </p:pic>
      <p:pic>
        <p:nvPicPr>
          <p:cNvPr id="5" name="Picture 4" descr="Michael Baigent.jpg"/>
          <p:cNvPicPr>
            <a:picLocks noChangeAspect="1"/>
          </p:cNvPicPr>
          <p:nvPr/>
        </p:nvPicPr>
        <p:blipFill>
          <a:blip r:embed="rId3" cstate="print"/>
          <a:stretch>
            <a:fillRect/>
          </a:stretch>
        </p:blipFill>
        <p:spPr>
          <a:xfrm>
            <a:off x="5207907" y="4581128"/>
            <a:ext cx="1236301" cy="1950652"/>
          </a:xfrm>
          <a:prstGeom prst="rect">
            <a:avLst/>
          </a:prstGeom>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Trump and Popular Psychology</a:t>
            </a:r>
            <a:endParaRPr lang="en-GB" dirty="0"/>
          </a:p>
        </p:txBody>
      </p:sp>
      <p:sp>
        <p:nvSpPr>
          <p:cNvPr id="3" name="Content Placeholder 2"/>
          <p:cNvSpPr>
            <a:spLocks noGrp="1"/>
          </p:cNvSpPr>
          <p:nvPr>
            <p:ph sz="half" idx="1"/>
          </p:nvPr>
        </p:nvSpPr>
        <p:spPr/>
        <p:txBody>
          <a:bodyPr>
            <a:normAutofit fontScale="40000" lnSpcReduction="20000"/>
          </a:bodyPr>
          <a:lstStyle/>
          <a:p>
            <a:pPr>
              <a:buNone/>
            </a:pPr>
            <a:r>
              <a:rPr lang="en-GB" dirty="0" smtClean="0">
                <a:latin typeface="Cambria" pitchFamily="18" charset="0"/>
                <a:ea typeface="Cambria" pitchFamily="18" charset="0"/>
              </a:rPr>
              <a:t>‘Gemini loves variety, change and has a curious, agile mind. It's a busting apart sign, to see anew, and find what's funny in any situation. Gemini in Love is like a one man or one woman show.</a:t>
            </a:r>
          </a:p>
          <a:p>
            <a:pPr>
              <a:buNone/>
            </a:pPr>
            <a:r>
              <a:rPr lang="en-GB" dirty="0" smtClean="0">
                <a:latin typeface="Cambria" pitchFamily="18" charset="0"/>
                <a:ea typeface="Cambria" pitchFamily="18" charset="0"/>
              </a:rPr>
              <a:t>Gemini is a super fun sign that always seems to know what's happening around town. The light way of Gemini makes them easy to be around, and the ones who bring comic relief. </a:t>
            </a:r>
          </a:p>
          <a:p>
            <a:pPr>
              <a:buNone/>
            </a:pPr>
            <a:r>
              <a:rPr lang="en-GB" dirty="0" smtClean="0">
                <a:latin typeface="Cambria" pitchFamily="18" charset="0"/>
                <a:ea typeface="Cambria" pitchFamily="18" charset="0"/>
              </a:rPr>
              <a:t>It's hard to pin down a Gemini, and those who try, will not last long in their flight path. They aren't consistent in their </a:t>
            </a:r>
            <a:r>
              <a:rPr lang="en-GB" dirty="0" err="1" smtClean="0">
                <a:latin typeface="Cambria" pitchFamily="18" charset="0"/>
                <a:ea typeface="Cambria" pitchFamily="18" charset="0"/>
              </a:rPr>
              <a:t>behavior</a:t>
            </a:r>
            <a:r>
              <a:rPr lang="en-GB" dirty="0" smtClean="0">
                <a:latin typeface="Cambria" pitchFamily="18" charset="0"/>
                <a:ea typeface="Cambria" pitchFamily="18" charset="0"/>
              </a:rPr>
              <a:t> or ideas, and that comes across to some as unstable. But it's part of their ever-shifting nature, to be on the move in every way’. </a:t>
            </a:r>
          </a:p>
          <a:p>
            <a:pPr>
              <a:buNone/>
            </a:pPr>
            <a:endParaRPr lang="en-GB" dirty="0" smtClean="0">
              <a:latin typeface="Cambria" pitchFamily="18" charset="0"/>
              <a:ea typeface="Cambria" pitchFamily="18" charset="0"/>
            </a:endParaRPr>
          </a:p>
          <a:p>
            <a:r>
              <a:rPr lang="en-GB" dirty="0" smtClean="0"/>
              <a:t>Molly Hall, ‘Gemini the Twins: Zodiac Signs’, Thought.co, 16 April 2018, https://www.thoughtco.com/gemini-the-twins-zodiac-signs-206753 [accessed 23 Nov 2018]</a:t>
            </a:r>
            <a:endParaRPr lang="en-GB" dirty="0"/>
          </a:p>
        </p:txBody>
      </p:sp>
      <p:sp>
        <p:nvSpPr>
          <p:cNvPr id="7" name="Content Placeholder 6"/>
          <p:cNvSpPr>
            <a:spLocks noGrp="1"/>
          </p:cNvSpPr>
          <p:nvPr>
            <p:ph sz="half" idx="2"/>
          </p:nvPr>
        </p:nvSpPr>
        <p:spPr/>
        <p:txBody>
          <a:bodyPr>
            <a:normAutofit fontScale="40000" lnSpcReduction="20000"/>
          </a:bodyPr>
          <a:lstStyle/>
          <a:p>
            <a:pPr>
              <a:buNone/>
            </a:pPr>
            <a:r>
              <a:rPr lang="en-GB" dirty="0" smtClean="0"/>
              <a:t>‘Highly Sociable. Mr. Trump likes to entertain, to be the </a:t>
            </a:r>
            <a:r>
              <a:rPr lang="en-GB" dirty="0" err="1" smtClean="0"/>
              <a:t>center</a:t>
            </a:r>
            <a:r>
              <a:rPr lang="en-GB" dirty="0" smtClean="0"/>
              <a:t> of attention, and to talk...a lot. The obvious downside is that he can be unwilling to listen, overbearing, and shoot off at the mouth without thinking.</a:t>
            </a:r>
          </a:p>
          <a:p>
            <a:pPr>
              <a:buNone/>
            </a:pPr>
            <a:r>
              <a:rPr lang="en-GB" dirty="0" smtClean="0"/>
              <a:t> </a:t>
            </a:r>
          </a:p>
          <a:p>
            <a:pPr>
              <a:buNone/>
            </a:pPr>
            <a:r>
              <a:rPr lang="en-GB" dirty="0" smtClean="0"/>
              <a:t>Low on Interpersonal Sensitivity. Mr. Trump is direct, doesn't shy away from confrontation, or really care much about peoples' feelings. The upside is that he is willing to let people go when needed (e.g., "You're Fired"). The downside is that he is hostile and alienates others.</a:t>
            </a:r>
          </a:p>
          <a:p>
            <a:pPr>
              <a:buNone/>
            </a:pPr>
            <a:r>
              <a:rPr lang="en-GB" dirty="0" smtClean="0"/>
              <a:t> </a:t>
            </a:r>
          </a:p>
          <a:p>
            <a:pPr>
              <a:buNone/>
            </a:pPr>
            <a:r>
              <a:rPr lang="en-GB" dirty="0" smtClean="0"/>
              <a:t>Low on Prudence. Mr. Trump doesn't care much for rules and tends to avoid them. He is independent minded and seems unconcerned with details. The positive side is that he will be quick to make decisions and to make things happen.</a:t>
            </a:r>
          </a:p>
          <a:p>
            <a:pPr>
              <a:buNone/>
            </a:pPr>
            <a:r>
              <a:rPr lang="en-GB" dirty="0" smtClean="0"/>
              <a:t> </a:t>
            </a:r>
          </a:p>
          <a:p>
            <a:pPr>
              <a:buNone/>
            </a:pPr>
            <a:r>
              <a:rPr lang="en-GB" dirty="0" smtClean="0"/>
              <a:t>Highly Inquisitive. Mr. Trump has a lot of ideas and a big imagination. He'll have all sorts of ideas for solving problems, but he may have problems implementing them and can be a bit unpredictable’. </a:t>
            </a:r>
          </a:p>
          <a:p>
            <a:endParaRPr lang="en-GB" dirty="0" smtClean="0"/>
          </a:p>
          <a:p>
            <a:endParaRPr lang="en-GB" dirty="0" smtClean="0"/>
          </a:p>
          <a:p>
            <a:endParaRPr lang="en-GB" dirty="0" smtClean="0"/>
          </a:p>
          <a:p>
            <a:r>
              <a:rPr lang="en-GB" dirty="0" smtClean="0"/>
              <a:t>A. Sherman, ‘ The Personality of Donald Trump’, Psychology Today, 17 Sept 2015, https://www.psychologytoday.com/gb/blog/the-situation-lab/201509/the-personality-donald-trump [accessed 23 Nov 2016].</a:t>
            </a:r>
            <a:endParaRPr lang="en-GB" dirty="0"/>
          </a:p>
        </p:txBody>
      </p:sp>
      <p:pic>
        <p:nvPicPr>
          <p:cNvPr id="4" name="Picture 3" descr="Trump.jpg"/>
          <p:cNvPicPr>
            <a:picLocks noChangeAspect="1"/>
          </p:cNvPicPr>
          <p:nvPr/>
        </p:nvPicPr>
        <p:blipFill>
          <a:blip r:embed="rId2" cstate="print"/>
          <a:stretch>
            <a:fillRect/>
          </a:stretch>
        </p:blipFill>
        <p:spPr>
          <a:xfrm>
            <a:off x="1979712" y="5157192"/>
            <a:ext cx="2694649" cy="1509003"/>
          </a:xfrm>
          <a:prstGeom prst="rect">
            <a:avLst/>
          </a:prstGeom>
        </p:spPr>
      </p:pic>
      <p:pic>
        <p:nvPicPr>
          <p:cNvPr id="5" name="Picture 2"/>
          <p:cNvPicPr>
            <a:picLocks noChangeAspect="1" noChangeArrowheads="1"/>
          </p:cNvPicPr>
          <p:nvPr/>
        </p:nvPicPr>
        <p:blipFill>
          <a:blip r:embed="rId3" cstate="print"/>
          <a:srcRect l="13250" t="22698" r="62250" b="20137"/>
          <a:stretch>
            <a:fillRect/>
          </a:stretch>
        </p:blipFill>
        <p:spPr bwMode="auto">
          <a:xfrm>
            <a:off x="179512" y="5589240"/>
            <a:ext cx="1211627" cy="908720"/>
          </a:xfrm>
          <a:prstGeom prst="rect">
            <a:avLst/>
          </a:prstGeom>
          <a:noFill/>
          <a:ln w="9525">
            <a:noFill/>
            <a:miter lim="800000"/>
            <a:headEnd/>
            <a:tailEnd/>
          </a:ln>
        </p:spPr>
      </p:pic>
      <p:pic>
        <p:nvPicPr>
          <p:cNvPr id="8" name="Picture 7" descr="Ryne Sherman.jpg"/>
          <p:cNvPicPr>
            <a:picLocks noChangeAspect="1"/>
          </p:cNvPicPr>
          <p:nvPr/>
        </p:nvPicPr>
        <p:blipFill>
          <a:blip r:embed="rId4" cstate="print"/>
          <a:stretch>
            <a:fillRect/>
          </a:stretch>
        </p:blipFill>
        <p:spPr>
          <a:xfrm>
            <a:off x="8347616" y="5661248"/>
            <a:ext cx="796384" cy="1196752"/>
          </a:xfrm>
          <a:prstGeom prst="rect">
            <a:avLst/>
          </a:prstGeom>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Astrology and Psychology</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55000" lnSpcReduction="20000"/>
          </a:bodyPr>
          <a:lstStyle/>
          <a:p>
            <a:pPr>
              <a:buNone/>
            </a:pPr>
            <a:r>
              <a:rPr lang="en-GB" dirty="0" smtClean="0">
                <a:latin typeface="Cambria" pitchFamily="18" charset="0"/>
                <a:ea typeface="Cambria" pitchFamily="18" charset="0"/>
              </a:rPr>
              <a:t>Trump Sun conjunct Uranus</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‘Uranus implies the potential of breakthrough and realisation of something which has previously been unconscious and compulsive’ </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Liz, The Astrology of Fate, (York Beach, Maine, 1984), p. 84.</a:t>
            </a:r>
            <a:endParaRPr lang="en-GB" dirty="0">
              <a:latin typeface="Cambria" pitchFamily="18" charset="0"/>
              <a:ea typeface="Cambria" pitchFamily="18" charset="0"/>
            </a:endParaRPr>
          </a:p>
        </p:txBody>
      </p:sp>
      <p:sp>
        <p:nvSpPr>
          <p:cNvPr id="4" name="Content Placeholder 3"/>
          <p:cNvSpPr>
            <a:spLocks noGrp="1"/>
          </p:cNvSpPr>
          <p:nvPr>
            <p:ph sz="half" idx="2"/>
          </p:nvPr>
        </p:nvSpPr>
        <p:spPr/>
        <p:txBody>
          <a:bodyPr>
            <a:normAutofit fontScale="55000" lnSpcReduction="20000"/>
          </a:bodyPr>
          <a:lstStyle/>
          <a:p>
            <a:pPr>
              <a:buNone/>
            </a:pPr>
            <a:r>
              <a:rPr lang="en-GB" b="1" dirty="0" smtClean="0">
                <a:latin typeface="Cambria" pitchFamily="18" charset="0"/>
                <a:ea typeface="Cambria" pitchFamily="18" charset="0"/>
              </a:rPr>
              <a:t>‘Highly Mischievous. </a:t>
            </a:r>
            <a:r>
              <a:rPr lang="en-GB" dirty="0" smtClean="0">
                <a:latin typeface="Cambria" pitchFamily="18" charset="0"/>
                <a:ea typeface="Cambria" pitchFamily="18" charset="0"/>
              </a:rPr>
              <a:t>Mr. Trump seems charming, interesting, and daring. </a:t>
            </a:r>
            <a:r>
              <a:rPr lang="en-GB" b="1" dirty="0" smtClean="0">
                <a:latin typeface="Cambria" pitchFamily="18" charset="0"/>
                <a:ea typeface="Cambria" pitchFamily="18" charset="0"/>
              </a:rPr>
              <a:t>He enjoys taking risks, pushing the limits, and seems to thrive on excitement. </a:t>
            </a:r>
            <a:r>
              <a:rPr lang="en-GB" dirty="0" smtClean="0">
                <a:latin typeface="Cambria" pitchFamily="18" charset="0"/>
                <a:ea typeface="Cambria" pitchFamily="18" charset="0"/>
              </a:rPr>
              <a:t>Such people are hard to work with because they are </a:t>
            </a:r>
            <a:r>
              <a:rPr lang="en-GB" b="1" dirty="0" smtClean="0">
                <a:latin typeface="Cambria" pitchFamily="18" charset="0"/>
                <a:ea typeface="Cambria" pitchFamily="18" charset="0"/>
                <a:hlinkClick r:id="rId2" tooltip="Psychology Today looks at impulsive"/>
              </a:rPr>
              <a:t>impulsive</a:t>
            </a:r>
            <a:r>
              <a:rPr lang="en-GB" b="1" dirty="0" smtClean="0">
                <a:latin typeface="Cambria" pitchFamily="18" charset="0"/>
                <a:ea typeface="Cambria" pitchFamily="18" charset="0"/>
              </a:rPr>
              <a:t>,</a:t>
            </a:r>
            <a:r>
              <a:rPr lang="en-GB" dirty="0" smtClean="0">
                <a:latin typeface="Cambria" pitchFamily="18" charset="0"/>
                <a:ea typeface="Cambria" pitchFamily="18" charset="0"/>
              </a:rPr>
              <a:t> downplay their mistakes, </a:t>
            </a:r>
            <a:r>
              <a:rPr lang="en-GB" b="1" dirty="0" smtClean="0">
                <a:latin typeface="Cambria" pitchFamily="18" charset="0"/>
                <a:ea typeface="Cambria" pitchFamily="18" charset="0"/>
              </a:rPr>
              <a:t>take ill-advised risks</a:t>
            </a:r>
            <a:r>
              <a:rPr lang="en-GB" dirty="0" smtClean="0">
                <a:latin typeface="Cambria" pitchFamily="18" charset="0"/>
                <a:ea typeface="Cambria" pitchFamily="18" charset="0"/>
              </a:rPr>
              <a:t>, and have no regrets.</a:t>
            </a:r>
            <a:br>
              <a:rPr lang="en-GB" dirty="0" smtClean="0">
                <a:latin typeface="Cambria" pitchFamily="18" charset="0"/>
                <a:ea typeface="Cambria" pitchFamily="18" charset="0"/>
              </a:rPr>
            </a:br>
            <a:r>
              <a:rPr lang="en-GB" dirty="0" smtClean="0">
                <a:latin typeface="Cambria" pitchFamily="18" charset="0"/>
                <a:ea typeface="Cambria" pitchFamily="18" charset="0"/>
              </a:rPr>
              <a:t> </a:t>
            </a:r>
          </a:p>
          <a:p>
            <a:pPr>
              <a:buNone/>
            </a:pPr>
            <a:r>
              <a:rPr lang="en-GB" dirty="0" smtClean="0">
                <a:latin typeface="Cambria" pitchFamily="18" charset="0"/>
                <a:ea typeface="Cambria" pitchFamily="18" charset="0"/>
              </a:rPr>
              <a:t> Low on Dutifulness. Mr. Trump likes to </a:t>
            </a:r>
            <a:r>
              <a:rPr lang="en-GB" b="1" dirty="0" smtClean="0">
                <a:latin typeface="Cambria" pitchFamily="18" charset="0"/>
                <a:ea typeface="Cambria" pitchFamily="18" charset="0"/>
              </a:rPr>
              <a:t>defy the status quo,</a:t>
            </a:r>
            <a:r>
              <a:rPr lang="en-GB" dirty="0" smtClean="0">
                <a:latin typeface="Cambria" pitchFamily="18" charset="0"/>
                <a:ea typeface="Cambria" pitchFamily="18" charset="0"/>
              </a:rPr>
              <a:t> doesn't care about pleasing others, and is quick to make decisions. He </a:t>
            </a:r>
            <a:r>
              <a:rPr lang="en-GB" b="1" dirty="0" smtClean="0">
                <a:latin typeface="Cambria" pitchFamily="18" charset="0"/>
                <a:ea typeface="Cambria" pitchFamily="18" charset="0"/>
              </a:rPr>
              <a:t>won't take orders (or advice) from many people </a:t>
            </a:r>
            <a:r>
              <a:rPr lang="en-GB" dirty="0" smtClean="0">
                <a:latin typeface="Cambria" pitchFamily="18" charset="0"/>
                <a:ea typeface="Cambria" pitchFamily="18" charset="0"/>
              </a:rPr>
              <a:t>(if anyone).’</a:t>
            </a:r>
          </a:p>
          <a:p>
            <a:pPr>
              <a:buNone/>
            </a:pPr>
            <a:endParaRPr lang="en-GB" dirty="0" smtClean="0"/>
          </a:p>
          <a:p>
            <a:pPr>
              <a:buNone/>
            </a:pPr>
            <a:r>
              <a:rPr lang="en-GB" dirty="0" smtClean="0">
                <a:latin typeface="Cambria" pitchFamily="18" charset="0"/>
                <a:ea typeface="Cambria" pitchFamily="18" charset="0"/>
              </a:rPr>
              <a:t>A. Sherman, ‘ The Personality of Donald Trump’, Psychology Today, 17 Sept 2015, https://www.psychologytoday.com/gb/blog/the-situation-lab/201509/the-personality-donald-trump [accessed 23 Nov 2016].</a:t>
            </a:r>
          </a:p>
          <a:p>
            <a:endParaRPr lang="en-GB" dirty="0"/>
          </a:p>
        </p:txBody>
      </p:sp>
      <p:pic>
        <p:nvPicPr>
          <p:cNvPr id="5" name="Picture 4" descr="Ryne Sherman.jpg"/>
          <p:cNvPicPr>
            <a:picLocks noChangeAspect="1"/>
          </p:cNvPicPr>
          <p:nvPr/>
        </p:nvPicPr>
        <p:blipFill>
          <a:blip r:embed="rId3" cstate="print"/>
          <a:stretch>
            <a:fillRect/>
          </a:stretch>
        </p:blipFill>
        <p:spPr>
          <a:xfrm>
            <a:off x="8347616" y="5661248"/>
            <a:ext cx="796384" cy="1196752"/>
          </a:xfrm>
          <a:prstGeom prst="rect">
            <a:avLst/>
          </a:prstGeom>
        </p:spPr>
      </p:pic>
      <p:pic>
        <p:nvPicPr>
          <p:cNvPr id="6" name="Picture 5" descr="Liz Greene.jpeg"/>
          <p:cNvPicPr>
            <a:picLocks noChangeAspect="1"/>
          </p:cNvPicPr>
          <p:nvPr/>
        </p:nvPicPr>
        <p:blipFill>
          <a:blip r:embed="rId4" cstate="print"/>
          <a:stretch>
            <a:fillRect/>
          </a:stretch>
        </p:blipFill>
        <p:spPr>
          <a:xfrm>
            <a:off x="971600" y="4509120"/>
            <a:ext cx="1676400" cy="2057400"/>
          </a:xfrm>
          <a:prstGeom prst="rect">
            <a:avLst/>
          </a:prstGeom>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Trump USA: Archetypes and Astrology</a:t>
            </a:r>
            <a:endParaRPr lang="en-GB" dirty="0">
              <a:latin typeface="Cambria" pitchFamily="18" charset="0"/>
              <a:ea typeface="Cambria" pitchFamily="18" charset="0"/>
            </a:endParaRPr>
          </a:p>
        </p:txBody>
      </p:sp>
      <p:sp>
        <p:nvSpPr>
          <p:cNvPr id="5" name="Content Placeholder 4"/>
          <p:cNvSpPr>
            <a:spLocks noGrp="1"/>
          </p:cNvSpPr>
          <p:nvPr>
            <p:ph sz="half" idx="1"/>
          </p:nvPr>
        </p:nvSpPr>
        <p:spPr/>
        <p:txBody>
          <a:bodyPr>
            <a:normAutofit lnSpcReduction="10000"/>
          </a:bodyPr>
          <a:lstStyle/>
          <a:p>
            <a:pPr>
              <a:buNone/>
            </a:pPr>
            <a:r>
              <a:rPr lang="en-US" dirty="0" smtClean="0">
                <a:latin typeface="Cambria" pitchFamily="18" charset="0"/>
                <a:ea typeface="Cambria" pitchFamily="18" charset="0"/>
              </a:rPr>
              <a:t>The Archetypes</a:t>
            </a:r>
          </a:p>
          <a:p>
            <a:pPr>
              <a:buNone/>
            </a:pPr>
            <a:r>
              <a:rPr lang="en-US" dirty="0" smtClean="0">
                <a:latin typeface="Cambria" pitchFamily="18" charset="0"/>
                <a:ea typeface="Cambria" pitchFamily="18" charset="0"/>
              </a:rPr>
              <a:t>Sun in Gemini: the Animus/ Father Image – duality, split</a:t>
            </a:r>
          </a:p>
          <a:p>
            <a:pPr>
              <a:buNone/>
            </a:pPr>
            <a:r>
              <a:rPr lang="en-US" dirty="0" smtClean="0">
                <a:latin typeface="Cambria" pitchFamily="18" charset="0"/>
                <a:ea typeface="Cambria" pitchFamily="18" charset="0"/>
              </a:rPr>
              <a:t>Mars in Gemini: the Animus – duality, split</a:t>
            </a:r>
          </a:p>
          <a:p>
            <a:pPr>
              <a:buNone/>
            </a:pPr>
            <a:r>
              <a:rPr lang="en-US" dirty="0" smtClean="0">
                <a:latin typeface="Cambria" pitchFamily="18" charset="0"/>
                <a:ea typeface="Cambria" pitchFamily="18" charset="0"/>
              </a:rPr>
              <a:t>Astrology</a:t>
            </a:r>
          </a:p>
          <a:p>
            <a:pPr>
              <a:buNone/>
            </a:pPr>
            <a:r>
              <a:rPr lang="en-US" dirty="0" smtClean="0">
                <a:latin typeface="Cambria" pitchFamily="18" charset="0"/>
                <a:ea typeface="Cambria" pitchFamily="18" charset="0"/>
              </a:rPr>
              <a:t>Mars – Sun – energy, anger; Gemini duality split</a:t>
            </a:r>
          </a:p>
          <a:p>
            <a:pPr>
              <a:buNone/>
            </a:pPr>
            <a:endParaRPr lang="en-GB" dirty="0"/>
          </a:p>
        </p:txBody>
      </p:sp>
      <p:sp>
        <p:nvSpPr>
          <p:cNvPr id="7" name="Content Placeholder 6"/>
          <p:cNvSpPr>
            <a:spLocks noGrp="1"/>
          </p:cNvSpPr>
          <p:nvPr>
            <p:ph sz="half" idx="2"/>
          </p:nvPr>
        </p:nvSpPr>
        <p:spPr/>
        <p:txBody>
          <a:bodyPr>
            <a:normAutofit lnSpcReduction="10000"/>
          </a:bodyPr>
          <a:lstStyle/>
          <a:p>
            <a:endParaRPr lang="en-GB"/>
          </a:p>
        </p:txBody>
      </p:sp>
      <p:pic>
        <p:nvPicPr>
          <p:cNvPr id="6" name="Picture 5" descr="Liz Greene The Mars Quartet.jpg"/>
          <p:cNvPicPr>
            <a:picLocks noChangeAspect="1"/>
          </p:cNvPicPr>
          <p:nvPr/>
        </p:nvPicPr>
        <p:blipFill>
          <a:blip r:embed="rId2" cstate="print"/>
          <a:stretch>
            <a:fillRect/>
          </a:stretch>
        </p:blipFill>
        <p:spPr>
          <a:xfrm>
            <a:off x="5364088" y="1556792"/>
            <a:ext cx="3190875" cy="4752975"/>
          </a:xfrm>
          <a:prstGeom prst="rect">
            <a:avLst/>
          </a:prstGeom>
        </p:spPr>
      </p:pic>
      <p:pic>
        <p:nvPicPr>
          <p:cNvPr id="8" name="Picture 7" descr="Trump.jpg"/>
          <p:cNvPicPr>
            <a:picLocks noChangeAspect="1"/>
          </p:cNvPicPr>
          <p:nvPr/>
        </p:nvPicPr>
        <p:blipFill>
          <a:blip r:embed="rId3" cstate="print"/>
          <a:stretch>
            <a:fillRect/>
          </a:stretch>
        </p:blipFill>
        <p:spPr>
          <a:xfrm>
            <a:off x="3203848" y="5517232"/>
            <a:ext cx="2160240" cy="1209734"/>
          </a:xfrm>
          <a:prstGeom prst="rect">
            <a:avLst/>
          </a:prstGeom>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latin typeface="Cambria" pitchFamily="18" charset="0"/>
                <a:ea typeface="Cambria" pitchFamily="18" charset="0"/>
              </a:rPr>
              <a:t>Trump and Jung</a:t>
            </a:r>
            <a:endParaRPr lang="en-GB" dirty="0">
              <a:latin typeface="Cambria" pitchFamily="18" charset="0"/>
              <a:ea typeface="Cambria" pitchFamily="18" charset="0"/>
            </a:endParaRPr>
          </a:p>
        </p:txBody>
      </p:sp>
      <p:sp>
        <p:nvSpPr>
          <p:cNvPr id="6" name="Content Placeholder 5"/>
          <p:cNvSpPr>
            <a:spLocks noGrp="1"/>
          </p:cNvSpPr>
          <p:nvPr>
            <p:ph idx="1"/>
          </p:nvPr>
        </p:nvSpPr>
        <p:spPr/>
        <p:txBody>
          <a:bodyPr/>
          <a:lstStyle/>
          <a:p>
            <a:pPr>
              <a:buNone/>
            </a:pPr>
            <a:r>
              <a:rPr lang="en-GB" sz="2000" dirty="0" smtClean="0">
                <a:latin typeface="Cambria" pitchFamily="18" charset="0"/>
                <a:ea typeface="Cambria" pitchFamily="18" charset="0"/>
              </a:rPr>
              <a:t>Gemini is the </a:t>
            </a:r>
            <a:r>
              <a:rPr lang="en-GB" sz="2000" dirty="0" err="1" smtClean="0">
                <a:latin typeface="Cambria" pitchFamily="18" charset="0"/>
                <a:ea typeface="Cambria" pitchFamily="18" charset="0"/>
              </a:rPr>
              <a:t>Puer</a:t>
            </a:r>
            <a:r>
              <a:rPr lang="en-GB" sz="2000" dirty="0" smtClean="0">
                <a:latin typeface="Cambria" pitchFamily="18" charset="0"/>
                <a:ea typeface="Cambria" pitchFamily="18" charset="0"/>
              </a:rPr>
              <a:t> = the child archetype. </a:t>
            </a:r>
          </a:p>
          <a:p>
            <a:pPr>
              <a:buNone/>
            </a:pPr>
            <a:r>
              <a:rPr lang="en-GB" sz="1400" dirty="0" smtClean="0"/>
              <a:t>Greene, Liz and Howard Sasportas, The Development of the Personality: Seminars in Psychological Astrology (York Beach, Maine: Samuel Weiser, 1987).p. 305.</a:t>
            </a:r>
          </a:p>
          <a:p>
            <a:endParaRPr lang="en-US" sz="1400" dirty="0" smtClean="0"/>
          </a:p>
          <a:p>
            <a:pPr>
              <a:buNone/>
            </a:pPr>
            <a:r>
              <a:rPr lang="en-GB" sz="1800" dirty="0" smtClean="0">
                <a:latin typeface="Cambria" pitchFamily="18" charset="0"/>
                <a:ea typeface="Cambria" pitchFamily="18" charset="0"/>
              </a:rPr>
              <a:t>Positively: Innocence</a:t>
            </a:r>
          </a:p>
          <a:p>
            <a:pPr>
              <a:buNone/>
            </a:pPr>
            <a:r>
              <a:rPr lang="en-GB" sz="1800" dirty="0" smtClean="0">
                <a:latin typeface="Cambria" pitchFamily="18" charset="0"/>
                <a:ea typeface="Cambria" pitchFamily="18" charset="0"/>
              </a:rPr>
              <a:t>Negatively, ‘The spontaneity of the act of thinking does not lie, causally, in his conscious mind, but in his unconscious…The primitive mentality does not invent myths, it experiences them…The archetype does not proceed from physic al facts, but describes how the psyche experiences the physical fact, and in so doing the psyche often behaves so autocratically  that it denies tangible reality or makes statements that fly in the face of it’. </a:t>
            </a:r>
          </a:p>
          <a:p>
            <a:pPr>
              <a:buNone/>
            </a:pPr>
            <a:endParaRPr lang="en-GB" sz="1400" dirty="0" smtClean="0"/>
          </a:p>
          <a:p>
            <a:pPr>
              <a:buNone/>
            </a:pPr>
            <a:r>
              <a:rPr lang="en-GB" sz="1400" dirty="0" smtClean="0"/>
              <a:t>Jung, C.G.. ‘The Psychology of the Child </a:t>
            </a:r>
            <a:r>
              <a:rPr lang="en-GB" sz="1400" dirty="0" err="1" smtClean="0"/>
              <a:t>Archetype’,in</a:t>
            </a:r>
            <a:r>
              <a:rPr lang="en-GB" sz="1400" dirty="0" smtClean="0"/>
              <a:t> The Archetypes and the Collective Unconscious, Collected Works, Vol. 9, part 1, translated by R.F. C. Hull, 1959, London: </a:t>
            </a:r>
            <a:r>
              <a:rPr lang="en-GB" sz="1400" dirty="0" err="1" smtClean="0"/>
              <a:t>Routledge</a:t>
            </a:r>
            <a:r>
              <a:rPr lang="en-GB" sz="1400" dirty="0" smtClean="0"/>
              <a:t> and </a:t>
            </a:r>
            <a:r>
              <a:rPr lang="en-GB" sz="1400" dirty="0" err="1" smtClean="0"/>
              <a:t>Kegan</a:t>
            </a:r>
            <a:r>
              <a:rPr lang="en-GB" sz="1400" dirty="0" smtClean="0"/>
              <a:t> Paul, 1968, pp. 151-181, pp. 75-110, </a:t>
            </a:r>
            <a:r>
              <a:rPr lang="en-GB" sz="1400" dirty="0" err="1" smtClean="0"/>
              <a:t>para</a:t>
            </a:r>
            <a:r>
              <a:rPr lang="en-GB" sz="1400" dirty="0" smtClean="0"/>
              <a:t> 260.</a:t>
            </a:r>
            <a:endParaRPr lang="en-GB" sz="1400" dirty="0"/>
          </a:p>
        </p:txBody>
      </p:sp>
      <p:pic>
        <p:nvPicPr>
          <p:cNvPr id="7" name="Picture 6" descr="Trump.jpg"/>
          <p:cNvPicPr>
            <a:picLocks noChangeAspect="1"/>
          </p:cNvPicPr>
          <p:nvPr/>
        </p:nvPicPr>
        <p:blipFill>
          <a:blip r:embed="rId2" cstate="print"/>
          <a:stretch>
            <a:fillRect/>
          </a:stretch>
        </p:blipFill>
        <p:spPr>
          <a:xfrm>
            <a:off x="5076056" y="5637029"/>
            <a:ext cx="2180306" cy="1220971"/>
          </a:xfrm>
          <a:prstGeom prst="rect">
            <a:avLst/>
          </a:prstGeom>
        </p:spPr>
      </p:pic>
      <p:pic>
        <p:nvPicPr>
          <p:cNvPr id="8" name="Picture 7" descr="Jung.jpg"/>
          <p:cNvPicPr>
            <a:picLocks noChangeAspect="1"/>
          </p:cNvPicPr>
          <p:nvPr/>
        </p:nvPicPr>
        <p:blipFill>
          <a:blip r:embed="rId3" cstate="print"/>
          <a:stretch>
            <a:fillRect/>
          </a:stretch>
        </p:blipFill>
        <p:spPr>
          <a:xfrm>
            <a:off x="7524328" y="188640"/>
            <a:ext cx="1299163" cy="1772816"/>
          </a:xfrm>
          <a:prstGeom prst="rect">
            <a:avLst/>
          </a:prstGeom>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latin typeface="Cambria" pitchFamily="18" charset="0"/>
                <a:ea typeface="Cambria" pitchFamily="18" charset="0"/>
              </a:rPr>
              <a:t>Trump and Jung</a:t>
            </a:r>
            <a:endParaRPr lang="en-GB" dirty="0"/>
          </a:p>
        </p:txBody>
      </p:sp>
      <p:sp>
        <p:nvSpPr>
          <p:cNvPr id="7" name="Content Placeholder 6"/>
          <p:cNvSpPr>
            <a:spLocks noGrp="1"/>
          </p:cNvSpPr>
          <p:nvPr>
            <p:ph sz="half" idx="1"/>
          </p:nvPr>
        </p:nvSpPr>
        <p:spPr/>
        <p:txBody>
          <a:bodyPr>
            <a:normAutofit fontScale="62500" lnSpcReduction="20000"/>
          </a:bodyPr>
          <a:lstStyle/>
          <a:p>
            <a:pPr>
              <a:buNone/>
            </a:pPr>
            <a:r>
              <a:rPr lang="en-GB" dirty="0" smtClean="0">
                <a:latin typeface="Cambria" pitchFamily="18" charset="0"/>
                <a:ea typeface="Cambria" pitchFamily="18" charset="0"/>
              </a:rPr>
              <a:t>‘The spontaneity of the act of thinking does not lie, causally, in his conscious mind, but in his unconscious…The primitive mentality does not invent myths, it experiences them…The archetype does not proceed from physical facts, </a:t>
            </a:r>
            <a:r>
              <a:rPr lang="en-GB" b="1" dirty="0" smtClean="0">
                <a:latin typeface="Cambria" pitchFamily="18" charset="0"/>
                <a:ea typeface="Cambria" pitchFamily="18" charset="0"/>
              </a:rPr>
              <a:t>but describes how the psyche experiences the physical fact, and in so doing the psyche often behaves so autocratically  that it denies tangible reality or makes statements that fly in the face of it’. </a:t>
            </a:r>
          </a:p>
          <a:p>
            <a:pPr>
              <a:buNone/>
            </a:pPr>
            <a:endParaRPr lang="en-GB" sz="2000" dirty="0" smtClean="0"/>
          </a:p>
          <a:p>
            <a:pPr>
              <a:buNone/>
            </a:pPr>
            <a:r>
              <a:rPr lang="en-GB" sz="2000" dirty="0" smtClean="0"/>
              <a:t>Jung, C.G.. ‘The Psychology of the Child </a:t>
            </a:r>
            <a:r>
              <a:rPr lang="en-GB" sz="2000" dirty="0" err="1" smtClean="0"/>
              <a:t>Archetype’,in</a:t>
            </a:r>
            <a:r>
              <a:rPr lang="en-GB" sz="2000" dirty="0" smtClean="0"/>
              <a:t> The Archetypes and the Collective Unconscious, Collected Works, Vol. 9, part 1, translated by R.F. C. Hull, 1959, London: </a:t>
            </a:r>
            <a:r>
              <a:rPr lang="en-GB" sz="2000" dirty="0" err="1" smtClean="0"/>
              <a:t>Routledge</a:t>
            </a:r>
            <a:r>
              <a:rPr lang="en-GB" sz="2000" dirty="0" smtClean="0"/>
              <a:t> and </a:t>
            </a:r>
            <a:r>
              <a:rPr lang="en-GB" sz="2000" dirty="0" err="1" smtClean="0"/>
              <a:t>Kegan</a:t>
            </a:r>
            <a:r>
              <a:rPr lang="en-GB" sz="2000" dirty="0" smtClean="0"/>
              <a:t> Paul, 1968, pp. 151-181, pp. 75-110, </a:t>
            </a:r>
            <a:r>
              <a:rPr lang="en-GB" sz="2000" dirty="0" err="1" smtClean="0"/>
              <a:t>para</a:t>
            </a:r>
            <a:r>
              <a:rPr lang="en-GB" sz="2000" dirty="0" smtClean="0"/>
              <a:t> 260.</a:t>
            </a:r>
          </a:p>
          <a:p>
            <a:endParaRPr lang="en-GB" dirty="0"/>
          </a:p>
        </p:txBody>
      </p:sp>
      <p:sp>
        <p:nvSpPr>
          <p:cNvPr id="8" name="Content Placeholder 7"/>
          <p:cNvSpPr>
            <a:spLocks noGrp="1"/>
          </p:cNvSpPr>
          <p:nvPr>
            <p:ph sz="half" idx="2"/>
          </p:nvPr>
        </p:nvSpPr>
        <p:spPr/>
        <p:txBody>
          <a:bodyPr>
            <a:normAutofit fontScale="62500" lnSpcReduction="20000"/>
          </a:bodyPr>
          <a:lstStyle/>
          <a:p>
            <a:pPr>
              <a:buNone/>
            </a:pPr>
            <a:r>
              <a:rPr lang="en-GB" dirty="0" smtClean="0">
                <a:latin typeface="Cambria" pitchFamily="18" charset="0"/>
                <a:ea typeface="Cambria" pitchFamily="18" charset="0"/>
              </a:rPr>
              <a:t>“The concept of global warming,” he tweeted, “was created by and for the Chinese in order to make U.S. manufacturing non-competitive.”</a:t>
            </a:r>
          </a:p>
          <a:p>
            <a:pPr>
              <a:buNone/>
            </a:pPr>
            <a:r>
              <a:rPr lang="en-GB" dirty="0" smtClean="0">
                <a:latin typeface="Cambria" pitchFamily="18" charset="0"/>
                <a:ea typeface="Cambria" pitchFamily="18" charset="0"/>
              </a:rPr>
              <a:t>Over the next few years, he dubbed climate change a “hoax,” “a total hoax,” “an expensive hoax,” and “a total, and very expensive, hoax.” He also called it “very expensive … bullshit.” </a:t>
            </a:r>
          </a:p>
          <a:p>
            <a:pPr>
              <a:buNone/>
            </a:pPr>
            <a:r>
              <a:rPr lang="en-GB" sz="2200" dirty="0" smtClean="0">
                <a:latin typeface="Cambria" pitchFamily="18" charset="0"/>
                <a:ea typeface="Cambria" pitchFamily="18" charset="0"/>
              </a:rPr>
              <a:t>Robinson Meyer ‘Trump Slightly Revises His Views on Climate Change’, The Atlantic, 16 Oct 2018, </a:t>
            </a:r>
          </a:p>
          <a:p>
            <a:pPr>
              <a:buNone/>
            </a:pPr>
            <a:r>
              <a:rPr lang="en-GB" sz="2200" dirty="0" smtClean="0">
                <a:latin typeface="Cambria" pitchFamily="18" charset="0"/>
                <a:ea typeface="Cambria" pitchFamily="18" charset="0"/>
              </a:rPr>
              <a:t>https://www.theatlantic.com/science/archive/2018/10/trumps-always-shifting-views-on-climate-change/573037/</a:t>
            </a:r>
          </a:p>
          <a:p>
            <a:endParaRPr lang="en-GB" dirty="0" smtClean="0"/>
          </a:p>
          <a:p>
            <a:endParaRPr lang="en-GB" dirty="0"/>
          </a:p>
        </p:txBody>
      </p:sp>
      <p:pic>
        <p:nvPicPr>
          <p:cNvPr id="9" name="Picture 8" descr="Trump.jpg"/>
          <p:cNvPicPr>
            <a:picLocks noChangeAspect="1"/>
          </p:cNvPicPr>
          <p:nvPr/>
        </p:nvPicPr>
        <p:blipFill>
          <a:blip r:embed="rId2" cstate="print"/>
          <a:stretch>
            <a:fillRect/>
          </a:stretch>
        </p:blipFill>
        <p:spPr>
          <a:xfrm>
            <a:off x="5724128" y="5445224"/>
            <a:ext cx="2180306" cy="1220971"/>
          </a:xfrm>
          <a:prstGeom prst="rect">
            <a:avLst/>
          </a:prstGeom>
        </p:spPr>
      </p:pic>
      <p:pic>
        <p:nvPicPr>
          <p:cNvPr id="11" name="Picture 10" descr="Jung.jpg"/>
          <p:cNvPicPr>
            <a:picLocks noChangeAspect="1"/>
          </p:cNvPicPr>
          <p:nvPr/>
        </p:nvPicPr>
        <p:blipFill>
          <a:blip r:embed="rId3" cstate="print"/>
          <a:stretch>
            <a:fillRect/>
          </a:stretch>
        </p:blipFill>
        <p:spPr>
          <a:xfrm>
            <a:off x="7792068" y="5013176"/>
            <a:ext cx="1351932" cy="1844824"/>
          </a:xfrm>
          <a:prstGeom prst="rect">
            <a:avLst/>
          </a:prstGeom>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descr="Yeltsin on tank 2.jpg"/>
          <p:cNvPicPr>
            <a:picLocks noChangeAspect="1"/>
          </p:cNvPicPr>
          <p:nvPr/>
        </p:nvPicPr>
        <p:blipFill>
          <a:blip r:embed="rId2" cstate="print"/>
          <a:stretch>
            <a:fillRect/>
          </a:stretch>
        </p:blipFill>
        <p:spPr>
          <a:xfrm>
            <a:off x="4355976" y="3284984"/>
            <a:ext cx="4635599" cy="3312346"/>
          </a:xfrm>
          <a:prstGeom prst="rect">
            <a:avLst/>
          </a:prstGeom>
        </p:spPr>
      </p:pic>
      <p:sp>
        <p:nvSpPr>
          <p:cNvPr id="6" name="Content Placeholder 5"/>
          <p:cNvSpPr>
            <a:spLocks noGrp="1"/>
          </p:cNvSpPr>
          <p:nvPr>
            <p:ph idx="1"/>
          </p:nvPr>
        </p:nvSpPr>
        <p:spPr/>
        <p:txBody>
          <a:bodyPr/>
          <a:lstStyle/>
          <a:p>
            <a:endParaRPr lang="en-GB" dirty="0"/>
          </a:p>
        </p:txBody>
      </p:sp>
      <p:pic>
        <p:nvPicPr>
          <p:cNvPr id="7" name="Picture 2"/>
          <p:cNvPicPr>
            <a:picLocks noChangeAspect="1" noChangeArrowheads="1"/>
          </p:cNvPicPr>
          <p:nvPr/>
        </p:nvPicPr>
        <p:blipFill>
          <a:blip r:embed="rId3" cstate="print"/>
          <a:srcRect/>
          <a:stretch>
            <a:fillRect/>
          </a:stretch>
        </p:blipFill>
        <p:spPr bwMode="auto">
          <a:xfrm>
            <a:off x="323528" y="332656"/>
            <a:ext cx="4968552" cy="4763114"/>
          </a:xfrm>
          <a:prstGeom prst="rect">
            <a:avLst/>
          </a:prstGeom>
          <a:noFill/>
          <a:ln w="9525">
            <a:noFill/>
            <a:miter lim="800000"/>
            <a:headEnd/>
            <a:tailEnd/>
          </a:ln>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Above all – a Pluto cycle?</a:t>
            </a:r>
            <a:endParaRPr lang="en-GB" dirty="0"/>
          </a:p>
        </p:txBody>
      </p:sp>
      <p:pic>
        <p:nvPicPr>
          <p:cNvPr id="1027" name="Picture 3"/>
          <p:cNvPicPr>
            <a:picLocks noGrp="1" noChangeAspect="1" noChangeArrowheads="1"/>
          </p:cNvPicPr>
          <p:nvPr>
            <p:ph idx="1"/>
          </p:nvPr>
        </p:nvPicPr>
        <p:blipFill>
          <a:blip r:embed="rId2" cstate="print"/>
          <a:srcRect/>
          <a:stretch>
            <a:fillRect/>
          </a:stretch>
        </p:blipFill>
        <p:spPr bwMode="auto">
          <a:xfrm>
            <a:off x="1259632" y="1559768"/>
            <a:ext cx="5040560" cy="4832145"/>
          </a:xfrm>
          <a:prstGeom prst="rect">
            <a:avLst/>
          </a:prstGeom>
          <a:noFill/>
          <a:ln w="9525">
            <a:noFill/>
            <a:miter lim="800000"/>
            <a:headEnd/>
            <a:tailEnd/>
          </a:ln>
        </p:spPr>
      </p:pic>
      <p:pic>
        <p:nvPicPr>
          <p:cNvPr id="7" name="Picture 6" descr="Russian flag raised.jpg"/>
          <p:cNvPicPr>
            <a:picLocks noChangeAspect="1"/>
          </p:cNvPicPr>
          <p:nvPr/>
        </p:nvPicPr>
        <p:blipFill>
          <a:blip r:embed="rId3" cstate="print"/>
          <a:stretch>
            <a:fillRect/>
          </a:stretch>
        </p:blipFill>
        <p:spPr>
          <a:xfrm>
            <a:off x="5793423" y="1268760"/>
            <a:ext cx="3350577" cy="1368152"/>
          </a:xfrm>
          <a:prstGeom prst="rect">
            <a:avLst/>
          </a:prstGeom>
        </p:spPr>
      </p:pic>
      <p:sp>
        <p:nvSpPr>
          <p:cNvPr id="8" name="Up Arrow 7"/>
          <p:cNvSpPr/>
          <p:nvPr/>
        </p:nvSpPr>
        <p:spPr>
          <a:xfrm>
            <a:off x="3779912" y="5877272"/>
            <a:ext cx="381000" cy="7498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ctr">
              <a:buNone/>
            </a:pPr>
            <a:r>
              <a:rPr lang="en-GB" sz="9600" i="1" dirty="0" smtClean="0">
                <a:latin typeface="Century Schoolbook" pitchFamily="18" charset="0"/>
              </a:rPr>
              <a:t>THANK</a:t>
            </a:r>
          </a:p>
          <a:p>
            <a:pPr algn="ctr">
              <a:buNone/>
            </a:pPr>
            <a:r>
              <a:rPr lang="en-GB" sz="9600" i="1" smtClean="0">
                <a:latin typeface="Century Schoolbook" pitchFamily="18" charset="0"/>
              </a:rPr>
              <a:t>YOU!</a:t>
            </a:r>
            <a:endParaRPr lang="en-GB" sz="9600" i="1" dirty="0">
              <a:latin typeface="Century Schoolbook" pitchFamily="18" charset="0"/>
            </a:endParaRPr>
          </a:p>
        </p:txBody>
      </p:sp>
      <p:pic>
        <p:nvPicPr>
          <p:cNvPr id="4" name="Picture 5" descr="Kepler"/>
          <p:cNvPicPr>
            <a:picLocks noChangeAspect="1" noChangeArrowheads="1"/>
          </p:cNvPicPr>
          <p:nvPr/>
        </p:nvPicPr>
        <p:blipFill>
          <a:blip r:embed="rId2" cstate="print"/>
          <a:srcRect/>
          <a:stretch>
            <a:fillRect/>
          </a:stretch>
        </p:blipFill>
        <p:spPr>
          <a:xfrm>
            <a:off x="7092950" y="260350"/>
            <a:ext cx="1727200" cy="2379663"/>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3098</TotalTime>
  <Words>4545</Words>
  <Application>Microsoft Office PowerPoint</Application>
  <PresentationFormat>On-screen Show (4:3)</PresentationFormat>
  <Paragraphs>301</Paragraphs>
  <Slides>84</Slides>
  <Notes>9</Notes>
  <HiddenSlides>0</HiddenSlides>
  <MMClips>0</MMClips>
  <ScaleCrop>false</ScaleCrop>
  <HeadingPairs>
    <vt:vector size="4" baseType="variant">
      <vt:variant>
        <vt:lpstr>Theme</vt:lpstr>
      </vt:variant>
      <vt:variant>
        <vt:i4>1</vt:i4>
      </vt:variant>
      <vt:variant>
        <vt:lpstr>Slide Titles</vt:lpstr>
      </vt:variant>
      <vt:variant>
        <vt:i4>84</vt:i4>
      </vt:variant>
    </vt:vector>
  </HeadingPairs>
  <TitlesOfParts>
    <vt:vector size="85" baseType="lpstr">
      <vt:lpstr>Office Theme</vt:lpstr>
      <vt:lpstr>Kepler’s Astrology</vt:lpstr>
      <vt:lpstr>Johannes Kepler 1571-1630</vt:lpstr>
      <vt:lpstr>Kepler: How does Astrology Work</vt:lpstr>
      <vt:lpstr>Kepler: Free will</vt:lpstr>
      <vt:lpstr> Kepler’s Prediction for 1602  (Thesis 71)  </vt:lpstr>
      <vt:lpstr>Kepler’s Prediction for 1602</vt:lpstr>
      <vt:lpstr>Slide 7</vt:lpstr>
      <vt:lpstr>WW1 Ends</vt:lpstr>
      <vt:lpstr>Germany invades Poland</vt:lpstr>
      <vt:lpstr>WW2 in Europe ends</vt:lpstr>
      <vt:lpstr>Berlin Wall Opens: end of the ‘Long World War (1914-1989)</vt:lpstr>
      <vt:lpstr>Recent European History</vt:lpstr>
      <vt:lpstr>Slide 13</vt:lpstr>
      <vt:lpstr>Kepler’s Style</vt:lpstr>
      <vt:lpstr>Kepler’s Prediction for 1618</vt:lpstr>
      <vt:lpstr>Slide 16</vt:lpstr>
      <vt:lpstr>The problem in modern mundane astrology</vt:lpstr>
      <vt:lpstr>The Solution</vt:lpstr>
      <vt:lpstr> Reading National Charts </vt:lpstr>
      <vt:lpstr>What is a National Chart?</vt:lpstr>
      <vt:lpstr>What criteria do we use to establish the basis for a national chart?</vt:lpstr>
      <vt:lpstr>Examples</vt:lpstr>
      <vt:lpstr>Use of Sources</vt:lpstr>
      <vt:lpstr>Theory - psychology</vt:lpstr>
      <vt:lpstr>Slide 25</vt:lpstr>
      <vt:lpstr>The current times?</vt:lpstr>
      <vt:lpstr>Slide 27</vt:lpstr>
      <vt:lpstr>Russia?</vt:lpstr>
      <vt:lpstr>Slide 29</vt:lpstr>
      <vt:lpstr>Slide 30</vt:lpstr>
      <vt:lpstr>A successful prediction</vt:lpstr>
      <vt:lpstr>Slide 32</vt:lpstr>
      <vt:lpstr>Testimony about the event Mary Dejevsky, ‘The massive figure of Yeltsin strode to the tank. I saw history being made’, The Independent, 19 August 2001’, https://www.independent.co.uk/news/world/europe/the-massive-figure-of-yeltsin-strode-to-the-tank-i-saw-history-being-made-9234372.html </vt:lpstr>
      <vt:lpstr>Slide 34</vt:lpstr>
      <vt:lpstr>The United Kingdom 1 Jan 1801</vt:lpstr>
      <vt:lpstr>Slide 36</vt:lpstr>
      <vt:lpstr>Slide 37</vt:lpstr>
      <vt:lpstr>Slide 38</vt:lpstr>
      <vt:lpstr>Slide 39</vt:lpstr>
      <vt:lpstr>Slide 40</vt:lpstr>
      <vt:lpstr>UK Polling Report   http://ukpollingreport.co.uk/voting-intention-1979-1983</vt:lpstr>
      <vt:lpstr>Brexit: the competing views</vt:lpstr>
      <vt:lpstr>Brexit as Toxic</vt:lpstr>
      <vt:lpstr>Slide 44</vt:lpstr>
      <vt:lpstr>Slide 45</vt:lpstr>
      <vt:lpstr>Slide 46</vt:lpstr>
      <vt:lpstr>The Referendum</vt:lpstr>
      <vt:lpstr>Brexit: possible outcomes</vt:lpstr>
      <vt:lpstr>Archetypal Saturn</vt:lpstr>
      <vt:lpstr>Pluto</vt:lpstr>
      <vt:lpstr> The Saturn-Pluto Cycle </vt:lpstr>
      <vt:lpstr>Saturn and Pluto</vt:lpstr>
      <vt:lpstr>Pluto, Moon and Saturn</vt:lpstr>
      <vt:lpstr>The Relationship: the divorce</vt:lpstr>
      <vt:lpstr>Brexit and Thatcher</vt:lpstr>
      <vt:lpstr>Conclusions</vt:lpstr>
      <vt:lpstr>The USA</vt:lpstr>
      <vt:lpstr>The USA</vt:lpstr>
      <vt:lpstr>Slide 59</vt:lpstr>
      <vt:lpstr>Slide 60</vt:lpstr>
      <vt:lpstr>Liz Greene on Uranus</vt:lpstr>
      <vt:lpstr>The Confederate States of America</vt:lpstr>
      <vt:lpstr>Slide 63</vt:lpstr>
      <vt:lpstr>Slide 64</vt:lpstr>
      <vt:lpstr>Slide 65</vt:lpstr>
      <vt:lpstr>Slide 66</vt:lpstr>
      <vt:lpstr>Slide 67</vt:lpstr>
      <vt:lpstr>US Voting Rights Act 6 Aug 1965 noon chart</vt:lpstr>
      <vt:lpstr>Slide 69</vt:lpstr>
      <vt:lpstr>The formation of the federal government became constitutionally complete with the inauguration of George Washington, the first President.</vt:lpstr>
      <vt:lpstr>Slide 71</vt:lpstr>
      <vt:lpstr>Slide 72</vt:lpstr>
      <vt:lpstr>The USA ‘Sibly Chart’</vt:lpstr>
      <vt:lpstr>Slide 74</vt:lpstr>
      <vt:lpstr>Slide 75</vt:lpstr>
      <vt:lpstr>Trump and the USA</vt:lpstr>
      <vt:lpstr>Trump and Popular Psychology</vt:lpstr>
      <vt:lpstr>Astrology and Psychology</vt:lpstr>
      <vt:lpstr>Trump USA: Archetypes and Astrology</vt:lpstr>
      <vt:lpstr>Trump and Jung</vt:lpstr>
      <vt:lpstr>Trump and Jung</vt:lpstr>
      <vt:lpstr>Slide 82</vt:lpstr>
      <vt:lpstr>Above all – a Pluto cycle?</vt:lpstr>
      <vt:lpstr>Slide 84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Russia</dc:title>
  <dc:creator>Nick</dc:creator>
  <cp:lastModifiedBy>Nick</cp:lastModifiedBy>
  <cp:revision>264</cp:revision>
  <dcterms:created xsi:type="dcterms:W3CDTF">2019-06-10T19:58:25Z</dcterms:created>
  <dcterms:modified xsi:type="dcterms:W3CDTF">2019-06-20T05:32:21Z</dcterms:modified>
</cp:coreProperties>
</file>