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50" autoAdjust="0"/>
    <p:restoredTop sz="85012" autoAdjust="0"/>
  </p:normalViewPr>
  <p:slideViewPr>
    <p:cSldViewPr snapToGrid="0">
      <p:cViewPr varScale="1">
        <p:scale>
          <a:sx n="70" d="100"/>
          <a:sy n="70" d="100"/>
        </p:scale>
        <p:origin x="10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iana Oprea" userId="cc211cffc2393782" providerId="LiveId" clId="{EC743F93-CE4A-4100-8C31-06BE8F55C319}"/>
    <pc:docChg chg="modSld">
      <pc:chgData name="Sabiana Oprea" userId="cc211cffc2393782" providerId="LiveId" clId="{EC743F93-CE4A-4100-8C31-06BE8F55C319}" dt="2025-11-02T20:01:21.187" v="11" actId="20577"/>
      <pc:docMkLst>
        <pc:docMk/>
      </pc:docMkLst>
      <pc:sldChg chg="modNotesTx">
        <pc:chgData name="Sabiana Oprea" userId="cc211cffc2393782" providerId="LiveId" clId="{EC743F93-CE4A-4100-8C31-06BE8F55C319}" dt="2025-11-02T19:59:58.979" v="0" actId="20577"/>
        <pc:sldMkLst>
          <pc:docMk/>
          <pc:sldMk cId="79555454" sldId="257"/>
        </pc:sldMkLst>
      </pc:sldChg>
      <pc:sldChg chg="modNotesTx">
        <pc:chgData name="Sabiana Oprea" userId="cc211cffc2393782" providerId="LiveId" clId="{EC743F93-CE4A-4100-8C31-06BE8F55C319}" dt="2025-11-02T20:00:07.181" v="1" actId="20577"/>
        <pc:sldMkLst>
          <pc:docMk/>
          <pc:sldMk cId="1816325769" sldId="258"/>
        </pc:sldMkLst>
      </pc:sldChg>
      <pc:sldChg chg="modNotesTx">
        <pc:chgData name="Sabiana Oprea" userId="cc211cffc2393782" providerId="LiveId" clId="{EC743F93-CE4A-4100-8C31-06BE8F55C319}" dt="2025-11-02T20:00:12.776" v="2" actId="20577"/>
        <pc:sldMkLst>
          <pc:docMk/>
          <pc:sldMk cId="2294179168" sldId="259"/>
        </pc:sldMkLst>
      </pc:sldChg>
      <pc:sldChg chg="modNotesTx">
        <pc:chgData name="Sabiana Oprea" userId="cc211cffc2393782" providerId="LiveId" clId="{EC743F93-CE4A-4100-8C31-06BE8F55C319}" dt="2025-11-02T20:00:25.448" v="4" actId="20577"/>
        <pc:sldMkLst>
          <pc:docMk/>
          <pc:sldMk cId="3540425918" sldId="260"/>
        </pc:sldMkLst>
      </pc:sldChg>
      <pc:sldChg chg="modNotesTx">
        <pc:chgData name="Sabiana Oprea" userId="cc211cffc2393782" providerId="LiveId" clId="{EC743F93-CE4A-4100-8C31-06BE8F55C319}" dt="2025-11-02T20:00:35.850" v="5" actId="20577"/>
        <pc:sldMkLst>
          <pc:docMk/>
          <pc:sldMk cId="2987298789" sldId="261"/>
        </pc:sldMkLst>
      </pc:sldChg>
      <pc:sldChg chg="modNotesTx">
        <pc:chgData name="Sabiana Oprea" userId="cc211cffc2393782" providerId="LiveId" clId="{EC743F93-CE4A-4100-8C31-06BE8F55C319}" dt="2025-11-02T20:00:41.191" v="6" actId="20577"/>
        <pc:sldMkLst>
          <pc:docMk/>
          <pc:sldMk cId="2193367863" sldId="262"/>
        </pc:sldMkLst>
      </pc:sldChg>
      <pc:sldChg chg="modNotesTx">
        <pc:chgData name="Sabiana Oprea" userId="cc211cffc2393782" providerId="LiveId" clId="{EC743F93-CE4A-4100-8C31-06BE8F55C319}" dt="2025-11-02T20:00:51.219" v="7" actId="20577"/>
        <pc:sldMkLst>
          <pc:docMk/>
          <pc:sldMk cId="3958717420" sldId="263"/>
        </pc:sldMkLst>
      </pc:sldChg>
      <pc:sldChg chg="modNotesTx">
        <pc:chgData name="Sabiana Oprea" userId="cc211cffc2393782" providerId="LiveId" clId="{EC743F93-CE4A-4100-8C31-06BE8F55C319}" dt="2025-11-02T20:00:58.760" v="8" actId="20577"/>
        <pc:sldMkLst>
          <pc:docMk/>
          <pc:sldMk cId="357487290" sldId="264"/>
        </pc:sldMkLst>
      </pc:sldChg>
      <pc:sldChg chg="modNotesTx">
        <pc:chgData name="Sabiana Oprea" userId="cc211cffc2393782" providerId="LiveId" clId="{EC743F93-CE4A-4100-8C31-06BE8F55C319}" dt="2025-11-02T20:01:07.750" v="9" actId="20577"/>
        <pc:sldMkLst>
          <pc:docMk/>
          <pc:sldMk cId="2791379203" sldId="265"/>
        </pc:sldMkLst>
      </pc:sldChg>
      <pc:sldChg chg="modNotesTx">
        <pc:chgData name="Sabiana Oprea" userId="cc211cffc2393782" providerId="LiveId" clId="{EC743F93-CE4A-4100-8C31-06BE8F55C319}" dt="2025-11-02T20:01:15.283" v="10" actId="20577"/>
        <pc:sldMkLst>
          <pc:docMk/>
          <pc:sldMk cId="1216848945" sldId="266"/>
        </pc:sldMkLst>
      </pc:sldChg>
      <pc:sldChg chg="modNotesTx">
        <pc:chgData name="Sabiana Oprea" userId="cc211cffc2393782" providerId="LiveId" clId="{EC743F93-CE4A-4100-8C31-06BE8F55C319}" dt="2025-11-02T20:01:21.187" v="11" actId="20577"/>
        <pc:sldMkLst>
          <pc:docMk/>
          <pc:sldMk cId="1957903259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222F8-0F7D-4798-B604-275710360588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D114E-647D-47A7-9C01-017B7DFCA04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8248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40722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05763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3939F-F52D-12DE-467D-BAE0AAD75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88F65D-02E8-224F-AA4B-FC2F9D2983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DFCA4B-8513-6852-11CF-58DD946305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0B7F6-C624-927E-381B-B0A86C6239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6143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497F1-3BA4-B29A-4815-C54762D78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A1405F-7DD7-0B37-B755-B95FFFA821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7C77D2-0680-ED0F-B8E8-04F421A5E4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BFBF45-8005-2896-2262-1A28D9249E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0292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E6D89-DB10-ED02-2052-F9AA39F02A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5774E3-1554-CA4C-B99F-C02442DC4C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D6F58B-72B8-90B3-B71B-F27983CFC7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8417-81A1-0B18-5207-453B5D70F8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81418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7F9B71-B067-2DE5-1A20-C24111C72B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8238A2-0235-C4F4-5272-F55D49C669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2377D2-7833-7906-4E15-E6B12D7FFF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DFA2F5-E8C8-B594-957C-94C6A73477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41158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72AC07-C9D4-52D9-2480-96C2A5C7BA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0A8F74-B00A-46AF-EA32-02727BA3F6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3DC48E-B25E-670F-DE69-C9DE9E7989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D1673-9A71-9754-38A0-125CA3D964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54399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97F9B-1DB5-2A06-906C-F782E82441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FB14A2-3D87-A609-42E3-C1ED9C03CF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844104-FD46-E662-0BB6-D9A457392F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BB5979-006C-3F07-92B3-771AC3D181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322383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0A4F7-6BFE-4579-4937-9BDD93D4F9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E24D42-3397-1760-CEEF-FE80086223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827175-D767-2D1F-93DF-E679E8D248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F78C9-FA58-F9EE-4E75-119951F52B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99300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7183AB-ED9A-803B-D0B0-92C1D32A1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FB55A0-3F2E-F8E1-33E2-B32DD98CB1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5CA9DA-231E-BDC1-5815-03613DC4E0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85352-8629-7334-B39F-56E524C2EE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12002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5C687-4E75-475A-8CA5-FAB911C0B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D4A43E-385B-168A-0864-C362DB1144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1DACF4-12CD-3E53-1777-A2EFFBFE60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CC06-4A9D-58C0-319B-A94A2DFB8E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AD114E-647D-47A7-9C01-017B7DFCA045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9153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76A51-7B11-3E1C-C5C5-11A79D55D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35CA24-4DD8-8EF7-19DF-AD212259B0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44F4D-0FAC-625E-65F8-4CD805BE0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76A600-CD14-5A18-4614-419393797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30224B-B52B-BD11-01E8-FD9FE7B8F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3629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FE2DF-5383-EB6C-3BE7-AEE27F81E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3642D-30D4-760A-F30E-6217ECBA8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105CB-5AD0-DCF5-91EA-FDCA9F53E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4ADF4-C43F-A79E-3DC4-6AEDE388E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11407-DDEC-F930-EF97-8C41CAC4C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4255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961CA-F852-E3BB-3DA9-E1FD0F133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15A72C-0D3C-1256-5A10-D6EF52702F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61F84-BA5A-266B-3FCE-C98912AB5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6348E6-E49D-CA54-16EC-AB26B1744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2D37B-0E25-DBA4-0C06-D588EDE59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9675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379FA-A21A-5D30-539D-9105BA615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24AC7-9541-7398-8EBF-ACE0C436B5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A3F90F-DD55-D9F8-97AD-307448D78F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0B1F62-657D-3915-715D-F32F08270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A431B5-FC77-BACF-47D8-20C1934CA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F17138-D8F1-2479-DEC9-9FF931F71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9612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B086C-114F-2F6A-5433-7CC14B74F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EB4B7-88D3-6A7C-92DE-6E3642EE0A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A08EF-D2FD-63E0-C878-910B42A997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132CBB-4D45-479C-BE97-BDFE806D3B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7BB6C2-861E-6DFB-CE35-B21A3930A1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4E4849-134A-EE0F-3485-A6E4C36CC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CE8229-6CE9-6CEF-D434-A82803E1C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6AD20B-20D2-8ECC-F35E-13E3839EB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29659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79768-4C0E-2E50-8208-532A61B8B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595822-0B52-A347-3414-64038F854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B5EEAD-0E5C-D292-EAF7-00BC8EB89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F6CF13-DA07-8E8B-7ACB-9D39FA2C6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0887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3B8460-3700-FD8C-B884-0129B3077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AD3D58-E6E7-52BF-79DB-DBF15A886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C81238-B1C2-60B9-0D50-5CF25C1E0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4586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3C02B-B070-E5D7-517C-30685B038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0FED4-79F8-805F-CB47-DBE265DC6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EA675F-D180-0C07-6519-D646530F6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FFF3A9-7FA3-0B04-62D5-AFB42D386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DCF710-273E-93B6-0E25-7D3ED0BDF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97DBF-B733-AB78-C0EE-36069B74E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18192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D779-524E-68B8-D3E0-34AD1780C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0D1760-8065-7FD4-0DE3-9F4C04FA4A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191155-015B-2BDD-C1CC-439F68C1EB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8DA9A-6994-2341-1886-1BBC57416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ABC73-6E2B-82BF-6484-BBB6FE334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1F1C2-283B-78B8-8685-7F97EDBE8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3675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B941C-ED64-050B-692E-D124381C7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B8BCF1-E087-630D-795D-835B6A1AD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73ABF-8B5C-5415-CB72-CF7272905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33EB7-9EDE-6683-3C92-B839F293C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80A6E-19DC-0995-5ACC-E5691BDEA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8059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F732E5-FD49-64A5-065F-3AD7AFDD32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CA0FA2-78EC-90DC-CF0E-21BA41243D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BADAC-9480-C41D-180E-DE7240B4E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BFCC1-35D1-838F-0FC1-1AFD907B5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24736-29D5-D340-FAF1-C038ED3A4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4933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A2DA03-6F72-538D-80AF-20EC410CB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66D3D-32DD-FBE3-25CF-FC36ED0AF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27209-FA1C-7324-1A57-D2794BB1C2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4F3CBC-5016-40E0-AD04-E7CEDE6F63BB}" type="datetimeFigureOut">
              <a:rPr lang="en-IN" smtClean="0"/>
              <a:t>02-11-2025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53B6A-6CCF-4F02-52D3-C2BACA58A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1D692-7420-2AF9-6E0D-37951D7D4C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EDB604-5EB0-4493-8ECB-7901504E6BF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5394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9D152-50AB-9679-230B-4CEE017C17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56" y="1444741"/>
            <a:ext cx="9357865" cy="104190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Croeso</a:t>
            </a:r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Fest: A Global Celebration of Welsh Culture and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E7E3C8-3B83-5187-19B5-8C692FC137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56" y="2623457"/>
            <a:ext cx="5710144" cy="27779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BMIH6007 – International Meetings Management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name: Sabiana Mihaela Oprea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ID: 2237673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5AB89E-7D21-B1F7-E2F3-EFCFF30B1A65}"/>
              </a:ext>
            </a:extLst>
          </p:cNvPr>
          <p:cNvSpPr txBox="1"/>
          <p:nvPr/>
        </p:nvSpPr>
        <p:spPr>
          <a:xfrm>
            <a:off x="7336902" y="5112017"/>
            <a:ext cx="3908978" cy="7858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AI declaration: </a:t>
            </a:r>
            <a:r>
              <a:rPr lang="en-GB" sz="11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 in evidence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972367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roeso 2024">
            <a:extLst>
              <a:ext uri="{FF2B5EF4-FFF2-40B4-BE49-F238E27FC236}">
                <a16:creationId xmlns:a16="http://schemas.microsoft.com/office/drawing/2014/main" id="{B1F8F212-89B2-B637-E451-9A7BAC8221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Rectangle 104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6C1A1-8D3A-1DEB-F22C-225BBF4B7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and </a:t>
            </a:r>
            <a:br>
              <a:rPr lang="en-US" sz="3700" b="1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b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Event Concept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17702-B350-B5FF-A84E-4C403447F1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1700"/>
              <a:t>Croeso Fest 2025 is proposed as an international MICE event aligned with Visit Wales’ “Year of Croeso.” (Visit Wales, 2025b)</a:t>
            </a:r>
          </a:p>
          <a:p>
            <a:pPr lvl="0"/>
            <a:r>
              <a:rPr lang="en-US" sz="1700"/>
              <a:t>“Croeso” means “welcome” in Welsh (Visit Wales, 2025a)</a:t>
            </a:r>
          </a:p>
          <a:p>
            <a:pPr lvl="0"/>
            <a:r>
              <a:rPr lang="en-US" sz="1700"/>
              <a:t>The event will celebrate Welsh hospitality, culture, and identity.</a:t>
            </a:r>
          </a:p>
          <a:p>
            <a:pPr lvl="0"/>
            <a:r>
              <a:rPr lang="en-US" sz="1700"/>
              <a:t>It will be a 3-day summit</a:t>
            </a:r>
          </a:p>
          <a:p>
            <a:pPr lvl="0"/>
            <a:r>
              <a:rPr lang="en-US" sz="1700"/>
              <a:t>The fest will include business networking, cultural showcases, and tourism engagement for global stakeholders. 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79555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2F4A515-FD00-1AAB-69CD-6074C076399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6292730"/>
              </p:ext>
            </p:extLst>
          </p:nvPr>
        </p:nvGraphicFramePr>
        <p:xfrm>
          <a:off x="4886325" y="1302082"/>
          <a:ext cx="7027878" cy="524873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71313">
                  <a:extLst>
                    <a:ext uri="{9D8B030D-6E8A-4147-A177-3AD203B41FA5}">
                      <a16:colId xmlns:a16="http://schemas.microsoft.com/office/drawing/2014/main" val="1651973313"/>
                    </a:ext>
                  </a:extLst>
                </a:gridCol>
                <a:gridCol w="1171313">
                  <a:extLst>
                    <a:ext uri="{9D8B030D-6E8A-4147-A177-3AD203B41FA5}">
                      <a16:colId xmlns:a16="http://schemas.microsoft.com/office/drawing/2014/main" val="954247565"/>
                    </a:ext>
                  </a:extLst>
                </a:gridCol>
                <a:gridCol w="1171313">
                  <a:extLst>
                    <a:ext uri="{9D8B030D-6E8A-4147-A177-3AD203B41FA5}">
                      <a16:colId xmlns:a16="http://schemas.microsoft.com/office/drawing/2014/main" val="3656146830"/>
                    </a:ext>
                  </a:extLst>
                </a:gridCol>
                <a:gridCol w="1171313">
                  <a:extLst>
                    <a:ext uri="{9D8B030D-6E8A-4147-A177-3AD203B41FA5}">
                      <a16:colId xmlns:a16="http://schemas.microsoft.com/office/drawing/2014/main" val="1010496468"/>
                    </a:ext>
                  </a:extLst>
                </a:gridCol>
                <a:gridCol w="1171313">
                  <a:extLst>
                    <a:ext uri="{9D8B030D-6E8A-4147-A177-3AD203B41FA5}">
                      <a16:colId xmlns:a16="http://schemas.microsoft.com/office/drawing/2014/main" val="2775594787"/>
                    </a:ext>
                  </a:extLst>
                </a:gridCol>
                <a:gridCol w="1171313">
                  <a:extLst>
                    <a:ext uri="{9D8B030D-6E8A-4147-A177-3AD203B41FA5}">
                      <a16:colId xmlns:a16="http://schemas.microsoft.com/office/drawing/2014/main" val="2567070333"/>
                    </a:ext>
                  </a:extLst>
                </a:gridCol>
              </a:tblGrid>
              <a:tr h="322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Objectives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Specific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Measurable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Achievable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Relevant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Time-bound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5178925"/>
                  </a:ext>
                </a:extLst>
              </a:tr>
              <a:tr h="123158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Strengthen Welsh Brand Identity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Showcase Welsh culture, language, and hospitality globally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Track brand mentions, media coverage, and delegate feedback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Use existing Visit Wales branding and partnerships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Aligns with “Year of Croeso” national campaign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During the 3-day event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extLst>
                  <a:ext uri="{0D108BD9-81ED-4DB2-BD59-A6C34878D82A}">
                    <a16:rowId xmlns:a16="http://schemas.microsoft.com/office/drawing/2014/main" val="2704788912"/>
                  </a:ext>
                </a:extLst>
              </a:tr>
              <a:tr h="123158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Support Tourism &amp; Hospitality Sector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Promote local SMEs, hotels, and cultural venues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Monitor bookings, vendor participation, and post-event surveys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Leverage local suppliers and tourism boards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Supports Wales’ economic goals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Before event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extLst>
                  <a:ext uri="{0D108BD9-81ED-4DB2-BD59-A6C34878D82A}">
                    <a16:rowId xmlns:a16="http://schemas.microsoft.com/office/drawing/2014/main" val="2377279157"/>
                  </a:ext>
                </a:extLst>
              </a:tr>
              <a:tr h="104276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Engage International Travel Trade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Facilitate global B2B networking and partnerships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Count B2B meetings, partnerships formed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Use targeted invitations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Builds international visibility and trade relations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Engagement tracked during and after the event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extLst>
                  <a:ext uri="{0D108BD9-81ED-4DB2-BD59-A6C34878D82A}">
                    <a16:rowId xmlns:a16="http://schemas.microsoft.com/office/drawing/2014/main" val="2979787467"/>
                  </a:ext>
                </a:extLst>
              </a:tr>
              <a:tr h="142040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Promote Sustainable Tourism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Implement eco-friendly practices and community involvement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Measure carbon footprint, local sourcing, and waste reduction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Use ICC Wales’ sustainability infrastructure (ICC Wales, 2025)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>
                          <a:effectLst/>
                        </a:rPr>
                        <a:t>Supports ethical tourism</a:t>
                      </a:r>
                      <a:endParaRPr lang="en-IN" sz="105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100" dirty="0">
                          <a:effectLst/>
                        </a:rPr>
                        <a:t>Sustainability metrics reported post-event</a:t>
                      </a:r>
                      <a:endParaRPr lang="en-IN" sz="105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2441" marR="42441" marT="42441" marB="42441"/>
                </a:tc>
                <a:extLst>
                  <a:ext uri="{0D108BD9-81ED-4DB2-BD59-A6C34878D82A}">
                    <a16:rowId xmlns:a16="http://schemas.microsoft.com/office/drawing/2014/main" val="595360672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5E4B9B51-5BD3-EB93-1E7E-E7EBEF692B2E}"/>
              </a:ext>
            </a:extLst>
          </p:cNvPr>
          <p:cNvSpPr txBox="1">
            <a:spLocks/>
          </p:cNvSpPr>
          <p:nvPr/>
        </p:nvSpPr>
        <p:spPr>
          <a:xfrm>
            <a:off x="5969959" y="170721"/>
            <a:ext cx="5887096" cy="765110"/>
          </a:xfrm>
          <a:prstGeom prst="flowChartAlternateProcess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1"/>
                </a:solidFill>
              </a:rPr>
              <a:t>Strategic Objectives</a:t>
            </a:r>
            <a:endParaRPr lang="en-IN" b="1" dirty="0">
              <a:solidFill>
                <a:schemeClr val="tx1"/>
              </a:solidFill>
            </a:endParaRPr>
          </a:p>
        </p:txBody>
      </p:sp>
      <p:pic>
        <p:nvPicPr>
          <p:cNvPr id="2052" name="Picture 4" descr="Croeso Swansea">
            <a:extLst>
              <a:ext uri="{FF2B5EF4-FFF2-40B4-BE49-F238E27FC236}">
                <a16:creationId xmlns:a16="http://schemas.microsoft.com/office/drawing/2014/main" id="{542F2725-8D60-E307-6172-E9C35D921E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11"/>
          <a:stretch>
            <a:fillRect/>
          </a:stretch>
        </p:blipFill>
        <p:spPr bwMode="auto">
          <a:xfrm>
            <a:off x="-70339" y="0"/>
            <a:ext cx="5184949" cy="6858000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325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8A7862-37E5-E4E2-8CA0-63382B868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308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80636-E810-024A-5F78-EC33DBB91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Event Content and Context</a:t>
            </a:r>
          </a:p>
        </p:txBody>
      </p:sp>
      <p:pic>
        <p:nvPicPr>
          <p:cNvPr id="3076" name="Picture 4" descr="Croeso festival a huge success - Swansea">
            <a:extLst>
              <a:ext uri="{FF2B5EF4-FFF2-40B4-BE49-F238E27FC236}">
                <a16:creationId xmlns:a16="http://schemas.microsoft.com/office/drawing/2014/main" id="{4E9AEC0B-F34E-0DE5-C2D0-489D0ECDB0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 bwMode="auto"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83" name="Group 308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3084" name="Freeform: Shape 308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3C75E-B618-72A7-7A73-A9D9FEE5BE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2600">
                <a:solidFill>
                  <a:schemeClr val="bg1"/>
                </a:solidFill>
              </a:rPr>
              <a:t>Croeso Fest blends business, culture, and tourism for holistic regional development.</a:t>
            </a:r>
          </a:p>
          <a:p>
            <a:pPr lvl="0"/>
            <a:r>
              <a:rPr lang="en-US" sz="2600">
                <a:solidFill>
                  <a:schemeClr val="bg1"/>
                </a:solidFill>
              </a:rPr>
              <a:t>Activities will include keynote sessions, B2B exhibitions, guided heritage tours, culinary expos, and live performances.</a:t>
            </a:r>
          </a:p>
          <a:p>
            <a:pPr lvl="0"/>
            <a:r>
              <a:rPr lang="en-US" sz="2600">
                <a:solidFill>
                  <a:schemeClr val="bg1"/>
                </a:solidFill>
              </a:rPr>
              <a:t>The event promotes Welsh identity and hospitality and aligns with the “Year of Croeso” campaign (Visit Wales, 2025c).</a:t>
            </a:r>
          </a:p>
          <a:p>
            <a:endParaRPr lang="en-US" sz="2600">
              <a:solidFill>
                <a:schemeClr val="bg1"/>
              </a:solidFill>
            </a:endParaRPr>
          </a:p>
        </p:txBody>
      </p:sp>
      <p:grpSp>
        <p:nvGrpSpPr>
          <p:cNvPr id="308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088" name="Freeform: Shape 308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9" name="Freeform: Shape 308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0" name="Freeform: Shape 308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1" name="Freeform: Shape 309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2" name="Freeform: Shape 309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94179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D92898-258E-EF07-264C-47F64CED3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28D41D1-0918-270E-D464-6041615FB500}"/>
              </a:ext>
            </a:extLst>
          </p:cNvPr>
          <p:cNvSpPr txBox="1">
            <a:spLocks/>
          </p:cNvSpPr>
          <p:nvPr/>
        </p:nvSpPr>
        <p:spPr>
          <a:xfrm>
            <a:off x="1295400" y="669925"/>
            <a:ext cx="4800600" cy="1325563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37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Market Analysis and Target Audience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B556C-EF36-6AE8-8C3D-F12034562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0" y="2288833"/>
            <a:ext cx="4800600" cy="3711571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1700">
                <a:solidFill>
                  <a:schemeClr val="bg1"/>
                </a:solidFill>
              </a:rPr>
              <a:t>The target audience includes travel operators, tourism boards, cultural ambassadors, and event planners.</a:t>
            </a:r>
          </a:p>
          <a:p>
            <a:pPr lvl="0"/>
            <a:r>
              <a:rPr lang="en-US" sz="1700">
                <a:solidFill>
                  <a:schemeClr val="bg1"/>
                </a:solidFill>
              </a:rPr>
              <a:t>Primary demographic: 25–44, international professionals from North America, Europe, and Asia-Pacific.</a:t>
            </a:r>
          </a:p>
          <a:p>
            <a:pPr lvl="0"/>
            <a:r>
              <a:rPr lang="en-US" sz="1700">
                <a:solidFill>
                  <a:schemeClr val="bg1"/>
                </a:solidFill>
              </a:rPr>
              <a:t>There is a rising demand for immersive, experience-led travel requirements, especially around June (Robaina-Calderín e</a:t>
            </a:r>
            <a:r>
              <a:rPr lang="en-US" sz="1700" i="1">
                <a:solidFill>
                  <a:schemeClr val="bg1"/>
                </a:solidFill>
              </a:rPr>
              <a:t>t al</a:t>
            </a:r>
            <a:r>
              <a:rPr lang="en-US" sz="1700">
                <a:solidFill>
                  <a:schemeClr val="bg1"/>
                </a:solidFill>
              </a:rPr>
              <a:t>. 2023, Wales Government, 2025).</a:t>
            </a:r>
          </a:p>
          <a:p>
            <a:pPr lvl="0"/>
            <a:r>
              <a:rPr lang="en-US" sz="1700">
                <a:solidFill>
                  <a:schemeClr val="bg1"/>
                </a:solidFill>
              </a:rPr>
              <a:t>There are also business market opportunities in Wales (Wales Government, 2024).</a:t>
            </a:r>
          </a:p>
          <a:p>
            <a:endParaRPr lang="en-US" sz="1700">
              <a:solidFill>
                <a:schemeClr val="bg1"/>
              </a:solidFill>
            </a:endParaRPr>
          </a:p>
        </p:txBody>
      </p:sp>
      <p:pic>
        <p:nvPicPr>
          <p:cNvPr id="4" name="image2.png">
            <a:extLst>
              <a:ext uri="{FF2B5EF4-FFF2-40B4-BE49-F238E27FC236}">
                <a16:creationId xmlns:a16="http://schemas.microsoft.com/office/drawing/2014/main" id="{E40AB448-3317-7635-2C04-13D8C4A36FC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645193" y="456811"/>
            <a:ext cx="3588640" cy="261073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image1.png">
            <a:extLst>
              <a:ext uri="{FF2B5EF4-FFF2-40B4-BE49-F238E27FC236}">
                <a16:creationId xmlns:a16="http://schemas.microsoft.com/office/drawing/2014/main" id="{991E95B9-D326-AE47-872D-AC9D3A0FD23E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8038661" y="3983140"/>
            <a:ext cx="3588640" cy="227878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42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3D520A-8FFF-CD2C-8B83-959A86C60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age3.png">
            <a:extLst>
              <a:ext uri="{FF2B5EF4-FFF2-40B4-BE49-F238E27FC236}">
                <a16:creationId xmlns:a16="http://schemas.microsoft.com/office/drawing/2014/main" id="{4BF5686F-0E9D-8F97-5AD2-A3FB8BB97995}"/>
              </a:ext>
            </a:extLst>
          </p:cNvPr>
          <p:cNvPicPr/>
          <p:nvPr/>
        </p:nvPicPr>
        <p:blipFill>
          <a:blip r:embed="rId3"/>
          <a:srcRect r="3341" b="-2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51CC25-104A-1FEC-DFC8-C03528637A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21966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66766-B97D-DE25-7224-9DFEA261F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Competitive Landscape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9D3B24-F45D-DA54-CC80-2723EC16E8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2000" dirty="0"/>
              <a:t>Key competitors: WTM London (WTM London, 2025), </a:t>
            </a:r>
            <a:r>
              <a:rPr lang="en-US" sz="2000"/>
              <a:t>ExploreGB</a:t>
            </a:r>
            <a:r>
              <a:rPr lang="en-US" sz="2000" dirty="0"/>
              <a:t> (Exploring GB, 2025) and large-scale generic UK trade shows.</a:t>
            </a:r>
            <a:endParaRPr lang="en-US" sz="2000"/>
          </a:p>
          <a:p>
            <a:pPr lvl="0"/>
            <a:r>
              <a:rPr lang="en-US" sz="2000" dirty="0"/>
              <a:t>Croeso Fest differentiates by providing cultural depth, regional focus, and immersive experiences.</a:t>
            </a:r>
            <a:endParaRPr lang="en-US" sz="2000"/>
          </a:p>
          <a:p>
            <a:pPr lvl="0"/>
            <a:r>
              <a:rPr lang="en-US" sz="2000"/>
              <a:t>Wales’</a:t>
            </a:r>
            <a:r>
              <a:rPr lang="en-US" sz="2000" dirty="0"/>
              <a:t> limited MICE competition enhances niche appeal.</a:t>
            </a:r>
            <a:endParaRPr lang="en-US" sz="2000"/>
          </a:p>
          <a:p>
            <a:pPr lvl="0"/>
            <a:r>
              <a:rPr lang="en-US" sz="2000" dirty="0"/>
              <a:t>Strategic partnerships with Visit Wales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987298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25CA09-5AB4-456F-5A9C-631C5F36B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6D45212-1C93-5094-C8FB-975881018D37}"/>
              </a:ext>
            </a:extLst>
          </p:cNvPr>
          <p:cNvSpPr txBox="1">
            <a:spLocks/>
          </p:cNvSpPr>
          <p:nvPr/>
        </p:nvSpPr>
        <p:spPr>
          <a:xfrm>
            <a:off x="838200" y="448721"/>
            <a:ext cx="4707671" cy="1225650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35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Venue Feasibility: ICC Wale</a:t>
            </a:r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84011-35FE-D2B5-6907-F3C39E8318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2000">
                <a:solidFill>
                  <a:schemeClr val="bg1"/>
                </a:solidFill>
              </a:rPr>
              <a:t>ICC Wales, Newport, is the proposed venue for Croeso Fest, 2025 (ICC Wales, 2021)</a:t>
            </a:r>
          </a:p>
          <a:p>
            <a:pPr lvl="0"/>
            <a:r>
              <a:rPr lang="en-US" sz="2000">
                <a:solidFill>
                  <a:schemeClr val="bg1"/>
                </a:solidFill>
              </a:rPr>
              <a:t>It offers 5,000 sqm of flexible space, hybrid conferencing tech and a sustainable infrastructure (ICC Wales, 2021). </a:t>
            </a:r>
          </a:p>
          <a:p>
            <a:pPr lvl="0"/>
            <a:r>
              <a:rPr lang="en-US" sz="2000">
                <a:solidFill>
                  <a:schemeClr val="bg1"/>
                </a:solidFill>
              </a:rPr>
              <a:t>It is surrounded by hotels and attractions, improving the chances of delegates' experiences as well as logistical efficiency. </a:t>
            </a:r>
          </a:p>
          <a:p>
            <a:endParaRPr lang="en-US" sz="2000">
              <a:solidFill>
                <a:schemeClr val="bg1"/>
              </a:solidFill>
            </a:endParaRPr>
          </a:p>
        </p:txBody>
      </p:sp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ICCWales on X: &quot;At ICC Wales, we are 𝐜𝐨𝐧𝐟𝐢𝐝𝐞𝐧𝐭 that we can take  care of all your conferencing needs. We are the ideal venue for your next  meeting with a 1,500-seat auditorium,">
            <a:extLst>
              <a:ext uri="{FF2B5EF4-FFF2-40B4-BE49-F238E27FC236}">
                <a16:creationId xmlns:a16="http://schemas.microsoft.com/office/drawing/2014/main" id="{21B7F327-B8FF-FE5B-494D-35F3025840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3" r="15040"/>
          <a:stretch>
            <a:fillRect/>
          </a:stretch>
        </p:blipFill>
        <p:spPr bwMode="auto">
          <a:xfrm>
            <a:off x="6525453" y="10"/>
            <a:ext cx="56665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367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4BDC6A-437B-E6F8-BC9D-38B6B178F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7A30C-8315-FE05-398F-0DF5CEB88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Operational Requirements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89B4BD-A9A2-8AC6-F99F-F6CEA74C7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1900">
                <a:solidFill>
                  <a:schemeClr val="bg1"/>
                </a:solidFill>
              </a:rPr>
              <a:t>Event like Croeso Fest needs coordinated logistics across catering, transport, AV, security, and accessibility (Ballarano et al. 2022)</a:t>
            </a:r>
          </a:p>
          <a:p>
            <a:pPr lvl="0"/>
            <a:r>
              <a:rPr lang="en-US" sz="1900">
                <a:solidFill>
                  <a:schemeClr val="bg1"/>
                </a:solidFill>
              </a:rPr>
              <a:t>Key personnel: Event directors, AV technicians, interpreters, and guest experience managers.</a:t>
            </a:r>
          </a:p>
          <a:p>
            <a:pPr lvl="0"/>
            <a:r>
              <a:rPr lang="en-US" sz="1900">
                <a:solidFill>
                  <a:schemeClr val="bg1"/>
                </a:solidFill>
              </a:rPr>
              <a:t>Resources: Staging, lighting, digital registration, and emergency services.</a:t>
            </a:r>
          </a:p>
          <a:p>
            <a:pPr lvl="0"/>
            <a:r>
              <a:rPr lang="en-US" sz="1900">
                <a:solidFill>
                  <a:schemeClr val="bg1"/>
                </a:solidFill>
              </a:rPr>
              <a:t>Welsh cuisine and local sourcing will reinforce cultural authority (Cooper, 2024).</a:t>
            </a:r>
          </a:p>
          <a:p>
            <a:endParaRPr lang="en-US" sz="1900">
              <a:solidFill>
                <a:schemeClr val="bg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5393BE0D-4472-7BC8-B313-A376F45286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7373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  <p:sp>
        <p:nvSpPr>
          <p:cNvPr id="5" name="AutoShape 2" descr="Two-day free festival featuring food and live music coming to Swansea |  Wales Online">
            <a:extLst>
              <a:ext uri="{FF2B5EF4-FFF2-40B4-BE49-F238E27FC236}">
                <a16:creationId xmlns:a16="http://schemas.microsoft.com/office/drawing/2014/main" id="{8951A2F1-CB9C-866C-7ACB-CA7F41AF083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7" name="AutoShape 4">
            <a:extLst>
              <a:ext uri="{FF2B5EF4-FFF2-40B4-BE49-F238E27FC236}">
                <a16:creationId xmlns:a16="http://schemas.microsoft.com/office/drawing/2014/main" id="{2D38A64B-4931-256B-FF77-4A547CBC120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8717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3BCC07-1A6D-C236-A602-9298DF81C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3362112-7B94-F0AC-522B-11E95F197FF7}"/>
              </a:ext>
            </a:extLst>
          </p:cNvPr>
          <p:cNvSpPr txBox="1">
            <a:spLocks/>
          </p:cNvSpPr>
          <p:nvPr/>
        </p:nvSpPr>
        <p:spPr>
          <a:xfrm>
            <a:off x="6096000" y="212752"/>
            <a:ext cx="5737850" cy="765110"/>
          </a:xfrm>
          <a:prstGeom prst="flowChartAlternateProcess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>
                <a:solidFill>
                  <a:schemeClr val="tx1"/>
                </a:solidFill>
              </a:rPr>
              <a:t>Financial Feasibility</a:t>
            </a:r>
            <a:endParaRPr lang="en-IN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30CF15F-9EA5-467E-D29B-2659711A306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78859453"/>
              </p:ext>
            </p:extLst>
          </p:nvPr>
        </p:nvGraphicFramePr>
        <p:xfrm>
          <a:off x="6199356" y="4716291"/>
          <a:ext cx="5499682" cy="17040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49841">
                  <a:extLst>
                    <a:ext uri="{9D8B030D-6E8A-4147-A177-3AD203B41FA5}">
                      <a16:colId xmlns:a16="http://schemas.microsoft.com/office/drawing/2014/main" val="218232143"/>
                    </a:ext>
                  </a:extLst>
                </a:gridCol>
                <a:gridCol w="2749841">
                  <a:extLst>
                    <a:ext uri="{9D8B030D-6E8A-4147-A177-3AD203B41FA5}">
                      <a16:colId xmlns:a16="http://schemas.microsoft.com/office/drawing/2014/main" val="2432831909"/>
                    </a:ext>
                  </a:extLst>
                </a:gridCol>
              </a:tblGrid>
              <a:tr h="188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Source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Estimated Income (£)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3512171"/>
                  </a:ext>
                </a:extLst>
              </a:tr>
              <a:tr h="188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Delegate Registration Fees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150,000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869217"/>
                  </a:ext>
                </a:extLst>
              </a:tr>
              <a:tr h="188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Sponsorship Packages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100,000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5658479"/>
                  </a:ext>
                </a:extLst>
              </a:tr>
              <a:tr h="1429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Exhibition Booth Sales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60,000</a:t>
                      </a:r>
                      <a:endParaRPr lang="en-IN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097902"/>
                  </a:ext>
                </a:extLst>
              </a:tr>
              <a:tr h="188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Total Projected Revenue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310,000</a:t>
                      </a:r>
                      <a:endParaRPr lang="en-IN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2020450"/>
                  </a:ext>
                </a:extLst>
              </a:tr>
              <a:tr h="188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>
                          <a:effectLst/>
                        </a:rPr>
                        <a:t>Profit </a:t>
                      </a:r>
                      <a:endParaRPr lang="en-IN" sz="12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(310,000-250,000) = 60,000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5290946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8768909-1E3E-F10A-23A1-64736C7175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4612873"/>
              </p:ext>
            </p:extLst>
          </p:nvPr>
        </p:nvGraphicFramePr>
        <p:xfrm>
          <a:off x="104775" y="212752"/>
          <a:ext cx="5638801" cy="64324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11097">
                  <a:extLst>
                    <a:ext uri="{9D8B030D-6E8A-4147-A177-3AD203B41FA5}">
                      <a16:colId xmlns:a16="http://schemas.microsoft.com/office/drawing/2014/main" val="4107705944"/>
                    </a:ext>
                  </a:extLst>
                </a:gridCol>
                <a:gridCol w="2726876">
                  <a:extLst>
                    <a:ext uri="{9D8B030D-6E8A-4147-A177-3AD203B41FA5}">
                      <a16:colId xmlns:a16="http://schemas.microsoft.com/office/drawing/2014/main" val="2435419159"/>
                    </a:ext>
                  </a:extLst>
                </a:gridCol>
                <a:gridCol w="1200828">
                  <a:extLst>
                    <a:ext uri="{9D8B030D-6E8A-4147-A177-3AD203B41FA5}">
                      <a16:colId xmlns:a16="http://schemas.microsoft.com/office/drawing/2014/main" val="309219411"/>
                    </a:ext>
                  </a:extLst>
                </a:gridCol>
              </a:tblGrid>
              <a:tr h="60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Category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Sub-category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Estimated Cost (£)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4098401"/>
                  </a:ext>
                </a:extLst>
              </a:tr>
              <a:tr h="364308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Venue Hire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ICC Wales (3 days)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60,000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1852885981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Set-up and teardown fees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15,000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4219901169"/>
                  </a:ext>
                </a:extLst>
              </a:tr>
              <a:tr h="3643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Staffing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Event directors and coordinators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20,000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2628320683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AV technicians, interpreters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15,000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4006633068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Guest experience and hospitality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10,000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1485853110"/>
                  </a:ext>
                </a:extLst>
              </a:tr>
              <a:tr h="3643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Marketing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Digital campaigns (social/email)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12,000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3922612782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Website and app development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8,000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1905868980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PR and influencer engagement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10,000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2438347838"/>
                  </a:ext>
                </a:extLst>
              </a:tr>
              <a:tr h="364308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Catering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Delegate meals and refreshments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30,000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1646095253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Culinary workshops and expos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10,000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3343056192"/>
                  </a:ext>
                </a:extLst>
              </a:tr>
              <a:tr h="364308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AV and Technology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Equipment rental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20,000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915638932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Hybrid conferencing setup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10,000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3678958588"/>
                  </a:ext>
                </a:extLst>
              </a:tr>
              <a:tr h="3643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Miscellaneous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Insurance and contingency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10,000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2833419615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Décor, signage, printed materials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10,000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3075181264"/>
                  </a:ext>
                </a:extLst>
              </a:tr>
              <a:tr h="364308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Transport &amp; accessibility services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10,000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/>
                </a:tc>
                <a:extLst>
                  <a:ext uri="{0D108BD9-81ED-4DB2-BD59-A6C34878D82A}">
                    <a16:rowId xmlns:a16="http://schemas.microsoft.com/office/drawing/2014/main" val="3661797186"/>
                  </a:ext>
                </a:extLst>
              </a:tr>
              <a:tr h="36430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b="1">
                          <a:effectLst/>
                        </a:rPr>
                        <a:t>Total Estimated Cost</a:t>
                      </a:r>
                      <a:endParaRPr lang="en-IN" sz="12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250,000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3591" marR="43591" marT="43591" marB="43591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048896"/>
                  </a:ext>
                </a:extLst>
              </a:tr>
            </a:tbl>
          </a:graphicData>
        </a:graphic>
      </p:graphicFrame>
      <p:pic>
        <p:nvPicPr>
          <p:cNvPr id="8194" name="Picture 2" descr="Llangollen International Musical Eisteddfod celebrates 'Year of Croeso'  with 4000 competitors in 2025 - Wrexham.com">
            <a:extLst>
              <a:ext uri="{FF2B5EF4-FFF2-40B4-BE49-F238E27FC236}">
                <a16:creationId xmlns:a16="http://schemas.microsoft.com/office/drawing/2014/main" id="{8924964E-FCEE-BA56-23FD-9CE5FEA53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356" y="1187785"/>
            <a:ext cx="5409238" cy="3377071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487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6C5BBD-EE10-CED8-5A48-2856E48B8F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F0556-45BC-BA8D-0BD8-5E44326E1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Marketing and Promotion Strategy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7D7617-81F4-92FC-B44E-BC1F3C1901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625" r="19876" b="1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EBFC1B-3AA3-016A-D6DB-E8F45E5205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2200">
                <a:solidFill>
                  <a:schemeClr val="bg1"/>
                </a:solidFill>
              </a:rPr>
              <a:t>Multichannel promotions tend to gain the most exposure in a marketing campaign (Sakas et al., 2022). </a:t>
            </a:r>
          </a:p>
          <a:p>
            <a:pPr lvl="0"/>
            <a:r>
              <a:rPr lang="en-US" sz="2200">
                <a:solidFill>
                  <a:schemeClr val="bg1"/>
                </a:solidFill>
              </a:rPr>
              <a:t>Channels: Instagram, LinkedIn, email, website, app.</a:t>
            </a:r>
          </a:p>
          <a:p>
            <a:pPr lvl="0"/>
            <a:r>
              <a:rPr lang="en-US" sz="2200">
                <a:solidFill>
                  <a:schemeClr val="bg1"/>
                </a:solidFill>
              </a:rPr>
              <a:t>Partners: Visit Wales, UK embassies, tourism media.</a:t>
            </a:r>
          </a:p>
          <a:p>
            <a:pPr lvl="0"/>
            <a:r>
              <a:rPr lang="en-US" sz="2200">
                <a:solidFill>
                  <a:schemeClr val="bg1"/>
                </a:solidFill>
              </a:rPr>
              <a:t>Tactics: Influencer engagement, press kits, live coverage.</a:t>
            </a:r>
          </a:p>
          <a:p>
            <a:pPr lvl="0"/>
            <a:r>
              <a:rPr lang="en-US" sz="2200">
                <a:solidFill>
                  <a:schemeClr val="bg1"/>
                </a:solidFill>
              </a:rPr>
              <a:t>Strategy: Guided by the AIDA model and promotional mix theory (Lang et al. 2022)</a:t>
            </a:r>
          </a:p>
          <a:p>
            <a:endParaRPr lang="en-US" sz="2200">
              <a:solidFill>
                <a:schemeClr val="bg1"/>
              </a:solidFill>
            </a:endParaRPr>
          </a:p>
        </p:txBody>
      </p:sp>
      <p:grpSp>
        <p:nvGrpSpPr>
          <p:cNvPr id="19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AutoShape 2" descr="Two-day free festival featuring food and live music coming to Swansea |  Wales Online">
            <a:extLst>
              <a:ext uri="{FF2B5EF4-FFF2-40B4-BE49-F238E27FC236}">
                <a16:creationId xmlns:a16="http://schemas.microsoft.com/office/drawing/2014/main" id="{216F08D7-CB5B-C5B3-F2B1-13BA0C4E6FD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7" name="AutoShape 4">
            <a:extLst>
              <a:ext uri="{FF2B5EF4-FFF2-40B4-BE49-F238E27FC236}">
                <a16:creationId xmlns:a16="http://schemas.microsoft.com/office/drawing/2014/main" id="{7A1EA957-BF52-C72C-BF9B-408FC73A278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3" name="AutoShape 2" descr="Huge four-day St David's Day celebration in Swansea with centrepiece  spectacular parade through city | Wales Online">
            <a:extLst>
              <a:ext uri="{FF2B5EF4-FFF2-40B4-BE49-F238E27FC236}">
                <a16:creationId xmlns:a16="http://schemas.microsoft.com/office/drawing/2014/main" id="{33921112-FCCC-AB9F-D179-8162B222CB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91379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FA95C-BB3E-87AB-0BCA-9C16271D6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1B80030-DBFE-25F6-CFA7-0881D8B2B379}"/>
              </a:ext>
            </a:extLst>
          </p:cNvPr>
          <p:cNvSpPr txBox="1">
            <a:spLocks/>
          </p:cNvSpPr>
          <p:nvPr/>
        </p:nvSpPr>
        <p:spPr>
          <a:xfrm>
            <a:off x="5776310" y="151981"/>
            <a:ext cx="6011898" cy="1320800"/>
          </a:xfrm>
          <a:prstGeom prst="flowChartAlternateProcess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>
                <a:solidFill>
                  <a:schemeClr val="tx1"/>
                </a:solidFill>
              </a:rPr>
              <a:t>Risk and Sustainability Considerations</a:t>
            </a:r>
            <a:endParaRPr lang="en-IN" b="1" dirty="0">
              <a:solidFill>
                <a:schemeClr val="tx1"/>
              </a:solidFill>
            </a:endParaRP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B6336F7C-924E-8201-3D66-46170BA264F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95884280"/>
              </p:ext>
            </p:extLst>
          </p:nvPr>
        </p:nvGraphicFramePr>
        <p:xfrm>
          <a:off x="5482397" y="1609663"/>
          <a:ext cx="6471139" cy="50963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92597">
                  <a:extLst>
                    <a:ext uri="{9D8B030D-6E8A-4147-A177-3AD203B41FA5}">
                      <a16:colId xmlns:a16="http://schemas.microsoft.com/office/drawing/2014/main" val="117275078"/>
                    </a:ext>
                  </a:extLst>
                </a:gridCol>
                <a:gridCol w="1296302">
                  <a:extLst>
                    <a:ext uri="{9D8B030D-6E8A-4147-A177-3AD203B41FA5}">
                      <a16:colId xmlns:a16="http://schemas.microsoft.com/office/drawing/2014/main" val="773639018"/>
                    </a:ext>
                  </a:extLst>
                </a:gridCol>
                <a:gridCol w="1700748">
                  <a:extLst>
                    <a:ext uri="{9D8B030D-6E8A-4147-A177-3AD203B41FA5}">
                      <a16:colId xmlns:a16="http://schemas.microsoft.com/office/drawing/2014/main" val="325079977"/>
                    </a:ext>
                  </a:extLst>
                </a:gridCol>
                <a:gridCol w="2281492">
                  <a:extLst>
                    <a:ext uri="{9D8B030D-6E8A-4147-A177-3AD203B41FA5}">
                      <a16:colId xmlns:a16="http://schemas.microsoft.com/office/drawing/2014/main" val="2909428443"/>
                    </a:ext>
                  </a:extLst>
                </a:gridCol>
              </a:tblGrid>
              <a:tr h="5807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>
                          <a:effectLst/>
                        </a:rPr>
                        <a:t>Risk Category</a:t>
                      </a:r>
                      <a:endParaRPr lang="en-IN" sz="14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>
                          <a:effectLst/>
                        </a:rPr>
                        <a:t>Potential Impact</a:t>
                      </a:r>
                      <a:endParaRPr lang="en-IN" sz="1400" b="1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Mitigation Strategy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400" b="1" dirty="0">
                          <a:effectLst/>
                        </a:rPr>
                        <a:t>Sustainability Action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794025"/>
                  </a:ext>
                </a:extLst>
              </a:tr>
              <a:tr h="81102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Logistical disruption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Delays in setup, transport, or vendor delivery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Backup suppliers, flexible contracts, detailed timelines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Use local vendors to reduce transport complexity (McDougall and Davis, 2024)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extLst>
                  <a:ext uri="{0D108BD9-81ED-4DB2-BD59-A6C34878D82A}">
                    <a16:rowId xmlns:a16="http://schemas.microsoft.com/office/drawing/2014/main" val="1268310366"/>
                  </a:ext>
                </a:extLst>
              </a:tr>
              <a:tr h="104125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Low attendance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Reduced revenue, poor engagement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Early-bird pricing, targeted marketing, influencer outreach</a:t>
                      </a:r>
                      <a:endParaRPr lang="en-IN" sz="120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Promote inclusive messaging and cultural relevance (Tuli, et al. 2025)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extLst>
                  <a:ext uri="{0D108BD9-81ED-4DB2-BD59-A6C34878D82A}">
                    <a16:rowId xmlns:a16="http://schemas.microsoft.com/office/drawing/2014/main" val="3682067902"/>
                  </a:ext>
                </a:extLst>
              </a:tr>
              <a:tr h="81102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Weather interference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Outdoor tours or activities may be cancelled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Indoor backup venues, weather monitoring, and flexible scheduling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Hybrid options to reduce reliance on physical attendance (</a:t>
                      </a:r>
                      <a:r>
                        <a:rPr lang="en-GB" sz="1200" dirty="0" err="1">
                          <a:effectLst/>
                        </a:rPr>
                        <a:t>Effiyaldi</a:t>
                      </a:r>
                      <a:r>
                        <a:rPr lang="en-GB" sz="1200" dirty="0">
                          <a:effectLst/>
                        </a:rPr>
                        <a:t> et al. 2025)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extLst>
                  <a:ext uri="{0D108BD9-81ED-4DB2-BD59-A6C34878D82A}">
                    <a16:rowId xmlns:a16="http://schemas.microsoft.com/office/drawing/2014/main" val="1644640070"/>
                  </a:ext>
                </a:extLst>
              </a:tr>
              <a:tr h="104125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Health emergencies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Illness outbreaks, delegate safety concerns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Insurance coverage, on-site medical support, digital packs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Contactless registration and sanitation protocols (Melly et al. 2023)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extLst>
                  <a:ext uri="{0D108BD9-81ED-4DB2-BD59-A6C34878D82A}">
                    <a16:rowId xmlns:a16="http://schemas.microsoft.com/office/drawing/2014/main" val="3208880527"/>
                  </a:ext>
                </a:extLst>
              </a:tr>
              <a:tr h="81102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Funding Shortfall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Budget overrun or sponsor withdrawal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10% contingency reserve, tiered sponsorship packages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Transparent budgeting and community reinvestment (Shawe, 2023)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37364" marR="37364" marT="37364" marB="37364"/>
                </a:tc>
                <a:extLst>
                  <a:ext uri="{0D108BD9-81ED-4DB2-BD59-A6C34878D82A}">
                    <a16:rowId xmlns:a16="http://schemas.microsoft.com/office/drawing/2014/main" val="1749590181"/>
                  </a:ext>
                </a:extLst>
              </a:tr>
            </a:tbl>
          </a:graphicData>
        </a:graphic>
      </p:graphicFrame>
      <p:sp>
        <p:nvSpPr>
          <p:cNvPr id="4" name="AutoShape 2" descr="21 very Welsh events to celebrate St David's Day | Wales Online">
            <a:extLst>
              <a:ext uri="{FF2B5EF4-FFF2-40B4-BE49-F238E27FC236}">
                <a16:creationId xmlns:a16="http://schemas.microsoft.com/office/drawing/2014/main" id="{825F219B-30B6-69E0-D495-77C189A69E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1E65D7-995C-E4CE-E498-47640EDA4E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3938"/>
          <a:stretch>
            <a:fillRect/>
          </a:stretch>
        </p:blipFill>
        <p:spPr>
          <a:xfrm>
            <a:off x="0" y="0"/>
            <a:ext cx="5205046" cy="6858000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216848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6907AD-D385-94FD-FE11-71591264C8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8E0D6-2715-0546-9C04-650F64178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6784" y="396117"/>
            <a:ext cx="5217172" cy="1158857"/>
          </a:xfrm>
          <a:prstGeom prst="flowChartAlternateProcess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 &amp; Justification</a:t>
            </a:r>
          </a:p>
        </p:txBody>
      </p:sp>
      <p:grpSp>
        <p:nvGrpSpPr>
          <p:cNvPr id="17" name="Graphic 38">
            <a:extLst>
              <a:ext uri="{FF2B5EF4-FFF2-40B4-BE49-F238E27FC236}">
                <a16:creationId xmlns:a16="http://schemas.microsoft.com/office/drawing/2014/main" id="{9742E72B-7FDB-4BC3-84CE-9A8675647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6583" y="975545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E41CB4E-1ACC-413B-9806-FF276C0F0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9B54E44-06C0-461C-A803-0F535321A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1" name="Oval 20">
            <a:extLst>
              <a:ext uri="{FF2B5EF4-FFF2-40B4-BE49-F238E27FC236}">
                <a16:creationId xmlns:a16="http://schemas.microsoft.com/office/drawing/2014/main" id="{09645E15-CD1B-4EAA-B2F2-D41E53CA4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59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C571069-A359-469A-98CD-9458DBAA0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59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58D83F-AEDF-89A7-61AF-EB014ADF5C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116" y="1820334"/>
            <a:ext cx="3225396" cy="3217333"/>
          </a:xfrm>
          <a:prstGeom prst="rect">
            <a:avLst/>
          </a:prstGeom>
        </p:spPr>
      </p:pic>
      <p:grpSp>
        <p:nvGrpSpPr>
          <p:cNvPr id="25" name="Graphic 4">
            <a:extLst>
              <a:ext uri="{FF2B5EF4-FFF2-40B4-BE49-F238E27FC236}">
                <a16:creationId xmlns:a16="http://schemas.microsoft.com/office/drawing/2014/main" id="{A61BDD87-32CE-4DE2-AAE1-62C2F4793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4903343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0F3645-6645-44FD-A4C7-06D41C099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5458736-D4A2-40D4-9420-C40AEB2AB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68FA6A4-209B-443A-9CF2-FFDC90EC3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EB0A6C9-E0F4-403E-8FB7-5FF4F1F64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DA5950E-75DA-4E34-99EB-898254870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F609E6F-709D-42D6-8E54-91E37E2B1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C4707FB-9E68-4EBA-A4E0-4516F1506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799771A-5CA8-4CCE-B4F5-FE8C20379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61D636C-9A38-466B-BD92-39795F493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99F3BD6-49A2-4D64-A3C0-8EFCEF9D9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ABC753B-C028-4FCD-9D53-2BDBB2644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8F316F-3B46-4F37-AB8C-E69368303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636F8A8-BD35-4E0B-901B-1589A0534D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3D987C-EEB5-D6C1-E19B-18EEBF11B4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56783" y="1747592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2200">
                <a:solidFill>
                  <a:schemeClr val="bg1"/>
                </a:solidFill>
              </a:rPr>
              <a:t>Croeso Fest festival will align with Wales’ tourism strategy.</a:t>
            </a:r>
          </a:p>
          <a:p>
            <a:pPr lvl="0"/>
            <a:r>
              <a:rPr lang="en-US" sz="2200">
                <a:solidFill>
                  <a:schemeClr val="bg1"/>
                </a:solidFill>
              </a:rPr>
              <a:t>The festival will offer cultural depth, strategic partnerships, and financial sustainability for an overall business management process.</a:t>
            </a:r>
          </a:p>
          <a:p>
            <a:pPr lvl="0"/>
            <a:r>
              <a:rPr lang="en-US" sz="2200">
                <a:solidFill>
                  <a:schemeClr val="bg1"/>
                </a:solidFill>
              </a:rPr>
              <a:t>The concept supports Welsh identity, economic growth, and global visibility.</a:t>
            </a:r>
          </a:p>
          <a:p>
            <a:pPr lvl="0"/>
            <a:r>
              <a:rPr lang="en-US" sz="2200">
                <a:solidFill>
                  <a:schemeClr val="bg1"/>
                </a:solidFill>
              </a:rPr>
              <a:t>Planning requires best practices for competence development and stakeholder engagement (Beam et al., 2022). </a:t>
            </a:r>
          </a:p>
          <a:p>
            <a:endParaRPr lang="en-US" sz="2200">
              <a:solidFill>
                <a:schemeClr val="bg1"/>
              </a:solidFill>
            </a:endParaRPr>
          </a:p>
        </p:txBody>
      </p:sp>
      <p:sp>
        <p:nvSpPr>
          <p:cNvPr id="5" name="AutoShape 2" descr="Two-day free festival featuring food and live music coming to Swansea |  Wales Online">
            <a:extLst>
              <a:ext uri="{FF2B5EF4-FFF2-40B4-BE49-F238E27FC236}">
                <a16:creationId xmlns:a16="http://schemas.microsoft.com/office/drawing/2014/main" id="{BDAD63FC-6F13-2400-2A2C-C881AD3D44C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7" name="AutoShape 4">
            <a:extLst>
              <a:ext uri="{FF2B5EF4-FFF2-40B4-BE49-F238E27FC236}">
                <a16:creationId xmlns:a16="http://schemas.microsoft.com/office/drawing/2014/main" id="{83E939EB-AD20-559D-3CA9-BBD96010B34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3" name="AutoShape 2" descr="Huge four-day St David's Day celebration in Swansea with centrepiece  spectacular parade through city | Wales Online">
            <a:extLst>
              <a:ext uri="{FF2B5EF4-FFF2-40B4-BE49-F238E27FC236}">
                <a16:creationId xmlns:a16="http://schemas.microsoft.com/office/drawing/2014/main" id="{931D6AA4-A562-9946-BEA1-261446FF61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6" name="AutoShape 2">
            <a:extLst>
              <a:ext uri="{FF2B5EF4-FFF2-40B4-BE49-F238E27FC236}">
                <a16:creationId xmlns:a16="http://schemas.microsoft.com/office/drawing/2014/main" id="{A4B271E2-63FD-5C8B-E0DD-9C77A38AC83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579032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18977-8EB0-7910-D09F-2E734D3538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2635" y="1250575"/>
            <a:ext cx="4604274" cy="4163210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8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</a:t>
            </a:r>
            <a:br>
              <a:rPr lang="en-US" sz="8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8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list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838B3A-B9C0-5005-76A2-0C9E22102C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86438" y="350044"/>
            <a:ext cx="5907881" cy="622935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 err="1">
                <a:solidFill>
                  <a:schemeClr val="bg1"/>
                </a:solidFill>
              </a:rPr>
              <a:t>Ballarano</a:t>
            </a:r>
            <a:r>
              <a:rPr lang="en-US" sz="700" dirty="0">
                <a:solidFill>
                  <a:schemeClr val="bg1"/>
                </a:solidFill>
              </a:rPr>
              <a:t>, D., Patella, S.M. and </a:t>
            </a:r>
            <a:r>
              <a:rPr lang="en-US" sz="700" dirty="0" err="1">
                <a:solidFill>
                  <a:schemeClr val="bg1"/>
                </a:solidFill>
              </a:rPr>
              <a:t>Asdrubali</a:t>
            </a:r>
            <a:r>
              <a:rPr lang="en-US" sz="700" dirty="0">
                <a:solidFill>
                  <a:schemeClr val="bg1"/>
                </a:solidFill>
              </a:rPr>
              <a:t>, F. (2022). Sustainable Transportation for Events: A Systematic Review. </a:t>
            </a:r>
            <a:r>
              <a:rPr lang="en-US" sz="700" i="1" dirty="0">
                <a:solidFill>
                  <a:schemeClr val="bg1"/>
                </a:solidFill>
              </a:rPr>
              <a:t>Sustainability</a:t>
            </a:r>
            <a:r>
              <a:rPr lang="en-US" sz="700" dirty="0">
                <a:solidFill>
                  <a:schemeClr val="bg1"/>
                </a:solidFill>
              </a:rPr>
              <a:t>, 14(23), p.15815.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://doi.org/10.3390/su142315815.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Beam, C., Specking, E., Parnell, G.S., Pohl, E., Goerger, M.N., Buchanan, J.P. and </a:t>
            </a:r>
            <a:r>
              <a:rPr lang="en-US" sz="700" dirty="0" err="1">
                <a:solidFill>
                  <a:schemeClr val="bg1"/>
                </a:solidFill>
              </a:rPr>
              <a:t>Gallarno</a:t>
            </a:r>
            <a:r>
              <a:rPr lang="en-US" sz="700" dirty="0">
                <a:solidFill>
                  <a:schemeClr val="bg1"/>
                </a:solidFill>
              </a:rPr>
              <a:t>, G.E. (2022). Best Practices for Stakeholder Engagement for Government R&amp;D Organizations. </a:t>
            </a:r>
            <a:r>
              <a:rPr lang="en-US" sz="700" i="1" dirty="0">
                <a:solidFill>
                  <a:schemeClr val="bg1"/>
                </a:solidFill>
              </a:rPr>
              <a:t>Engineering Management Journal</a:t>
            </a:r>
            <a:r>
              <a:rPr lang="en-US" sz="700" dirty="0">
                <a:solidFill>
                  <a:schemeClr val="bg1"/>
                </a:solidFill>
              </a:rPr>
              <a:t>, 35(1), pp.1–20.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://doi.org/10.1080/10429247.2022.2030180.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Cooper, M. (2024). The Impact of Cultural Differences on Global Procurement: A Qualitative Study of Multinational Supply Chains.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://doi.org/10.20944/preprints202407.0694.v1.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 err="1">
                <a:solidFill>
                  <a:schemeClr val="bg1"/>
                </a:solidFill>
              </a:rPr>
              <a:t>Effiyaldi</a:t>
            </a:r>
            <a:r>
              <a:rPr lang="en-US" sz="700" dirty="0">
                <a:solidFill>
                  <a:schemeClr val="bg1"/>
                </a:solidFill>
              </a:rPr>
              <a:t>, E., Subroto, S. and Sakaria, M. (2025). Hybrid Working: Challenges and Opportunities in Managing Employee Performance in the Age of Flexible Working. </a:t>
            </a:r>
            <a:r>
              <a:rPr lang="en-US" sz="700" i="1" dirty="0" err="1">
                <a:solidFill>
                  <a:schemeClr val="bg1"/>
                </a:solidFill>
              </a:rPr>
              <a:t>Oikonomia</a:t>
            </a:r>
            <a:r>
              <a:rPr lang="en-US" sz="700" i="1" dirty="0">
                <a:solidFill>
                  <a:schemeClr val="bg1"/>
                </a:solidFill>
              </a:rPr>
              <a:t> : Journal of Management Economics and Accounting</a:t>
            </a:r>
            <a:r>
              <a:rPr lang="en-US" sz="700" dirty="0">
                <a:solidFill>
                  <a:schemeClr val="bg1"/>
                </a:solidFill>
              </a:rPr>
              <a:t>, 2(2), pp.95–106.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://doi.org/10.61942/oikonomia.v2i2.310.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Exploring GB (2025). </a:t>
            </a:r>
            <a:r>
              <a:rPr lang="en-US" sz="700" i="1" dirty="0">
                <a:solidFill>
                  <a:schemeClr val="bg1"/>
                </a:solidFill>
              </a:rPr>
              <a:t>Exploring GB</a:t>
            </a:r>
            <a:r>
              <a:rPr lang="en-US" sz="700" dirty="0">
                <a:solidFill>
                  <a:schemeClr val="bg1"/>
                </a:solidFill>
              </a:rPr>
              <a:t>. [online] Available at: https://www.exploringgb.co.uk/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ICC Wales (2021). </a:t>
            </a:r>
            <a:r>
              <a:rPr lang="en-US" sz="700" i="1" dirty="0">
                <a:solidFill>
                  <a:schemeClr val="bg1"/>
                </a:solidFill>
              </a:rPr>
              <a:t>Home</a:t>
            </a:r>
            <a:r>
              <a:rPr lang="en-US" sz="700" dirty="0">
                <a:solidFill>
                  <a:schemeClr val="bg1"/>
                </a:solidFill>
              </a:rPr>
              <a:t>. [online] Available at: https://www.iccwales.com/ [Accessed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ICC Wales (2025). </a:t>
            </a:r>
            <a:r>
              <a:rPr lang="en-US" sz="700" i="1" dirty="0">
                <a:solidFill>
                  <a:schemeClr val="bg1"/>
                </a:solidFill>
              </a:rPr>
              <a:t>Event Sustainability Policy - ICC Sustainability</a:t>
            </a:r>
            <a:r>
              <a:rPr lang="en-US" sz="700" dirty="0">
                <a:solidFill>
                  <a:schemeClr val="bg1"/>
                </a:solidFill>
              </a:rPr>
              <a:t>. [online] Available at: https://www.iccwales.com/sustainability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Lang, L.D., Lim, W.M. and Guzmán, F. (2022). How Does Promotion Mix Affect Brand equity? Insights from a mixed-methods Study of Low Involvement Products. </a:t>
            </a:r>
            <a:r>
              <a:rPr lang="en-US" sz="700" i="1" dirty="0">
                <a:solidFill>
                  <a:schemeClr val="bg1"/>
                </a:solidFill>
              </a:rPr>
              <a:t>Journal of Business Research</a:t>
            </a:r>
            <a:r>
              <a:rPr lang="en-US" sz="700" dirty="0">
                <a:solidFill>
                  <a:schemeClr val="bg1"/>
                </a:solidFill>
              </a:rPr>
              <a:t>, [online] 141, pp.175–190.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://doi.org/10.1016/j.jbusres.2021.12.028.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McDougall, N. and Davis, A. (2024). The Local Supply Chain during Disruption: Establishing Resilient Networks for the Future. </a:t>
            </a:r>
            <a:r>
              <a:rPr lang="en-US" sz="700" i="1" dirty="0">
                <a:solidFill>
                  <a:schemeClr val="bg1"/>
                </a:solidFill>
              </a:rPr>
              <a:t>Journal of cleaner production</a:t>
            </a:r>
            <a:r>
              <a:rPr lang="en-US" sz="700" dirty="0">
                <a:solidFill>
                  <a:schemeClr val="bg1"/>
                </a:solidFill>
              </a:rPr>
              <a:t>, 462, pp.142743–142743.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://doi.org/10.1016/j.jclepro.2024.142743.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Melly, D., McLoughlin, E. and Maguire, K. (2023). Emerging Venue Considerations for Event Management: The Case of Ireland. </a:t>
            </a:r>
            <a:r>
              <a:rPr lang="en-US" sz="700" i="1" dirty="0">
                <a:solidFill>
                  <a:schemeClr val="bg1"/>
                </a:solidFill>
              </a:rPr>
              <a:t>Tourism and Hospitality</a:t>
            </a:r>
            <a:r>
              <a:rPr lang="en-US" sz="700" dirty="0">
                <a:solidFill>
                  <a:schemeClr val="bg1"/>
                </a:solidFill>
              </a:rPr>
              <a:t>, 4(1), pp.187–201.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://doi.org/10.3390/tourhosp4010011.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Robaina-</a:t>
            </a:r>
            <a:r>
              <a:rPr lang="en-US" sz="700" dirty="0" err="1">
                <a:solidFill>
                  <a:schemeClr val="bg1"/>
                </a:solidFill>
              </a:rPr>
              <a:t>Calderín</a:t>
            </a:r>
            <a:r>
              <a:rPr lang="en-US" sz="700" dirty="0">
                <a:solidFill>
                  <a:schemeClr val="bg1"/>
                </a:solidFill>
              </a:rPr>
              <a:t>, L., Delia, J. and Muñoz-Leiva, F. (2023). Immersive experiences as a resource for promoting museum tourism in the Z and millennials generations. </a:t>
            </a:r>
            <a:r>
              <a:rPr lang="en-US" sz="700" i="1" dirty="0">
                <a:solidFill>
                  <a:schemeClr val="bg1"/>
                </a:solidFill>
              </a:rPr>
              <a:t>Journal of Destination Marketing and Management</a:t>
            </a:r>
            <a:r>
              <a:rPr lang="en-US" sz="700" dirty="0">
                <a:solidFill>
                  <a:schemeClr val="bg1"/>
                </a:solidFill>
              </a:rPr>
              <a:t>, [online] 29, pp.100795–100795.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://doi.org/10.1016/j.jdmm.2023.100795.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Sakas, D.P., </a:t>
            </a:r>
            <a:r>
              <a:rPr lang="en-US" sz="700" dirty="0" err="1">
                <a:solidFill>
                  <a:schemeClr val="bg1"/>
                </a:solidFill>
              </a:rPr>
              <a:t>Reklitis</a:t>
            </a:r>
            <a:r>
              <a:rPr lang="en-US" sz="700" dirty="0">
                <a:solidFill>
                  <a:schemeClr val="bg1"/>
                </a:solidFill>
              </a:rPr>
              <a:t>, D.P., Terzi, M.C. and Vassilakis, C. (2022). Multichannel Digital Marketing Optimizations through Big Data Analytics in the Tourism and Hospitality Industry. </a:t>
            </a:r>
            <a:r>
              <a:rPr lang="en-US" sz="700" i="1" dirty="0">
                <a:solidFill>
                  <a:schemeClr val="bg1"/>
                </a:solidFill>
              </a:rPr>
              <a:t>Journal of Theoretical and Applied Electronic Commerce Research</a:t>
            </a:r>
            <a:r>
              <a:rPr lang="en-US" sz="700" dirty="0">
                <a:solidFill>
                  <a:schemeClr val="bg1"/>
                </a:solidFill>
              </a:rPr>
              <a:t>, 17(4), pp.1383–1408.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://doi.org/10.3390/jtaer17040070.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Shawe, R. (2023). Budget and Organization Management. </a:t>
            </a:r>
            <a:r>
              <a:rPr lang="en-US" sz="700" i="1" dirty="0">
                <a:solidFill>
                  <a:schemeClr val="bg1"/>
                </a:solidFill>
              </a:rPr>
              <a:t>Open Journal of Business and Management</a:t>
            </a:r>
            <a:r>
              <a:rPr lang="en-US" sz="700" dirty="0">
                <a:solidFill>
                  <a:schemeClr val="bg1"/>
                </a:solidFill>
              </a:rPr>
              <a:t>, 11(3), pp.910–919.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://doi.org/10.4236/ojbm.2023.113049.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Tuli, N., Srivastava, V. and Kumar, H. (2025). Inclusive marketing: A review and research agenda. </a:t>
            </a:r>
            <a:r>
              <a:rPr lang="en-US" sz="700" i="1" dirty="0">
                <a:solidFill>
                  <a:schemeClr val="bg1"/>
                </a:solidFill>
              </a:rPr>
              <a:t>Journal of Business Research</a:t>
            </a:r>
            <a:r>
              <a:rPr lang="en-US" sz="700" dirty="0">
                <a:solidFill>
                  <a:schemeClr val="bg1"/>
                </a:solidFill>
              </a:rPr>
              <a:t>, [online] 191, p.115274. </a:t>
            </a:r>
            <a:r>
              <a:rPr lang="en-US" sz="700" dirty="0" err="1">
                <a:solidFill>
                  <a:schemeClr val="bg1"/>
                </a:solidFill>
              </a:rPr>
              <a:t>doi:https</a:t>
            </a:r>
            <a:r>
              <a:rPr lang="en-US" sz="700" dirty="0">
                <a:solidFill>
                  <a:schemeClr val="bg1"/>
                </a:solidFill>
              </a:rPr>
              <a:t>://doi.org/10.1016/j.jbusres.2025.115274.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Visit Wales (2025a). </a:t>
            </a:r>
            <a:r>
              <a:rPr lang="en-US" sz="700" i="1" dirty="0">
                <a:solidFill>
                  <a:schemeClr val="bg1"/>
                </a:solidFill>
              </a:rPr>
              <a:t>Sense of Welshness</a:t>
            </a:r>
            <a:r>
              <a:rPr lang="en-US" sz="700" dirty="0">
                <a:solidFill>
                  <a:schemeClr val="bg1"/>
                </a:solidFill>
              </a:rPr>
              <a:t>. [online] Available at: https://industry.visitwales.com/sense-welshness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Visit Wales (2025b). </a:t>
            </a:r>
            <a:r>
              <a:rPr lang="en-US" sz="700" i="1" dirty="0">
                <a:solidFill>
                  <a:schemeClr val="bg1"/>
                </a:solidFill>
              </a:rPr>
              <a:t>Year of </a:t>
            </a:r>
            <a:r>
              <a:rPr lang="en-US" sz="700" i="1" dirty="0" err="1">
                <a:solidFill>
                  <a:schemeClr val="bg1"/>
                </a:solidFill>
              </a:rPr>
              <a:t>Croeso</a:t>
            </a:r>
            <a:r>
              <a:rPr lang="en-US" sz="700" dirty="0">
                <a:solidFill>
                  <a:schemeClr val="bg1"/>
                </a:solidFill>
              </a:rPr>
              <a:t>. [online] Available at: https://industry.visitwales.com/get-involved/visit-wales-themed-year-campaigns/year-croeso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Visit Wales (2025c). </a:t>
            </a:r>
            <a:r>
              <a:rPr lang="en-US" sz="700" i="1" dirty="0">
                <a:solidFill>
                  <a:schemeClr val="bg1"/>
                </a:solidFill>
              </a:rPr>
              <a:t>Year of </a:t>
            </a:r>
            <a:r>
              <a:rPr lang="en-US" sz="700" i="1" dirty="0" err="1">
                <a:solidFill>
                  <a:schemeClr val="bg1"/>
                </a:solidFill>
              </a:rPr>
              <a:t>Croeso</a:t>
            </a:r>
            <a:r>
              <a:rPr lang="en-US" sz="700" i="1" dirty="0">
                <a:solidFill>
                  <a:schemeClr val="bg1"/>
                </a:solidFill>
              </a:rPr>
              <a:t>: the latest news - June 2025</a:t>
            </a:r>
            <a:r>
              <a:rPr lang="en-US" sz="700" dirty="0">
                <a:solidFill>
                  <a:schemeClr val="bg1"/>
                </a:solidFill>
              </a:rPr>
              <a:t>. [online] Available at: https://industry.visitwales.com/get-involved/visit-wales-themed-year-campaigns/year-croeso/year-croeso-latest-news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Wales Government (2024). </a:t>
            </a:r>
            <a:r>
              <a:rPr lang="en-US" sz="700" i="1" dirty="0">
                <a:solidFill>
                  <a:schemeClr val="bg1"/>
                </a:solidFill>
              </a:rPr>
              <a:t>Trade Survey for Wales (TSW): 2022 (official statistics in development) [HTML] | GOV.WALES</a:t>
            </a:r>
            <a:r>
              <a:rPr lang="en-US" sz="700" dirty="0">
                <a:solidFill>
                  <a:schemeClr val="bg1"/>
                </a:solidFill>
              </a:rPr>
              <a:t>. [online] Available at: https://www.gov.wales/trade-survey-wales-tsw-2022-official-statistics-development-html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Wales Government (2025). </a:t>
            </a:r>
            <a:r>
              <a:rPr lang="en-US" sz="700" i="1" dirty="0">
                <a:solidFill>
                  <a:schemeClr val="bg1"/>
                </a:solidFill>
              </a:rPr>
              <a:t>Domestic GB Tourism Statistics (day trips): 2022 to 2023 (revised) [HTML] | GOV.WALES</a:t>
            </a:r>
            <a:r>
              <a:rPr lang="en-US" sz="700" dirty="0">
                <a:solidFill>
                  <a:schemeClr val="bg1"/>
                </a:solidFill>
              </a:rPr>
              <a:t>. [online] Available at: https://www.gov.wales/domestic-gb-tourism-statistics-day-trips-2022-2023-revised-html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700" dirty="0">
                <a:solidFill>
                  <a:schemeClr val="bg1"/>
                </a:solidFill>
              </a:rPr>
              <a:t>WTM London (2025). </a:t>
            </a:r>
            <a:r>
              <a:rPr lang="en-US" sz="700" i="1" dirty="0">
                <a:solidFill>
                  <a:schemeClr val="bg1"/>
                </a:solidFill>
              </a:rPr>
              <a:t>Don’t Just Show Up. Stand With the World of Travel.</a:t>
            </a:r>
            <a:r>
              <a:rPr lang="en-US" sz="700" dirty="0">
                <a:solidFill>
                  <a:schemeClr val="bg1"/>
                </a:solidFill>
              </a:rPr>
              <a:t> [online] WTM London. Available at: https://www.wtm.com/london/en-gb/lp/register-now-wtm-london.html?utm_source=google&amp;utm_medium=cpc&amp;utm_campaign=wtmldn25_visconversion_sb&amp;gad_source=1&amp;gad_campaignid=22973780333&amp;gbraid=0AAAAADe1nWkYEOHSK6U6Y2JqsTszTbsUu&amp;gclid=CjwKCAjwup3HBhAAEiwA7euZunEjvOOzHVAIDbfOwlfd4xyPb4aUyB-qdnbas8V_DHbEsaJdV_wWXhoCW6wQAvD_BwE [Accessed on: 9 Oct. 2025].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468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97390824EB094AB1F9A0A656AFCD88" ma:contentTypeVersion="10" ma:contentTypeDescription="Create a new document." ma:contentTypeScope="" ma:versionID="f3433a8434bf2bf4f8223810c97a6948">
  <xsd:schema xmlns:xsd="http://www.w3.org/2001/XMLSchema" xmlns:xs="http://www.w3.org/2001/XMLSchema" xmlns:p="http://schemas.microsoft.com/office/2006/metadata/properties" xmlns:ns3="ad0720b0-41c6-4309-94b6-b5bb0b2a1e25" targetNamespace="http://schemas.microsoft.com/office/2006/metadata/properties" ma:root="true" ma:fieldsID="073d6f59d31164daa70ead8f812fc38a" ns3:_="">
    <xsd:import namespace="ad0720b0-41c6-4309-94b6-b5bb0b2a1e2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0720b0-41c6-4309-94b6-b5bb0b2a1e2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0720b0-41c6-4309-94b6-b5bb0b2a1e25" xsi:nil="true"/>
  </documentManagement>
</p:properties>
</file>

<file path=customXml/itemProps1.xml><?xml version="1.0" encoding="utf-8"?>
<ds:datastoreItem xmlns:ds="http://schemas.openxmlformats.org/officeDocument/2006/customXml" ds:itemID="{3F02D1A9-477C-47D9-89AA-58475C2E68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2A26F8-A90F-4FF6-B1B1-7315F6769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0720b0-41c6-4309-94b6-b5bb0b2a1e2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4D2A5A-EF74-45A4-BF3B-6F0F55B10722}">
  <ds:schemaRefs>
    <ds:schemaRef ds:uri="http://schemas.microsoft.com/office/2006/metadata/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ad0720b0-41c6-4309-94b6-b5bb0b2a1e25"/>
    <ds:schemaRef ds:uri="http://www.w3.org/XML/1998/namespa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2129</Words>
  <Application>Microsoft Office PowerPoint</Application>
  <PresentationFormat>Widescreen</PresentationFormat>
  <Paragraphs>188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Croeso Fest: A Global Celebration of Welsh Culture and Hospitality</vt:lpstr>
      <vt:lpstr>Introduction and  Event Concept</vt:lpstr>
      <vt:lpstr>PowerPoint Presentation</vt:lpstr>
      <vt:lpstr>Event Content and Context</vt:lpstr>
      <vt:lpstr>PowerPoint Presentation</vt:lpstr>
      <vt:lpstr>Competitive Landscape</vt:lpstr>
      <vt:lpstr>PowerPoint Presentation</vt:lpstr>
      <vt:lpstr>Operational Requirements</vt:lpstr>
      <vt:lpstr>PowerPoint Presentation</vt:lpstr>
      <vt:lpstr>Marketing and Promotion Strategy</vt:lpstr>
      <vt:lpstr>PowerPoint Presentation</vt:lpstr>
      <vt:lpstr>Conclusion &amp; Justification</vt:lpstr>
      <vt:lpstr>Reference 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Cociuba</dc:creator>
  <cp:lastModifiedBy>Sabiana Oprea</cp:lastModifiedBy>
  <cp:revision>4</cp:revision>
  <dcterms:created xsi:type="dcterms:W3CDTF">2025-10-09T09:43:08Z</dcterms:created>
  <dcterms:modified xsi:type="dcterms:W3CDTF">2025-11-02T20:01:23Z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0x0101000F97390824EB094AB1F9A0A656AFCD88</vt:lpwstr>
  </property>
</Properties>
</file>