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65" r:id="rId5"/>
    <p:sldId id="261" r:id="rId6"/>
    <p:sldId id="267" r:id="rId7"/>
    <p:sldId id="260" r:id="rId8"/>
    <p:sldId id="264" r:id="rId9"/>
    <p:sldId id="262" r:id="rId10"/>
    <p:sldId id="263"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3E8023-6F4F-56CB-6F7D-6E7CCEEFE080}" v="856" dt="2022-10-15T23:00:21.089"/>
    <p1510:client id="{DC530E35-1AE5-40F0-81D3-5E920AF51F51}" v="522" dt="2022-10-15T15:57:55.548"/>
    <p1510:client id="{DEB54E91-DAB4-2005-E201-7919E0E53016}" v="1324" dt="2022-10-16T13:07:57.8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27658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82152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78223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52591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10/16/2022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48202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10/16/2022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49062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10/16/2022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57527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10/16/2022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08737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55127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93221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125198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0029620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473643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10/16/2022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074103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10/16/2022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212254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668360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65304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10/16/2022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4213246054"/>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uwtsd.ac.uk/news/press-release/press-2022/welcomes-202021-jisc-digital-experince-insights-survey-results--as-university-recieves-positive-feedback-online-learning-html%3e%5bAccess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1446148"/>
          </a:xfrm>
        </p:spPr>
        <p:txBody>
          <a:bodyPr/>
          <a:lstStyle/>
          <a:p>
            <a:r>
              <a:rPr lang="en-GB" b="1" dirty="0">
                <a:cs typeface="Calibri Light"/>
              </a:rPr>
              <a:t>Group Presentation</a:t>
            </a:r>
            <a:endParaRPr lang="en-GB" b="1" dirty="0"/>
          </a:p>
        </p:txBody>
      </p:sp>
      <p:sp>
        <p:nvSpPr>
          <p:cNvPr id="3" name="Subtitle 2"/>
          <p:cNvSpPr>
            <a:spLocks noGrp="1"/>
          </p:cNvSpPr>
          <p:nvPr>
            <p:ph type="subTitle" idx="1"/>
          </p:nvPr>
        </p:nvSpPr>
        <p:spPr>
          <a:xfrm>
            <a:off x="1524000" y="3343246"/>
            <a:ext cx="9144000" cy="2590289"/>
          </a:xfrm>
        </p:spPr>
        <p:txBody>
          <a:bodyPr vert="horz" lIns="91440" tIns="45720" rIns="91440" bIns="45720" rtlCol="0" anchor="t">
            <a:normAutofit fontScale="40000" lnSpcReduction="20000"/>
          </a:bodyPr>
          <a:lstStyle/>
          <a:p>
            <a:r>
              <a:rPr lang="en-GB" sz="4000" b="1" dirty="0">
                <a:cs typeface="Calibri"/>
              </a:rPr>
              <a:t>Group Members: </a:t>
            </a:r>
          </a:p>
          <a:p>
            <a:endParaRPr lang="en-GB" sz="4000" b="1" dirty="0">
              <a:cs typeface="Calibri"/>
            </a:endParaRPr>
          </a:p>
          <a:p>
            <a:pPr algn="l"/>
            <a:r>
              <a:rPr lang="en-GB" sz="4000" dirty="0">
                <a:cs typeface="Calibri"/>
              </a:rPr>
              <a:t>Sofia Rashid                                        2211606</a:t>
            </a:r>
          </a:p>
          <a:p>
            <a:pPr algn="l"/>
            <a:r>
              <a:rPr lang="en-GB" sz="4000" dirty="0">
                <a:cs typeface="Calibri"/>
              </a:rPr>
              <a:t>Saima Farooq                                    2214096</a:t>
            </a:r>
          </a:p>
          <a:p>
            <a:r>
              <a:rPr lang="en-GB" sz="4000" dirty="0">
                <a:cs typeface="Calibri"/>
              </a:rPr>
              <a:t>Rizwana Mahmood                           2215431   </a:t>
            </a:r>
          </a:p>
          <a:p>
            <a:r>
              <a:rPr lang="en-GB" sz="4000" dirty="0">
                <a:cs typeface="Calibri"/>
              </a:rPr>
              <a:t> Module :                                               Digital Skills and Research Technology</a:t>
            </a:r>
            <a:endParaRPr lang="en-GB" dirty="0">
              <a:cs typeface="Calibri"/>
            </a:endParaRPr>
          </a:p>
          <a:p>
            <a:r>
              <a:rPr lang="en-GB" sz="4000" dirty="0">
                <a:cs typeface="Calibri"/>
              </a:rPr>
              <a:t>Code:                                                      lchs4002_birm</a:t>
            </a:r>
            <a:endParaRPr lang="en-GB" dirty="0">
              <a:cs typeface="Calibri"/>
            </a:endParaRPr>
          </a:p>
          <a:p>
            <a:r>
              <a:rPr lang="en-GB" sz="4000" dirty="0">
                <a:cs typeface="Calibri"/>
              </a:rPr>
              <a:t>Lecturer name:                                    dr </a:t>
            </a:r>
            <a:r>
              <a:rPr lang="en-GB" sz="4000" dirty="0" err="1">
                <a:cs typeface="Calibri"/>
              </a:rPr>
              <a:t>cheung</a:t>
            </a:r>
            <a:r>
              <a:rPr lang="en-GB" sz="4000" dirty="0">
                <a:cs typeface="Calibri"/>
              </a:rPr>
              <a:t> </a:t>
            </a:r>
            <a:r>
              <a:rPr lang="en-GB" sz="4000" dirty="0" err="1">
                <a:cs typeface="Calibri"/>
              </a:rPr>
              <a:t>leung</a:t>
            </a:r>
            <a:r>
              <a:rPr lang="en-GB" sz="4000" dirty="0">
                <a:cs typeface="Calibri"/>
              </a:rPr>
              <a:t>               </a:t>
            </a:r>
            <a:endParaRPr lang="en-GB" dirty="0"/>
          </a:p>
        </p:txBody>
      </p:sp>
      <p:pic>
        <p:nvPicPr>
          <p:cNvPr id="4" name="Picture 4">
            <a:extLst>
              <a:ext uri="{FF2B5EF4-FFF2-40B4-BE49-F238E27FC236}">
                <a16:creationId xmlns:a16="http://schemas.microsoft.com/office/drawing/2014/main" id="{8D618405-C82E-8E4E-059A-96B5088C0EE3}"/>
              </a:ext>
            </a:extLst>
          </p:cNvPr>
          <p:cNvPicPr>
            <a:picLocks noChangeAspect="1"/>
          </p:cNvPicPr>
          <p:nvPr/>
        </p:nvPicPr>
        <p:blipFill>
          <a:blip r:embed="rId2"/>
          <a:stretch>
            <a:fillRect/>
          </a:stretch>
        </p:blipFill>
        <p:spPr>
          <a:xfrm>
            <a:off x="9914627" y="653657"/>
            <a:ext cx="2124973" cy="243080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0D486-977A-70EC-767A-BA07820A08E4}"/>
              </a:ext>
            </a:extLst>
          </p:cNvPr>
          <p:cNvSpPr>
            <a:spLocks noGrp="1"/>
          </p:cNvSpPr>
          <p:nvPr>
            <p:ph type="title"/>
          </p:nvPr>
        </p:nvSpPr>
        <p:spPr/>
        <p:txBody>
          <a:bodyPr/>
          <a:lstStyle/>
          <a:p>
            <a:r>
              <a:rPr lang="en-GB" b="1" dirty="0"/>
              <a:t>How do students use technology to collaborate at UWTSD</a:t>
            </a:r>
          </a:p>
        </p:txBody>
      </p:sp>
      <p:pic>
        <p:nvPicPr>
          <p:cNvPr id="4" name="Picture 4" descr="A picture containing person, light&#10;&#10;Description automatically generated">
            <a:extLst>
              <a:ext uri="{FF2B5EF4-FFF2-40B4-BE49-F238E27FC236}">
                <a16:creationId xmlns:a16="http://schemas.microsoft.com/office/drawing/2014/main" id="{43A7BB62-757C-9E0B-11C7-F8C08A46CD5D}"/>
              </a:ext>
            </a:extLst>
          </p:cNvPr>
          <p:cNvPicPr>
            <a:picLocks noGrp="1" noChangeAspect="1"/>
          </p:cNvPicPr>
          <p:nvPr>
            <p:ph idx="1"/>
          </p:nvPr>
        </p:nvPicPr>
        <p:blipFill>
          <a:blip r:embed="rId2"/>
          <a:stretch>
            <a:fillRect/>
          </a:stretch>
        </p:blipFill>
        <p:spPr>
          <a:xfrm>
            <a:off x="2220198" y="2052918"/>
            <a:ext cx="6712770" cy="4195481"/>
          </a:xfrm>
        </p:spPr>
      </p:pic>
    </p:spTree>
    <p:extLst>
      <p:ext uri="{BB962C8B-B14F-4D97-AF65-F5344CB8AC3E}">
        <p14:creationId xmlns:p14="http://schemas.microsoft.com/office/powerpoint/2010/main" val="1037206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AE0F5-2B5E-0BF5-C56D-61AFFB4502A3}"/>
              </a:ext>
            </a:extLst>
          </p:cNvPr>
          <p:cNvSpPr>
            <a:spLocks noGrp="1"/>
          </p:cNvSpPr>
          <p:nvPr>
            <p:ph type="title"/>
          </p:nvPr>
        </p:nvSpPr>
        <p:spPr/>
        <p:txBody>
          <a:bodyPr/>
          <a:lstStyle/>
          <a:p>
            <a:r>
              <a:rPr lang="en-GB" dirty="0"/>
              <a:t>Overview</a:t>
            </a:r>
            <a:br>
              <a:rPr lang="en-GB" dirty="0"/>
            </a:br>
            <a:endParaRPr lang="en-GB" dirty="0"/>
          </a:p>
        </p:txBody>
      </p:sp>
      <p:sp>
        <p:nvSpPr>
          <p:cNvPr id="3" name="Content Placeholder 2">
            <a:extLst>
              <a:ext uri="{FF2B5EF4-FFF2-40B4-BE49-F238E27FC236}">
                <a16:creationId xmlns:a16="http://schemas.microsoft.com/office/drawing/2014/main" id="{99242A33-E648-7CEC-3986-5E1A73602A0D}"/>
              </a:ext>
            </a:extLst>
          </p:cNvPr>
          <p:cNvSpPr>
            <a:spLocks noGrp="1"/>
          </p:cNvSpPr>
          <p:nvPr>
            <p:ph idx="1"/>
          </p:nvPr>
        </p:nvSpPr>
        <p:spPr/>
        <p:txBody>
          <a:bodyPr vert="horz" lIns="91440" tIns="45720" rIns="91440" bIns="45720" rtlCol="0" anchor="t">
            <a:normAutofit/>
          </a:bodyPr>
          <a:lstStyle/>
          <a:p>
            <a:r>
              <a:rPr lang="en-GB" dirty="0"/>
              <a:t>Introduction/ Research Question</a:t>
            </a:r>
          </a:p>
          <a:p>
            <a:pPr>
              <a:buClr>
                <a:srgbClr val="8AD0D6"/>
              </a:buClr>
            </a:pPr>
            <a:r>
              <a:rPr lang="en-GB" dirty="0"/>
              <a:t>Rationale </a:t>
            </a:r>
          </a:p>
          <a:p>
            <a:pPr>
              <a:buClr>
                <a:srgbClr val="8AD0D6"/>
              </a:buClr>
            </a:pPr>
            <a:r>
              <a:rPr lang="en-GB" dirty="0"/>
              <a:t>Proposed Method/ Questionnaire</a:t>
            </a:r>
          </a:p>
          <a:p>
            <a:pPr>
              <a:buClr>
                <a:srgbClr val="8AD0D6"/>
              </a:buClr>
            </a:pPr>
            <a:r>
              <a:rPr lang="en-GB" dirty="0"/>
              <a:t>Graph</a:t>
            </a:r>
          </a:p>
          <a:p>
            <a:pPr>
              <a:buClr>
                <a:srgbClr val="8AD0D6"/>
              </a:buClr>
            </a:pPr>
            <a:r>
              <a:rPr lang="en-GB" dirty="0"/>
              <a:t>Ethical Consideration</a:t>
            </a:r>
          </a:p>
          <a:p>
            <a:pPr>
              <a:buClr>
                <a:srgbClr val="8AD0D6"/>
              </a:buClr>
            </a:pPr>
            <a:r>
              <a:rPr lang="en-GB" dirty="0"/>
              <a:t>Conclusion</a:t>
            </a:r>
          </a:p>
          <a:p>
            <a:pPr>
              <a:buClr>
                <a:srgbClr val="8AD0D6"/>
              </a:buClr>
            </a:pPr>
            <a:endParaRPr lang="en-GB" dirty="0"/>
          </a:p>
        </p:txBody>
      </p:sp>
    </p:spTree>
    <p:extLst>
      <p:ext uri="{BB962C8B-B14F-4D97-AF65-F5344CB8AC3E}">
        <p14:creationId xmlns:p14="http://schemas.microsoft.com/office/powerpoint/2010/main" val="1517661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2D94A-0FFF-AD59-FBB8-79D49DEACF59}"/>
              </a:ext>
            </a:extLst>
          </p:cNvPr>
          <p:cNvSpPr>
            <a:spLocks noGrp="1"/>
          </p:cNvSpPr>
          <p:nvPr>
            <p:ph type="title"/>
          </p:nvPr>
        </p:nvSpPr>
        <p:spPr/>
        <p:txBody>
          <a:bodyPr/>
          <a:lstStyle/>
          <a:p>
            <a:r>
              <a:rPr lang="en-GB" b="1" dirty="0"/>
              <a:t>Introduction  </a:t>
            </a:r>
            <a:r>
              <a:rPr lang="en-GB" dirty="0"/>
              <a:t>                 </a:t>
            </a:r>
            <a:r>
              <a:rPr lang="en-GB" sz="2000" dirty="0"/>
              <a:t>presented by Sofia Rashid</a:t>
            </a:r>
          </a:p>
        </p:txBody>
      </p:sp>
      <p:sp>
        <p:nvSpPr>
          <p:cNvPr id="3" name="Content Placeholder 2">
            <a:extLst>
              <a:ext uri="{FF2B5EF4-FFF2-40B4-BE49-F238E27FC236}">
                <a16:creationId xmlns:a16="http://schemas.microsoft.com/office/drawing/2014/main" id="{38FC5767-904F-8312-5725-342AA745CA04}"/>
              </a:ext>
            </a:extLst>
          </p:cNvPr>
          <p:cNvSpPr>
            <a:spLocks noGrp="1"/>
          </p:cNvSpPr>
          <p:nvPr>
            <p:ph idx="1"/>
          </p:nvPr>
        </p:nvSpPr>
        <p:spPr/>
        <p:txBody>
          <a:bodyPr vert="horz" lIns="91440" tIns="45720" rIns="91440" bIns="45720" rtlCol="0" anchor="t">
            <a:normAutofit/>
          </a:bodyPr>
          <a:lstStyle/>
          <a:p>
            <a:pPr>
              <a:buClr>
                <a:srgbClr val="8AD0D6"/>
              </a:buClr>
            </a:pPr>
            <a:r>
              <a:rPr lang="en-US" dirty="0">
                <a:ea typeface="+mj-lt"/>
                <a:cs typeface="+mj-lt"/>
              </a:rPr>
              <a:t>Digital technology can be defined as the ability to use computers and other digital technologies/Apps to carry out activities and achieve outcomes (Rice. E, Christie. L(2021)</a:t>
            </a:r>
          </a:p>
          <a:p>
            <a:pPr>
              <a:buClr>
                <a:srgbClr val="8AD0D6"/>
              </a:buClr>
            </a:pPr>
            <a:r>
              <a:rPr lang="en-GB" dirty="0"/>
              <a:t>''The UK-wide poll carried out during a time f national lockdown revealed that 73% (59% UK national average)felt positively about the 'support' offered by UWTSD to 'enable' students to 'learn online'.(UWTSD 2022)</a:t>
            </a:r>
            <a:endParaRPr lang="en-GB"/>
          </a:p>
          <a:p>
            <a:pPr>
              <a:buClr>
                <a:srgbClr val="8AD0D6"/>
              </a:buClr>
            </a:pPr>
            <a:r>
              <a:rPr lang="en-GB" dirty="0"/>
              <a:t>Digital technology is used in all sectors of life, from health, education, finance, sports, economy and trade. </a:t>
            </a:r>
            <a:endParaRPr lang="en-GB"/>
          </a:p>
        </p:txBody>
      </p:sp>
    </p:spTree>
    <p:extLst>
      <p:ext uri="{BB962C8B-B14F-4D97-AF65-F5344CB8AC3E}">
        <p14:creationId xmlns:p14="http://schemas.microsoft.com/office/powerpoint/2010/main" val="7372692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CAB8F-32E8-CFB5-550B-439264E3BDCD}"/>
              </a:ext>
            </a:extLst>
          </p:cNvPr>
          <p:cNvSpPr>
            <a:spLocks noGrp="1"/>
          </p:cNvSpPr>
          <p:nvPr>
            <p:ph type="title"/>
          </p:nvPr>
        </p:nvSpPr>
        <p:spPr/>
        <p:txBody>
          <a:bodyPr/>
          <a:lstStyle/>
          <a:p>
            <a:r>
              <a:rPr lang="en-GB" dirty="0"/>
              <a:t>Rationale:</a:t>
            </a:r>
            <a:br>
              <a:rPr lang="en-GB" dirty="0"/>
            </a:br>
            <a:endParaRPr lang="en-GB" dirty="0"/>
          </a:p>
        </p:txBody>
      </p:sp>
      <p:sp>
        <p:nvSpPr>
          <p:cNvPr id="3" name="Content Placeholder 2">
            <a:extLst>
              <a:ext uri="{FF2B5EF4-FFF2-40B4-BE49-F238E27FC236}">
                <a16:creationId xmlns:a16="http://schemas.microsoft.com/office/drawing/2014/main" id="{002E7AAA-50F4-AE65-A462-A5907F2A7AC7}"/>
              </a:ext>
            </a:extLst>
          </p:cNvPr>
          <p:cNvSpPr>
            <a:spLocks noGrp="1"/>
          </p:cNvSpPr>
          <p:nvPr>
            <p:ph idx="1"/>
          </p:nvPr>
        </p:nvSpPr>
        <p:spPr/>
        <p:txBody>
          <a:bodyPr vert="horz" lIns="91440" tIns="45720" rIns="91440" bIns="45720" rtlCol="0" anchor="t">
            <a:normAutofit/>
          </a:bodyPr>
          <a:lstStyle/>
          <a:p>
            <a:pPr marL="0" indent="0">
              <a:buNone/>
            </a:pPr>
            <a:r>
              <a:rPr lang="en-GB" dirty="0"/>
              <a:t>To enhance or initiate digital literacy among students for flawless collaboration at UWTSD</a:t>
            </a:r>
          </a:p>
          <a:p>
            <a:pPr marL="0" indent="0">
              <a:buNone/>
            </a:pPr>
            <a:r>
              <a:rPr lang="en-GB" dirty="0"/>
              <a:t>To enable students to improve their literacy skills to collaborate efficiently and connect themselves with the world effectively</a:t>
            </a:r>
          </a:p>
        </p:txBody>
      </p:sp>
    </p:spTree>
    <p:extLst>
      <p:ext uri="{BB962C8B-B14F-4D97-AF65-F5344CB8AC3E}">
        <p14:creationId xmlns:p14="http://schemas.microsoft.com/office/powerpoint/2010/main" val="4015329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43B04-026A-8E43-BD9F-D4442CE587E3}"/>
              </a:ext>
            </a:extLst>
          </p:cNvPr>
          <p:cNvSpPr>
            <a:spLocks noGrp="1"/>
          </p:cNvSpPr>
          <p:nvPr>
            <p:ph type="title"/>
          </p:nvPr>
        </p:nvSpPr>
        <p:spPr>
          <a:xfrm>
            <a:off x="646111" y="452718"/>
            <a:ext cx="9404723" cy="1507853"/>
          </a:xfrm>
        </p:spPr>
        <p:txBody>
          <a:bodyPr/>
          <a:lstStyle/>
          <a:p>
            <a:r>
              <a:rPr lang="en-GB" dirty="0"/>
              <a:t>Proposed Method        </a:t>
            </a:r>
            <a:r>
              <a:rPr lang="en-GB" sz="1600" dirty="0"/>
              <a:t>Presented by: Rizwana Mahmood</a:t>
            </a:r>
            <a:br>
              <a:rPr lang="en-GB" sz="1600" dirty="0"/>
            </a:br>
            <a:r>
              <a:rPr lang="en-GB" sz="2400" b="1" dirty="0"/>
              <a:t>Q: Is there any need to provide training on how to use technology to collaborate at UWTSD?</a:t>
            </a:r>
          </a:p>
        </p:txBody>
      </p:sp>
      <p:sp>
        <p:nvSpPr>
          <p:cNvPr id="3" name="Content Placeholder 2">
            <a:extLst>
              <a:ext uri="{FF2B5EF4-FFF2-40B4-BE49-F238E27FC236}">
                <a16:creationId xmlns:a16="http://schemas.microsoft.com/office/drawing/2014/main" id="{613EBD67-7659-6CD3-7B35-91438B426947}"/>
              </a:ext>
            </a:extLst>
          </p:cNvPr>
          <p:cNvSpPr>
            <a:spLocks noGrp="1"/>
          </p:cNvSpPr>
          <p:nvPr>
            <p:ph idx="1"/>
          </p:nvPr>
        </p:nvSpPr>
        <p:spPr>
          <a:xfrm>
            <a:off x="1103312" y="2385622"/>
            <a:ext cx="8946541" cy="3862777"/>
          </a:xfrm>
        </p:spPr>
        <p:txBody>
          <a:bodyPr vert="horz" lIns="91440" tIns="45720" rIns="91440" bIns="45720" rtlCol="0" anchor="t">
            <a:normAutofit fontScale="62500" lnSpcReduction="20000"/>
          </a:bodyPr>
          <a:lstStyle/>
          <a:p>
            <a:pPr marL="0" indent="0">
              <a:buClr>
                <a:srgbClr val="8AD0D6"/>
              </a:buClr>
              <a:buNone/>
            </a:pPr>
            <a:r>
              <a:rPr lang="en-GB" b="1" dirty="0"/>
              <a:t>Name:                              Age:                       Gender:</a:t>
            </a:r>
          </a:p>
          <a:p>
            <a:pPr marL="0" indent="0">
              <a:buNone/>
            </a:pPr>
            <a:r>
              <a:rPr lang="en-GB" dirty="0"/>
              <a:t>Are you willing to take part in the survey through questionnaire?                                 Y/N</a:t>
            </a:r>
          </a:p>
          <a:p>
            <a:pPr marL="0" indent="0">
              <a:buNone/>
            </a:pPr>
            <a:r>
              <a:rPr lang="en-GB" b="1" dirty="0"/>
              <a:t>Q1:</a:t>
            </a:r>
            <a:r>
              <a:rPr lang="en-GB" dirty="0"/>
              <a:t> Do you feel confident to use technology to collaborate with other at UWTSD?                                                                                                                                                                         Y/N</a:t>
            </a:r>
          </a:p>
          <a:p>
            <a:pPr marL="0" indent="0">
              <a:buNone/>
            </a:pPr>
            <a:r>
              <a:rPr lang="en-GB" b="1" dirty="0"/>
              <a:t>Q2:</a:t>
            </a:r>
            <a:r>
              <a:rPr lang="en-GB" dirty="0"/>
              <a:t> Would you like to have some training to use technology to collaborate with others?                                                                       </a:t>
            </a:r>
            <a:r>
              <a:rPr lang="en-GB" dirty="0">
                <a:ea typeface="+mj-lt"/>
                <a:cs typeface="+mj-lt"/>
              </a:rPr>
              <a:t>                                                                                          Y/N</a:t>
            </a:r>
          </a:p>
          <a:p>
            <a:pPr marL="0" indent="0">
              <a:buNone/>
            </a:pPr>
            <a:endParaRPr lang="en-GB" dirty="0"/>
          </a:p>
          <a:p>
            <a:pPr marL="0" indent="0">
              <a:buNone/>
            </a:pPr>
            <a:r>
              <a:rPr lang="en-GB" b="1" dirty="0"/>
              <a:t>Q3:</a:t>
            </a:r>
            <a:r>
              <a:rPr lang="en-GB" dirty="0"/>
              <a:t> Do you feel comfortable to share your screen and work with others online?                                                                                                             </a:t>
            </a:r>
            <a:r>
              <a:rPr lang="en-GB" dirty="0">
                <a:ea typeface="+mj-lt"/>
                <a:cs typeface="+mj-lt"/>
              </a:rPr>
              <a:t>                                                                   Y/N</a:t>
            </a:r>
          </a:p>
          <a:p>
            <a:pPr marL="0" indent="0">
              <a:buNone/>
            </a:pPr>
            <a:endParaRPr lang="en-GB" dirty="0"/>
          </a:p>
          <a:p>
            <a:pPr marL="0" indent="0">
              <a:buNone/>
            </a:pPr>
            <a:r>
              <a:rPr lang="en-GB" b="1" dirty="0"/>
              <a:t>Q4:</a:t>
            </a:r>
            <a:r>
              <a:rPr lang="en-GB" dirty="0"/>
              <a:t> Would you like to have training(upgrade)on how to use MS Teams and One Drive?                                                                                                                                                                    Y/N</a:t>
            </a:r>
          </a:p>
          <a:p>
            <a:pPr marL="0" indent="0">
              <a:buNone/>
            </a:pPr>
            <a:r>
              <a:rPr lang="en-GB" b="1" dirty="0"/>
              <a:t>Q5:</a:t>
            </a:r>
            <a:r>
              <a:rPr lang="en-GB" dirty="0"/>
              <a:t> Would you like to have training(upgrade) on how to use Moodle and MS Stream?                                                                                                                                                                     Y/N</a:t>
            </a:r>
          </a:p>
          <a:p>
            <a:pPr marL="0" indent="0">
              <a:buNone/>
            </a:pPr>
            <a:r>
              <a:rPr lang="en-GB" dirty="0"/>
              <a:t>Source: Moodle/Digital Skills/Question Bank 3</a:t>
            </a:r>
          </a:p>
          <a:p>
            <a:pPr marL="0" indent="0">
              <a:buNone/>
            </a:pPr>
            <a:endParaRPr lang="en-GB" dirty="0"/>
          </a:p>
        </p:txBody>
      </p:sp>
    </p:spTree>
    <p:extLst>
      <p:ext uri="{BB962C8B-B14F-4D97-AF65-F5344CB8AC3E}">
        <p14:creationId xmlns:p14="http://schemas.microsoft.com/office/powerpoint/2010/main" val="2446833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5155E-F967-1D16-41F0-58882A3BAC4B}"/>
              </a:ext>
            </a:extLst>
          </p:cNvPr>
          <p:cNvSpPr>
            <a:spLocks noGrp="1"/>
          </p:cNvSpPr>
          <p:nvPr>
            <p:ph type="title"/>
          </p:nvPr>
        </p:nvSpPr>
        <p:spPr/>
        <p:txBody>
          <a:bodyPr/>
          <a:lstStyle/>
          <a:p>
            <a:r>
              <a:rPr lang="en-GB" dirty="0"/>
              <a:t>Proposed Method</a:t>
            </a:r>
          </a:p>
        </p:txBody>
      </p:sp>
      <p:sp>
        <p:nvSpPr>
          <p:cNvPr id="3" name="Content Placeholder 2">
            <a:extLst>
              <a:ext uri="{FF2B5EF4-FFF2-40B4-BE49-F238E27FC236}">
                <a16:creationId xmlns:a16="http://schemas.microsoft.com/office/drawing/2014/main" id="{24A9A2EB-5340-A05D-FD9C-EE2EBEF310F4}"/>
              </a:ext>
            </a:extLst>
          </p:cNvPr>
          <p:cNvSpPr>
            <a:spLocks noGrp="1"/>
          </p:cNvSpPr>
          <p:nvPr>
            <p:ph idx="1"/>
          </p:nvPr>
        </p:nvSpPr>
        <p:spPr/>
        <p:txBody>
          <a:bodyPr vert="horz" lIns="91440" tIns="45720" rIns="91440" bIns="45720" rtlCol="0" anchor="t">
            <a:normAutofit/>
          </a:bodyPr>
          <a:lstStyle/>
          <a:p>
            <a:pPr marL="0" indent="0">
              <a:buNone/>
            </a:pPr>
            <a:r>
              <a:rPr lang="en-GB" dirty="0"/>
              <a:t>Qualitative study</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graphicFrame>
        <p:nvGraphicFramePr>
          <p:cNvPr id="7" name="Content Placeholder 4">
            <a:extLst>
              <a:ext uri="{FF2B5EF4-FFF2-40B4-BE49-F238E27FC236}">
                <a16:creationId xmlns:a16="http://schemas.microsoft.com/office/drawing/2014/main" id="{03685571-AA2F-B665-B9BF-202B830FBF64}"/>
              </a:ext>
            </a:extLst>
          </p:cNvPr>
          <p:cNvGraphicFramePr>
            <a:graphicFrameLocks/>
          </p:cNvGraphicFramePr>
          <p:nvPr>
            <p:extLst>
              <p:ext uri="{D42A27DB-BD31-4B8C-83A1-F6EECF244321}">
                <p14:modId xmlns:p14="http://schemas.microsoft.com/office/powerpoint/2010/main" val="1726429086"/>
              </p:ext>
            </p:extLst>
          </p:nvPr>
        </p:nvGraphicFramePr>
        <p:xfrm>
          <a:off x="1275841" y="2656487"/>
          <a:ext cx="8947148" cy="2743200"/>
        </p:xfrm>
        <a:graphic>
          <a:graphicData uri="http://schemas.openxmlformats.org/drawingml/2006/table">
            <a:tbl>
              <a:tblPr firstRow="1" bandRow="1">
                <a:tableStyleId>{5C22544A-7EE6-4342-B048-85BDC9FD1C3A}</a:tableStyleId>
              </a:tblPr>
              <a:tblGrid>
                <a:gridCol w="8181318">
                  <a:extLst>
                    <a:ext uri="{9D8B030D-6E8A-4147-A177-3AD203B41FA5}">
                      <a16:colId xmlns:a16="http://schemas.microsoft.com/office/drawing/2014/main" val="2839413122"/>
                    </a:ext>
                  </a:extLst>
                </a:gridCol>
                <a:gridCol w="410933">
                  <a:extLst>
                    <a:ext uri="{9D8B030D-6E8A-4147-A177-3AD203B41FA5}">
                      <a16:colId xmlns:a16="http://schemas.microsoft.com/office/drawing/2014/main" val="3328175282"/>
                    </a:ext>
                  </a:extLst>
                </a:gridCol>
                <a:gridCol w="354897">
                  <a:extLst>
                    <a:ext uri="{9D8B030D-6E8A-4147-A177-3AD203B41FA5}">
                      <a16:colId xmlns:a16="http://schemas.microsoft.com/office/drawing/2014/main" val="2694157881"/>
                    </a:ext>
                  </a:extLst>
                </a:gridCol>
              </a:tblGrid>
              <a:tr h="182880">
                <a:tc>
                  <a:txBody>
                    <a:bodyPr/>
                    <a:lstStyle/>
                    <a:p>
                      <a:r>
                        <a:rPr lang="en-GB" dirty="0">
                          <a:effectLst/>
                        </a:rPr>
                        <a:t>Questions</a:t>
                      </a:r>
                    </a:p>
                  </a:txBody>
                  <a:tcPr marL="0" marR="0" marT="0" marB="0" anchor="ctr"/>
                </a:tc>
                <a:tc>
                  <a:txBody>
                    <a:bodyPr/>
                    <a:lstStyle/>
                    <a:p>
                      <a:r>
                        <a:rPr lang="en-GB" dirty="0">
                          <a:effectLst/>
                        </a:rPr>
                        <a:t>Yes</a:t>
                      </a:r>
                    </a:p>
                  </a:txBody>
                  <a:tcPr marL="0" marR="0" marT="0" marB="0" anchor="ctr"/>
                </a:tc>
                <a:tc>
                  <a:txBody>
                    <a:bodyPr/>
                    <a:lstStyle/>
                    <a:p>
                      <a:r>
                        <a:rPr lang="en-GB" dirty="0">
                          <a:effectLst/>
                        </a:rPr>
                        <a:t>No</a:t>
                      </a:r>
                    </a:p>
                  </a:txBody>
                  <a:tcPr marL="0" marR="0" marT="0" marB="0" anchor="ctr"/>
                </a:tc>
                <a:extLst>
                  <a:ext uri="{0D108BD9-81ED-4DB2-BD59-A6C34878D82A}">
                    <a16:rowId xmlns:a16="http://schemas.microsoft.com/office/drawing/2014/main" val="1819634626"/>
                  </a:ext>
                </a:extLst>
              </a:tr>
              <a:tr h="182880">
                <a:tc>
                  <a:txBody>
                    <a:bodyPr/>
                    <a:lstStyle/>
                    <a:p>
                      <a:r>
                        <a:rPr lang="en-GB" dirty="0">
                          <a:effectLst/>
                        </a:rPr>
                        <a:t>Do you feel Confident to use Technology to collaborate with others at UWTST</a:t>
                      </a:r>
                    </a:p>
                  </a:txBody>
                  <a:tcPr marL="0" marR="0" marT="0" marB="0" anchor="ctr"/>
                </a:tc>
                <a:tc>
                  <a:txBody>
                    <a:bodyPr/>
                    <a:lstStyle/>
                    <a:p>
                      <a:r>
                        <a:rPr lang="en-GB" dirty="0"/>
                        <a:t>3</a:t>
                      </a:r>
                    </a:p>
                  </a:txBody>
                  <a:tcPr marL="0" marR="0" marT="0" marB="0" anchor="ctr"/>
                </a:tc>
                <a:tc>
                  <a:txBody>
                    <a:bodyPr/>
                    <a:lstStyle/>
                    <a:p>
                      <a:r>
                        <a:rPr lang="en-GB" dirty="0"/>
                        <a:t>2</a:t>
                      </a:r>
                    </a:p>
                  </a:txBody>
                  <a:tcPr marL="0" marR="0" marT="0" marB="0" anchor="ctr"/>
                </a:tc>
                <a:extLst>
                  <a:ext uri="{0D108BD9-81ED-4DB2-BD59-A6C34878D82A}">
                    <a16:rowId xmlns:a16="http://schemas.microsoft.com/office/drawing/2014/main" val="476237573"/>
                  </a:ext>
                </a:extLst>
              </a:tr>
              <a:tr h="182880">
                <a:tc>
                  <a:txBody>
                    <a:bodyPr/>
                    <a:lstStyle/>
                    <a:p>
                      <a:r>
                        <a:rPr lang="en-GB" dirty="0">
                          <a:effectLst/>
                        </a:rPr>
                        <a:t>Would you like to have some training to use technology to collaborate with others</a:t>
                      </a:r>
                    </a:p>
                  </a:txBody>
                  <a:tcPr marL="0" marR="0" marT="0" marB="0" anchor="ctr"/>
                </a:tc>
                <a:tc>
                  <a:txBody>
                    <a:bodyPr/>
                    <a:lstStyle/>
                    <a:p>
                      <a:r>
                        <a:rPr lang="en-GB" dirty="0"/>
                        <a:t>5</a:t>
                      </a:r>
                    </a:p>
                  </a:txBody>
                  <a:tcPr marL="0" marR="0" marT="0" marB="0" anchor="ctr"/>
                </a:tc>
                <a:tc>
                  <a:txBody>
                    <a:bodyPr/>
                    <a:lstStyle/>
                    <a:p>
                      <a:r>
                        <a:rPr lang="en-GB" dirty="0"/>
                        <a:t>0</a:t>
                      </a:r>
                    </a:p>
                  </a:txBody>
                  <a:tcPr marL="0" marR="0" marT="0" marB="0" anchor="ctr"/>
                </a:tc>
                <a:extLst>
                  <a:ext uri="{0D108BD9-81ED-4DB2-BD59-A6C34878D82A}">
                    <a16:rowId xmlns:a16="http://schemas.microsoft.com/office/drawing/2014/main" val="1632102067"/>
                  </a:ext>
                </a:extLst>
              </a:tr>
              <a:tr h="182880">
                <a:tc>
                  <a:txBody>
                    <a:bodyPr/>
                    <a:lstStyle/>
                    <a:p>
                      <a:r>
                        <a:rPr lang="en-GB" dirty="0">
                          <a:effectLst/>
                        </a:rPr>
                        <a:t>Do you feel comfortable to share your screen and work with others online</a:t>
                      </a:r>
                    </a:p>
                  </a:txBody>
                  <a:tcPr marL="0" marR="0" marT="0" marB="0" anchor="ctr"/>
                </a:tc>
                <a:tc>
                  <a:txBody>
                    <a:bodyPr/>
                    <a:lstStyle/>
                    <a:p>
                      <a:r>
                        <a:rPr lang="en-GB" dirty="0"/>
                        <a:t>3</a:t>
                      </a:r>
                    </a:p>
                  </a:txBody>
                  <a:tcPr marL="0" marR="0" marT="0" marB="0" anchor="ctr"/>
                </a:tc>
                <a:tc>
                  <a:txBody>
                    <a:bodyPr/>
                    <a:lstStyle/>
                    <a:p>
                      <a:r>
                        <a:rPr lang="en-GB" dirty="0"/>
                        <a:t>2</a:t>
                      </a:r>
                    </a:p>
                  </a:txBody>
                  <a:tcPr marL="0" marR="0" marT="0" marB="0" anchor="ctr"/>
                </a:tc>
                <a:extLst>
                  <a:ext uri="{0D108BD9-81ED-4DB2-BD59-A6C34878D82A}">
                    <a16:rowId xmlns:a16="http://schemas.microsoft.com/office/drawing/2014/main" val="794686597"/>
                  </a:ext>
                </a:extLst>
              </a:tr>
              <a:tr h="182880">
                <a:tc>
                  <a:txBody>
                    <a:bodyPr/>
                    <a:lstStyle/>
                    <a:p>
                      <a:r>
                        <a:rPr lang="en-GB" dirty="0">
                          <a:effectLst/>
                        </a:rPr>
                        <a:t>Which would you like to have training (Upgrade) on how to use MS Teams and One Drive</a:t>
                      </a:r>
                    </a:p>
                  </a:txBody>
                  <a:tcPr marL="0" marR="0" marT="0" marB="0" anchor="ctr"/>
                </a:tc>
                <a:tc>
                  <a:txBody>
                    <a:bodyPr/>
                    <a:lstStyle/>
                    <a:p>
                      <a:r>
                        <a:rPr lang="en-GB" dirty="0"/>
                        <a:t>10</a:t>
                      </a:r>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866536661"/>
                  </a:ext>
                </a:extLst>
              </a:tr>
              <a:tr h="182880">
                <a:tc>
                  <a:txBody>
                    <a:bodyPr/>
                    <a:lstStyle/>
                    <a:p>
                      <a:r>
                        <a:rPr lang="en-GB" dirty="0">
                          <a:effectLst/>
                        </a:rPr>
                        <a:t>Which would you like to have training (Upgrade) on how to use MS Stream /Moodle</a:t>
                      </a:r>
                    </a:p>
                  </a:txBody>
                  <a:tcPr marL="0" marR="0" marT="0" marB="0" anchor="ctr"/>
                </a:tc>
                <a:tc>
                  <a:txBody>
                    <a:bodyPr/>
                    <a:lstStyle/>
                    <a:p>
                      <a:r>
                        <a:rPr lang="en-GB" dirty="0"/>
                        <a:t>7</a:t>
                      </a:r>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654102929"/>
                  </a:ext>
                </a:extLst>
              </a:tr>
            </a:tbl>
          </a:graphicData>
        </a:graphic>
      </p:graphicFrame>
    </p:spTree>
    <p:extLst>
      <p:ext uri="{BB962C8B-B14F-4D97-AF65-F5344CB8AC3E}">
        <p14:creationId xmlns:p14="http://schemas.microsoft.com/office/powerpoint/2010/main" val="1182653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B38A4-C4C0-35DE-A262-91A06F6ABE9A}"/>
              </a:ext>
            </a:extLst>
          </p:cNvPr>
          <p:cNvSpPr>
            <a:spLocks noGrp="1"/>
          </p:cNvSpPr>
          <p:nvPr>
            <p:ph type="title"/>
          </p:nvPr>
        </p:nvSpPr>
        <p:spPr/>
        <p:txBody>
          <a:bodyPr/>
          <a:lstStyle/>
          <a:p>
            <a:r>
              <a:rPr lang="en-GB" dirty="0"/>
              <a:t>Ethical consideration</a:t>
            </a:r>
          </a:p>
        </p:txBody>
      </p:sp>
      <p:sp>
        <p:nvSpPr>
          <p:cNvPr id="3" name="Content Placeholder 2">
            <a:extLst>
              <a:ext uri="{FF2B5EF4-FFF2-40B4-BE49-F238E27FC236}">
                <a16:creationId xmlns:a16="http://schemas.microsoft.com/office/drawing/2014/main" id="{6A8FB650-FF94-7239-1ED1-F1577CFD9A78}"/>
              </a:ext>
            </a:extLst>
          </p:cNvPr>
          <p:cNvSpPr>
            <a:spLocks noGrp="1"/>
          </p:cNvSpPr>
          <p:nvPr>
            <p:ph idx="1"/>
          </p:nvPr>
        </p:nvSpPr>
        <p:spPr/>
        <p:txBody>
          <a:bodyPr vert="horz" lIns="91440" tIns="45720" rIns="91440" bIns="45720" rtlCol="0" anchor="t">
            <a:normAutofit/>
          </a:bodyPr>
          <a:lstStyle/>
          <a:p>
            <a:r>
              <a:rPr lang="en-GB" dirty="0"/>
              <a:t>Informed consent form for study</a:t>
            </a:r>
            <a:endParaRPr lang="en-US" dirty="0"/>
          </a:p>
          <a:p>
            <a:pPr>
              <a:buClr>
                <a:srgbClr val="8AD0D6"/>
              </a:buClr>
            </a:pPr>
            <a:r>
              <a:rPr lang="en-GB" dirty="0"/>
              <a:t>Reason given for study on consent form</a:t>
            </a:r>
          </a:p>
          <a:p>
            <a:pPr>
              <a:buClr>
                <a:srgbClr val="8AD0D6"/>
              </a:buClr>
            </a:pPr>
            <a:r>
              <a:rPr lang="en-GB" dirty="0"/>
              <a:t>Anonymised data</a:t>
            </a:r>
          </a:p>
          <a:p>
            <a:pPr>
              <a:buClr>
                <a:srgbClr val="8AD0D6"/>
              </a:buClr>
            </a:pPr>
            <a:r>
              <a:rPr lang="en-GB" dirty="0"/>
              <a:t>Signed consent form by participant</a:t>
            </a:r>
          </a:p>
          <a:p>
            <a:pPr>
              <a:buClr>
                <a:srgbClr val="8AD0D6"/>
              </a:buClr>
            </a:pPr>
            <a:endParaRPr lang="en-GB" dirty="0"/>
          </a:p>
          <a:p>
            <a:pPr>
              <a:buClr>
                <a:srgbClr val="8AD0D6"/>
              </a:buClr>
            </a:pPr>
            <a:endParaRPr lang="en-GB" dirty="0"/>
          </a:p>
          <a:p>
            <a:pPr>
              <a:buClr>
                <a:srgbClr val="8AD0D6"/>
              </a:buClr>
            </a:pPr>
            <a:endParaRPr lang="en-GB" dirty="0"/>
          </a:p>
          <a:p>
            <a:pPr>
              <a:buClr>
                <a:srgbClr val="8AD0D6"/>
              </a:buClr>
            </a:pPr>
            <a:endParaRPr lang="en-GB" dirty="0"/>
          </a:p>
        </p:txBody>
      </p:sp>
    </p:spTree>
    <p:extLst>
      <p:ext uri="{BB962C8B-B14F-4D97-AF65-F5344CB8AC3E}">
        <p14:creationId xmlns:p14="http://schemas.microsoft.com/office/powerpoint/2010/main" val="199274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BC6A4-CFFC-14BA-D28A-0E689E8CC08D}"/>
              </a:ext>
            </a:extLst>
          </p:cNvPr>
          <p:cNvSpPr>
            <a:spLocks noGrp="1"/>
          </p:cNvSpPr>
          <p:nvPr>
            <p:ph type="title"/>
          </p:nvPr>
        </p:nvSpPr>
        <p:spPr/>
        <p:txBody>
          <a:bodyPr/>
          <a:lstStyle/>
          <a:p>
            <a:r>
              <a:rPr lang="en-GB" dirty="0"/>
              <a:t>Graph</a:t>
            </a:r>
          </a:p>
        </p:txBody>
      </p:sp>
      <p:pic>
        <p:nvPicPr>
          <p:cNvPr id="6" name="Picture 6" descr="Chart, bar chart&#10;&#10;Description automatically generated">
            <a:extLst>
              <a:ext uri="{FF2B5EF4-FFF2-40B4-BE49-F238E27FC236}">
                <a16:creationId xmlns:a16="http://schemas.microsoft.com/office/drawing/2014/main" id="{54B77B56-CB43-9017-4F74-3CA1008AE950}"/>
              </a:ext>
            </a:extLst>
          </p:cNvPr>
          <p:cNvPicPr>
            <a:picLocks noChangeAspect="1"/>
          </p:cNvPicPr>
          <p:nvPr/>
        </p:nvPicPr>
        <p:blipFill>
          <a:blip r:embed="rId2"/>
          <a:stretch>
            <a:fillRect/>
          </a:stretch>
        </p:blipFill>
        <p:spPr>
          <a:xfrm>
            <a:off x="1288212" y="1240531"/>
            <a:ext cx="9414291" cy="5440861"/>
          </a:xfrm>
          <a:prstGeom prst="rect">
            <a:avLst/>
          </a:prstGeom>
        </p:spPr>
      </p:pic>
    </p:spTree>
    <p:extLst>
      <p:ext uri="{BB962C8B-B14F-4D97-AF65-F5344CB8AC3E}">
        <p14:creationId xmlns:p14="http://schemas.microsoft.com/office/powerpoint/2010/main" val="4667112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ADEB1-BDF8-8995-E9E8-0205ACCB3024}"/>
              </a:ext>
            </a:extLst>
          </p:cNvPr>
          <p:cNvSpPr>
            <a:spLocks noGrp="1"/>
          </p:cNvSpPr>
          <p:nvPr>
            <p:ph type="title"/>
          </p:nvPr>
        </p:nvSpPr>
        <p:spPr/>
        <p:txBody>
          <a:bodyPr/>
          <a:lstStyle/>
          <a:p>
            <a:r>
              <a:rPr lang="en-GB" dirty="0"/>
              <a:t>Conclusion           </a:t>
            </a:r>
            <a:r>
              <a:rPr lang="en-GB" sz="2000" dirty="0"/>
              <a:t>Presented By: Saima Farooq</a:t>
            </a:r>
            <a:endParaRPr lang="en-GB" dirty="0"/>
          </a:p>
        </p:txBody>
      </p:sp>
      <p:sp>
        <p:nvSpPr>
          <p:cNvPr id="3" name="Content Placeholder 2">
            <a:extLst>
              <a:ext uri="{FF2B5EF4-FFF2-40B4-BE49-F238E27FC236}">
                <a16:creationId xmlns:a16="http://schemas.microsoft.com/office/drawing/2014/main" id="{7AEC3D19-68F5-79CD-E751-F000EE75694E}"/>
              </a:ext>
            </a:extLst>
          </p:cNvPr>
          <p:cNvSpPr>
            <a:spLocks noGrp="1"/>
          </p:cNvSpPr>
          <p:nvPr>
            <p:ph idx="1"/>
          </p:nvPr>
        </p:nvSpPr>
        <p:spPr/>
        <p:txBody>
          <a:bodyPr vert="horz" lIns="91440" tIns="45720" rIns="91440" bIns="45720" rtlCol="0" anchor="t">
            <a:normAutofit/>
          </a:bodyPr>
          <a:lstStyle/>
          <a:p>
            <a:r>
              <a:rPr lang="en-GB" dirty="0"/>
              <a:t>The aim of this study was to research into the competence of students in collaborating with technology</a:t>
            </a:r>
            <a:endParaRPr lang="en-US" dirty="0"/>
          </a:p>
          <a:p>
            <a:pPr>
              <a:buClr>
                <a:srgbClr val="8AD0D6"/>
              </a:buClr>
            </a:pPr>
            <a:r>
              <a:rPr lang="en-US" dirty="0"/>
              <a:t>It is within the current needs of students to have good digital literacy to enhance their learning skills and achieve better educational outcomes more efficiently and effectively</a:t>
            </a:r>
          </a:p>
          <a:p>
            <a:pPr>
              <a:buClr>
                <a:srgbClr val="8AD0D6"/>
              </a:buClr>
            </a:pPr>
            <a:r>
              <a:rPr lang="en-GB" dirty="0"/>
              <a:t>Studying styles have evolved with the use of social media, messaging apps, and other technological advances so that many students are aware of shortcuts in technology but struggle with using original method. </a:t>
            </a:r>
          </a:p>
          <a:p>
            <a:pPr>
              <a:buClr>
                <a:srgbClr val="8AD0D6"/>
              </a:buClr>
            </a:pPr>
            <a:r>
              <a:rPr lang="en-GB" dirty="0"/>
              <a:t>Therefore it is important to provide basic training to be able to face the digital world in their work and personal circumstances.</a:t>
            </a:r>
          </a:p>
        </p:txBody>
      </p:sp>
    </p:spTree>
    <p:extLst>
      <p:ext uri="{BB962C8B-B14F-4D97-AF65-F5344CB8AC3E}">
        <p14:creationId xmlns:p14="http://schemas.microsoft.com/office/powerpoint/2010/main" val="17821320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A5FC5-C044-89C3-2CF1-AE345C9CB0C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D87CC2F-308B-412A-7118-23A0319FF510}"/>
              </a:ext>
            </a:extLst>
          </p:cNvPr>
          <p:cNvSpPr>
            <a:spLocks noGrp="1"/>
          </p:cNvSpPr>
          <p:nvPr>
            <p:ph idx="1"/>
          </p:nvPr>
        </p:nvSpPr>
        <p:spPr/>
        <p:txBody>
          <a:bodyPr vert="horz" lIns="91440" tIns="45720" rIns="91440" bIns="45720" rtlCol="0" anchor="t">
            <a:normAutofit/>
          </a:bodyPr>
          <a:lstStyle/>
          <a:p>
            <a:r>
              <a:rPr lang="en-GB" dirty="0" err="1"/>
              <a:t>Christie.L,Rice.E</a:t>
            </a:r>
            <a:r>
              <a:rPr lang="en-GB" dirty="0"/>
              <a:t>(2021) post.parliamnet.uk</a:t>
            </a:r>
            <a:endParaRPr lang="en-US"/>
          </a:p>
          <a:p>
            <a:pPr marL="0" indent="0">
              <a:buNone/>
            </a:pPr>
            <a:r>
              <a:rPr lang="en-GB" dirty="0" err="1"/>
              <a:t>URL:http</a:t>
            </a:r>
            <a:r>
              <a:rPr lang="en-GB" dirty="0"/>
              <a:t>://post.parliamnet.uk/research-briefing/post-pn-0643</a:t>
            </a:r>
          </a:p>
          <a:p>
            <a:r>
              <a:rPr lang="en-GB" dirty="0"/>
              <a:t>UWTSD.ac.ujk.2022.PressReleases 2022/</a:t>
            </a:r>
            <a:r>
              <a:rPr lang="en-GB" i="1" dirty="0"/>
              <a:t>University of Wales Trinity Saind David </a:t>
            </a:r>
          </a:p>
          <a:p>
            <a:pPr marL="0" indent="0">
              <a:buNone/>
            </a:pPr>
            <a:r>
              <a:rPr lang="en-GB" dirty="0"/>
              <a:t>URL: </a:t>
            </a:r>
            <a:r>
              <a:rPr lang="en-GB" dirty="0">
                <a:hlinkClick r:id="rId2"/>
              </a:rPr>
              <a:t>https://www.uwtsd.ac.uk/news/press-release/press-2022/welcomes-202021-jisc-digital-experince-insights-survey-results--as-university-recieves-positive-feedback-online-learning-html&gt;[Accessed</a:t>
            </a:r>
            <a:r>
              <a:rPr lang="en-GB" dirty="0"/>
              <a:t> 13 October2022]</a:t>
            </a:r>
          </a:p>
          <a:p>
            <a:pPr marL="0" indent="0">
              <a:buNone/>
            </a:pPr>
            <a:endParaRPr lang="en-GB" dirty="0"/>
          </a:p>
        </p:txBody>
      </p:sp>
    </p:spTree>
    <p:extLst>
      <p:ext uri="{BB962C8B-B14F-4D97-AF65-F5344CB8AC3E}">
        <p14:creationId xmlns:p14="http://schemas.microsoft.com/office/powerpoint/2010/main" val="14209920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vt:lpstr>
      <vt:lpstr>Group Presentation</vt:lpstr>
      <vt:lpstr>How do students use technology to collaborate at UWTSD</vt:lpstr>
      <vt:lpstr>Overview </vt:lpstr>
      <vt:lpstr>Introduction                   presented by Sofia Rashid</vt:lpstr>
      <vt:lpstr>Rationale: </vt:lpstr>
      <vt:lpstr>Proposed Method        Presented by: Rizwana Mahmood Q: Is there any need to provide training on how to use technology to collaborate at UWTSD?</vt:lpstr>
      <vt:lpstr>Proposed Method</vt:lpstr>
      <vt:lpstr>Ethical consideration</vt:lpstr>
      <vt:lpstr>Graph</vt:lpstr>
      <vt:lpstr>Conclusion           Presented By: Saima Farooq</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632</cp:revision>
  <dcterms:created xsi:type="dcterms:W3CDTF">2022-10-15T15:02:48Z</dcterms:created>
  <dcterms:modified xsi:type="dcterms:W3CDTF">2022-10-16T13:24:48Z</dcterms:modified>
</cp:coreProperties>
</file>