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2" r:id="rId1"/>
    <p:sldMasterId id="2147484204" r:id="rId2"/>
  </p:sldMasterIdLst>
  <p:notesMasterIdLst>
    <p:notesMasterId r:id="rId20"/>
  </p:notesMasterIdLst>
  <p:handoutMasterIdLst>
    <p:handoutMasterId r:id="rId21"/>
  </p:handoutMasterIdLst>
  <p:sldIdLst>
    <p:sldId id="446" r:id="rId3"/>
    <p:sldId id="430" r:id="rId4"/>
    <p:sldId id="431" r:id="rId5"/>
    <p:sldId id="432" r:id="rId6"/>
    <p:sldId id="433" r:id="rId7"/>
    <p:sldId id="434" r:id="rId8"/>
    <p:sldId id="435" r:id="rId9"/>
    <p:sldId id="436" r:id="rId10"/>
    <p:sldId id="437" r:id="rId11"/>
    <p:sldId id="438" r:id="rId12"/>
    <p:sldId id="439" r:id="rId13"/>
    <p:sldId id="440" r:id="rId14"/>
    <p:sldId id="441" r:id="rId15"/>
    <p:sldId id="442" r:id="rId16"/>
    <p:sldId id="443" r:id="rId17"/>
    <p:sldId id="445" r:id="rId18"/>
    <p:sldId id="444" r:id="rId19"/>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5pPr>
    <a:lvl6pPr marL="2286000" algn="l" defTabSz="914400" rtl="0" eaLnBrk="1" latinLnBrk="0" hangingPunct="1">
      <a:defRPr sz="2400" kern="1200">
        <a:solidFill>
          <a:schemeClr val="tx1"/>
        </a:solidFill>
        <a:latin typeface="Times" panose="02020603050405020304" pitchFamily="18" charset="0"/>
        <a:ea typeface="+mn-ea"/>
        <a:cs typeface="+mn-cs"/>
      </a:defRPr>
    </a:lvl6pPr>
    <a:lvl7pPr marL="2743200" algn="l" defTabSz="914400" rtl="0" eaLnBrk="1" latinLnBrk="0" hangingPunct="1">
      <a:defRPr sz="2400" kern="1200">
        <a:solidFill>
          <a:schemeClr val="tx1"/>
        </a:solidFill>
        <a:latin typeface="Times" panose="02020603050405020304" pitchFamily="18" charset="0"/>
        <a:ea typeface="+mn-ea"/>
        <a:cs typeface="+mn-cs"/>
      </a:defRPr>
    </a:lvl7pPr>
    <a:lvl8pPr marL="3200400" algn="l" defTabSz="914400" rtl="0" eaLnBrk="1" latinLnBrk="0" hangingPunct="1">
      <a:defRPr sz="2400" kern="1200">
        <a:solidFill>
          <a:schemeClr val="tx1"/>
        </a:solidFill>
        <a:latin typeface="Times" panose="02020603050405020304" pitchFamily="18" charset="0"/>
        <a:ea typeface="+mn-ea"/>
        <a:cs typeface="+mn-cs"/>
      </a:defRPr>
    </a:lvl8pPr>
    <a:lvl9pPr marL="3657600" algn="l" defTabSz="914400" rtl="0" eaLnBrk="1" latinLnBrk="0" hangingPunct="1">
      <a:defRPr sz="2400" kern="1200">
        <a:solidFill>
          <a:schemeClr val="tx1"/>
        </a:solidFill>
        <a:latin typeface="Times" panose="02020603050405020304"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6" autoAdjust="0"/>
    <p:restoredTop sz="60377" autoAdjust="0"/>
  </p:normalViewPr>
  <p:slideViewPr>
    <p:cSldViewPr>
      <p:cViewPr varScale="1">
        <p:scale>
          <a:sx n="59" d="100"/>
          <a:sy n="59" d="100"/>
        </p:scale>
        <p:origin x="924" y="60"/>
      </p:cViewPr>
      <p:guideLst>
        <p:guide orient="horz" pos="2160"/>
        <p:guide pos="3840"/>
      </p:guideLst>
    </p:cSldViewPr>
  </p:slideViewPr>
  <p:notesTextViewPr>
    <p:cViewPr>
      <p:scale>
        <a:sx n="100" d="100"/>
        <a:sy n="100" d="100"/>
      </p:scale>
      <p:origin x="0" y="-72"/>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7DDC04-B880-4E63-82A3-5265673AAF3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2E21D7E4-6754-40A5-97C8-B702A7DF763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Professional judgement &amp; action</a:t>
          </a:r>
        </a:p>
      </dgm:t>
    </dgm:pt>
    <dgm:pt modelId="{C517B384-A52E-445D-A670-013B16217DBA}" type="parTrans" cxnId="{6B2B7AB6-919E-4F9E-AFCD-918AD9BC2201}">
      <dgm:prSet/>
      <dgm:spPr/>
      <dgm:t>
        <a:bodyPr/>
        <a:lstStyle/>
        <a:p>
          <a:endParaRPr lang="en-GB"/>
        </a:p>
      </dgm:t>
    </dgm:pt>
    <dgm:pt modelId="{5DDF7105-1006-4F96-8B09-222AC185C5A9}" type="sibTrans" cxnId="{6B2B7AB6-919E-4F9E-AFCD-918AD9BC2201}">
      <dgm:prSet/>
      <dgm:spPr>
        <a:solidFill>
          <a:schemeClr val="accent2">
            <a:lumMod val="75000"/>
            <a:alpha val="90000"/>
          </a:schemeClr>
        </a:solidFill>
        <a:ln>
          <a:solidFill>
            <a:schemeClr val="tx1">
              <a:alpha val="90000"/>
            </a:schemeClr>
          </a:solidFill>
        </a:ln>
      </dgm:spPr>
      <dgm:t>
        <a:bodyPr/>
        <a:lstStyle/>
        <a:p>
          <a:endParaRPr lang="en-GB"/>
        </a:p>
      </dgm:t>
    </dgm:pt>
    <dgm:pt modelId="{97D8141B-E782-4480-AEA0-06C169610FF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Authority to decide and choose</a:t>
          </a:r>
        </a:p>
      </dgm:t>
    </dgm:pt>
    <dgm:pt modelId="{58EB5E11-DD88-4E5F-BAA0-F1EE1E61DD0A}" type="parTrans" cxnId="{2877FA5A-7AB9-4EDA-8422-163CBB34EE19}">
      <dgm:prSet/>
      <dgm:spPr/>
      <dgm:t>
        <a:bodyPr/>
        <a:lstStyle/>
        <a:p>
          <a:endParaRPr lang="en-GB"/>
        </a:p>
      </dgm:t>
    </dgm:pt>
    <dgm:pt modelId="{8191DDFC-B39E-4E59-9221-1DB66F163772}" type="sibTrans" cxnId="{2877FA5A-7AB9-4EDA-8422-163CBB34EE19}">
      <dgm:prSet/>
      <dgm:spPr>
        <a:solidFill>
          <a:schemeClr val="accent2">
            <a:lumMod val="75000"/>
            <a:alpha val="90000"/>
          </a:schemeClr>
        </a:solidFill>
        <a:ln>
          <a:solidFill>
            <a:schemeClr val="tx1">
              <a:alpha val="90000"/>
            </a:schemeClr>
          </a:solidFill>
        </a:ln>
      </dgm:spPr>
      <dgm:t>
        <a:bodyPr/>
        <a:lstStyle/>
        <a:p>
          <a:endParaRPr lang="en-GB"/>
        </a:p>
      </dgm:t>
    </dgm:pt>
    <dgm:pt modelId="{0B7062FE-E276-4AB2-9C0D-16AC17B08C3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Selecting the best course of action, having recognised &amp; considered all of the alternatives</a:t>
          </a:r>
        </a:p>
      </dgm:t>
    </dgm:pt>
    <dgm:pt modelId="{E453709D-87BF-422F-80FB-2EF1A7DE77A6}" type="parTrans" cxnId="{40BE5AD8-9CB4-45A2-806E-9A2BF97355EE}">
      <dgm:prSet/>
      <dgm:spPr/>
      <dgm:t>
        <a:bodyPr/>
        <a:lstStyle/>
        <a:p>
          <a:endParaRPr lang="en-GB"/>
        </a:p>
      </dgm:t>
    </dgm:pt>
    <dgm:pt modelId="{47EF13C9-C681-4A2F-A541-0ACCF992C3D3}" type="sibTrans" cxnId="{40BE5AD8-9CB4-45A2-806E-9A2BF97355EE}">
      <dgm:prSet/>
      <dgm:spPr/>
      <dgm:t>
        <a:bodyPr/>
        <a:lstStyle/>
        <a:p>
          <a:endParaRPr lang="en-GB"/>
        </a:p>
      </dgm:t>
    </dgm:pt>
    <dgm:pt modelId="{9EDB4B89-49E2-4053-9E8A-95123D585670}" type="pres">
      <dgm:prSet presAssocID="{CB7DDC04-B880-4E63-82A3-5265673AAF37}" presName="outerComposite" presStyleCnt="0">
        <dgm:presLayoutVars>
          <dgm:chMax val="5"/>
          <dgm:dir/>
          <dgm:resizeHandles val="exact"/>
        </dgm:presLayoutVars>
      </dgm:prSet>
      <dgm:spPr/>
    </dgm:pt>
    <dgm:pt modelId="{F71E9F18-502E-4D67-A513-869D548A8575}" type="pres">
      <dgm:prSet presAssocID="{CB7DDC04-B880-4E63-82A3-5265673AAF37}" presName="dummyMaxCanvas" presStyleCnt="0">
        <dgm:presLayoutVars/>
      </dgm:prSet>
      <dgm:spPr/>
    </dgm:pt>
    <dgm:pt modelId="{2A190BEC-1A05-495A-8508-0A240122FE88}" type="pres">
      <dgm:prSet presAssocID="{CB7DDC04-B880-4E63-82A3-5265673AAF37}" presName="ThreeNodes_1" presStyleLbl="node1" presStyleIdx="0" presStyleCnt="3">
        <dgm:presLayoutVars>
          <dgm:bulletEnabled val="1"/>
        </dgm:presLayoutVars>
      </dgm:prSet>
      <dgm:spPr/>
    </dgm:pt>
    <dgm:pt modelId="{FDC570BF-3EE7-47AA-859F-444EEC163E16}" type="pres">
      <dgm:prSet presAssocID="{CB7DDC04-B880-4E63-82A3-5265673AAF37}" presName="ThreeNodes_2" presStyleLbl="node1" presStyleIdx="1" presStyleCnt="3">
        <dgm:presLayoutVars>
          <dgm:bulletEnabled val="1"/>
        </dgm:presLayoutVars>
      </dgm:prSet>
      <dgm:spPr/>
    </dgm:pt>
    <dgm:pt modelId="{5CCEDF2E-61A1-4491-B37D-14ACB66EFE39}" type="pres">
      <dgm:prSet presAssocID="{CB7DDC04-B880-4E63-82A3-5265673AAF37}" presName="ThreeNodes_3" presStyleLbl="node1" presStyleIdx="2" presStyleCnt="3">
        <dgm:presLayoutVars>
          <dgm:bulletEnabled val="1"/>
        </dgm:presLayoutVars>
      </dgm:prSet>
      <dgm:spPr/>
    </dgm:pt>
    <dgm:pt modelId="{5631C74D-C869-4E6A-824D-A93B4A05B7C7}" type="pres">
      <dgm:prSet presAssocID="{CB7DDC04-B880-4E63-82A3-5265673AAF37}" presName="ThreeConn_1-2" presStyleLbl="fgAccFollowNode1" presStyleIdx="0" presStyleCnt="2">
        <dgm:presLayoutVars>
          <dgm:bulletEnabled val="1"/>
        </dgm:presLayoutVars>
      </dgm:prSet>
      <dgm:spPr/>
    </dgm:pt>
    <dgm:pt modelId="{8A680D27-720E-4659-B9EF-DE66F342899C}" type="pres">
      <dgm:prSet presAssocID="{CB7DDC04-B880-4E63-82A3-5265673AAF37}" presName="ThreeConn_2-3" presStyleLbl="fgAccFollowNode1" presStyleIdx="1" presStyleCnt="2">
        <dgm:presLayoutVars>
          <dgm:bulletEnabled val="1"/>
        </dgm:presLayoutVars>
      </dgm:prSet>
      <dgm:spPr/>
    </dgm:pt>
    <dgm:pt modelId="{DEB15909-58EE-4AA5-A556-66AEBC53AB91}" type="pres">
      <dgm:prSet presAssocID="{CB7DDC04-B880-4E63-82A3-5265673AAF37}" presName="ThreeNodes_1_text" presStyleLbl="node1" presStyleIdx="2" presStyleCnt="3">
        <dgm:presLayoutVars>
          <dgm:bulletEnabled val="1"/>
        </dgm:presLayoutVars>
      </dgm:prSet>
      <dgm:spPr/>
    </dgm:pt>
    <dgm:pt modelId="{4BDB913E-87A1-499B-B950-110D995B085C}" type="pres">
      <dgm:prSet presAssocID="{CB7DDC04-B880-4E63-82A3-5265673AAF37}" presName="ThreeNodes_2_text" presStyleLbl="node1" presStyleIdx="2" presStyleCnt="3">
        <dgm:presLayoutVars>
          <dgm:bulletEnabled val="1"/>
        </dgm:presLayoutVars>
      </dgm:prSet>
      <dgm:spPr/>
    </dgm:pt>
    <dgm:pt modelId="{6B678B77-EC96-45A4-BF6B-42F97C72B46A}" type="pres">
      <dgm:prSet presAssocID="{CB7DDC04-B880-4E63-82A3-5265673AAF37}" presName="ThreeNodes_3_text" presStyleLbl="node1" presStyleIdx="2" presStyleCnt="3">
        <dgm:presLayoutVars>
          <dgm:bulletEnabled val="1"/>
        </dgm:presLayoutVars>
      </dgm:prSet>
      <dgm:spPr/>
    </dgm:pt>
  </dgm:ptLst>
  <dgm:cxnLst>
    <dgm:cxn modelId="{25F2D117-7B0B-40DD-88B1-704B4AD7E037}" type="presOf" srcId="{CB7DDC04-B880-4E63-82A3-5265673AAF37}" destId="{9EDB4B89-49E2-4053-9E8A-95123D585670}" srcOrd="0" destOrd="0" presId="urn:microsoft.com/office/officeart/2005/8/layout/vProcess5"/>
    <dgm:cxn modelId="{2877FA5A-7AB9-4EDA-8422-163CBB34EE19}" srcId="{CB7DDC04-B880-4E63-82A3-5265673AAF37}" destId="{97D8141B-E782-4480-AEA0-06C169610FF2}" srcOrd="1" destOrd="0" parTransId="{58EB5E11-DD88-4E5F-BAA0-F1EE1E61DD0A}" sibTransId="{8191DDFC-B39E-4E59-9221-1DB66F163772}"/>
    <dgm:cxn modelId="{34732591-86D8-41FA-AC31-9985646727B2}" type="presOf" srcId="{0B7062FE-E276-4AB2-9C0D-16AC17B08C32}" destId="{6B678B77-EC96-45A4-BF6B-42F97C72B46A}" srcOrd="1" destOrd="0" presId="urn:microsoft.com/office/officeart/2005/8/layout/vProcess5"/>
    <dgm:cxn modelId="{D3E48EB5-C639-4AF9-9686-1E7AD1DC5600}" type="presOf" srcId="{97D8141B-E782-4480-AEA0-06C169610FF2}" destId="{4BDB913E-87A1-499B-B950-110D995B085C}" srcOrd="1" destOrd="0" presId="urn:microsoft.com/office/officeart/2005/8/layout/vProcess5"/>
    <dgm:cxn modelId="{6B2B7AB6-919E-4F9E-AFCD-918AD9BC2201}" srcId="{CB7DDC04-B880-4E63-82A3-5265673AAF37}" destId="{2E21D7E4-6754-40A5-97C8-B702A7DF7635}" srcOrd="0" destOrd="0" parTransId="{C517B384-A52E-445D-A670-013B16217DBA}" sibTransId="{5DDF7105-1006-4F96-8B09-222AC185C5A9}"/>
    <dgm:cxn modelId="{6BD05CD5-4C8A-456E-9AD0-762A7CA0B8CC}" type="presOf" srcId="{2E21D7E4-6754-40A5-97C8-B702A7DF7635}" destId="{2A190BEC-1A05-495A-8508-0A240122FE88}" srcOrd="0" destOrd="0" presId="urn:microsoft.com/office/officeart/2005/8/layout/vProcess5"/>
    <dgm:cxn modelId="{40BE5AD8-9CB4-45A2-806E-9A2BF97355EE}" srcId="{CB7DDC04-B880-4E63-82A3-5265673AAF37}" destId="{0B7062FE-E276-4AB2-9C0D-16AC17B08C32}" srcOrd="2" destOrd="0" parTransId="{E453709D-87BF-422F-80FB-2EF1A7DE77A6}" sibTransId="{47EF13C9-C681-4A2F-A541-0ACCF992C3D3}"/>
    <dgm:cxn modelId="{CE1258DB-7A64-4C00-AFE0-47118C76CB49}" type="presOf" srcId="{97D8141B-E782-4480-AEA0-06C169610FF2}" destId="{FDC570BF-3EE7-47AA-859F-444EEC163E16}" srcOrd="0" destOrd="0" presId="urn:microsoft.com/office/officeart/2005/8/layout/vProcess5"/>
    <dgm:cxn modelId="{E84AE1E1-9D97-4CCD-9B42-728ECC8F86A2}" type="presOf" srcId="{8191DDFC-B39E-4E59-9221-1DB66F163772}" destId="{8A680D27-720E-4659-B9EF-DE66F342899C}" srcOrd="0" destOrd="0" presId="urn:microsoft.com/office/officeart/2005/8/layout/vProcess5"/>
    <dgm:cxn modelId="{45CE30E3-E32E-402B-ACD1-6C8413D48391}" type="presOf" srcId="{2E21D7E4-6754-40A5-97C8-B702A7DF7635}" destId="{DEB15909-58EE-4AA5-A556-66AEBC53AB91}" srcOrd="1" destOrd="0" presId="urn:microsoft.com/office/officeart/2005/8/layout/vProcess5"/>
    <dgm:cxn modelId="{20A25AEB-7ADB-4F7D-947C-C1103BCEF98E}" type="presOf" srcId="{0B7062FE-E276-4AB2-9C0D-16AC17B08C32}" destId="{5CCEDF2E-61A1-4491-B37D-14ACB66EFE39}" srcOrd="0" destOrd="0" presId="urn:microsoft.com/office/officeart/2005/8/layout/vProcess5"/>
    <dgm:cxn modelId="{C9B13DFF-A6DF-459D-A485-7B1AADFAC1AC}" type="presOf" srcId="{5DDF7105-1006-4F96-8B09-222AC185C5A9}" destId="{5631C74D-C869-4E6A-824D-A93B4A05B7C7}" srcOrd="0" destOrd="0" presId="urn:microsoft.com/office/officeart/2005/8/layout/vProcess5"/>
    <dgm:cxn modelId="{71DCA427-5C7A-4A72-A48F-4C76D3B07EB6}" type="presParOf" srcId="{9EDB4B89-49E2-4053-9E8A-95123D585670}" destId="{F71E9F18-502E-4D67-A513-869D548A8575}" srcOrd="0" destOrd="0" presId="urn:microsoft.com/office/officeart/2005/8/layout/vProcess5"/>
    <dgm:cxn modelId="{9612D6B0-6407-4FC8-8C25-A77A2EB4F021}" type="presParOf" srcId="{9EDB4B89-49E2-4053-9E8A-95123D585670}" destId="{2A190BEC-1A05-495A-8508-0A240122FE88}" srcOrd="1" destOrd="0" presId="urn:microsoft.com/office/officeart/2005/8/layout/vProcess5"/>
    <dgm:cxn modelId="{4FDE431F-E14C-4FAB-90DE-FD368DBD703A}" type="presParOf" srcId="{9EDB4B89-49E2-4053-9E8A-95123D585670}" destId="{FDC570BF-3EE7-47AA-859F-444EEC163E16}" srcOrd="2" destOrd="0" presId="urn:microsoft.com/office/officeart/2005/8/layout/vProcess5"/>
    <dgm:cxn modelId="{FD9748C4-34FB-4DC5-8D45-07BBCBC92412}" type="presParOf" srcId="{9EDB4B89-49E2-4053-9E8A-95123D585670}" destId="{5CCEDF2E-61A1-4491-B37D-14ACB66EFE39}" srcOrd="3" destOrd="0" presId="urn:microsoft.com/office/officeart/2005/8/layout/vProcess5"/>
    <dgm:cxn modelId="{FE954BA1-36EB-4BAA-91C5-CF43E7A62DD4}" type="presParOf" srcId="{9EDB4B89-49E2-4053-9E8A-95123D585670}" destId="{5631C74D-C869-4E6A-824D-A93B4A05B7C7}" srcOrd="4" destOrd="0" presId="urn:microsoft.com/office/officeart/2005/8/layout/vProcess5"/>
    <dgm:cxn modelId="{4302C078-E311-4640-86C1-D74CC474EF95}" type="presParOf" srcId="{9EDB4B89-49E2-4053-9E8A-95123D585670}" destId="{8A680D27-720E-4659-B9EF-DE66F342899C}" srcOrd="5" destOrd="0" presId="urn:microsoft.com/office/officeart/2005/8/layout/vProcess5"/>
    <dgm:cxn modelId="{4162AA96-514B-47F2-9F4E-31E4952239FF}" type="presParOf" srcId="{9EDB4B89-49E2-4053-9E8A-95123D585670}" destId="{DEB15909-58EE-4AA5-A556-66AEBC53AB91}" srcOrd="6" destOrd="0" presId="urn:microsoft.com/office/officeart/2005/8/layout/vProcess5"/>
    <dgm:cxn modelId="{B39D7C92-33C5-4E7F-B60B-2B9308309A8C}" type="presParOf" srcId="{9EDB4B89-49E2-4053-9E8A-95123D585670}" destId="{4BDB913E-87A1-499B-B950-110D995B085C}" srcOrd="7" destOrd="0" presId="urn:microsoft.com/office/officeart/2005/8/layout/vProcess5"/>
    <dgm:cxn modelId="{4504B6A2-2111-4C53-A799-D08B72A8479B}" type="presParOf" srcId="{9EDB4B89-49E2-4053-9E8A-95123D585670}" destId="{6B678B77-EC96-45A4-BF6B-42F97C72B46A}"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B5BE5E-BD4D-40AF-99F6-73327A64CC5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6B5B8F6-AD3F-4F54-B067-3B79D99FD50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Report for Process</a:t>
          </a:r>
        </a:p>
      </dgm:t>
    </dgm:pt>
    <dgm:pt modelId="{75AADFFE-F730-4E96-9041-329472C3C206}" type="parTrans" cxnId="{68CAE005-8BA3-44CB-ACCC-72E0DD162933}">
      <dgm:prSet/>
      <dgm:spPr/>
      <dgm:t>
        <a:bodyPr/>
        <a:lstStyle/>
        <a:p>
          <a:endParaRPr lang="en-GB"/>
        </a:p>
      </dgm:t>
    </dgm:pt>
    <dgm:pt modelId="{D95FFFF0-0D17-4FAA-A1D7-8D01177A2627}" type="sibTrans" cxnId="{68CAE005-8BA3-44CB-ACCC-72E0DD162933}">
      <dgm:prSet/>
      <dgm:spPr>
        <a:solidFill>
          <a:schemeClr val="accent2">
            <a:lumMod val="75000"/>
          </a:schemeClr>
        </a:solidFill>
        <a:ln>
          <a:solidFill>
            <a:schemeClr val="tx1"/>
          </a:solidFill>
        </a:ln>
      </dgm:spPr>
      <dgm:t>
        <a:bodyPr/>
        <a:lstStyle/>
        <a:p>
          <a:endParaRPr lang="en-GB"/>
        </a:p>
      </dgm:t>
    </dgm:pt>
    <dgm:pt modelId="{9D447717-9CF5-4A7F-A5C7-1BA3EE90228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Penalty Notice for Disorder</a:t>
          </a:r>
        </a:p>
      </dgm:t>
    </dgm:pt>
    <dgm:pt modelId="{54196A55-98B1-4F63-8381-92E5310BE707}" type="parTrans" cxnId="{0900C728-F5A8-4D7A-830E-81E1C89D6A8F}">
      <dgm:prSet/>
      <dgm:spPr/>
      <dgm:t>
        <a:bodyPr/>
        <a:lstStyle/>
        <a:p>
          <a:endParaRPr lang="en-GB"/>
        </a:p>
      </dgm:t>
    </dgm:pt>
    <dgm:pt modelId="{0A577B9E-C42F-4E26-AFDD-E1FA800E4ED3}" type="sibTrans" cxnId="{0900C728-F5A8-4D7A-830E-81E1C89D6A8F}">
      <dgm:prSet/>
      <dgm:spPr>
        <a:solidFill>
          <a:schemeClr val="accent2">
            <a:lumMod val="75000"/>
          </a:schemeClr>
        </a:solidFill>
        <a:ln>
          <a:solidFill>
            <a:schemeClr val="tx1"/>
          </a:solidFill>
        </a:ln>
      </dgm:spPr>
      <dgm:t>
        <a:bodyPr/>
        <a:lstStyle/>
        <a:p>
          <a:endParaRPr lang="en-GB"/>
        </a:p>
      </dgm:t>
    </dgm:pt>
    <dgm:pt modelId="{5497E798-B88B-4284-A98C-2337EF7872E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Traffic Offence Report</a:t>
          </a:r>
        </a:p>
      </dgm:t>
    </dgm:pt>
    <dgm:pt modelId="{1C68C399-7708-4224-8331-759F6E902091}" type="parTrans" cxnId="{DD93AB69-19BD-463A-84D6-8D9653FC2F1E}">
      <dgm:prSet/>
      <dgm:spPr/>
      <dgm:t>
        <a:bodyPr/>
        <a:lstStyle/>
        <a:p>
          <a:endParaRPr lang="en-GB"/>
        </a:p>
      </dgm:t>
    </dgm:pt>
    <dgm:pt modelId="{ACFEB387-6281-4A6B-8A40-AC39F9F33102}" type="sibTrans" cxnId="{DD93AB69-19BD-463A-84D6-8D9653FC2F1E}">
      <dgm:prSet/>
      <dgm:spPr>
        <a:solidFill>
          <a:schemeClr val="accent2">
            <a:lumMod val="75000"/>
          </a:schemeClr>
        </a:solidFill>
        <a:ln>
          <a:solidFill>
            <a:schemeClr val="tx1"/>
          </a:solidFill>
        </a:ln>
      </dgm:spPr>
      <dgm:t>
        <a:bodyPr/>
        <a:lstStyle/>
        <a:p>
          <a:endParaRPr lang="en-GB"/>
        </a:p>
      </dgm:t>
    </dgm:pt>
    <dgm:pt modelId="{38669C5A-2844-4C0B-84B3-970566E7414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Arrest</a:t>
          </a:r>
        </a:p>
      </dgm:t>
    </dgm:pt>
    <dgm:pt modelId="{BDF5A8F5-5605-48F1-A416-E9A4D1A1E560}" type="parTrans" cxnId="{34E106CF-EED3-4447-A63B-A09509C65F98}">
      <dgm:prSet/>
      <dgm:spPr/>
      <dgm:t>
        <a:bodyPr/>
        <a:lstStyle/>
        <a:p>
          <a:endParaRPr lang="en-GB"/>
        </a:p>
      </dgm:t>
    </dgm:pt>
    <dgm:pt modelId="{07880E3F-E2FA-464A-9430-637F0A022257}" type="sibTrans" cxnId="{34E106CF-EED3-4447-A63B-A09509C65F98}">
      <dgm:prSet/>
      <dgm:spPr>
        <a:solidFill>
          <a:schemeClr val="accent2">
            <a:lumMod val="75000"/>
          </a:schemeClr>
        </a:solidFill>
        <a:ln>
          <a:solidFill>
            <a:schemeClr val="tx1"/>
          </a:solidFill>
        </a:ln>
      </dgm:spPr>
      <dgm:t>
        <a:bodyPr/>
        <a:lstStyle/>
        <a:p>
          <a:endParaRPr lang="en-GB"/>
        </a:p>
      </dgm:t>
    </dgm:pt>
    <dgm:pt modelId="{E8EEA79D-E786-4618-B38E-19B758C55C9F}">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Do Nothing?</a:t>
          </a:r>
        </a:p>
      </dgm:t>
    </dgm:pt>
    <dgm:pt modelId="{CDD6EFAF-21A1-4BF9-9407-D7BE9221A2AB}" type="parTrans" cxnId="{A5023E1E-03EB-4628-A13D-AF0EF8608A7A}">
      <dgm:prSet/>
      <dgm:spPr/>
      <dgm:t>
        <a:bodyPr/>
        <a:lstStyle/>
        <a:p>
          <a:endParaRPr lang="en-GB"/>
        </a:p>
      </dgm:t>
    </dgm:pt>
    <dgm:pt modelId="{5907618D-9432-49D0-8B8E-02226707C31A}" type="sibTrans" cxnId="{A5023E1E-03EB-4628-A13D-AF0EF8608A7A}">
      <dgm:prSet/>
      <dgm:spPr/>
      <dgm:t>
        <a:bodyPr/>
        <a:lstStyle/>
        <a:p>
          <a:endParaRPr lang="en-GB"/>
        </a:p>
      </dgm:t>
    </dgm:pt>
    <dgm:pt modelId="{F6B769C7-BE18-4C49-858D-E256BA7FC288}" type="pres">
      <dgm:prSet presAssocID="{A1B5BE5E-BD4D-40AF-99F6-73327A64CC55}" presName="diagram" presStyleCnt="0">
        <dgm:presLayoutVars>
          <dgm:dir/>
          <dgm:resizeHandles val="exact"/>
        </dgm:presLayoutVars>
      </dgm:prSet>
      <dgm:spPr/>
    </dgm:pt>
    <dgm:pt modelId="{E0701AB5-C94E-4E0E-ADD8-84A1440A173C}" type="pres">
      <dgm:prSet presAssocID="{86B5B8F6-AD3F-4F54-B067-3B79D99FD50D}" presName="node" presStyleLbl="node1" presStyleIdx="0" presStyleCnt="5">
        <dgm:presLayoutVars>
          <dgm:bulletEnabled val="1"/>
        </dgm:presLayoutVars>
      </dgm:prSet>
      <dgm:spPr/>
    </dgm:pt>
    <dgm:pt modelId="{DC7A8D1C-8B9B-4DAE-92BE-06543000E631}" type="pres">
      <dgm:prSet presAssocID="{D95FFFF0-0D17-4FAA-A1D7-8D01177A2627}" presName="sibTrans" presStyleLbl="sibTrans2D1" presStyleIdx="0" presStyleCnt="4"/>
      <dgm:spPr/>
    </dgm:pt>
    <dgm:pt modelId="{AD513D70-09FD-41EA-8448-460C02A4E4E5}" type="pres">
      <dgm:prSet presAssocID="{D95FFFF0-0D17-4FAA-A1D7-8D01177A2627}" presName="connectorText" presStyleLbl="sibTrans2D1" presStyleIdx="0" presStyleCnt="4"/>
      <dgm:spPr/>
    </dgm:pt>
    <dgm:pt modelId="{67A54F4D-9216-4819-9469-69CFF8B8A57D}" type="pres">
      <dgm:prSet presAssocID="{9D447717-9CF5-4A7F-A5C7-1BA3EE90228E}" presName="node" presStyleLbl="node1" presStyleIdx="1" presStyleCnt="5">
        <dgm:presLayoutVars>
          <dgm:bulletEnabled val="1"/>
        </dgm:presLayoutVars>
      </dgm:prSet>
      <dgm:spPr/>
    </dgm:pt>
    <dgm:pt modelId="{96549C95-B5FE-4799-84EF-068E533EC02D}" type="pres">
      <dgm:prSet presAssocID="{0A577B9E-C42F-4E26-AFDD-E1FA800E4ED3}" presName="sibTrans" presStyleLbl="sibTrans2D1" presStyleIdx="1" presStyleCnt="4"/>
      <dgm:spPr/>
    </dgm:pt>
    <dgm:pt modelId="{28883FA8-F620-424E-8AC4-2C025440464A}" type="pres">
      <dgm:prSet presAssocID="{0A577B9E-C42F-4E26-AFDD-E1FA800E4ED3}" presName="connectorText" presStyleLbl="sibTrans2D1" presStyleIdx="1" presStyleCnt="4"/>
      <dgm:spPr/>
    </dgm:pt>
    <dgm:pt modelId="{70FEA776-A32D-4FEB-8BD6-CA16A616559D}" type="pres">
      <dgm:prSet presAssocID="{5497E798-B88B-4284-A98C-2337EF7872E0}" presName="node" presStyleLbl="node1" presStyleIdx="2" presStyleCnt="5">
        <dgm:presLayoutVars>
          <dgm:bulletEnabled val="1"/>
        </dgm:presLayoutVars>
      </dgm:prSet>
      <dgm:spPr/>
    </dgm:pt>
    <dgm:pt modelId="{FD469ED5-6CC9-44AB-8CA1-EC7D7C3F0530}" type="pres">
      <dgm:prSet presAssocID="{ACFEB387-6281-4A6B-8A40-AC39F9F33102}" presName="sibTrans" presStyleLbl="sibTrans2D1" presStyleIdx="2" presStyleCnt="4"/>
      <dgm:spPr/>
    </dgm:pt>
    <dgm:pt modelId="{52031FC2-A4D3-4DBB-BFA0-AB5BFDC2BFD2}" type="pres">
      <dgm:prSet presAssocID="{ACFEB387-6281-4A6B-8A40-AC39F9F33102}" presName="connectorText" presStyleLbl="sibTrans2D1" presStyleIdx="2" presStyleCnt="4"/>
      <dgm:spPr/>
    </dgm:pt>
    <dgm:pt modelId="{42A22AC2-DC8C-4E94-B384-0F89835312DE}" type="pres">
      <dgm:prSet presAssocID="{38669C5A-2844-4C0B-84B3-970566E74145}" presName="node" presStyleLbl="node1" presStyleIdx="3" presStyleCnt="5">
        <dgm:presLayoutVars>
          <dgm:bulletEnabled val="1"/>
        </dgm:presLayoutVars>
      </dgm:prSet>
      <dgm:spPr/>
    </dgm:pt>
    <dgm:pt modelId="{4A557292-7202-4CDB-9837-41D2715A0058}" type="pres">
      <dgm:prSet presAssocID="{07880E3F-E2FA-464A-9430-637F0A022257}" presName="sibTrans" presStyleLbl="sibTrans2D1" presStyleIdx="3" presStyleCnt="4"/>
      <dgm:spPr/>
    </dgm:pt>
    <dgm:pt modelId="{7259BC4C-B0E2-4CE1-A4A0-385C1D22250C}" type="pres">
      <dgm:prSet presAssocID="{07880E3F-E2FA-464A-9430-637F0A022257}" presName="connectorText" presStyleLbl="sibTrans2D1" presStyleIdx="3" presStyleCnt="4"/>
      <dgm:spPr/>
    </dgm:pt>
    <dgm:pt modelId="{3D6ABFAE-5CCC-4AB5-A27A-0B8E3C23FCEA}" type="pres">
      <dgm:prSet presAssocID="{E8EEA79D-E786-4618-B38E-19B758C55C9F}" presName="node" presStyleLbl="node1" presStyleIdx="4" presStyleCnt="5">
        <dgm:presLayoutVars>
          <dgm:bulletEnabled val="1"/>
        </dgm:presLayoutVars>
      </dgm:prSet>
      <dgm:spPr/>
    </dgm:pt>
  </dgm:ptLst>
  <dgm:cxnLst>
    <dgm:cxn modelId="{CB844901-74BC-4BA4-8277-A2272E4CD07A}" type="presOf" srcId="{07880E3F-E2FA-464A-9430-637F0A022257}" destId="{4A557292-7202-4CDB-9837-41D2715A0058}" srcOrd="0" destOrd="0" presId="urn:microsoft.com/office/officeart/2005/8/layout/process5"/>
    <dgm:cxn modelId="{863E7203-5F5C-4314-B126-755552F3668E}" type="presOf" srcId="{0A577B9E-C42F-4E26-AFDD-E1FA800E4ED3}" destId="{96549C95-B5FE-4799-84EF-068E533EC02D}" srcOrd="0" destOrd="0" presId="urn:microsoft.com/office/officeart/2005/8/layout/process5"/>
    <dgm:cxn modelId="{68CAE005-8BA3-44CB-ACCC-72E0DD162933}" srcId="{A1B5BE5E-BD4D-40AF-99F6-73327A64CC55}" destId="{86B5B8F6-AD3F-4F54-B067-3B79D99FD50D}" srcOrd="0" destOrd="0" parTransId="{75AADFFE-F730-4E96-9041-329472C3C206}" sibTransId="{D95FFFF0-0D17-4FAA-A1D7-8D01177A2627}"/>
    <dgm:cxn modelId="{A5023E1E-03EB-4628-A13D-AF0EF8608A7A}" srcId="{A1B5BE5E-BD4D-40AF-99F6-73327A64CC55}" destId="{E8EEA79D-E786-4618-B38E-19B758C55C9F}" srcOrd="4" destOrd="0" parTransId="{CDD6EFAF-21A1-4BF9-9407-D7BE9221A2AB}" sibTransId="{5907618D-9432-49D0-8B8E-02226707C31A}"/>
    <dgm:cxn modelId="{0900C728-F5A8-4D7A-830E-81E1C89D6A8F}" srcId="{A1B5BE5E-BD4D-40AF-99F6-73327A64CC55}" destId="{9D447717-9CF5-4A7F-A5C7-1BA3EE90228E}" srcOrd="1" destOrd="0" parTransId="{54196A55-98B1-4F63-8381-92E5310BE707}" sibTransId="{0A577B9E-C42F-4E26-AFDD-E1FA800E4ED3}"/>
    <dgm:cxn modelId="{70BEBB35-0AF3-4722-9D19-DC46C2828855}" type="presOf" srcId="{A1B5BE5E-BD4D-40AF-99F6-73327A64CC55}" destId="{F6B769C7-BE18-4C49-858D-E256BA7FC288}" srcOrd="0" destOrd="0" presId="urn:microsoft.com/office/officeart/2005/8/layout/process5"/>
    <dgm:cxn modelId="{8E0D9347-9450-4C94-9C9B-95EC072D6283}" type="presOf" srcId="{9D447717-9CF5-4A7F-A5C7-1BA3EE90228E}" destId="{67A54F4D-9216-4819-9469-69CFF8B8A57D}" srcOrd="0" destOrd="0" presId="urn:microsoft.com/office/officeart/2005/8/layout/process5"/>
    <dgm:cxn modelId="{DD93AB69-19BD-463A-84D6-8D9653FC2F1E}" srcId="{A1B5BE5E-BD4D-40AF-99F6-73327A64CC55}" destId="{5497E798-B88B-4284-A98C-2337EF7872E0}" srcOrd="2" destOrd="0" parTransId="{1C68C399-7708-4224-8331-759F6E902091}" sibTransId="{ACFEB387-6281-4A6B-8A40-AC39F9F33102}"/>
    <dgm:cxn modelId="{C651254A-7A88-4E21-984A-E07D07F83D29}" type="presOf" srcId="{86B5B8F6-AD3F-4F54-B067-3B79D99FD50D}" destId="{E0701AB5-C94E-4E0E-ADD8-84A1440A173C}" srcOrd="0" destOrd="0" presId="urn:microsoft.com/office/officeart/2005/8/layout/process5"/>
    <dgm:cxn modelId="{CE784B6C-2A6B-4965-B554-F62DD1C13677}" type="presOf" srcId="{ACFEB387-6281-4A6B-8A40-AC39F9F33102}" destId="{FD469ED5-6CC9-44AB-8CA1-EC7D7C3F0530}" srcOrd="0" destOrd="0" presId="urn:microsoft.com/office/officeart/2005/8/layout/process5"/>
    <dgm:cxn modelId="{5BF44579-8F05-4942-A47C-1101289CE935}" type="presOf" srcId="{D95FFFF0-0D17-4FAA-A1D7-8D01177A2627}" destId="{AD513D70-09FD-41EA-8448-460C02A4E4E5}" srcOrd="1" destOrd="0" presId="urn:microsoft.com/office/officeart/2005/8/layout/process5"/>
    <dgm:cxn modelId="{5D6AFC93-43C8-437D-BCBC-B7E21B3E07B6}" type="presOf" srcId="{0A577B9E-C42F-4E26-AFDD-E1FA800E4ED3}" destId="{28883FA8-F620-424E-8AC4-2C025440464A}" srcOrd="1" destOrd="0" presId="urn:microsoft.com/office/officeart/2005/8/layout/process5"/>
    <dgm:cxn modelId="{29EB0394-EED2-4998-BD13-0E5A33885016}" type="presOf" srcId="{5497E798-B88B-4284-A98C-2337EF7872E0}" destId="{70FEA776-A32D-4FEB-8BD6-CA16A616559D}" srcOrd="0" destOrd="0" presId="urn:microsoft.com/office/officeart/2005/8/layout/process5"/>
    <dgm:cxn modelId="{8BC3BAA1-2F5E-41BD-9CB3-CD7D34935266}" type="presOf" srcId="{ACFEB387-6281-4A6B-8A40-AC39F9F33102}" destId="{52031FC2-A4D3-4DBB-BFA0-AB5BFDC2BFD2}" srcOrd="1" destOrd="0" presId="urn:microsoft.com/office/officeart/2005/8/layout/process5"/>
    <dgm:cxn modelId="{12E1E6A4-9EE6-47EA-8DAA-7FF7A5B15C40}" type="presOf" srcId="{D95FFFF0-0D17-4FAA-A1D7-8D01177A2627}" destId="{DC7A8D1C-8B9B-4DAE-92BE-06543000E631}" srcOrd="0" destOrd="0" presId="urn:microsoft.com/office/officeart/2005/8/layout/process5"/>
    <dgm:cxn modelId="{F80F08C7-4858-45E0-B7BE-3666A28B3FAB}" type="presOf" srcId="{38669C5A-2844-4C0B-84B3-970566E74145}" destId="{42A22AC2-DC8C-4E94-B384-0F89835312DE}" srcOrd="0" destOrd="0" presId="urn:microsoft.com/office/officeart/2005/8/layout/process5"/>
    <dgm:cxn modelId="{0541DCC8-4965-4FB5-A202-8C7D919EF96D}" type="presOf" srcId="{07880E3F-E2FA-464A-9430-637F0A022257}" destId="{7259BC4C-B0E2-4CE1-A4A0-385C1D22250C}" srcOrd="1" destOrd="0" presId="urn:microsoft.com/office/officeart/2005/8/layout/process5"/>
    <dgm:cxn modelId="{34E106CF-EED3-4447-A63B-A09509C65F98}" srcId="{A1B5BE5E-BD4D-40AF-99F6-73327A64CC55}" destId="{38669C5A-2844-4C0B-84B3-970566E74145}" srcOrd="3" destOrd="0" parTransId="{BDF5A8F5-5605-48F1-A416-E9A4D1A1E560}" sibTransId="{07880E3F-E2FA-464A-9430-637F0A022257}"/>
    <dgm:cxn modelId="{27A5A0F4-8BCB-4EB7-BECA-C34242577035}" type="presOf" srcId="{E8EEA79D-E786-4618-B38E-19B758C55C9F}" destId="{3D6ABFAE-5CCC-4AB5-A27A-0B8E3C23FCEA}" srcOrd="0" destOrd="0" presId="urn:microsoft.com/office/officeart/2005/8/layout/process5"/>
    <dgm:cxn modelId="{9D27A942-46EA-4254-94D1-297327882D98}" type="presParOf" srcId="{F6B769C7-BE18-4C49-858D-E256BA7FC288}" destId="{E0701AB5-C94E-4E0E-ADD8-84A1440A173C}" srcOrd="0" destOrd="0" presId="urn:microsoft.com/office/officeart/2005/8/layout/process5"/>
    <dgm:cxn modelId="{C06F5F5C-1A9C-463C-9564-32D911939958}" type="presParOf" srcId="{F6B769C7-BE18-4C49-858D-E256BA7FC288}" destId="{DC7A8D1C-8B9B-4DAE-92BE-06543000E631}" srcOrd="1" destOrd="0" presId="urn:microsoft.com/office/officeart/2005/8/layout/process5"/>
    <dgm:cxn modelId="{C7D718DE-947F-49B8-97C7-BDC782841CFE}" type="presParOf" srcId="{DC7A8D1C-8B9B-4DAE-92BE-06543000E631}" destId="{AD513D70-09FD-41EA-8448-460C02A4E4E5}" srcOrd="0" destOrd="0" presId="urn:microsoft.com/office/officeart/2005/8/layout/process5"/>
    <dgm:cxn modelId="{5DAF2C7A-8D44-41F7-B5B7-CC8B0423AA1E}" type="presParOf" srcId="{F6B769C7-BE18-4C49-858D-E256BA7FC288}" destId="{67A54F4D-9216-4819-9469-69CFF8B8A57D}" srcOrd="2" destOrd="0" presId="urn:microsoft.com/office/officeart/2005/8/layout/process5"/>
    <dgm:cxn modelId="{7A256BF6-5A55-4D11-8CA2-AE4930541A05}" type="presParOf" srcId="{F6B769C7-BE18-4C49-858D-E256BA7FC288}" destId="{96549C95-B5FE-4799-84EF-068E533EC02D}" srcOrd="3" destOrd="0" presId="urn:microsoft.com/office/officeart/2005/8/layout/process5"/>
    <dgm:cxn modelId="{0834F7E8-8A3A-448D-A96E-BCDCEE3802A1}" type="presParOf" srcId="{96549C95-B5FE-4799-84EF-068E533EC02D}" destId="{28883FA8-F620-424E-8AC4-2C025440464A}" srcOrd="0" destOrd="0" presId="urn:microsoft.com/office/officeart/2005/8/layout/process5"/>
    <dgm:cxn modelId="{E5DF0D60-809D-40E8-B746-2A6E5DC93F43}" type="presParOf" srcId="{F6B769C7-BE18-4C49-858D-E256BA7FC288}" destId="{70FEA776-A32D-4FEB-8BD6-CA16A616559D}" srcOrd="4" destOrd="0" presId="urn:microsoft.com/office/officeart/2005/8/layout/process5"/>
    <dgm:cxn modelId="{808490D7-C36E-493A-B270-5718F0168164}" type="presParOf" srcId="{F6B769C7-BE18-4C49-858D-E256BA7FC288}" destId="{FD469ED5-6CC9-44AB-8CA1-EC7D7C3F0530}" srcOrd="5" destOrd="0" presId="urn:microsoft.com/office/officeart/2005/8/layout/process5"/>
    <dgm:cxn modelId="{87F15BA8-3CEC-45E3-AC5E-E449A80C9BF9}" type="presParOf" srcId="{FD469ED5-6CC9-44AB-8CA1-EC7D7C3F0530}" destId="{52031FC2-A4D3-4DBB-BFA0-AB5BFDC2BFD2}" srcOrd="0" destOrd="0" presId="urn:microsoft.com/office/officeart/2005/8/layout/process5"/>
    <dgm:cxn modelId="{71DCF771-1128-4FA6-BB42-66B21026B1CE}" type="presParOf" srcId="{F6B769C7-BE18-4C49-858D-E256BA7FC288}" destId="{42A22AC2-DC8C-4E94-B384-0F89835312DE}" srcOrd="6" destOrd="0" presId="urn:microsoft.com/office/officeart/2005/8/layout/process5"/>
    <dgm:cxn modelId="{1E640386-239C-4243-8141-AF027B1ADB58}" type="presParOf" srcId="{F6B769C7-BE18-4C49-858D-E256BA7FC288}" destId="{4A557292-7202-4CDB-9837-41D2715A0058}" srcOrd="7" destOrd="0" presId="urn:microsoft.com/office/officeart/2005/8/layout/process5"/>
    <dgm:cxn modelId="{60CFDCFC-202E-4F83-AF23-D5DB67C2418C}" type="presParOf" srcId="{4A557292-7202-4CDB-9837-41D2715A0058}" destId="{7259BC4C-B0E2-4CE1-A4A0-385C1D22250C}" srcOrd="0" destOrd="0" presId="urn:microsoft.com/office/officeart/2005/8/layout/process5"/>
    <dgm:cxn modelId="{85CE1744-1DA0-4838-8F6C-9C55C52FA5DA}" type="presParOf" srcId="{F6B769C7-BE18-4C49-858D-E256BA7FC288}" destId="{3D6ABFAE-5CCC-4AB5-A27A-0B8E3C23FCE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61E146-75BE-46BD-9F9F-947ABB151D8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12E13D51-E4AF-4A09-8624-8EF3E1D979A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Who am I dealing with?</a:t>
          </a:r>
        </a:p>
      </dgm:t>
    </dgm:pt>
    <dgm:pt modelId="{A2BF4656-7A6A-4205-B4AD-18072EA2F9F9}" type="parTrans" cxnId="{0CB80553-741C-4034-AEC2-9CA805562DE2}">
      <dgm:prSet/>
      <dgm:spPr/>
      <dgm:t>
        <a:bodyPr/>
        <a:lstStyle/>
        <a:p>
          <a:endParaRPr lang="en-GB"/>
        </a:p>
      </dgm:t>
    </dgm:pt>
    <dgm:pt modelId="{9CEA5534-5841-4ABD-87C8-6F93995F2BED}" type="sibTrans" cxnId="{0CB80553-741C-4034-AEC2-9CA805562DE2}">
      <dgm:prSet/>
      <dgm:spPr>
        <a:solidFill>
          <a:schemeClr val="accent2">
            <a:lumMod val="75000"/>
          </a:schemeClr>
        </a:solidFill>
        <a:ln>
          <a:solidFill>
            <a:schemeClr val="tx1"/>
          </a:solidFill>
        </a:ln>
      </dgm:spPr>
      <dgm:t>
        <a:bodyPr/>
        <a:lstStyle/>
        <a:p>
          <a:endParaRPr lang="en-GB"/>
        </a:p>
      </dgm:t>
    </dgm:pt>
    <dgm:pt modelId="{F1DAE5FE-3880-4FD3-B1BA-30D5511E096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What are the possible outcomes?</a:t>
          </a:r>
        </a:p>
      </dgm:t>
    </dgm:pt>
    <dgm:pt modelId="{3F98D7A8-2EB4-4F06-865B-C011665F6530}" type="parTrans" cxnId="{B823556E-D99C-4445-8A62-E3DF65E51C19}">
      <dgm:prSet/>
      <dgm:spPr/>
      <dgm:t>
        <a:bodyPr/>
        <a:lstStyle/>
        <a:p>
          <a:endParaRPr lang="en-GB"/>
        </a:p>
      </dgm:t>
    </dgm:pt>
    <dgm:pt modelId="{68232C7E-2F16-44EE-9507-EAD0ED9FC556}" type="sibTrans" cxnId="{B823556E-D99C-4445-8A62-E3DF65E51C19}">
      <dgm:prSet/>
      <dgm:spPr>
        <a:solidFill>
          <a:schemeClr val="accent2">
            <a:lumMod val="75000"/>
          </a:schemeClr>
        </a:solidFill>
        <a:ln>
          <a:solidFill>
            <a:schemeClr val="tx1"/>
          </a:solidFill>
        </a:ln>
      </dgm:spPr>
      <dgm:t>
        <a:bodyPr/>
        <a:lstStyle/>
        <a:p>
          <a:endParaRPr lang="en-GB"/>
        </a:p>
      </dgm:t>
    </dgm:pt>
    <dgm:pt modelId="{40F27EBE-BFA9-4C79-89B2-BD8330FE2A7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When did the incident occur?</a:t>
          </a:r>
        </a:p>
      </dgm:t>
    </dgm:pt>
    <dgm:pt modelId="{74E0CE0F-964F-4690-974C-808116BEE393}" type="parTrans" cxnId="{C2203F3D-1821-4DFF-9B37-406FA1E26B7A}">
      <dgm:prSet/>
      <dgm:spPr/>
      <dgm:t>
        <a:bodyPr/>
        <a:lstStyle/>
        <a:p>
          <a:endParaRPr lang="en-GB"/>
        </a:p>
      </dgm:t>
    </dgm:pt>
    <dgm:pt modelId="{AD8F3788-B04C-4B5D-9B1D-D7383DF0A39A}" type="sibTrans" cxnId="{C2203F3D-1821-4DFF-9B37-406FA1E26B7A}">
      <dgm:prSet/>
      <dgm:spPr>
        <a:solidFill>
          <a:schemeClr val="accent2">
            <a:lumMod val="75000"/>
          </a:schemeClr>
        </a:solidFill>
        <a:ln>
          <a:solidFill>
            <a:schemeClr val="tx1"/>
          </a:solidFill>
        </a:ln>
      </dgm:spPr>
      <dgm:t>
        <a:bodyPr/>
        <a:lstStyle/>
        <a:p>
          <a:endParaRPr lang="en-GB"/>
        </a:p>
      </dgm:t>
    </dgm:pt>
    <dgm:pt modelId="{596627F1-124B-407F-BDEC-5B5ACC7ED24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Where is the incident taking place?</a:t>
          </a:r>
        </a:p>
      </dgm:t>
    </dgm:pt>
    <dgm:pt modelId="{551B8BEF-6BB8-4888-8977-E5724C6C391C}" type="parTrans" cxnId="{A264F8D3-716E-4FBE-B8BC-3ED9A60AEFEF}">
      <dgm:prSet/>
      <dgm:spPr/>
      <dgm:t>
        <a:bodyPr/>
        <a:lstStyle/>
        <a:p>
          <a:endParaRPr lang="en-GB"/>
        </a:p>
      </dgm:t>
    </dgm:pt>
    <dgm:pt modelId="{6275D5AC-9FCE-4E17-A222-ACFA0D517BC9}" type="sibTrans" cxnId="{A264F8D3-716E-4FBE-B8BC-3ED9A60AEFEF}">
      <dgm:prSet/>
      <dgm:spPr>
        <a:solidFill>
          <a:schemeClr val="accent2">
            <a:lumMod val="75000"/>
          </a:schemeClr>
        </a:solidFill>
        <a:ln>
          <a:solidFill>
            <a:schemeClr val="tx1"/>
          </a:solidFill>
        </a:ln>
      </dgm:spPr>
      <dgm:t>
        <a:bodyPr/>
        <a:lstStyle/>
        <a:p>
          <a:endParaRPr lang="en-GB"/>
        </a:p>
      </dgm:t>
    </dgm:pt>
    <dgm:pt modelId="{E51A12FD-7A34-4AF3-8A95-46761FA4A30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Why I should or should not act?</a:t>
          </a:r>
        </a:p>
      </dgm:t>
    </dgm:pt>
    <dgm:pt modelId="{91177481-9CAC-4E11-B591-0DDF3E8EC879}" type="parTrans" cxnId="{4D339253-C6BA-4AF6-9E11-8B6CD745909A}">
      <dgm:prSet/>
      <dgm:spPr/>
      <dgm:t>
        <a:bodyPr/>
        <a:lstStyle/>
        <a:p>
          <a:endParaRPr lang="en-GB"/>
        </a:p>
      </dgm:t>
    </dgm:pt>
    <dgm:pt modelId="{CA3E771B-D240-4482-A0E6-F73314FAA1C3}" type="sibTrans" cxnId="{4D339253-C6BA-4AF6-9E11-8B6CD745909A}">
      <dgm:prSet/>
      <dgm:spPr>
        <a:solidFill>
          <a:schemeClr val="accent2">
            <a:lumMod val="75000"/>
          </a:schemeClr>
        </a:solidFill>
        <a:ln>
          <a:solidFill>
            <a:schemeClr val="tx1"/>
          </a:solidFill>
        </a:ln>
      </dgm:spPr>
      <dgm:t>
        <a:bodyPr/>
        <a:lstStyle/>
        <a:p>
          <a:endParaRPr lang="en-GB"/>
        </a:p>
      </dgm:t>
    </dgm:pt>
    <dgm:pt modelId="{8A7E82C6-6903-423D-86AF-D717756D0C8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What course of action could I take?</a:t>
          </a:r>
        </a:p>
      </dgm:t>
    </dgm:pt>
    <dgm:pt modelId="{E6D0FC0C-7028-44AA-9800-CD88EA3E8032}" type="parTrans" cxnId="{D46712CB-6044-4987-AA49-57936CBD88ED}">
      <dgm:prSet/>
      <dgm:spPr/>
      <dgm:t>
        <a:bodyPr/>
        <a:lstStyle/>
        <a:p>
          <a:endParaRPr lang="en-GB"/>
        </a:p>
      </dgm:t>
    </dgm:pt>
    <dgm:pt modelId="{8248AB67-B245-4C69-B5EB-0E5EFB287A8F}" type="sibTrans" cxnId="{D46712CB-6044-4987-AA49-57936CBD88ED}">
      <dgm:prSet/>
      <dgm:spPr/>
      <dgm:t>
        <a:bodyPr/>
        <a:lstStyle/>
        <a:p>
          <a:endParaRPr lang="en-GB"/>
        </a:p>
      </dgm:t>
    </dgm:pt>
    <dgm:pt modelId="{3581B25C-5B0D-41A2-B177-E4B1FA859D87}" type="pres">
      <dgm:prSet presAssocID="{C061E146-75BE-46BD-9F9F-947ABB151D84}" presName="Name0" presStyleCnt="0">
        <dgm:presLayoutVars>
          <dgm:dir/>
          <dgm:resizeHandles/>
        </dgm:presLayoutVars>
      </dgm:prSet>
      <dgm:spPr/>
    </dgm:pt>
    <dgm:pt modelId="{A5817731-C3F6-4DAE-8280-6D6E204F4A58}" type="pres">
      <dgm:prSet presAssocID="{12E13D51-E4AF-4A09-8624-8EF3E1D979A1}" presName="compNode" presStyleCnt="0"/>
      <dgm:spPr/>
    </dgm:pt>
    <dgm:pt modelId="{297733D8-D50C-4A90-A0BE-2DD841F20EAE}" type="pres">
      <dgm:prSet presAssocID="{12E13D51-E4AF-4A09-8624-8EF3E1D979A1}" presName="dummyConnPt" presStyleCnt="0"/>
      <dgm:spPr/>
    </dgm:pt>
    <dgm:pt modelId="{1E3EB85F-F31A-4B1B-A11B-D758FC7766BF}" type="pres">
      <dgm:prSet presAssocID="{12E13D51-E4AF-4A09-8624-8EF3E1D979A1}" presName="node" presStyleLbl="node1" presStyleIdx="0" presStyleCnt="6">
        <dgm:presLayoutVars>
          <dgm:bulletEnabled val="1"/>
        </dgm:presLayoutVars>
      </dgm:prSet>
      <dgm:spPr/>
    </dgm:pt>
    <dgm:pt modelId="{D130C360-7BA5-4816-908C-0356684C3754}" type="pres">
      <dgm:prSet presAssocID="{9CEA5534-5841-4ABD-87C8-6F93995F2BED}" presName="sibTrans" presStyleLbl="bgSibTrans2D1" presStyleIdx="0" presStyleCnt="5"/>
      <dgm:spPr/>
    </dgm:pt>
    <dgm:pt modelId="{1D369C34-24C5-484A-BCC8-AF3AAE063143}" type="pres">
      <dgm:prSet presAssocID="{F1DAE5FE-3880-4FD3-B1BA-30D5511E096A}" presName="compNode" presStyleCnt="0"/>
      <dgm:spPr/>
    </dgm:pt>
    <dgm:pt modelId="{155DC801-E171-4958-91C6-AFE2269A03FB}" type="pres">
      <dgm:prSet presAssocID="{F1DAE5FE-3880-4FD3-B1BA-30D5511E096A}" presName="dummyConnPt" presStyleCnt="0"/>
      <dgm:spPr/>
    </dgm:pt>
    <dgm:pt modelId="{027ADDD5-097A-4D51-990E-A965D0ED90D7}" type="pres">
      <dgm:prSet presAssocID="{F1DAE5FE-3880-4FD3-B1BA-30D5511E096A}" presName="node" presStyleLbl="node1" presStyleIdx="1" presStyleCnt="6">
        <dgm:presLayoutVars>
          <dgm:bulletEnabled val="1"/>
        </dgm:presLayoutVars>
      </dgm:prSet>
      <dgm:spPr/>
    </dgm:pt>
    <dgm:pt modelId="{82777B6D-CBD4-4FA3-8FEB-851C27B9AA2D}" type="pres">
      <dgm:prSet presAssocID="{68232C7E-2F16-44EE-9507-EAD0ED9FC556}" presName="sibTrans" presStyleLbl="bgSibTrans2D1" presStyleIdx="1" presStyleCnt="5"/>
      <dgm:spPr/>
    </dgm:pt>
    <dgm:pt modelId="{A8F5B9AD-BA08-4084-9014-FEF1B73089F2}" type="pres">
      <dgm:prSet presAssocID="{40F27EBE-BFA9-4C79-89B2-BD8330FE2A7F}" presName="compNode" presStyleCnt="0"/>
      <dgm:spPr/>
    </dgm:pt>
    <dgm:pt modelId="{A63B0FA5-32C7-4E44-A863-EAD2651CB670}" type="pres">
      <dgm:prSet presAssocID="{40F27EBE-BFA9-4C79-89B2-BD8330FE2A7F}" presName="dummyConnPt" presStyleCnt="0"/>
      <dgm:spPr/>
    </dgm:pt>
    <dgm:pt modelId="{BC710BB1-5CA2-4BDF-B16A-AEB72347B407}" type="pres">
      <dgm:prSet presAssocID="{40F27EBE-BFA9-4C79-89B2-BD8330FE2A7F}" presName="node" presStyleLbl="node1" presStyleIdx="2" presStyleCnt="6">
        <dgm:presLayoutVars>
          <dgm:bulletEnabled val="1"/>
        </dgm:presLayoutVars>
      </dgm:prSet>
      <dgm:spPr/>
    </dgm:pt>
    <dgm:pt modelId="{C1584168-79A8-4E9F-B7B5-211E2CE0DDC1}" type="pres">
      <dgm:prSet presAssocID="{AD8F3788-B04C-4B5D-9B1D-D7383DF0A39A}" presName="sibTrans" presStyleLbl="bgSibTrans2D1" presStyleIdx="2" presStyleCnt="5"/>
      <dgm:spPr/>
    </dgm:pt>
    <dgm:pt modelId="{0EBF7912-4A7D-4A84-A12D-52102D711DFA}" type="pres">
      <dgm:prSet presAssocID="{596627F1-124B-407F-BDEC-5B5ACC7ED248}" presName="compNode" presStyleCnt="0"/>
      <dgm:spPr/>
    </dgm:pt>
    <dgm:pt modelId="{B5CE4D83-E194-46B2-A303-22589027F28E}" type="pres">
      <dgm:prSet presAssocID="{596627F1-124B-407F-BDEC-5B5ACC7ED248}" presName="dummyConnPt" presStyleCnt="0"/>
      <dgm:spPr/>
    </dgm:pt>
    <dgm:pt modelId="{82E49D6A-21D2-4127-B3BD-0012D4C32244}" type="pres">
      <dgm:prSet presAssocID="{596627F1-124B-407F-BDEC-5B5ACC7ED248}" presName="node" presStyleLbl="node1" presStyleIdx="3" presStyleCnt="6">
        <dgm:presLayoutVars>
          <dgm:bulletEnabled val="1"/>
        </dgm:presLayoutVars>
      </dgm:prSet>
      <dgm:spPr/>
    </dgm:pt>
    <dgm:pt modelId="{97038405-3CD3-48DC-B176-115EA8ABC246}" type="pres">
      <dgm:prSet presAssocID="{6275D5AC-9FCE-4E17-A222-ACFA0D517BC9}" presName="sibTrans" presStyleLbl="bgSibTrans2D1" presStyleIdx="3" presStyleCnt="5"/>
      <dgm:spPr/>
    </dgm:pt>
    <dgm:pt modelId="{BEAFF5AB-7643-4794-BC5D-8922934074F9}" type="pres">
      <dgm:prSet presAssocID="{E51A12FD-7A34-4AF3-8A95-46761FA4A30B}" presName="compNode" presStyleCnt="0"/>
      <dgm:spPr/>
    </dgm:pt>
    <dgm:pt modelId="{2F622207-A359-475A-90A3-5F953A80D2F0}" type="pres">
      <dgm:prSet presAssocID="{E51A12FD-7A34-4AF3-8A95-46761FA4A30B}" presName="dummyConnPt" presStyleCnt="0"/>
      <dgm:spPr/>
    </dgm:pt>
    <dgm:pt modelId="{388FE519-155E-4BB4-B2AD-49CA3625F1EC}" type="pres">
      <dgm:prSet presAssocID="{E51A12FD-7A34-4AF3-8A95-46761FA4A30B}" presName="node" presStyleLbl="node1" presStyleIdx="4" presStyleCnt="6">
        <dgm:presLayoutVars>
          <dgm:bulletEnabled val="1"/>
        </dgm:presLayoutVars>
      </dgm:prSet>
      <dgm:spPr/>
    </dgm:pt>
    <dgm:pt modelId="{A6997EEF-4055-4373-8DC8-ABF1D9B22868}" type="pres">
      <dgm:prSet presAssocID="{CA3E771B-D240-4482-A0E6-F73314FAA1C3}" presName="sibTrans" presStyleLbl="bgSibTrans2D1" presStyleIdx="4" presStyleCnt="5"/>
      <dgm:spPr/>
    </dgm:pt>
    <dgm:pt modelId="{2E33F700-1F32-40CA-A3F1-6E3F4DD23E21}" type="pres">
      <dgm:prSet presAssocID="{8A7E82C6-6903-423D-86AF-D717756D0C80}" presName="compNode" presStyleCnt="0"/>
      <dgm:spPr/>
    </dgm:pt>
    <dgm:pt modelId="{36A486EC-C679-4FEB-ADBA-0C29601AC409}" type="pres">
      <dgm:prSet presAssocID="{8A7E82C6-6903-423D-86AF-D717756D0C80}" presName="dummyConnPt" presStyleCnt="0"/>
      <dgm:spPr/>
    </dgm:pt>
    <dgm:pt modelId="{57AB8F3C-8C91-4D02-A9F9-5522903646DA}" type="pres">
      <dgm:prSet presAssocID="{8A7E82C6-6903-423D-86AF-D717756D0C80}" presName="node" presStyleLbl="node1" presStyleIdx="5" presStyleCnt="6">
        <dgm:presLayoutVars>
          <dgm:bulletEnabled val="1"/>
        </dgm:presLayoutVars>
      </dgm:prSet>
      <dgm:spPr/>
    </dgm:pt>
  </dgm:ptLst>
  <dgm:cxnLst>
    <dgm:cxn modelId="{7F12E907-9BA2-4F6E-A4C8-278F458424E2}" type="presOf" srcId="{68232C7E-2F16-44EE-9507-EAD0ED9FC556}" destId="{82777B6D-CBD4-4FA3-8FEB-851C27B9AA2D}" srcOrd="0" destOrd="0" presId="urn:microsoft.com/office/officeart/2005/8/layout/bProcess4"/>
    <dgm:cxn modelId="{5AEAD61A-9BDC-4470-A3E2-89597D89FDD3}" type="presOf" srcId="{AD8F3788-B04C-4B5D-9B1D-D7383DF0A39A}" destId="{C1584168-79A8-4E9F-B7B5-211E2CE0DDC1}" srcOrd="0" destOrd="0" presId="urn:microsoft.com/office/officeart/2005/8/layout/bProcess4"/>
    <dgm:cxn modelId="{58DF1A1F-5925-4D8B-BE08-6E662492D1A7}" type="presOf" srcId="{6275D5AC-9FCE-4E17-A222-ACFA0D517BC9}" destId="{97038405-3CD3-48DC-B176-115EA8ABC246}" srcOrd="0" destOrd="0" presId="urn:microsoft.com/office/officeart/2005/8/layout/bProcess4"/>
    <dgm:cxn modelId="{8AB1F337-6D81-4487-87C5-FB2C2B829C4B}" type="presOf" srcId="{596627F1-124B-407F-BDEC-5B5ACC7ED248}" destId="{82E49D6A-21D2-4127-B3BD-0012D4C32244}" srcOrd="0" destOrd="0" presId="urn:microsoft.com/office/officeart/2005/8/layout/bProcess4"/>
    <dgm:cxn modelId="{C2203F3D-1821-4DFF-9B37-406FA1E26B7A}" srcId="{C061E146-75BE-46BD-9F9F-947ABB151D84}" destId="{40F27EBE-BFA9-4C79-89B2-BD8330FE2A7F}" srcOrd="2" destOrd="0" parTransId="{74E0CE0F-964F-4690-974C-808116BEE393}" sibTransId="{AD8F3788-B04C-4B5D-9B1D-D7383DF0A39A}"/>
    <dgm:cxn modelId="{B823556E-D99C-4445-8A62-E3DF65E51C19}" srcId="{C061E146-75BE-46BD-9F9F-947ABB151D84}" destId="{F1DAE5FE-3880-4FD3-B1BA-30D5511E096A}" srcOrd="1" destOrd="0" parTransId="{3F98D7A8-2EB4-4F06-865B-C011665F6530}" sibTransId="{68232C7E-2F16-44EE-9507-EAD0ED9FC556}"/>
    <dgm:cxn modelId="{0CB80553-741C-4034-AEC2-9CA805562DE2}" srcId="{C061E146-75BE-46BD-9F9F-947ABB151D84}" destId="{12E13D51-E4AF-4A09-8624-8EF3E1D979A1}" srcOrd="0" destOrd="0" parTransId="{A2BF4656-7A6A-4205-B4AD-18072EA2F9F9}" sibTransId="{9CEA5534-5841-4ABD-87C8-6F93995F2BED}"/>
    <dgm:cxn modelId="{4D339253-C6BA-4AF6-9E11-8B6CD745909A}" srcId="{C061E146-75BE-46BD-9F9F-947ABB151D84}" destId="{E51A12FD-7A34-4AF3-8A95-46761FA4A30B}" srcOrd="4" destOrd="0" parTransId="{91177481-9CAC-4E11-B591-0DDF3E8EC879}" sibTransId="{CA3E771B-D240-4482-A0E6-F73314FAA1C3}"/>
    <dgm:cxn modelId="{55D96556-7991-406E-B057-9917F9EC3078}" type="presOf" srcId="{8A7E82C6-6903-423D-86AF-D717756D0C80}" destId="{57AB8F3C-8C91-4D02-A9F9-5522903646DA}" srcOrd="0" destOrd="0" presId="urn:microsoft.com/office/officeart/2005/8/layout/bProcess4"/>
    <dgm:cxn modelId="{9B4FBB76-707B-42E8-ACD6-38FF333483EC}" type="presOf" srcId="{F1DAE5FE-3880-4FD3-B1BA-30D5511E096A}" destId="{027ADDD5-097A-4D51-990E-A965D0ED90D7}" srcOrd="0" destOrd="0" presId="urn:microsoft.com/office/officeart/2005/8/layout/bProcess4"/>
    <dgm:cxn modelId="{C38CD797-D0BC-4046-96F9-699F7A2C3AFD}" type="presOf" srcId="{12E13D51-E4AF-4A09-8624-8EF3E1D979A1}" destId="{1E3EB85F-F31A-4B1B-A11B-D758FC7766BF}" srcOrd="0" destOrd="0" presId="urn:microsoft.com/office/officeart/2005/8/layout/bProcess4"/>
    <dgm:cxn modelId="{E83C739A-C0C1-4C57-AB90-C5F92DA5D193}" type="presOf" srcId="{9CEA5534-5841-4ABD-87C8-6F93995F2BED}" destId="{D130C360-7BA5-4816-908C-0356684C3754}" srcOrd="0" destOrd="0" presId="urn:microsoft.com/office/officeart/2005/8/layout/bProcess4"/>
    <dgm:cxn modelId="{21BFECC2-9991-437B-9A34-E0289952ED89}" type="presOf" srcId="{E51A12FD-7A34-4AF3-8A95-46761FA4A30B}" destId="{388FE519-155E-4BB4-B2AD-49CA3625F1EC}" srcOrd="0" destOrd="0" presId="urn:microsoft.com/office/officeart/2005/8/layout/bProcess4"/>
    <dgm:cxn modelId="{86A8AEC3-7495-490B-862E-6F1E95C715F9}" type="presOf" srcId="{CA3E771B-D240-4482-A0E6-F73314FAA1C3}" destId="{A6997EEF-4055-4373-8DC8-ABF1D9B22868}" srcOrd="0" destOrd="0" presId="urn:microsoft.com/office/officeart/2005/8/layout/bProcess4"/>
    <dgm:cxn modelId="{D46712CB-6044-4987-AA49-57936CBD88ED}" srcId="{C061E146-75BE-46BD-9F9F-947ABB151D84}" destId="{8A7E82C6-6903-423D-86AF-D717756D0C80}" srcOrd="5" destOrd="0" parTransId="{E6D0FC0C-7028-44AA-9800-CD88EA3E8032}" sibTransId="{8248AB67-B245-4C69-B5EB-0E5EFB287A8F}"/>
    <dgm:cxn modelId="{A264F8D3-716E-4FBE-B8BC-3ED9A60AEFEF}" srcId="{C061E146-75BE-46BD-9F9F-947ABB151D84}" destId="{596627F1-124B-407F-BDEC-5B5ACC7ED248}" srcOrd="3" destOrd="0" parTransId="{551B8BEF-6BB8-4888-8977-E5724C6C391C}" sibTransId="{6275D5AC-9FCE-4E17-A222-ACFA0D517BC9}"/>
    <dgm:cxn modelId="{0E2B48EA-0F85-45C6-8C61-FB5F17678563}" type="presOf" srcId="{40F27EBE-BFA9-4C79-89B2-BD8330FE2A7F}" destId="{BC710BB1-5CA2-4BDF-B16A-AEB72347B407}" srcOrd="0" destOrd="0" presId="urn:microsoft.com/office/officeart/2005/8/layout/bProcess4"/>
    <dgm:cxn modelId="{29C408EC-0A86-43A2-9ADF-45A7EE828056}" type="presOf" srcId="{C061E146-75BE-46BD-9F9F-947ABB151D84}" destId="{3581B25C-5B0D-41A2-B177-E4B1FA859D87}" srcOrd="0" destOrd="0" presId="urn:microsoft.com/office/officeart/2005/8/layout/bProcess4"/>
    <dgm:cxn modelId="{A5F2D655-6A48-4E88-A9F3-32CD55D5C93E}" type="presParOf" srcId="{3581B25C-5B0D-41A2-B177-E4B1FA859D87}" destId="{A5817731-C3F6-4DAE-8280-6D6E204F4A58}" srcOrd="0" destOrd="0" presId="urn:microsoft.com/office/officeart/2005/8/layout/bProcess4"/>
    <dgm:cxn modelId="{C6F079DA-AD96-47BC-848A-DC4096A622B2}" type="presParOf" srcId="{A5817731-C3F6-4DAE-8280-6D6E204F4A58}" destId="{297733D8-D50C-4A90-A0BE-2DD841F20EAE}" srcOrd="0" destOrd="0" presId="urn:microsoft.com/office/officeart/2005/8/layout/bProcess4"/>
    <dgm:cxn modelId="{18620B0B-C783-4BB8-AE1A-58D92A9A7F47}" type="presParOf" srcId="{A5817731-C3F6-4DAE-8280-6D6E204F4A58}" destId="{1E3EB85F-F31A-4B1B-A11B-D758FC7766BF}" srcOrd="1" destOrd="0" presId="urn:microsoft.com/office/officeart/2005/8/layout/bProcess4"/>
    <dgm:cxn modelId="{57A2A317-8BCF-4FFF-9465-5FF8F5A60825}" type="presParOf" srcId="{3581B25C-5B0D-41A2-B177-E4B1FA859D87}" destId="{D130C360-7BA5-4816-908C-0356684C3754}" srcOrd="1" destOrd="0" presId="urn:microsoft.com/office/officeart/2005/8/layout/bProcess4"/>
    <dgm:cxn modelId="{BEED2902-8EF5-4CAE-B417-1E90FA185058}" type="presParOf" srcId="{3581B25C-5B0D-41A2-B177-E4B1FA859D87}" destId="{1D369C34-24C5-484A-BCC8-AF3AAE063143}" srcOrd="2" destOrd="0" presId="urn:microsoft.com/office/officeart/2005/8/layout/bProcess4"/>
    <dgm:cxn modelId="{689A56C6-593D-4083-91AB-2E65B05F3989}" type="presParOf" srcId="{1D369C34-24C5-484A-BCC8-AF3AAE063143}" destId="{155DC801-E171-4958-91C6-AFE2269A03FB}" srcOrd="0" destOrd="0" presId="urn:microsoft.com/office/officeart/2005/8/layout/bProcess4"/>
    <dgm:cxn modelId="{AAC0E683-C01D-447E-AE06-2AEA602233A4}" type="presParOf" srcId="{1D369C34-24C5-484A-BCC8-AF3AAE063143}" destId="{027ADDD5-097A-4D51-990E-A965D0ED90D7}" srcOrd="1" destOrd="0" presId="urn:microsoft.com/office/officeart/2005/8/layout/bProcess4"/>
    <dgm:cxn modelId="{2208D86A-DDBA-439A-8821-DED027B5D7F7}" type="presParOf" srcId="{3581B25C-5B0D-41A2-B177-E4B1FA859D87}" destId="{82777B6D-CBD4-4FA3-8FEB-851C27B9AA2D}" srcOrd="3" destOrd="0" presId="urn:microsoft.com/office/officeart/2005/8/layout/bProcess4"/>
    <dgm:cxn modelId="{46D878F8-37BE-4BAE-BF33-AB0223D4B4BC}" type="presParOf" srcId="{3581B25C-5B0D-41A2-B177-E4B1FA859D87}" destId="{A8F5B9AD-BA08-4084-9014-FEF1B73089F2}" srcOrd="4" destOrd="0" presId="urn:microsoft.com/office/officeart/2005/8/layout/bProcess4"/>
    <dgm:cxn modelId="{98E55C51-8C7F-40D1-A9D8-A342850922AF}" type="presParOf" srcId="{A8F5B9AD-BA08-4084-9014-FEF1B73089F2}" destId="{A63B0FA5-32C7-4E44-A863-EAD2651CB670}" srcOrd="0" destOrd="0" presId="urn:microsoft.com/office/officeart/2005/8/layout/bProcess4"/>
    <dgm:cxn modelId="{CF837D3A-3A53-49E4-826D-4D0324CD9103}" type="presParOf" srcId="{A8F5B9AD-BA08-4084-9014-FEF1B73089F2}" destId="{BC710BB1-5CA2-4BDF-B16A-AEB72347B407}" srcOrd="1" destOrd="0" presId="urn:microsoft.com/office/officeart/2005/8/layout/bProcess4"/>
    <dgm:cxn modelId="{70EE6C1D-EF72-4DA6-99ED-7A70EBCA6478}" type="presParOf" srcId="{3581B25C-5B0D-41A2-B177-E4B1FA859D87}" destId="{C1584168-79A8-4E9F-B7B5-211E2CE0DDC1}" srcOrd="5" destOrd="0" presId="urn:microsoft.com/office/officeart/2005/8/layout/bProcess4"/>
    <dgm:cxn modelId="{0B078237-A440-445E-9738-65FDFA02D95D}" type="presParOf" srcId="{3581B25C-5B0D-41A2-B177-E4B1FA859D87}" destId="{0EBF7912-4A7D-4A84-A12D-52102D711DFA}" srcOrd="6" destOrd="0" presId="urn:microsoft.com/office/officeart/2005/8/layout/bProcess4"/>
    <dgm:cxn modelId="{EA4CF12C-AB16-4BFF-80F3-0BE54716CCBF}" type="presParOf" srcId="{0EBF7912-4A7D-4A84-A12D-52102D711DFA}" destId="{B5CE4D83-E194-46B2-A303-22589027F28E}" srcOrd="0" destOrd="0" presId="urn:microsoft.com/office/officeart/2005/8/layout/bProcess4"/>
    <dgm:cxn modelId="{D22FB8E7-29B2-4D4C-924F-BDAF10679B62}" type="presParOf" srcId="{0EBF7912-4A7D-4A84-A12D-52102D711DFA}" destId="{82E49D6A-21D2-4127-B3BD-0012D4C32244}" srcOrd="1" destOrd="0" presId="urn:microsoft.com/office/officeart/2005/8/layout/bProcess4"/>
    <dgm:cxn modelId="{0663234D-0201-47C2-B44A-35915902B219}" type="presParOf" srcId="{3581B25C-5B0D-41A2-B177-E4B1FA859D87}" destId="{97038405-3CD3-48DC-B176-115EA8ABC246}" srcOrd="7" destOrd="0" presId="urn:microsoft.com/office/officeart/2005/8/layout/bProcess4"/>
    <dgm:cxn modelId="{4286341C-A8AD-4875-88C7-46954B6FFB3F}" type="presParOf" srcId="{3581B25C-5B0D-41A2-B177-E4B1FA859D87}" destId="{BEAFF5AB-7643-4794-BC5D-8922934074F9}" srcOrd="8" destOrd="0" presId="urn:microsoft.com/office/officeart/2005/8/layout/bProcess4"/>
    <dgm:cxn modelId="{7C1C7C8C-8B38-4E8C-A0C9-C6BDEAB7B45A}" type="presParOf" srcId="{BEAFF5AB-7643-4794-BC5D-8922934074F9}" destId="{2F622207-A359-475A-90A3-5F953A80D2F0}" srcOrd="0" destOrd="0" presId="urn:microsoft.com/office/officeart/2005/8/layout/bProcess4"/>
    <dgm:cxn modelId="{C2EAC69C-3084-4385-A550-810B51A466AA}" type="presParOf" srcId="{BEAFF5AB-7643-4794-BC5D-8922934074F9}" destId="{388FE519-155E-4BB4-B2AD-49CA3625F1EC}" srcOrd="1" destOrd="0" presId="urn:microsoft.com/office/officeart/2005/8/layout/bProcess4"/>
    <dgm:cxn modelId="{3E0AA179-CE25-4C63-ABDB-BBBD6DEBE2BE}" type="presParOf" srcId="{3581B25C-5B0D-41A2-B177-E4B1FA859D87}" destId="{A6997EEF-4055-4373-8DC8-ABF1D9B22868}" srcOrd="9" destOrd="0" presId="urn:microsoft.com/office/officeart/2005/8/layout/bProcess4"/>
    <dgm:cxn modelId="{080F2C3A-49E6-4EA6-B3ED-8F8EA6AA5055}" type="presParOf" srcId="{3581B25C-5B0D-41A2-B177-E4B1FA859D87}" destId="{2E33F700-1F32-40CA-A3F1-6E3F4DD23E21}" srcOrd="10" destOrd="0" presId="urn:microsoft.com/office/officeart/2005/8/layout/bProcess4"/>
    <dgm:cxn modelId="{9EFD6B7D-1F80-4374-8E56-A4FCFC099C84}" type="presParOf" srcId="{2E33F700-1F32-40CA-A3F1-6E3F4DD23E21}" destId="{36A486EC-C679-4FEB-ADBA-0C29601AC409}" srcOrd="0" destOrd="0" presId="urn:microsoft.com/office/officeart/2005/8/layout/bProcess4"/>
    <dgm:cxn modelId="{ADCE05B1-6311-4687-AB2F-6FF6FD902FFF}" type="presParOf" srcId="{2E33F700-1F32-40CA-A3F1-6E3F4DD23E21}" destId="{57AB8F3C-8C91-4D02-A9F9-5522903646DA}"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329508-D7E3-4197-9014-92F4E40D304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F9F4AE0A-128D-46A5-B1F2-9172C60711F8}">
      <dgm:prSet phldrT="[Text]" custT="1"/>
      <dgm:spPr>
        <a:solidFill>
          <a:schemeClr val="accent2"/>
        </a:solidFill>
        <a:ln>
          <a:solidFill>
            <a:schemeClr val="tx1"/>
          </a:solidFill>
        </a:ln>
      </dgm:spPr>
      <dgm:t>
        <a:bodyPr/>
        <a:lstStyle/>
        <a:p>
          <a:r>
            <a:rPr lang="en-GB" sz="2400" dirty="0"/>
            <a:t>Discretion Vs Duty</a:t>
          </a:r>
        </a:p>
      </dgm:t>
    </dgm:pt>
    <dgm:pt modelId="{AE0B9B69-1C68-4666-9876-5DEA15665501}" type="parTrans" cxnId="{D8D4E7A4-6381-4B82-9825-009EF2BCA220}">
      <dgm:prSet/>
      <dgm:spPr/>
      <dgm:t>
        <a:bodyPr/>
        <a:lstStyle/>
        <a:p>
          <a:endParaRPr lang="en-GB"/>
        </a:p>
      </dgm:t>
    </dgm:pt>
    <dgm:pt modelId="{AC2F4DC1-1BD1-470C-8653-2858C6C1C04E}" type="sibTrans" cxnId="{D8D4E7A4-6381-4B82-9825-009EF2BCA220}">
      <dgm:prSet/>
      <dgm:spPr/>
      <dgm:t>
        <a:bodyPr/>
        <a:lstStyle/>
        <a:p>
          <a:endParaRPr lang="en-GB"/>
        </a:p>
      </dgm:t>
    </dgm:pt>
    <dgm:pt modelId="{409F7A03-4BFD-48EF-89F1-CF6049835CA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Use your training, skills &amp; knowledge about policing</a:t>
          </a:r>
        </a:p>
      </dgm:t>
    </dgm:pt>
    <dgm:pt modelId="{79CA6C30-11DE-47FA-9366-9753CC611702}" type="parTrans" cxnId="{617C42A2-DFB8-4E4E-A869-A1852ED2974E}">
      <dgm:prSet/>
      <dgm:spPr/>
      <dgm:t>
        <a:bodyPr/>
        <a:lstStyle/>
        <a:p>
          <a:endParaRPr lang="en-GB"/>
        </a:p>
      </dgm:t>
    </dgm:pt>
    <dgm:pt modelId="{92D42BD3-210E-4B00-99CB-1C788D377F4F}" type="sibTrans" cxnId="{617C42A2-DFB8-4E4E-A869-A1852ED2974E}">
      <dgm:prSet/>
      <dgm:spPr/>
      <dgm:t>
        <a:bodyPr/>
        <a:lstStyle/>
        <a:p>
          <a:endParaRPr lang="en-GB"/>
        </a:p>
      </dgm:t>
    </dgm:pt>
    <dgm:pt modelId="{19B440D6-1883-4F54-9DE0-BE15E5BFC4F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Consider what you are trying to achieve &amp; the potential effects of your decisions</a:t>
          </a:r>
        </a:p>
      </dgm:t>
    </dgm:pt>
    <dgm:pt modelId="{55D609EB-1A37-4E1B-BF01-7828D8AA6F14}" type="parTrans" cxnId="{A949F334-0B91-4B6C-8774-D83ECB0020A2}">
      <dgm:prSet/>
      <dgm:spPr/>
      <dgm:t>
        <a:bodyPr/>
        <a:lstStyle/>
        <a:p>
          <a:endParaRPr lang="en-GB"/>
        </a:p>
      </dgm:t>
    </dgm:pt>
    <dgm:pt modelId="{504A58DD-6D37-42CC-A561-281F0CA140F9}" type="sibTrans" cxnId="{A949F334-0B91-4B6C-8774-D83ECB0020A2}">
      <dgm:prSet/>
      <dgm:spPr/>
      <dgm:t>
        <a:bodyPr/>
        <a:lstStyle/>
        <a:p>
          <a:endParaRPr lang="en-GB"/>
        </a:p>
      </dgm:t>
    </dgm:pt>
    <dgm:pt modelId="{68110E00-A0AB-4C0A-B95A-9EAB2605E05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Take any relevant policing codes, guidance, policies &amp; procedures into consideration</a:t>
          </a:r>
        </a:p>
      </dgm:t>
    </dgm:pt>
    <dgm:pt modelId="{E4A3D94D-637E-475F-A932-526E0ABF06B1}" type="parTrans" cxnId="{94979D0B-254E-461E-A9D1-6ED9BB041437}">
      <dgm:prSet/>
      <dgm:spPr/>
      <dgm:t>
        <a:bodyPr/>
        <a:lstStyle/>
        <a:p>
          <a:endParaRPr lang="en-GB"/>
        </a:p>
      </dgm:t>
    </dgm:pt>
    <dgm:pt modelId="{903BCF63-7B32-4E89-A209-38E069A589AA}" type="sibTrans" cxnId="{94979D0B-254E-461E-A9D1-6ED9BB041437}">
      <dgm:prSet/>
      <dgm:spPr/>
      <dgm:t>
        <a:bodyPr/>
        <a:lstStyle/>
        <a:p>
          <a:endParaRPr lang="en-GB"/>
        </a:p>
      </dgm:t>
    </dgm:pt>
    <dgm:pt modelId="{01837808-F5FB-41EB-ADE4-23519AFDBB4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Ensure you are acting consistently with the principles &amp; standards in this Code</a:t>
          </a:r>
        </a:p>
      </dgm:t>
    </dgm:pt>
    <dgm:pt modelId="{5454B9CC-FA45-4688-AB46-2A4A3B55FAF6}" type="parTrans" cxnId="{1EDBB836-7376-4735-BA31-F0D076B01A8B}">
      <dgm:prSet/>
      <dgm:spPr/>
      <dgm:t>
        <a:bodyPr/>
        <a:lstStyle/>
        <a:p>
          <a:endParaRPr lang="en-GB"/>
        </a:p>
      </dgm:t>
    </dgm:pt>
    <dgm:pt modelId="{428B3FE5-7B81-4281-8F09-C0C63B782C75}" type="sibTrans" cxnId="{1EDBB836-7376-4735-BA31-F0D076B01A8B}">
      <dgm:prSet/>
      <dgm:spPr/>
      <dgm:t>
        <a:bodyPr/>
        <a:lstStyle/>
        <a:p>
          <a:endParaRPr lang="en-GB"/>
        </a:p>
      </dgm:t>
    </dgm:pt>
    <dgm:pt modelId="{E106D879-590C-4A2A-ADC7-A356161ECF1E}" type="pres">
      <dgm:prSet presAssocID="{84329508-D7E3-4197-9014-92F4E40D3044}" presName="diagram" presStyleCnt="0">
        <dgm:presLayoutVars>
          <dgm:chMax val="1"/>
          <dgm:dir/>
          <dgm:animLvl val="ctr"/>
          <dgm:resizeHandles val="exact"/>
        </dgm:presLayoutVars>
      </dgm:prSet>
      <dgm:spPr/>
    </dgm:pt>
    <dgm:pt modelId="{E797CFDA-8478-4C67-A5EF-C9FF123CC103}" type="pres">
      <dgm:prSet presAssocID="{84329508-D7E3-4197-9014-92F4E40D3044}" presName="matrix" presStyleCnt="0"/>
      <dgm:spPr/>
    </dgm:pt>
    <dgm:pt modelId="{BA77C748-755C-47A9-A543-35824345A866}" type="pres">
      <dgm:prSet presAssocID="{84329508-D7E3-4197-9014-92F4E40D3044}" presName="tile1" presStyleLbl="node1" presStyleIdx="0" presStyleCnt="4"/>
      <dgm:spPr/>
    </dgm:pt>
    <dgm:pt modelId="{B7145DB1-BE5B-4678-82C8-CA2B5B7D457F}" type="pres">
      <dgm:prSet presAssocID="{84329508-D7E3-4197-9014-92F4E40D3044}" presName="tile1text" presStyleLbl="node1" presStyleIdx="0" presStyleCnt="4">
        <dgm:presLayoutVars>
          <dgm:chMax val="0"/>
          <dgm:chPref val="0"/>
          <dgm:bulletEnabled val="1"/>
        </dgm:presLayoutVars>
      </dgm:prSet>
      <dgm:spPr/>
    </dgm:pt>
    <dgm:pt modelId="{2D3BE4A6-EA3A-4FB7-BD2A-DC6560967F9D}" type="pres">
      <dgm:prSet presAssocID="{84329508-D7E3-4197-9014-92F4E40D3044}" presName="tile2" presStyleLbl="node1" presStyleIdx="1" presStyleCnt="4"/>
      <dgm:spPr/>
    </dgm:pt>
    <dgm:pt modelId="{2E13AD9E-F5C3-4532-BF13-C1F287E69252}" type="pres">
      <dgm:prSet presAssocID="{84329508-D7E3-4197-9014-92F4E40D3044}" presName="tile2text" presStyleLbl="node1" presStyleIdx="1" presStyleCnt="4">
        <dgm:presLayoutVars>
          <dgm:chMax val="0"/>
          <dgm:chPref val="0"/>
          <dgm:bulletEnabled val="1"/>
        </dgm:presLayoutVars>
      </dgm:prSet>
      <dgm:spPr/>
    </dgm:pt>
    <dgm:pt modelId="{890A2260-9180-4039-948F-0CDAF8FEF801}" type="pres">
      <dgm:prSet presAssocID="{84329508-D7E3-4197-9014-92F4E40D3044}" presName="tile3" presStyleLbl="node1" presStyleIdx="2" presStyleCnt="4"/>
      <dgm:spPr/>
    </dgm:pt>
    <dgm:pt modelId="{F82C796E-AA64-4F70-9534-986FE7975566}" type="pres">
      <dgm:prSet presAssocID="{84329508-D7E3-4197-9014-92F4E40D3044}" presName="tile3text" presStyleLbl="node1" presStyleIdx="2" presStyleCnt="4">
        <dgm:presLayoutVars>
          <dgm:chMax val="0"/>
          <dgm:chPref val="0"/>
          <dgm:bulletEnabled val="1"/>
        </dgm:presLayoutVars>
      </dgm:prSet>
      <dgm:spPr/>
    </dgm:pt>
    <dgm:pt modelId="{A3DC4EEC-0637-45C9-B9C1-E9036E59017F}" type="pres">
      <dgm:prSet presAssocID="{84329508-D7E3-4197-9014-92F4E40D3044}" presName="tile4" presStyleLbl="node1" presStyleIdx="3" presStyleCnt="4"/>
      <dgm:spPr/>
    </dgm:pt>
    <dgm:pt modelId="{3C608998-26D9-4926-9F18-13B69659192F}" type="pres">
      <dgm:prSet presAssocID="{84329508-D7E3-4197-9014-92F4E40D3044}" presName="tile4text" presStyleLbl="node1" presStyleIdx="3" presStyleCnt="4">
        <dgm:presLayoutVars>
          <dgm:chMax val="0"/>
          <dgm:chPref val="0"/>
          <dgm:bulletEnabled val="1"/>
        </dgm:presLayoutVars>
      </dgm:prSet>
      <dgm:spPr/>
    </dgm:pt>
    <dgm:pt modelId="{4EEC3980-C179-466C-A6B0-242B71373703}" type="pres">
      <dgm:prSet presAssocID="{84329508-D7E3-4197-9014-92F4E40D3044}" presName="centerTile" presStyleLbl="fgShp" presStyleIdx="0" presStyleCnt="1">
        <dgm:presLayoutVars>
          <dgm:chMax val="0"/>
          <dgm:chPref val="0"/>
        </dgm:presLayoutVars>
      </dgm:prSet>
      <dgm:spPr/>
    </dgm:pt>
  </dgm:ptLst>
  <dgm:cxnLst>
    <dgm:cxn modelId="{94979D0B-254E-461E-A9D1-6ED9BB041437}" srcId="{F9F4AE0A-128D-46A5-B1F2-9172C60711F8}" destId="{68110E00-A0AB-4C0A-B95A-9EAB2605E057}" srcOrd="2" destOrd="0" parTransId="{E4A3D94D-637E-475F-A932-526E0ABF06B1}" sibTransId="{903BCF63-7B32-4E89-A209-38E069A589AA}"/>
    <dgm:cxn modelId="{8871260C-DC63-4C04-AE33-84DEDECE051C}" type="presOf" srcId="{01837808-F5FB-41EB-ADE4-23519AFDBB42}" destId="{3C608998-26D9-4926-9F18-13B69659192F}" srcOrd="1" destOrd="0" presId="urn:microsoft.com/office/officeart/2005/8/layout/matrix1"/>
    <dgm:cxn modelId="{A949F334-0B91-4B6C-8774-D83ECB0020A2}" srcId="{F9F4AE0A-128D-46A5-B1F2-9172C60711F8}" destId="{19B440D6-1883-4F54-9DE0-BE15E5BFC4FC}" srcOrd="1" destOrd="0" parTransId="{55D609EB-1A37-4E1B-BF01-7828D8AA6F14}" sibTransId="{504A58DD-6D37-42CC-A561-281F0CA140F9}"/>
    <dgm:cxn modelId="{1EDBB836-7376-4735-BA31-F0D076B01A8B}" srcId="{F9F4AE0A-128D-46A5-B1F2-9172C60711F8}" destId="{01837808-F5FB-41EB-ADE4-23519AFDBB42}" srcOrd="3" destOrd="0" parTransId="{5454B9CC-FA45-4688-AB46-2A4A3B55FAF6}" sibTransId="{428B3FE5-7B81-4281-8F09-C0C63B782C75}"/>
    <dgm:cxn modelId="{E0C9AE3B-EC63-45A4-A3FC-AE750B8A213B}" type="presOf" srcId="{68110E00-A0AB-4C0A-B95A-9EAB2605E057}" destId="{F82C796E-AA64-4F70-9534-986FE7975566}" srcOrd="1" destOrd="0" presId="urn:microsoft.com/office/officeart/2005/8/layout/matrix1"/>
    <dgm:cxn modelId="{A2C39065-E796-4B01-951D-0CCCBD6CD1CD}" type="presOf" srcId="{68110E00-A0AB-4C0A-B95A-9EAB2605E057}" destId="{890A2260-9180-4039-948F-0CDAF8FEF801}" srcOrd="0" destOrd="0" presId="urn:microsoft.com/office/officeart/2005/8/layout/matrix1"/>
    <dgm:cxn modelId="{C171AD76-2A21-46ED-8D8F-428415898265}" type="presOf" srcId="{409F7A03-4BFD-48EF-89F1-CF6049835CA0}" destId="{BA77C748-755C-47A9-A543-35824345A866}" srcOrd="0" destOrd="0" presId="urn:microsoft.com/office/officeart/2005/8/layout/matrix1"/>
    <dgm:cxn modelId="{CB077788-CF18-4A5F-B4A3-32AD1F384A13}" type="presOf" srcId="{19B440D6-1883-4F54-9DE0-BE15E5BFC4FC}" destId="{2E13AD9E-F5C3-4532-BF13-C1F287E69252}" srcOrd="1" destOrd="0" presId="urn:microsoft.com/office/officeart/2005/8/layout/matrix1"/>
    <dgm:cxn modelId="{EF0A8EA0-B993-4EFC-9776-AD68C2FA151F}" type="presOf" srcId="{84329508-D7E3-4197-9014-92F4E40D3044}" destId="{E106D879-590C-4A2A-ADC7-A356161ECF1E}" srcOrd="0" destOrd="0" presId="urn:microsoft.com/office/officeart/2005/8/layout/matrix1"/>
    <dgm:cxn modelId="{617C42A2-DFB8-4E4E-A869-A1852ED2974E}" srcId="{F9F4AE0A-128D-46A5-B1F2-9172C60711F8}" destId="{409F7A03-4BFD-48EF-89F1-CF6049835CA0}" srcOrd="0" destOrd="0" parTransId="{79CA6C30-11DE-47FA-9366-9753CC611702}" sibTransId="{92D42BD3-210E-4B00-99CB-1C788D377F4F}"/>
    <dgm:cxn modelId="{D8D4E7A4-6381-4B82-9825-009EF2BCA220}" srcId="{84329508-D7E3-4197-9014-92F4E40D3044}" destId="{F9F4AE0A-128D-46A5-B1F2-9172C60711F8}" srcOrd="0" destOrd="0" parTransId="{AE0B9B69-1C68-4666-9876-5DEA15665501}" sibTransId="{AC2F4DC1-1BD1-470C-8653-2858C6C1C04E}"/>
    <dgm:cxn modelId="{EB6F31A5-7577-41AD-9804-9010D5D35D8F}" type="presOf" srcId="{F9F4AE0A-128D-46A5-B1F2-9172C60711F8}" destId="{4EEC3980-C179-466C-A6B0-242B71373703}" srcOrd="0" destOrd="0" presId="urn:microsoft.com/office/officeart/2005/8/layout/matrix1"/>
    <dgm:cxn modelId="{1012F0AA-B0F6-41BF-898E-B604EC0579C1}" type="presOf" srcId="{01837808-F5FB-41EB-ADE4-23519AFDBB42}" destId="{A3DC4EEC-0637-45C9-B9C1-E9036E59017F}" srcOrd="0" destOrd="0" presId="urn:microsoft.com/office/officeart/2005/8/layout/matrix1"/>
    <dgm:cxn modelId="{8DA1CCE7-C067-4D2E-9BF5-A767637B2076}" type="presOf" srcId="{19B440D6-1883-4F54-9DE0-BE15E5BFC4FC}" destId="{2D3BE4A6-EA3A-4FB7-BD2A-DC6560967F9D}" srcOrd="0" destOrd="0" presId="urn:microsoft.com/office/officeart/2005/8/layout/matrix1"/>
    <dgm:cxn modelId="{CBEAC9F6-5233-4395-8E68-18009AFC3976}" type="presOf" srcId="{409F7A03-4BFD-48EF-89F1-CF6049835CA0}" destId="{B7145DB1-BE5B-4678-82C8-CA2B5B7D457F}" srcOrd="1" destOrd="0" presId="urn:microsoft.com/office/officeart/2005/8/layout/matrix1"/>
    <dgm:cxn modelId="{ACD886B7-6DD9-40EE-9E8B-8B01713D6C88}" type="presParOf" srcId="{E106D879-590C-4A2A-ADC7-A356161ECF1E}" destId="{E797CFDA-8478-4C67-A5EF-C9FF123CC103}" srcOrd="0" destOrd="0" presId="urn:microsoft.com/office/officeart/2005/8/layout/matrix1"/>
    <dgm:cxn modelId="{37237468-E7F8-4DB1-BF19-E322906D4DAD}" type="presParOf" srcId="{E797CFDA-8478-4C67-A5EF-C9FF123CC103}" destId="{BA77C748-755C-47A9-A543-35824345A866}" srcOrd="0" destOrd="0" presId="urn:microsoft.com/office/officeart/2005/8/layout/matrix1"/>
    <dgm:cxn modelId="{A65042D5-A398-4B25-A695-1F501456EAD1}" type="presParOf" srcId="{E797CFDA-8478-4C67-A5EF-C9FF123CC103}" destId="{B7145DB1-BE5B-4678-82C8-CA2B5B7D457F}" srcOrd="1" destOrd="0" presId="urn:microsoft.com/office/officeart/2005/8/layout/matrix1"/>
    <dgm:cxn modelId="{D57AEFB7-50C3-4B2B-9EA1-CC133A674964}" type="presParOf" srcId="{E797CFDA-8478-4C67-A5EF-C9FF123CC103}" destId="{2D3BE4A6-EA3A-4FB7-BD2A-DC6560967F9D}" srcOrd="2" destOrd="0" presId="urn:microsoft.com/office/officeart/2005/8/layout/matrix1"/>
    <dgm:cxn modelId="{9C108DD9-9B88-4902-B38F-10AF84654383}" type="presParOf" srcId="{E797CFDA-8478-4C67-A5EF-C9FF123CC103}" destId="{2E13AD9E-F5C3-4532-BF13-C1F287E69252}" srcOrd="3" destOrd="0" presId="urn:microsoft.com/office/officeart/2005/8/layout/matrix1"/>
    <dgm:cxn modelId="{203B182A-348A-4F1A-9C46-33C7B4228382}" type="presParOf" srcId="{E797CFDA-8478-4C67-A5EF-C9FF123CC103}" destId="{890A2260-9180-4039-948F-0CDAF8FEF801}" srcOrd="4" destOrd="0" presId="urn:microsoft.com/office/officeart/2005/8/layout/matrix1"/>
    <dgm:cxn modelId="{E034D644-C19C-4B13-8031-49E5072BF224}" type="presParOf" srcId="{E797CFDA-8478-4C67-A5EF-C9FF123CC103}" destId="{F82C796E-AA64-4F70-9534-986FE7975566}" srcOrd="5" destOrd="0" presId="urn:microsoft.com/office/officeart/2005/8/layout/matrix1"/>
    <dgm:cxn modelId="{3E8F5B88-C295-4AAE-A648-87D27C80C095}" type="presParOf" srcId="{E797CFDA-8478-4C67-A5EF-C9FF123CC103}" destId="{A3DC4EEC-0637-45C9-B9C1-E9036E59017F}" srcOrd="6" destOrd="0" presId="urn:microsoft.com/office/officeart/2005/8/layout/matrix1"/>
    <dgm:cxn modelId="{88F4C031-6850-464C-A24A-07AE1DF4278F}" type="presParOf" srcId="{E797CFDA-8478-4C67-A5EF-C9FF123CC103}" destId="{3C608998-26D9-4926-9F18-13B69659192F}" srcOrd="7" destOrd="0" presId="urn:microsoft.com/office/officeart/2005/8/layout/matrix1"/>
    <dgm:cxn modelId="{7971A18C-3E23-463F-96C7-232E7FC551FC}" type="presParOf" srcId="{E106D879-590C-4A2A-ADC7-A356161ECF1E}" destId="{4EEC3980-C179-466C-A6B0-242B71373703}"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B4BD3D-AFAF-4009-BD16-16DA61DC6127}"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0324CF43-46C3-4FDB-BEFC-2C3B068B33D6}">
      <dgm:prSet phldrT="[Text]" phldr="1"/>
      <dgm:spPr>
        <a:solidFill>
          <a:schemeClr val="accent2">
            <a:lumMod val="20000"/>
            <a:lumOff val="80000"/>
          </a:schemeClr>
        </a:solidFill>
        <a:ln>
          <a:solidFill>
            <a:schemeClr val="tx1"/>
          </a:solidFill>
        </a:ln>
      </dgm:spPr>
      <dgm:t>
        <a:bodyPr/>
        <a:lstStyle/>
        <a:p>
          <a:endParaRPr lang="en-GB" dirty="0"/>
        </a:p>
      </dgm:t>
    </dgm:pt>
    <dgm:pt modelId="{E8D0D237-FC1A-496B-A84D-BE0B3A792AC0}" type="parTrans" cxnId="{2BC9446D-9350-466E-9759-6350D2F388C9}">
      <dgm:prSet/>
      <dgm:spPr/>
      <dgm:t>
        <a:bodyPr/>
        <a:lstStyle/>
        <a:p>
          <a:endParaRPr lang="en-GB"/>
        </a:p>
      </dgm:t>
    </dgm:pt>
    <dgm:pt modelId="{2C35A36A-6FA3-467D-82A8-86BEBF25B2AE}" type="sibTrans" cxnId="{2BC9446D-9350-466E-9759-6350D2F388C9}">
      <dgm:prSet/>
      <dgm:spPr/>
      <dgm:t>
        <a:bodyPr/>
        <a:lstStyle/>
        <a:p>
          <a:endParaRPr lang="en-GB"/>
        </a:p>
      </dgm:t>
    </dgm:pt>
    <dgm:pt modelId="{E72C0860-A4D3-413A-BF70-419D95C0C3DB}">
      <dgm:prSet phldrT="[Text]" custT="1"/>
      <dgm:spPr>
        <a:solidFill>
          <a:schemeClr val="accent2">
            <a:lumMod val="20000"/>
            <a:lumOff val="80000"/>
          </a:schemeClr>
        </a:solidFill>
      </dgm:spPr>
      <dgm:t>
        <a:bodyPr/>
        <a:lstStyle/>
        <a:p>
          <a:r>
            <a:rPr lang="en-GB" sz="2400" dirty="0">
              <a:solidFill>
                <a:schemeClr val="tx1"/>
              </a:solidFill>
            </a:rPr>
            <a:t>Be accountable &amp; be ready to be challenged on the spot by members of the public, colleagues or supervisors </a:t>
          </a:r>
        </a:p>
      </dgm:t>
    </dgm:pt>
    <dgm:pt modelId="{AE68E40E-E26A-4A1F-A836-DFA4031EC7A2}" type="parTrans" cxnId="{EA968021-1127-487C-957D-507E8F53A989}">
      <dgm:prSet/>
      <dgm:spPr/>
      <dgm:t>
        <a:bodyPr/>
        <a:lstStyle/>
        <a:p>
          <a:endParaRPr lang="en-GB"/>
        </a:p>
      </dgm:t>
    </dgm:pt>
    <dgm:pt modelId="{5C0E1768-9228-480A-8841-BE20C12DBC90}" type="sibTrans" cxnId="{EA968021-1127-487C-957D-507E8F53A989}">
      <dgm:prSet/>
      <dgm:spPr/>
      <dgm:t>
        <a:bodyPr/>
        <a:lstStyle/>
        <a:p>
          <a:endParaRPr lang="en-GB"/>
        </a:p>
      </dgm:t>
    </dgm:pt>
    <dgm:pt modelId="{B4AF3D9B-D3C0-455D-966E-9D1028053257}">
      <dgm:prSet phldrT="[Text]" phldr="1"/>
      <dgm:spPr>
        <a:solidFill>
          <a:schemeClr val="accent2">
            <a:lumMod val="60000"/>
            <a:lumOff val="40000"/>
          </a:schemeClr>
        </a:solidFill>
        <a:ln>
          <a:solidFill>
            <a:schemeClr val="tx1"/>
          </a:solidFill>
        </a:ln>
      </dgm:spPr>
      <dgm:t>
        <a:bodyPr/>
        <a:lstStyle/>
        <a:p>
          <a:endParaRPr lang="en-GB"/>
        </a:p>
      </dgm:t>
    </dgm:pt>
    <dgm:pt modelId="{26EE95A9-2A47-444B-8F0C-56D821A604EC}" type="parTrans" cxnId="{E14FD0BC-D9A0-430B-B80E-2A578DE923EC}">
      <dgm:prSet/>
      <dgm:spPr/>
      <dgm:t>
        <a:bodyPr/>
        <a:lstStyle/>
        <a:p>
          <a:endParaRPr lang="en-GB"/>
        </a:p>
      </dgm:t>
    </dgm:pt>
    <dgm:pt modelId="{F7E0C7B0-2DA7-4A75-AC13-131A1AA487D5}" type="sibTrans" cxnId="{E14FD0BC-D9A0-430B-B80E-2A578DE923EC}">
      <dgm:prSet/>
      <dgm:spPr/>
      <dgm:t>
        <a:bodyPr/>
        <a:lstStyle/>
        <a:p>
          <a:endParaRPr lang="en-GB"/>
        </a:p>
      </dgm:t>
    </dgm:pt>
    <dgm:pt modelId="{3288D0F0-A009-412E-931E-8BB8486D8BB1}">
      <dgm:prSet phldrT="[Text]" custT="1"/>
      <dgm:spPr/>
      <dgm:t>
        <a:bodyPr/>
        <a:lstStyle/>
        <a:p>
          <a:r>
            <a:rPr lang="en-GB" sz="2400" dirty="0">
              <a:solidFill>
                <a:schemeClr val="tx1"/>
              </a:solidFill>
            </a:rPr>
            <a:t>Keep records of your decision making, EPNB/Control Room</a:t>
          </a:r>
        </a:p>
      </dgm:t>
    </dgm:pt>
    <dgm:pt modelId="{8DDD71AE-AFEA-40F5-887A-981953B968F8}" type="parTrans" cxnId="{085182BB-B4FE-476A-AA0C-79720E0A4166}">
      <dgm:prSet/>
      <dgm:spPr/>
      <dgm:t>
        <a:bodyPr/>
        <a:lstStyle/>
        <a:p>
          <a:endParaRPr lang="en-GB"/>
        </a:p>
      </dgm:t>
    </dgm:pt>
    <dgm:pt modelId="{F786FD5E-FA62-4D14-9300-ECFA50E541CC}" type="sibTrans" cxnId="{085182BB-B4FE-476A-AA0C-79720E0A4166}">
      <dgm:prSet/>
      <dgm:spPr/>
      <dgm:t>
        <a:bodyPr/>
        <a:lstStyle/>
        <a:p>
          <a:endParaRPr lang="en-GB"/>
        </a:p>
      </dgm:t>
    </dgm:pt>
    <dgm:pt modelId="{DCF13B87-CE95-435B-A181-C5DC5172C934}">
      <dgm:prSet phldrT="[Text]" phldr="1"/>
      <dgm:spPr>
        <a:solidFill>
          <a:schemeClr val="accent2">
            <a:lumMod val="40000"/>
            <a:lumOff val="60000"/>
          </a:schemeClr>
        </a:solidFill>
        <a:ln>
          <a:solidFill>
            <a:schemeClr val="tx1"/>
          </a:solidFill>
        </a:ln>
      </dgm:spPr>
      <dgm:t>
        <a:bodyPr/>
        <a:lstStyle/>
        <a:p>
          <a:endParaRPr lang="en-GB" dirty="0"/>
        </a:p>
      </dgm:t>
    </dgm:pt>
    <dgm:pt modelId="{8248E703-032E-437F-AB73-602C44293B5D}" type="parTrans" cxnId="{0FFAD17A-7533-48BC-B2E6-FAB4F80E4E38}">
      <dgm:prSet/>
      <dgm:spPr/>
      <dgm:t>
        <a:bodyPr/>
        <a:lstStyle/>
        <a:p>
          <a:endParaRPr lang="en-GB"/>
        </a:p>
      </dgm:t>
    </dgm:pt>
    <dgm:pt modelId="{4E3AB03E-EC19-4BF4-89A3-7D0AE97E04CF}" type="sibTrans" cxnId="{0FFAD17A-7533-48BC-B2E6-FAB4F80E4E38}">
      <dgm:prSet/>
      <dgm:spPr/>
      <dgm:t>
        <a:bodyPr/>
        <a:lstStyle/>
        <a:p>
          <a:endParaRPr lang="en-GB"/>
        </a:p>
      </dgm:t>
    </dgm:pt>
    <dgm:pt modelId="{028CA9FC-DF6D-4F95-BD5B-AE62D6232FB1}">
      <dgm:prSet phldrT="[Text]" custT="1"/>
      <dgm:spPr>
        <a:solidFill>
          <a:schemeClr val="accent2">
            <a:lumMod val="40000"/>
            <a:lumOff val="60000"/>
          </a:schemeClr>
        </a:solidFill>
      </dgm:spPr>
      <dgm:t>
        <a:bodyPr/>
        <a:lstStyle/>
        <a:p>
          <a:r>
            <a:rPr lang="en-GB" sz="2400" dirty="0">
              <a:solidFill>
                <a:schemeClr val="tx1"/>
              </a:solidFill>
            </a:rPr>
            <a:t>Be ready to brief or debrief colleagues around the decision &amp; choices that you made</a:t>
          </a:r>
        </a:p>
      </dgm:t>
    </dgm:pt>
    <dgm:pt modelId="{5FFE4893-3202-4615-A055-57C8F304D026}" type="parTrans" cxnId="{CF4B472B-EC38-4031-90B8-9F665DC661D4}">
      <dgm:prSet/>
      <dgm:spPr/>
      <dgm:t>
        <a:bodyPr/>
        <a:lstStyle/>
        <a:p>
          <a:endParaRPr lang="en-GB"/>
        </a:p>
      </dgm:t>
    </dgm:pt>
    <dgm:pt modelId="{16E20849-BCDC-4D55-956A-7DE9B4707C4D}" type="sibTrans" cxnId="{CF4B472B-EC38-4031-90B8-9F665DC661D4}">
      <dgm:prSet/>
      <dgm:spPr/>
      <dgm:t>
        <a:bodyPr/>
        <a:lstStyle/>
        <a:p>
          <a:endParaRPr lang="en-GB"/>
        </a:p>
      </dgm:t>
    </dgm:pt>
    <dgm:pt modelId="{481BE237-4984-49A4-BA6B-4B2153CA71DC}" type="pres">
      <dgm:prSet presAssocID="{85B4BD3D-AFAF-4009-BD16-16DA61DC6127}" presName="Name0" presStyleCnt="0">
        <dgm:presLayoutVars>
          <dgm:dir/>
          <dgm:animLvl val="lvl"/>
          <dgm:resizeHandles val="exact"/>
        </dgm:presLayoutVars>
      </dgm:prSet>
      <dgm:spPr/>
    </dgm:pt>
    <dgm:pt modelId="{74812969-5C04-4BE2-BF21-7C30F9B20ACF}" type="pres">
      <dgm:prSet presAssocID="{0324CF43-46C3-4FDB-BEFC-2C3B068B33D6}" presName="compositeNode" presStyleCnt="0">
        <dgm:presLayoutVars>
          <dgm:bulletEnabled val="1"/>
        </dgm:presLayoutVars>
      </dgm:prSet>
      <dgm:spPr/>
    </dgm:pt>
    <dgm:pt modelId="{34B52C38-AB2C-4C4B-B534-64ECDB729C2E}" type="pres">
      <dgm:prSet presAssocID="{0324CF43-46C3-4FDB-BEFC-2C3B068B33D6}" presName="bgRect" presStyleLbl="node1" presStyleIdx="0" presStyleCnt="3"/>
      <dgm:spPr/>
    </dgm:pt>
    <dgm:pt modelId="{B43734A6-E380-4C45-B0C7-FCAC775A5376}" type="pres">
      <dgm:prSet presAssocID="{0324CF43-46C3-4FDB-BEFC-2C3B068B33D6}" presName="parentNode" presStyleLbl="node1" presStyleIdx="0" presStyleCnt="3">
        <dgm:presLayoutVars>
          <dgm:chMax val="0"/>
          <dgm:bulletEnabled val="1"/>
        </dgm:presLayoutVars>
      </dgm:prSet>
      <dgm:spPr/>
    </dgm:pt>
    <dgm:pt modelId="{012ABA25-E98A-4408-8B5B-864EFB0A6C64}" type="pres">
      <dgm:prSet presAssocID="{0324CF43-46C3-4FDB-BEFC-2C3B068B33D6}" presName="childNode" presStyleLbl="node1" presStyleIdx="0" presStyleCnt="3">
        <dgm:presLayoutVars>
          <dgm:bulletEnabled val="1"/>
        </dgm:presLayoutVars>
      </dgm:prSet>
      <dgm:spPr/>
    </dgm:pt>
    <dgm:pt modelId="{159F3499-AB29-407A-B207-007B954640DE}" type="pres">
      <dgm:prSet presAssocID="{2C35A36A-6FA3-467D-82A8-86BEBF25B2AE}" presName="hSp" presStyleCnt="0"/>
      <dgm:spPr/>
    </dgm:pt>
    <dgm:pt modelId="{99C716CD-6FD1-41DB-9640-97CE35D828F0}" type="pres">
      <dgm:prSet presAssocID="{2C35A36A-6FA3-467D-82A8-86BEBF25B2AE}" presName="vProcSp" presStyleCnt="0"/>
      <dgm:spPr/>
    </dgm:pt>
    <dgm:pt modelId="{8499534B-5FA2-49F6-983C-3C958C06AE2A}" type="pres">
      <dgm:prSet presAssocID="{2C35A36A-6FA3-467D-82A8-86BEBF25B2AE}" presName="vSp1" presStyleCnt="0"/>
      <dgm:spPr/>
    </dgm:pt>
    <dgm:pt modelId="{1BE1E9FB-2FD7-4367-A501-9447AFB649C0}" type="pres">
      <dgm:prSet presAssocID="{2C35A36A-6FA3-467D-82A8-86BEBF25B2AE}" presName="simulatedConn" presStyleLbl="solidFgAcc1" presStyleIdx="0" presStyleCnt="2"/>
      <dgm:spPr>
        <a:solidFill>
          <a:schemeClr val="accent2">
            <a:lumMod val="75000"/>
          </a:schemeClr>
        </a:solidFill>
        <a:ln>
          <a:solidFill>
            <a:schemeClr val="tx1"/>
          </a:solidFill>
        </a:ln>
      </dgm:spPr>
    </dgm:pt>
    <dgm:pt modelId="{0A76EE35-02DE-4BFB-9439-403986B31BCB}" type="pres">
      <dgm:prSet presAssocID="{2C35A36A-6FA3-467D-82A8-86BEBF25B2AE}" presName="vSp2" presStyleCnt="0"/>
      <dgm:spPr/>
    </dgm:pt>
    <dgm:pt modelId="{1EF97D4A-5034-4B59-BA22-52578DC76B1C}" type="pres">
      <dgm:prSet presAssocID="{2C35A36A-6FA3-467D-82A8-86BEBF25B2AE}" presName="sibTrans" presStyleCnt="0"/>
      <dgm:spPr/>
    </dgm:pt>
    <dgm:pt modelId="{7B38AF07-578D-46F6-A53E-46A5B0342A17}" type="pres">
      <dgm:prSet presAssocID="{B4AF3D9B-D3C0-455D-966E-9D1028053257}" presName="compositeNode" presStyleCnt="0">
        <dgm:presLayoutVars>
          <dgm:bulletEnabled val="1"/>
        </dgm:presLayoutVars>
      </dgm:prSet>
      <dgm:spPr/>
    </dgm:pt>
    <dgm:pt modelId="{0954B1CC-89A4-4E34-9E1B-93C0438C35E8}" type="pres">
      <dgm:prSet presAssocID="{B4AF3D9B-D3C0-455D-966E-9D1028053257}" presName="bgRect" presStyleLbl="node1" presStyleIdx="1" presStyleCnt="3"/>
      <dgm:spPr/>
    </dgm:pt>
    <dgm:pt modelId="{41770F22-CE5D-4A40-95C2-FAA4066D93C0}" type="pres">
      <dgm:prSet presAssocID="{B4AF3D9B-D3C0-455D-966E-9D1028053257}" presName="parentNode" presStyleLbl="node1" presStyleIdx="1" presStyleCnt="3">
        <dgm:presLayoutVars>
          <dgm:chMax val="0"/>
          <dgm:bulletEnabled val="1"/>
        </dgm:presLayoutVars>
      </dgm:prSet>
      <dgm:spPr/>
    </dgm:pt>
    <dgm:pt modelId="{D6E17219-C076-43B1-B553-2A1F620A4B79}" type="pres">
      <dgm:prSet presAssocID="{B4AF3D9B-D3C0-455D-966E-9D1028053257}" presName="childNode" presStyleLbl="node1" presStyleIdx="1" presStyleCnt="3">
        <dgm:presLayoutVars>
          <dgm:bulletEnabled val="1"/>
        </dgm:presLayoutVars>
      </dgm:prSet>
      <dgm:spPr/>
    </dgm:pt>
    <dgm:pt modelId="{FCD82BFE-9BC4-4EDC-AF10-B45CB5B260FB}" type="pres">
      <dgm:prSet presAssocID="{F7E0C7B0-2DA7-4A75-AC13-131A1AA487D5}" presName="hSp" presStyleCnt="0"/>
      <dgm:spPr/>
    </dgm:pt>
    <dgm:pt modelId="{46001CA4-98A2-4A05-93DF-9121A7ABDFA1}" type="pres">
      <dgm:prSet presAssocID="{F7E0C7B0-2DA7-4A75-AC13-131A1AA487D5}" presName="vProcSp" presStyleCnt="0"/>
      <dgm:spPr/>
    </dgm:pt>
    <dgm:pt modelId="{1D79350E-4A7B-4D7A-A7E0-FEDDCB50E278}" type="pres">
      <dgm:prSet presAssocID="{F7E0C7B0-2DA7-4A75-AC13-131A1AA487D5}" presName="vSp1" presStyleCnt="0"/>
      <dgm:spPr/>
    </dgm:pt>
    <dgm:pt modelId="{0A4CF966-3CE1-4647-871A-E52F1A92C894}" type="pres">
      <dgm:prSet presAssocID="{F7E0C7B0-2DA7-4A75-AC13-131A1AA487D5}" presName="simulatedConn" presStyleLbl="solidFgAcc1" presStyleIdx="1" presStyleCnt="2"/>
      <dgm:spPr>
        <a:solidFill>
          <a:schemeClr val="accent2">
            <a:lumMod val="75000"/>
          </a:schemeClr>
        </a:solidFill>
        <a:ln>
          <a:solidFill>
            <a:schemeClr val="tx1"/>
          </a:solidFill>
        </a:ln>
      </dgm:spPr>
    </dgm:pt>
    <dgm:pt modelId="{81FB3440-D82E-4D5A-B566-BA5BB560339A}" type="pres">
      <dgm:prSet presAssocID="{F7E0C7B0-2DA7-4A75-AC13-131A1AA487D5}" presName="vSp2" presStyleCnt="0"/>
      <dgm:spPr/>
    </dgm:pt>
    <dgm:pt modelId="{0D559816-A311-4917-896F-0E049F904D38}" type="pres">
      <dgm:prSet presAssocID="{F7E0C7B0-2DA7-4A75-AC13-131A1AA487D5}" presName="sibTrans" presStyleCnt="0"/>
      <dgm:spPr/>
    </dgm:pt>
    <dgm:pt modelId="{912A1A16-83F6-46F4-B221-24BFC345D46E}" type="pres">
      <dgm:prSet presAssocID="{DCF13B87-CE95-435B-A181-C5DC5172C934}" presName="compositeNode" presStyleCnt="0">
        <dgm:presLayoutVars>
          <dgm:bulletEnabled val="1"/>
        </dgm:presLayoutVars>
      </dgm:prSet>
      <dgm:spPr/>
    </dgm:pt>
    <dgm:pt modelId="{9224C667-63E6-42EE-84A2-C2AB97B6B090}" type="pres">
      <dgm:prSet presAssocID="{DCF13B87-CE95-435B-A181-C5DC5172C934}" presName="bgRect" presStyleLbl="node1" presStyleIdx="2" presStyleCnt="3"/>
      <dgm:spPr/>
    </dgm:pt>
    <dgm:pt modelId="{8BBC360F-E2E5-475E-BD5D-4EEDBBAE8B8B}" type="pres">
      <dgm:prSet presAssocID="{DCF13B87-CE95-435B-A181-C5DC5172C934}" presName="parentNode" presStyleLbl="node1" presStyleIdx="2" presStyleCnt="3">
        <dgm:presLayoutVars>
          <dgm:chMax val="0"/>
          <dgm:bulletEnabled val="1"/>
        </dgm:presLayoutVars>
      </dgm:prSet>
      <dgm:spPr/>
    </dgm:pt>
    <dgm:pt modelId="{6236C55A-E36C-4E3A-A96B-F1D18E92FD8A}" type="pres">
      <dgm:prSet presAssocID="{DCF13B87-CE95-435B-A181-C5DC5172C934}" presName="childNode" presStyleLbl="node1" presStyleIdx="2" presStyleCnt="3">
        <dgm:presLayoutVars>
          <dgm:bulletEnabled val="1"/>
        </dgm:presLayoutVars>
      </dgm:prSet>
      <dgm:spPr/>
    </dgm:pt>
  </dgm:ptLst>
  <dgm:cxnLst>
    <dgm:cxn modelId="{85495018-4655-4AF3-8E65-F8EF08E157D7}" type="presOf" srcId="{3288D0F0-A009-412E-931E-8BB8486D8BB1}" destId="{D6E17219-C076-43B1-B553-2A1F620A4B79}" srcOrd="0" destOrd="0" presId="urn:microsoft.com/office/officeart/2005/8/layout/hProcess7"/>
    <dgm:cxn modelId="{EA968021-1127-487C-957D-507E8F53A989}" srcId="{0324CF43-46C3-4FDB-BEFC-2C3B068B33D6}" destId="{E72C0860-A4D3-413A-BF70-419D95C0C3DB}" srcOrd="0" destOrd="0" parTransId="{AE68E40E-E26A-4A1F-A836-DFA4031EC7A2}" sibTransId="{5C0E1768-9228-480A-8841-BE20C12DBC90}"/>
    <dgm:cxn modelId="{CF4B472B-EC38-4031-90B8-9F665DC661D4}" srcId="{DCF13B87-CE95-435B-A181-C5DC5172C934}" destId="{028CA9FC-DF6D-4F95-BD5B-AE62D6232FB1}" srcOrd="0" destOrd="0" parTransId="{5FFE4893-3202-4615-A055-57C8F304D026}" sibTransId="{16E20849-BCDC-4D55-956A-7DE9B4707C4D}"/>
    <dgm:cxn modelId="{2BC9446D-9350-466E-9759-6350D2F388C9}" srcId="{85B4BD3D-AFAF-4009-BD16-16DA61DC6127}" destId="{0324CF43-46C3-4FDB-BEFC-2C3B068B33D6}" srcOrd="0" destOrd="0" parTransId="{E8D0D237-FC1A-496B-A84D-BE0B3A792AC0}" sibTransId="{2C35A36A-6FA3-467D-82A8-86BEBF25B2AE}"/>
    <dgm:cxn modelId="{CE3B6875-6534-402B-A233-A413FEEB6BFF}" type="presOf" srcId="{B4AF3D9B-D3C0-455D-966E-9D1028053257}" destId="{0954B1CC-89A4-4E34-9E1B-93C0438C35E8}" srcOrd="0" destOrd="0" presId="urn:microsoft.com/office/officeart/2005/8/layout/hProcess7"/>
    <dgm:cxn modelId="{0FFAD17A-7533-48BC-B2E6-FAB4F80E4E38}" srcId="{85B4BD3D-AFAF-4009-BD16-16DA61DC6127}" destId="{DCF13B87-CE95-435B-A181-C5DC5172C934}" srcOrd="2" destOrd="0" parTransId="{8248E703-032E-437F-AB73-602C44293B5D}" sibTransId="{4E3AB03E-EC19-4BF4-89A3-7D0AE97E04CF}"/>
    <dgm:cxn modelId="{A6929084-1611-44F2-955E-AEA058452325}" type="presOf" srcId="{85B4BD3D-AFAF-4009-BD16-16DA61DC6127}" destId="{481BE237-4984-49A4-BA6B-4B2153CA71DC}" srcOrd="0" destOrd="0" presId="urn:microsoft.com/office/officeart/2005/8/layout/hProcess7"/>
    <dgm:cxn modelId="{94412897-C9C5-4A67-8263-E6C02A4C2585}" type="presOf" srcId="{028CA9FC-DF6D-4F95-BD5B-AE62D6232FB1}" destId="{6236C55A-E36C-4E3A-A96B-F1D18E92FD8A}" srcOrd="0" destOrd="0" presId="urn:microsoft.com/office/officeart/2005/8/layout/hProcess7"/>
    <dgm:cxn modelId="{62777F9C-643E-49C7-80CE-C44E4E9BC7BA}" type="presOf" srcId="{DCF13B87-CE95-435B-A181-C5DC5172C934}" destId="{9224C667-63E6-42EE-84A2-C2AB97B6B090}" srcOrd="0" destOrd="0" presId="urn:microsoft.com/office/officeart/2005/8/layout/hProcess7"/>
    <dgm:cxn modelId="{3ECAB1A7-8715-4944-9136-A98B97847868}" type="presOf" srcId="{B4AF3D9B-D3C0-455D-966E-9D1028053257}" destId="{41770F22-CE5D-4A40-95C2-FAA4066D93C0}" srcOrd="1" destOrd="0" presId="urn:microsoft.com/office/officeart/2005/8/layout/hProcess7"/>
    <dgm:cxn modelId="{085182BB-B4FE-476A-AA0C-79720E0A4166}" srcId="{B4AF3D9B-D3C0-455D-966E-9D1028053257}" destId="{3288D0F0-A009-412E-931E-8BB8486D8BB1}" srcOrd="0" destOrd="0" parTransId="{8DDD71AE-AFEA-40F5-887A-981953B968F8}" sibTransId="{F786FD5E-FA62-4D14-9300-ECFA50E541CC}"/>
    <dgm:cxn modelId="{E14FD0BC-D9A0-430B-B80E-2A578DE923EC}" srcId="{85B4BD3D-AFAF-4009-BD16-16DA61DC6127}" destId="{B4AF3D9B-D3C0-455D-966E-9D1028053257}" srcOrd="1" destOrd="0" parTransId="{26EE95A9-2A47-444B-8F0C-56D821A604EC}" sibTransId="{F7E0C7B0-2DA7-4A75-AC13-131A1AA487D5}"/>
    <dgm:cxn modelId="{E698FDD5-78C8-4A56-842B-497261D7FED1}" type="presOf" srcId="{0324CF43-46C3-4FDB-BEFC-2C3B068B33D6}" destId="{34B52C38-AB2C-4C4B-B534-64ECDB729C2E}" srcOrd="0" destOrd="0" presId="urn:microsoft.com/office/officeart/2005/8/layout/hProcess7"/>
    <dgm:cxn modelId="{2AA106D7-0A1F-4AFD-AC96-1B97A224CDD1}" type="presOf" srcId="{0324CF43-46C3-4FDB-BEFC-2C3B068B33D6}" destId="{B43734A6-E380-4C45-B0C7-FCAC775A5376}" srcOrd="1" destOrd="0" presId="urn:microsoft.com/office/officeart/2005/8/layout/hProcess7"/>
    <dgm:cxn modelId="{F98ECAEF-041D-42AE-85C6-C7A4405DA8FD}" type="presOf" srcId="{DCF13B87-CE95-435B-A181-C5DC5172C934}" destId="{8BBC360F-E2E5-475E-BD5D-4EEDBBAE8B8B}" srcOrd="1" destOrd="0" presId="urn:microsoft.com/office/officeart/2005/8/layout/hProcess7"/>
    <dgm:cxn modelId="{4DB05BF3-B768-4225-92DA-A26BFBEF29C3}" type="presOf" srcId="{E72C0860-A4D3-413A-BF70-419D95C0C3DB}" destId="{012ABA25-E98A-4408-8B5B-864EFB0A6C64}" srcOrd="0" destOrd="0" presId="urn:microsoft.com/office/officeart/2005/8/layout/hProcess7"/>
    <dgm:cxn modelId="{C05C8D39-CFE2-4C13-A606-0FDC7FCA4BA6}" type="presParOf" srcId="{481BE237-4984-49A4-BA6B-4B2153CA71DC}" destId="{74812969-5C04-4BE2-BF21-7C30F9B20ACF}" srcOrd="0" destOrd="0" presId="urn:microsoft.com/office/officeart/2005/8/layout/hProcess7"/>
    <dgm:cxn modelId="{2CC6C12A-2E9A-4A2C-BF4C-0050BA79AF26}" type="presParOf" srcId="{74812969-5C04-4BE2-BF21-7C30F9B20ACF}" destId="{34B52C38-AB2C-4C4B-B534-64ECDB729C2E}" srcOrd="0" destOrd="0" presId="urn:microsoft.com/office/officeart/2005/8/layout/hProcess7"/>
    <dgm:cxn modelId="{52F67365-D74D-4BBC-AD5A-1D5276806431}" type="presParOf" srcId="{74812969-5C04-4BE2-BF21-7C30F9B20ACF}" destId="{B43734A6-E380-4C45-B0C7-FCAC775A5376}" srcOrd="1" destOrd="0" presId="urn:microsoft.com/office/officeart/2005/8/layout/hProcess7"/>
    <dgm:cxn modelId="{13C2FA72-D5FB-4FB2-87D8-DBBA5AB2D377}" type="presParOf" srcId="{74812969-5C04-4BE2-BF21-7C30F9B20ACF}" destId="{012ABA25-E98A-4408-8B5B-864EFB0A6C64}" srcOrd="2" destOrd="0" presId="urn:microsoft.com/office/officeart/2005/8/layout/hProcess7"/>
    <dgm:cxn modelId="{9A4C4D62-1AE6-4402-B3FA-5F34C9BA5D45}" type="presParOf" srcId="{481BE237-4984-49A4-BA6B-4B2153CA71DC}" destId="{159F3499-AB29-407A-B207-007B954640DE}" srcOrd="1" destOrd="0" presId="urn:microsoft.com/office/officeart/2005/8/layout/hProcess7"/>
    <dgm:cxn modelId="{79E98011-1C52-4EC8-B63A-9DF0E4530221}" type="presParOf" srcId="{481BE237-4984-49A4-BA6B-4B2153CA71DC}" destId="{99C716CD-6FD1-41DB-9640-97CE35D828F0}" srcOrd="2" destOrd="0" presId="urn:microsoft.com/office/officeart/2005/8/layout/hProcess7"/>
    <dgm:cxn modelId="{9274C14D-AB2B-4106-94F2-1E9F5B4B5F42}" type="presParOf" srcId="{99C716CD-6FD1-41DB-9640-97CE35D828F0}" destId="{8499534B-5FA2-49F6-983C-3C958C06AE2A}" srcOrd="0" destOrd="0" presId="urn:microsoft.com/office/officeart/2005/8/layout/hProcess7"/>
    <dgm:cxn modelId="{BC996424-59EA-4EC7-A28F-68C53D06CCA0}" type="presParOf" srcId="{99C716CD-6FD1-41DB-9640-97CE35D828F0}" destId="{1BE1E9FB-2FD7-4367-A501-9447AFB649C0}" srcOrd="1" destOrd="0" presId="urn:microsoft.com/office/officeart/2005/8/layout/hProcess7"/>
    <dgm:cxn modelId="{7865AE91-FB1F-4C6B-9142-ACC3562123E6}" type="presParOf" srcId="{99C716CD-6FD1-41DB-9640-97CE35D828F0}" destId="{0A76EE35-02DE-4BFB-9439-403986B31BCB}" srcOrd="2" destOrd="0" presId="urn:microsoft.com/office/officeart/2005/8/layout/hProcess7"/>
    <dgm:cxn modelId="{4D9955BC-DDFF-4045-AD77-8BFB9D3B23C3}" type="presParOf" srcId="{481BE237-4984-49A4-BA6B-4B2153CA71DC}" destId="{1EF97D4A-5034-4B59-BA22-52578DC76B1C}" srcOrd="3" destOrd="0" presId="urn:microsoft.com/office/officeart/2005/8/layout/hProcess7"/>
    <dgm:cxn modelId="{5B699F2A-E794-49FA-A8EC-6F8B1B66577E}" type="presParOf" srcId="{481BE237-4984-49A4-BA6B-4B2153CA71DC}" destId="{7B38AF07-578D-46F6-A53E-46A5B0342A17}" srcOrd="4" destOrd="0" presId="urn:microsoft.com/office/officeart/2005/8/layout/hProcess7"/>
    <dgm:cxn modelId="{31B3E532-CB4B-44F4-9254-C78D4F1329BF}" type="presParOf" srcId="{7B38AF07-578D-46F6-A53E-46A5B0342A17}" destId="{0954B1CC-89A4-4E34-9E1B-93C0438C35E8}" srcOrd="0" destOrd="0" presId="urn:microsoft.com/office/officeart/2005/8/layout/hProcess7"/>
    <dgm:cxn modelId="{077A9EC3-5194-47F3-A401-83DBD984F465}" type="presParOf" srcId="{7B38AF07-578D-46F6-A53E-46A5B0342A17}" destId="{41770F22-CE5D-4A40-95C2-FAA4066D93C0}" srcOrd="1" destOrd="0" presId="urn:microsoft.com/office/officeart/2005/8/layout/hProcess7"/>
    <dgm:cxn modelId="{C860D57F-803D-45F6-9BCB-0278CA290EAB}" type="presParOf" srcId="{7B38AF07-578D-46F6-A53E-46A5B0342A17}" destId="{D6E17219-C076-43B1-B553-2A1F620A4B79}" srcOrd="2" destOrd="0" presId="urn:microsoft.com/office/officeart/2005/8/layout/hProcess7"/>
    <dgm:cxn modelId="{1D356386-592A-462A-B4C6-6606822E1D25}" type="presParOf" srcId="{481BE237-4984-49A4-BA6B-4B2153CA71DC}" destId="{FCD82BFE-9BC4-4EDC-AF10-B45CB5B260FB}" srcOrd="5" destOrd="0" presId="urn:microsoft.com/office/officeart/2005/8/layout/hProcess7"/>
    <dgm:cxn modelId="{61C2BF8E-267F-46F9-9B51-15B6FD793457}" type="presParOf" srcId="{481BE237-4984-49A4-BA6B-4B2153CA71DC}" destId="{46001CA4-98A2-4A05-93DF-9121A7ABDFA1}" srcOrd="6" destOrd="0" presId="urn:microsoft.com/office/officeart/2005/8/layout/hProcess7"/>
    <dgm:cxn modelId="{BF45F990-B041-4DC4-B560-5322F98F8CAB}" type="presParOf" srcId="{46001CA4-98A2-4A05-93DF-9121A7ABDFA1}" destId="{1D79350E-4A7B-4D7A-A7E0-FEDDCB50E278}" srcOrd="0" destOrd="0" presId="urn:microsoft.com/office/officeart/2005/8/layout/hProcess7"/>
    <dgm:cxn modelId="{1DF7D5B7-A82B-4B26-A68A-9D5C683B10E5}" type="presParOf" srcId="{46001CA4-98A2-4A05-93DF-9121A7ABDFA1}" destId="{0A4CF966-3CE1-4647-871A-E52F1A92C894}" srcOrd="1" destOrd="0" presId="urn:microsoft.com/office/officeart/2005/8/layout/hProcess7"/>
    <dgm:cxn modelId="{86C69C55-CFF4-456E-AEFC-314B76CBB3B2}" type="presParOf" srcId="{46001CA4-98A2-4A05-93DF-9121A7ABDFA1}" destId="{81FB3440-D82E-4D5A-B566-BA5BB560339A}" srcOrd="2" destOrd="0" presId="urn:microsoft.com/office/officeart/2005/8/layout/hProcess7"/>
    <dgm:cxn modelId="{2462F7B9-FA78-4243-80EF-208B6174CD98}" type="presParOf" srcId="{481BE237-4984-49A4-BA6B-4B2153CA71DC}" destId="{0D559816-A311-4917-896F-0E049F904D38}" srcOrd="7" destOrd="0" presId="urn:microsoft.com/office/officeart/2005/8/layout/hProcess7"/>
    <dgm:cxn modelId="{3D2C0EFD-DFDF-4D5F-84AE-165CDD414CB3}" type="presParOf" srcId="{481BE237-4984-49A4-BA6B-4B2153CA71DC}" destId="{912A1A16-83F6-46F4-B221-24BFC345D46E}" srcOrd="8" destOrd="0" presId="urn:microsoft.com/office/officeart/2005/8/layout/hProcess7"/>
    <dgm:cxn modelId="{D80A296A-E366-46C2-A5A1-525F9983236B}" type="presParOf" srcId="{912A1A16-83F6-46F4-B221-24BFC345D46E}" destId="{9224C667-63E6-42EE-84A2-C2AB97B6B090}" srcOrd="0" destOrd="0" presId="urn:microsoft.com/office/officeart/2005/8/layout/hProcess7"/>
    <dgm:cxn modelId="{319DD157-DB34-4E33-9CD7-C97F6334FFB5}" type="presParOf" srcId="{912A1A16-83F6-46F4-B221-24BFC345D46E}" destId="{8BBC360F-E2E5-475E-BD5D-4EEDBBAE8B8B}" srcOrd="1" destOrd="0" presId="urn:microsoft.com/office/officeart/2005/8/layout/hProcess7"/>
    <dgm:cxn modelId="{65E5901B-B11C-495E-9D16-4C6A6F2149B4}" type="presParOf" srcId="{912A1A16-83F6-46F4-B221-24BFC345D46E}" destId="{6236C55A-E36C-4E3A-A96B-F1D18E92FD8A}" srcOrd="2" destOrd="0" presId="urn:microsoft.com/office/officeart/2005/8/layout/hProcess7"/>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B141C0-43AE-4A1B-9141-B420F895170F}" type="doc">
      <dgm:prSet loTypeId="urn:microsoft.com/office/officeart/2005/8/layout/process2" loCatId="process" qsTypeId="urn:microsoft.com/office/officeart/2005/8/quickstyle/simple1" qsCatId="simple" csTypeId="urn:microsoft.com/office/officeart/2005/8/colors/accent1_2" csCatId="accent1" phldr="1"/>
      <dgm:spPr/>
    </dgm:pt>
    <dgm:pt modelId="{CD0E78DB-8E29-4ACD-8859-CA1DD824F0E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 line with the NDM review your decision making &amp; choices that you have made regarding your use of discretion – what happened? What lessons did you learn? What would you do differently?</a:t>
          </a:r>
        </a:p>
      </dgm:t>
    </dgm:pt>
    <dgm:pt modelId="{ECBC7CED-30D7-4879-BEFC-B2AE1980E731}" type="parTrans" cxnId="{3A2A5F56-BF05-43DB-8D22-0F1BA41D15C9}">
      <dgm:prSet/>
      <dgm:spPr/>
      <dgm:t>
        <a:bodyPr/>
        <a:lstStyle/>
        <a:p>
          <a:endParaRPr lang="en-GB"/>
        </a:p>
      </dgm:t>
    </dgm:pt>
    <dgm:pt modelId="{219A3F3A-409D-40C9-AA17-FD78DAED4738}" type="sibTrans" cxnId="{3A2A5F56-BF05-43DB-8D22-0F1BA41D15C9}">
      <dgm:prSet/>
      <dgm:spPr>
        <a:solidFill>
          <a:schemeClr val="accent2">
            <a:lumMod val="75000"/>
          </a:schemeClr>
        </a:solidFill>
        <a:ln>
          <a:solidFill>
            <a:schemeClr val="tx1"/>
          </a:solidFill>
        </a:ln>
      </dgm:spPr>
      <dgm:t>
        <a:bodyPr/>
        <a:lstStyle/>
        <a:p>
          <a:endParaRPr lang="en-GB"/>
        </a:p>
      </dgm:t>
    </dgm:pt>
    <dgm:pt modelId="{9B7280BB-F2EC-4CFD-82C9-AE137713DA8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Keep records of your training &amp; CPD in this area. This will allow you to further evidence your decision making if required</a:t>
          </a:r>
        </a:p>
      </dgm:t>
    </dgm:pt>
    <dgm:pt modelId="{700E8EB1-55E6-4A62-A2FE-EF2DFEA6670D}" type="parTrans" cxnId="{A1280825-FD7B-4432-B021-D308F8754898}">
      <dgm:prSet/>
      <dgm:spPr/>
      <dgm:t>
        <a:bodyPr/>
        <a:lstStyle/>
        <a:p>
          <a:endParaRPr lang="en-GB"/>
        </a:p>
      </dgm:t>
    </dgm:pt>
    <dgm:pt modelId="{E820D26D-8776-4953-B41D-CB848223F6AC}" type="sibTrans" cxnId="{A1280825-FD7B-4432-B021-D308F8754898}">
      <dgm:prSet/>
      <dgm:spPr/>
      <dgm:t>
        <a:bodyPr/>
        <a:lstStyle/>
        <a:p>
          <a:endParaRPr lang="en-GB"/>
        </a:p>
      </dgm:t>
    </dgm:pt>
    <dgm:pt modelId="{E8F269BB-A843-43BD-A1A3-2DF45AFA3535}" type="pres">
      <dgm:prSet presAssocID="{50B141C0-43AE-4A1B-9141-B420F895170F}" presName="linearFlow" presStyleCnt="0">
        <dgm:presLayoutVars>
          <dgm:resizeHandles val="exact"/>
        </dgm:presLayoutVars>
      </dgm:prSet>
      <dgm:spPr/>
    </dgm:pt>
    <dgm:pt modelId="{AED89AF0-CCFF-40F3-ABDF-038D4BCF610B}" type="pres">
      <dgm:prSet presAssocID="{CD0E78DB-8E29-4ACD-8859-CA1DD824F0EE}" presName="node" presStyleLbl="node1" presStyleIdx="0" presStyleCnt="2" custScaleX="198417">
        <dgm:presLayoutVars>
          <dgm:bulletEnabled val="1"/>
        </dgm:presLayoutVars>
      </dgm:prSet>
      <dgm:spPr/>
    </dgm:pt>
    <dgm:pt modelId="{9FA3D8F6-1517-42D2-AB85-9DB6175A4608}" type="pres">
      <dgm:prSet presAssocID="{219A3F3A-409D-40C9-AA17-FD78DAED4738}" presName="sibTrans" presStyleLbl="sibTrans2D1" presStyleIdx="0" presStyleCnt="1"/>
      <dgm:spPr/>
    </dgm:pt>
    <dgm:pt modelId="{FBDE0F7D-E7DE-419C-8ED5-A3674F0E03B1}" type="pres">
      <dgm:prSet presAssocID="{219A3F3A-409D-40C9-AA17-FD78DAED4738}" presName="connectorText" presStyleLbl="sibTrans2D1" presStyleIdx="0" presStyleCnt="1"/>
      <dgm:spPr/>
    </dgm:pt>
    <dgm:pt modelId="{681CAFD6-B65D-4D0C-8A4A-7012CF00C80D}" type="pres">
      <dgm:prSet presAssocID="{9B7280BB-F2EC-4CFD-82C9-AE137713DA8C}" presName="node" presStyleLbl="node1" presStyleIdx="1" presStyleCnt="2" custScaleX="115062">
        <dgm:presLayoutVars>
          <dgm:bulletEnabled val="1"/>
        </dgm:presLayoutVars>
      </dgm:prSet>
      <dgm:spPr/>
    </dgm:pt>
  </dgm:ptLst>
  <dgm:cxnLst>
    <dgm:cxn modelId="{A1280825-FD7B-4432-B021-D308F8754898}" srcId="{50B141C0-43AE-4A1B-9141-B420F895170F}" destId="{9B7280BB-F2EC-4CFD-82C9-AE137713DA8C}" srcOrd="1" destOrd="0" parTransId="{700E8EB1-55E6-4A62-A2FE-EF2DFEA6670D}" sibTransId="{E820D26D-8776-4953-B41D-CB848223F6AC}"/>
    <dgm:cxn modelId="{0930376F-ECD0-4E33-98B0-F286CA0D400E}" type="presOf" srcId="{50B141C0-43AE-4A1B-9141-B420F895170F}" destId="{E8F269BB-A843-43BD-A1A3-2DF45AFA3535}" srcOrd="0" destOrd="0" presId="urn:microsoft.com/office/officeart/2005/8/layout/process2"/>
    <dgm:cxn modelId="{A26C9F71-4671-4A88-B3CE-3E50DC7488FA}" type="presOf" srcId="{219A3F3A-409D-40C9-AA17-FD78DAED4738}" destId="{FBDE0F7D-E7DE-419C-8ED5-A3674F0E03B1}" srcOrd="1" destOrd="0" presId="urn:microsoft.com/office/officeart/2005/8/layout/process2"/>
    <dgm:cxn modelId="{3A2A5F56-BF05-43DB-8D22-0F1BA41D15C9}" srcId="{50B141C0-43AE-4A1B-9141-B420F895170F}" destId="{CD0E78DB-8E29-4ACD-8859-CA1DD824F0EE}" srcOrd="0" destOrd="0" parTransId="{ECBC7CED-30D7-4879-BEFC-B2AE1980E731}" sibTransId="{219A3F3A-409D-40C9-AA17-FD78DAED4738}"/>
    <dgm:cxn modelId="{6679F281-8C6C-4E27-88CD-B3355BD25BA5}" type="presOf" srcId="{219A3F3A-409D-40C9-AA17-FD78DAED4738}" destId="{9FA3D8F6-1517-42D2-AB85-9DB6175A4608}" srcOrd="0" destOrd="0" presId="urn:microsoft.com/office/officeart/2005/8/layout/process2"/>
    <dgm:cxn modelId="{C62F248E-3C08-4083-A7F2-F818D4D761F0}" type="presOf" srcId="{CD0E78DB-8E29-4ACD-8859-CA1DD824F0EE}" destId="{AED89AF0-CCFF-40F3-ABDF-038D4BCF610B}" srcOrd="0" destOrd="0" presId="urn:microsoft.com/office/officeart/2005/8/layout/process2"/>
    <dgm:cxn modelId="{6E6895DE-B20C-4F96-A2C6-32EB2C2D6EB8}" type="presOf" srcId="{9B7280BB-F2EC-4CFD-82C9-AE137713DA8C}" destId="{681CAFD6-B65D-4D0C-8A4A-7012CF00C80D}" srcOrd="0" destOrd="0" presId="urn:microsoft.com/office/officeart/2005/8/layout/process2"/>
    <dgm:cxn modelId="{9AB47156-797C-4D18-986F-6D256F3D4045}" type="presParOf" srcId="{E8F269BB-A843-43BD-A1A3-2DF45AFA3535}" destId="{AED89AF0-CCFF-40F3-ABDF-038D4BCF610B}" srcOrd="0" destOrd="0" presId="urn:microsoft.com/office/officeart/2005/8/layout/process2"/>
    <dgm:cxn modelId="{C48457E6-32D9-4581-AD34-1F0C563EEBB5}" type="presParOf" srcId="{E8F269BB-A843-43BD-A1A3-2DF45AFA3535}" destId="{9FA3D8F6-1517-42D2-AB85-9DB6175A4608}" srcOrd="1" destOrd="0" presId="urn:microsoft.com/office/officeart/2005/8/layout/process2"/>
    <dgm:cxn modelId="{49DDF361-5A46-416B-B8D4-29200E0C8F1F}" type="presParOf" srcId="{9FA3D8F6-1517-42D2-AB85-9DB6175A4608}" destId="{FBDE0F7D-E7DE-419C-8ED5-A3674F0E03B1}" srcOrd="0" destOrd="0" presId="urn:microsoft.com/office/officeart/2005/8/layout/process2"/>
    <dgm:cxn modelId="{7A71FC11-9307-4B13-8ED6-CA710C3AA2EC}" type="presParOf" srcId="{E8F269BB-A843-43BD-A1A3-2DF45AFA3535}" destId="{681CAFD6-B65D-4D0C-8A4A-7012CF00C80D}"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90BEC-1A05-495A-8508-0A240122FE88}">
      <dsp:nvSpPr>
        <dsp:cNvPr id="0" name=""/>
        <dsp:cNvSpPr/>
      </dsp:nvSpPr>
      <dsp:spPr>
        <a:xfrm>
          <a:off x="0" y="0"/>
          <a:ext cx="7161195" cy="142314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Professional judgement &amp; action</a:t>
          </a:r>
        </a:p>
      </dsp:txBody>
      <dsp:txXfrm>
        <a:off x="41682" y="41682"/>
        <a:ext cx="5625512" cy="1339781"/>
      </dsp:txXfrm>
    </dsp:sp>
    <dsp:sp modelId="{FDC570BF-3EE7-47AA-859F-444EEC163E16}">
      <dsp:nvSpPr>
        <dsp:cNvPr id="0" name=""/>
        <dsp:cNvSpPr/>
      </dsp:nvSpPr>
      <dsp:spPr>
        <a:xfrm>
          <a:off x="631870" y="1660335"/>
          <a:ext cx="7161195" cy="142314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Authority to decide and choose</a:t>
          </a:r>
        </a:p>
      </dsp:txBody>
      <dsp:txXfrm>
        <a:off x="673552" y="1702017"/>
        <a:ext cx="5520917" cy="1339781"/>
      </dsp:txXfrm>
    </dsp:sp>
    <dsp:sp modelId="{5CCEDF2E-61A1-4491-B37D-14ACB66EFE39}">
      <dsp:nvSpPr>
        <dsp:cNvPr id="0" name=""/>
        <dsp:cNvSpPr/>
      </dsp:nvSpPr>
      <dsp:spPr>
        <a:xfrm>
          <a:off x="1263740" y="3320671"/>
          <a:ext cx="7161195" cy="142314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Selecting the best course of action, having recognised &amp; considered all of the alternatives</a:t>
          </a:r>
        </a:p>
      </dsp:txBody>
      <dsp:txXfrm>
        <a:off x="1305422" y="3362353"/>
        <a:ext cx="5520917" cy="1339781"/>
      </dsp:txXfrm>
    </dsp:sp>
    <dsp:sp modelId="{5631C74D-C869-4E6A-824D-A93B4A05B7C7}">
      <dsp:nvSpPr>
        <dsp:cNvPr id="0" name=""/>
        <dsp:cNvSpPr/>
      </dsp:nvSpPr>
      <dsp:spPr>
        <a:xfrm>
          <a:off x="6236151" y="1079218"/>
          <a:ext cx="925044" cy="925044"/>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444286" y="1079218"/>
        <a:ext cx="508774" cy="696096"/>
      </dsp:txXfrm>
    </dsp:sp>
    <dsp:sp modelId="{8A680D27-720E-4659-B9EF-DE66F342899C}">
      <dsp:nvSpPr>
        <dsp:cNvPr id="0" name=""/>
        <dsp:cNvSpPr/>
      </dsp:nvSpPr>
      <dsp:spPr>
        <a:xfrm>
          <a:off x="6868021" y="2730066"/>
          <a:ext cx="925044" cy="925044"/>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076156" y="2730066"/>
        <a:ext cx="508774" cy="696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01AB5-C94E-4E0E-ADD8-84A1440A173C}">
      <dsp:nvSpPr>
        <dsp:cNvPr id="0" name=""/>
        <dsp:cNvSpPr/>
      </dsp:nvSpPr>
      <dsp:spPr>
        <a:xfrm>
          <a:off x="9303" y="534281"/>
          <a:ext cx="2780676" cy="166840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Report for Process</a:t>
          </a:r>
        </a:p>
      </dsp:txBody>
      <dsp:txXfrm>
        <a:off x="58169" y="583147"/>
        <a:ext cx="2682944" cy="1570673"/>
      </dsp:txXfrm>
    </dsp:sp>
    <dsp:sp modelId="{DC7A8D1C-8B9B-4DAE-92BE-06543000E631}">
      <dsp:nvSpPr>
        <dsp:cNvPr id="0" name=""/>
        <dsp:cNvSpPr/>
      </dsp:nvSpPr>
      <dsp:spPr>
        <a:xfrm>
          <a:off x="3034678" y="1023680"/>
          <a:ext cx="589503" cy="6896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34678" y="1161601"/>
        <a:ext cx="412652" cy="413765"/>
      </dsp:txXfrm>
    </dsp:sp>
    <dsp:sp modelId="{67A54F4D-9216-4819-9469-69CFF8B8A57D}">
      <dsp:nvSpPr>
        <dsp:cNvPr id="0" name=""/>
        <dsp:cNvSpPr/>
      </dsp:nvSpPr>
      <dsp:spPr>
        <a:xfrm>
          <a:off x="3902249" y="534281"/>
          <a:ext cx="2780676" cy="166840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Penalty Notice for Disorder</a:t>
          </a:r>
        </a:p>
      </dsp:txBody>
      <dsp:txXfrm>
        <a:off x="3951115" y="583147"/>
        <a:ext cx="2682944" cy="1570673"/>
      </dsp:txXfrm>
    </dsp:sp>
    <dsp:sp modelId="{96549C95-B5FE-4799-84EF-068E533EC02D}">
      <dsp:nvSpPr>
        <dsp:cNvPr id="0" name=""/>
        <dsp:cNvSpPr/>
      </dsp:nvSpPr>
      <dsp:spPr>
        <a:xfrm>
          <a:off x="6927625" y="1023680"/>
          <a:ext cx="589503" cy="6896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927625" y="1161601"/>
        <a:ext cx="412652" cy="413765"/>
      </dsp:txXfrm>
    </dsp:sp>
    <dsp:sp modelId="{70FEA776-A32D-4FEB-8BD6-CA16A616559D}">
      <dsp:nvSpPr>
        <dsp:cNvPr id="0" name=""/>
        <dsp:cNvSpPr/>
      </dsp:nvSpPr>
      <dsp:spPr>
        <a:xfrm>
          <a:off x="7795196" y="534281"/>
          <a:ext cx="2780676" cy="166840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Traffic Offence Report</a:t>
          </a:r>
        </a:p>
      </dsp:txBody>
      <dsp:txXfrm>
        <a:off x="7844062" y="583147"/>
        <a:ext cx="2682944" cy="1570673"/>
      </dsp:txXfrm>
    </dsp:sp>
    <dsp:sp modelId="{FD469ED5-6CC9-44AB-8CA1-EC7D7C3F0530}">
      <dsp:nvSpPr>
        <dsp:cNvPr id="0" name=""/>
        <dsp:cNvSpPr/>
      </dsp:nvSpPr>
      <dsp:spPr>
        <a:xfrm rot="5400000">
          <a:off x="8890782" y="2397334"/>
          <a:ext cx="589503" cy="6896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8978652" y="2447386"/>
        <a:ext cx="413765" cy="412652"/>
      </dsp:txXfrm>
    </dsp:sp>
    <dsp:sp modelId="{42A22AC2-DC8C-4E94-B384-0F89835312DE}">
      <dsp:nvSpPr>
        <dsp:cNvPr id="0" name=""/>
        <dsp:cNvSpPr/>
      </dsp:nvSpPr>
      <dsp:spPr>
        <a:xfrm>
          <a:off x="7795196" y="3314957"/>
          <a:ext cx="2780676" cy="166840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Arrest</a:t>
          </a:r>
        </a:p>
      </dsp:txBody>
      <dsp:txXfrm>
        <a:off x="7844062" y="3363823"/>
        <a:ext cx="2682944" cy="1570673"/>
      </dsp:txXfrm>
    </dsp:sp>
    <dsp:sp modelId="{4A557292-7202-4CDB-9837-41D2715A0058}">
      <dsp:nvSpPr>
        <dsp:cNvPr id="0" name=""/>
        <dsp:cNvSpPr/>
      </dsp:nvSpPr>
      <dsp:spPr>
        <a:xfrm rot="10800000">
          <a:off x="6960993" y="3804356"/>
          <a:ext cx="589503" cy="6896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137844" y="3942277"/>
        <a:ext cx="412652" cy="413765"/>
      </dsp:txXfrm>
    </dsp:sp>
    <dsp:sp modelId="{3D6ABFAE-5CCC-4AB5-A27A-0B8E3C23FCEA}">
      <dsp:nvSpPr>
        <dsp:cNvPr id="0" name=""/>
        <dsp:cNvSpPr/>
      </dsp:nvSpPr>
      <dsp:spPr>
        <a:xfrm>
          <a:off x="3902249" y="3314957"/>
          <a:ext cx="2780676" cy="16684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Do Nothing?</a:t>
          </a:r>
        </a:p>
      </dsp:txBody>
      <dsp:txXfrm>
        <a:off x="3951115" y="3363823"/>
        <a:ext cx="2682944" cy="1570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0C360-7BA5-4816-908C-0356684C3754}">
      <dsp:nvSpPr>
        <dsp:cNvPr id="0" name=""/>
        <dsp:cNvSpPr/>
      </dsp:nvSpPr>
      <dsp:spPr>
        <a:xfrm rot="5400000">
          <a:off x="1014045" y="1014989"/>
          <a:ext cx="1584273" cy="19130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E3EB85F-F31A-4B1B-A11B-D758FC7766BF}">
      <dsp:nvSpPr>
        <dsp:cNvPr id="0" name=""/>
        <dsp:cNvSpPr/>
      </dsp:nvSpPr>
      <dsp:spPr>
        <a:xfrm>
          <a:off x="1376095" y="360"/>
          <a:ext cx="2125606" cy="127536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Who am I dealing with?</a:t>
          </a:r>
        </a:p>
      </dsp:txBody>
      <dsp:txXfrm>
        <a:off x="1413449" y="37714"/>
        <a:ext cx="2050898" cy="1200656"/>
      </dsp:txXfrm>
    </dsp:sp>
    <dsp:sp modelId="{82777B6D-CBD4-4FA3-8FEB-851C27B9AA2D}">
      <dsp:nvSpPr>
        <dsp:cNvPr id="0" name=""/>
        <dsp:cNvSpPr/>
      </dsp:nvSpPr>
      <dsp:spPr>
        <a:xfrm rot="5400000">
          <a:off x="1014045" y="2609195"/>
          <a:ext cx="1584273" cy="19130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27ADDD5-097A-4D51-990E-A965D0ED90D7}">
      <dsp:nvSpPr>
        <dsp:cNvPr id="0" name=""/>
        <dsp:cNvSpPr/>
      </dsp:nvSpPr>
      <dsp:spPr>
        <a:xfrm>
          <a:off x="1376095" y="1594565"/>
          <a:ext cx="2125606" cy="12753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are the possible outcomes?</a:t>
          </a:r>
        </a:p>
      </dsp:txBody>
      <dsp:txXfrm>
        <a:off x="1413449" y="1631919"/>
        <a:ext cx="2050898" cy="1200656"/>
      </dsp:txXfrm>
    </dsp:sp>
    <dsp:sp modelId="{C1584168-79A8-4E9F-B7B5-211E2CE0DDC1}">
      <dsp:nvSpPr>
        <dsp:cNvPr id="0" name=""/>
        <dsp:cNvSpPr/>
      </dsp:nvSpPr>
      <dsp:spPr>
        <a:xfrm>
          <a:off x="1811148" y="3406297"/>
          <a:ext cx="2817125" cy="19130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C710BB1-5CA2-4BDF-B16A-AEB72347B407}">
      <dsp:nvSpPr>
        <dsp:cNvPr id="0" name=""/>
        <dsp:cNvSpPr/>
      </dsp:nvSpPr>
      <dsp:spPr>
        <a:xfrm>
          <a:off x="1376095" y="3188771"/>
          <a:ext cx="2125606" cy="12753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 did the incident occur?</a:t>
          </a:r>
        </a:p>
      </dsp:txBody>
      <dsp:txXfrm>
        <a:off x="1413449" y="3226125"/>
        <a:ext cx="2050898" cy="1200656"/>
      </dsp:txXfrm>
    </dsp:sp>
    <dsp:sp modelId="{97038405-3CD3-48DC-B176-115EA8ABC246}">
      <dsp:nvSpPr>
        <dsp:cNvPr id="0" name=""/>
        <dsp:cNvSpPr/>
      </dsp:nvSpPr>
      <dsp:spPr>
        <a:xfrm rot="16200000">
          <a:off x="3841103" y="2609195"/>
          <a:ext cx="1584273" cy="19130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2E49D6A-21D2-4127-B3BD-0012D4C32244}">
      <dsp:nvSpPr>
        <dsp:cNvPr id="0" name=""/>
        <dsp:cNvSpPr/>
      </dsp:nvSpPr>
      <dsp:spPr>
        <a:xfrm>
          <a:off x="4203152" y="3188771"/>
          <a:ext cx="2125606" cy="127536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is the incident taking place?</a:t>
          </a:r>
        </a:p>
      </dsp:txBody>
      <dsp:txXfrm>
        <a:off x="4240506" y="3226125"/>
        <a:ext cx="2050898" cy="1200656"/>
      </dsp:txXfrm>
    </dsp:sp>
    <dsp:sp modelId="{A6997EEF-4055-4373-8DC8-ABF1D9B22868}">
      <dsp:nvSpPr>
        <dsp:cNvPr id="0" name=""/>
        <dsp:cNvSpPr/>
      </dsp:nvSpPr>
      <dsp:spPr>
        <a:xfrm rot="16200000">
          <a:off x="3841103" y="1014989"/>
          <a:ext cx="1584273" cy="191304"/>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88FE519-155E-4BB4-B2AD-49CA3625F1EC}">
      <dsp:nvSpPr>
        <dsp:cNvPr id="0" name=""/>
        <dsp:cNvSpPr/>
      </dsp:nvSpPr>
      <dsp:spPr>
        <a:xfrm>
          <a:off x="4203152" y="1594565"/>
          <a:ext cx="2125606" cy="12753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Why I should or should not act?</a:t>
          </a:r>
        </a:p>
      </dsp:txBody>
      <dsp:txXfrm>
        <a:off x="4240506" y="1631919"/>
        <a:ext cx="2050898" cy="1200656"/>
      </dsp:txXfrm>
    </dsp:sp>
    <dsp:sp modelId="{57AB8F3C-8C91-4D02-A9F9-5522903646DA}">
      <dsp:nvSpPr>
        <dsp:cNvPr id="0" name=""/>
        <dsp:cNvSpPr/>
      </dsp:nvSpPr>
      <dsp:spPr>
        <a:xfrm>
          <a:off x="4203152" y="360"/>
          <a:ext cx="2125606" cy="12753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course of action could I take?</a:t>
          </a:r>
        </a:p>
      </dsp:txBody>
      <dsp:txXfrm>
        <a:off x="4240506" y="37714"/>
        <a:ext cx="2050898" cy="1200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7C748-755C-47A9-A543-35824345A866}">
      <dsp:nvSpPr>
        <dsp:cNvPr id="0" name=""/>
        <dsp:cNvSpPr/>
      </dsp:nvSpPr>
      <dsp:spPr>
        <a:xfrm rot="16200000">
          <a:off x="428676" y="-428676"/>
          <a:ext cx="2434786" cy="3292140"/>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your training, skills &amp; knowledge about policing</a:t>
          </a:r>
        </a:p>
      </dsp:txBody>
      <dsp:txXfrm rot="5400000">
        <a:off x="0" y="0"/>
        <a:ext cx="3292140" cy="1826089"/>
      </dsp:txXfrm>
    </dsp:sp>
    <dsp:sp modelId="{2D3BE4A6-EA3A-4FB7-BD2A-DC6560967F9D}">
      <dsp:nvSpPr>
        <dsp:cNvPr id="0" name=""/>
        <dsp:cNvSpPr/>
      </dsp:nvSpPr>
      <dsp:spPr>
        <a:xfrm>
          <a:off x="3292140" y="0"/>
          <a:ext cx="3292140" cy="2434786"/>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what you are trying to achieve &amp; the potential effects of your decisions</a:t>
          </a:r>
        </a:p>
      </dsp:txBody>
      <dsp:txXfrm>
        <a:off x="3292140" y="0"/>
        <a:ext cx="3292140" cy="1826089"/>
      </dsp:txXfrm>
    </dsp:sp>
    <dsp:sp modelId="{890A2260-9180-4039-948F-0CDAF8FEF801}">
      <dsp:nvSpPr>
        <dsp:cNvPr id="0" name=""/>
        <dsp:cNvSpPr/>
      </dsp:nvSpPr>
      <dsp:spPr>
        <a:xfrm rot="10800000">
          <a:off x="0" y="2434786"/>
          <a:ext cx="3292140" cy="2434786"/>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Take any relevant policing codes, guidance, policies &amp; procedures into consideration</a:t>
          </a:r>
        </a:p>
      </dsp:txBody>
      <dsp:txXfrm rot="10800000">
        <a:off x="0" y="3043483"/>
        <a:ext cx="3292140" cy="1826089"/>
      </dsp:txXfrm>
    </dsp:sp>
    <dsp:sp modelId="{A3DC4EEC-0637-45C9-B9C1-E9036E59017F}">
      <dsp:nvSpPr>
        <dsp:cNvPr id="0" name=""/>
        <dsp:cNvSpPr/>
      </dsp:nvSpPr>
      <dsp:spPr>
        <a:xfrm rot="5400000">
          <a:off x="3720816" y="2006109"/>
          <a:ext cx="2434786" cy="3292140"/>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Ensure you are acting consistently with the principles &amp; standards in this Code</a:t>
          </a:r>
        </a:p>
      </dsp:txBody>
      <dsp:txXfrm rot="-5400000">
        <a:off x="3292140" y="3043483"/>
        <a:ext cx="3292140" cy="1826089"/>
      </dsp:txXfrm>
    </dsp:sp>
    <dsp:sp modelId="{4EEC3980-C179-466C-A6B0-242B71373703}">
      <dsp:nvSpPr>
        <dsp:cNvPr id="0" name=""/>
        <dsp:cNvSpPr/>
      </dsp:nvSpPr>
      <dsp:spPr>
        <a:xfrm>
          <a:off x="2304498" y="1826089"/>
          <a:ext cx="1975284" cy="1217393"/>
        </a:xfrm>
        <a:prstGeom prst="round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Discretion Vs Duty</a:t>
          </a:r>
        </a:p>
      </dsp:txBody>
      <dsp:txXfrm>
        <a:off x="2363926" y="1885517"/>
        <a:ext cx="1856428" cy="10985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52C38-AB2C-4C4B-B534-64ECDB729C2E}">
      <dsp:nvSpPr>
        <dsp:cNvPr id="0" name=""/>
        <dsp:cNvSpPr/>
      </dsp:nvSpPr>
      <dsp:spPr>
        <a:xfrm>
          <a:off x="626" y="1225028"/>
          <a:ext cx="2696959" cy="3236351"/>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GB" sz="3100" kern="1200" dirty="0"/>
        </a:p>
      </dsp:txBody>
      <dsp:txXfrm rot="16200000">
        <a:off x="-1056581" y="2282236"/>
        <a:ext cx="2653808" cy="539391"/>
      </dsp:txXfrm>
    </dsp:sp>
    <dsp:sp modelId="{012ABA25-E98A-4408-8B5B-864EFB0A6C64}">
      <dsp:nvSpPr>
        <dsp:cNvPr id="0" name=""/>
        <dsp:cNvSpPr/>
      </dsp:nvSpPr>
      <dsp:spPr>
        <a:xfrm>
          <a:off x="540018" y="1225028"/>
          <a:ext cx="2009235" cy="323635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Be accountable &amp; be ready to be challenged on the spot by members of the public, colleagues or supervisors </a:t>
          </a:r>
        </a:p>
      </dsp:txBody>
      <dsp:txXfrm>
        <a:off x="540018" y="1225028"/>
        <a:ext cx="2009235" cy="3236351"/>
      </dsp:txXfrm>
    </dsp:sp>
    <dsp:sp modelId="{0954B1CC-89A4-4E34-9E1B-93C0438C35E8}">
      <dsp:nvSpPr>
        <dsp:cNvPr id="0" name=""/>
        <dsp:cNvSpPr/>
      </dsp:nvSpPr>
      <dsp:spPr>
        <a:xfrm>
          <a:off x="2791980" y="1225028"/>
          <a:ext cx="2696959" cy="3236351"/>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GB" sz="3100" kern="1200"/>
        </a:p>
      </dsp:txBody>
      <dsp:txXfrm rot="16200000">
        <a:off x="1734771" y="2282236"/>
        <a:ext cx="2653808" cy="539391"/>
      </dsp:txXfrm>
    </dsp:sp>
    <dsp:sp modelId="{1BE1E9FB-2FD7-4367-A501-9447AFB649C0}">
      <dsp:nvSpPr>
        <dsp:cNvPr id="0" name=""/>
        <dsp:cNvSpPr/>
      </dsp:nvSpPr>
      <dsp:spPr>
        <a:xfrm rot="5400000">
          <a:off x="2567546" y="3798469"/>
          <a:ext cx="475836" cy="404543"/>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6E17219-C076-43B1-B553-2A1F620A4B79}">
      <dsp:nvSpPr>
        <dsp:cNvPr id="0" name=""/>
        <dsp:cNvSpPr/>
      </dsp:nvSpPr>
      <dsp:spPr>
        <a:xfrm>
          <a:off x="3331372" y="1225028"/>
          <a:ext cx="2009235" cy="323635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Keep records of your decision making, EPNB/Control Room</a:t>
          </a:r>
        </a:p>
      </dsp:txBody>
      <dsp:txXfrm>
        <a:off x="3331372" y="1225028"/>
        <a:ext cx="2009235" cy="3236351"/>
      </dsp:txXfrm>
    </dsp:sp>
    <dsp:sp modelId="{9224C667-63E6-42EE-84A2-C2AB97B6B090}">
      <dsp:nvSpPr>
        <dsp:cNvPr id="0" name=""/>
        <dsp:cNvSpPr/>
      </dsp:nvSpPr>
      <dsp:spPr>
        <a:xfrm>
          <a:off x="5583333" y="1225028"/>
          <a:ext cx="2696959" cy="323635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GB" sz="3100" kern="1200" dirty="0"/>
        </a:p>
      </dsp:txBody>
      <dsp:txXfrm rot="16200000">
        <a:off x="4526125" y="2282236"/>
        <a:ext cx="2653808" cy="539391"/>
      </dsp:txXfrm>
    </dsp:sp>
    <dsp:sp modelId="{0A4CF966-3CE1-4647-871A-E52F1A92C894}">
      <dsp:nvSpPr>
        <dsp:cNvPr id="0" name=""/>
        <dsp:cNvSpPr/>
      </dsp:nvSpPr>
      <dsp:spPr>
        <a:xfrm rot="5400000">
          <a:off x="5358900" y="3798469"/>
          <a:ext cx="475836" cy="404543"/>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236C55A-E36C-4E3A-A96B-F1D18E92FD8A}">
      <dsp:nvSpPr>
        <dsp:cNvPr id="0" name=""/>
        <dsp:cNvSpPr/>
      </dsp:nvSpPr>
      <dsp:spPr>
        <a:xfrm>
          <a:off x="6122725" y="1225028"/>
          <a:ext cx="2009235" cy="323635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Be ready to brief or debrief colleagues around the decision &amp; choices that you made</a:t>
          </a:r>
        </a:p>
      </dsp:txBody>
      <dsp:txXfrm>
        <a:off x="6122725" y="1225028"/>
        <a:ext cx="2009235" cy="32363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D89AF0-CCFF-40F3-ABDF-038D4BCF610B}">
      <dsp:nvSpPr>
        <dsp:cNvPr id="0" name=""/>
        <dsp:cNvSpPr/>
      </dsp:nvSpPr>
      <dsp:spPr>
        <a:xfrm>
          <a:off x="0" y="536"/>
          <a:ext cx="8128000" cy="175656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line with the NDM review your decision making &amp; choices that you have made regarding your use of discretion – what happened? What lessons did you learn? What would you do differently?</a:t>
          </a:r>
        </a:p>
      </dsp:txBody>
      <dsp:txXfrm>
        <a:off x="51448" y="51984"/>
        <a:ext cx="8025104" cy="1653670"/>
      </dsp:txXfrm>
    </dsp:sp>
    <dsp:sp modelId="{9FA3D8F6-1517-42D2-AB85-9DB6175A4608}">
      <dsp:nvSpPr>
        <dsp:cNvPr id="0" name=""/>
        <dsp:cNvSpPr/>
      </dsp:nvSpPr>
      <dsp:spPr>
        <a:xfrm rot="5400000">
          <a:off x="3734643" y="1801016"/>
          <a:ext cx="658712" cy="7904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3826863" y="1866887"/>
        <a:ext cx="474272" cy="461098"/>
      </dsp:txXfrm>
    </dsp:sp>
    <dsp:sp modelId="{681CAFD6-B65D-4D0C-8A4A-7012CF00C80D}">
      <dsp:nvSpPr>
        <dsp:cNvPr id="0" name=""/>
        <dsp:cNvSpPr/>
      </dsp:nvSpPr>
      <dsp:spPr>
        <a:xfrm>
          <a:off x="1707286" y="2635385"/>
          <a:ext cx="4713426" cy="175656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Keep records of your training &amp; CPD in this area. This will allow you to further evidence your decision making if required</a:t>
          </a:r>
        </a:p>
      </dsp:txBody>
      <dsp:txXfrm>
        <a:off x="1758734" y="2686833"/>
        <a:ext cx="4610530" cy="16536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2765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2765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2765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2C4FCF01-E957-44DB-8DE9-D90C2D8F6552}"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Times" pitchFamily="-128"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Times" pitchFamily="-128" charset="0"/>
              </a:defRPr>
            </a:lvl1pPr>
          </a:lstStyle>
          <a:p>
            <a:pPr>
              <a:defRPr/>
            </a:pPr>
            <a:fld id="{3AEAA3A2-DC67-48DD-B849-8BA9C9A62579}" type="datetimeFigureOut">
              <a:rPr lang="en-GB"/>
              <a:pPr>
                <a:defRPr/>
              </a:pPr>
              <a:t>31/01/2023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Times" pitchFamily="-128"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F7FD6DAB-FBBF-4719-9487-86F692B25BA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r>
              <a:rPr lang="en-GB" altLang="en-US" sz="1200" b="1" dirty="0">
                <a:latin typeface="Arial" panose="020B0604020202020204" pitchFamily="34" charset="0"/>
                <a:cs typeface="Arial" panose="020B0604020202020204" pitchFamily="34" charset="0"/>
              </a:rPr>
              <a:t>On successful completion of this module, learners will be able to:</a:t>
            </a:r>
          </a:p>
          <a:p>
            <a:pPr>
              <a:defRPr/>
            </a:pPr>
            <a:endParaRPr lang="en-GB" sz="1200" dirty="0">
              <a:latin typeface="Arial" panose="020B0604020202020204" pitchFamily="34" charset="0"/>
              <a:cs typeface="Arial" panose="020B0604020202020204" pitchFamily="34" charset="0"/>
            </a:endParaRPr>
          </a:p>
          <a:p>
            <a:pPr marL="228600" indent="-228600">
              <a:buFont typeface="+mj-lt"/>
              <a:buAutoNum type="arabicPeriod"/>
              <a:defRPr/>
            </a:pPr>
            <a:r>
              <a:rPr lang="en-GB" sz="1200" dirty="0">
                <a:latin typeface="Arial" panose="020B0604020202020204" pitchFamily="34" charset="0"/>
                <a:cs typeface="Arial" panose="020B0604020202020204" pitchFamily="34" charset="0"/>
              </a:rPr>
              <a:t>Explain what discretion is and why we use it.</a:t>
            </a:r>
          </a:p>
          <a:p>
            <a:pPr marL="228600" indent="-228600">
              <a:buFont typeface="+mj-lt"/>
              <a:buAutoNum type="arabicPeriod"/>
              <a:defRPr/>
            </a:pPr>
            <a:r>
              <a:rPr lang="en-GB" sz="1200" dirty="0">
                <a:latin typeface="Arial" panose="020B0604020202020204" pitchFamily="34" charset="0"/>
                <a:cs typeface="Arial" panose="020B0604020202020204" pitchFamily="34" charset="0"/>
              </a:rPr>
              <a:t>List the options for disposals available to officers.</a:t>
            </a:r>
          </a:p>
          <a:p>
            <a:pPr marL="228600" indent="-228600">
              <a:buFont typeface="+mj-lt"/>
              <a:buAutoNum type="arabicPeriod"/>
              <a:defRPr/>
            </a:pPr>
            <a:r>
              <a:rPr lang="en-GB" sz="1200" dirty="0">
                <a:latin typeface="Arial" panose="020B0604020202020204" pitchFamily="34" charset="0"/>
                <a:cs typeface="Arial" panose="020B0604020202020204" pitchFamily="34" charset="0"/>
              </a:rPr>
              <a:t>Identify factors which effect the use of discretion.</a:t>
            </a:r>
          </a:p>
          <a:p>
            <a:pPr marL="228600" indent="-228600">
              <a:buFont typeface="+mj-lt"/>
              <a:buAutoNum type="arabicPeriod"/>
              <a:defRPr/>
            </a:pPr>
            <a:r>
              <a:rPr lang="en-GB" sz="1200" dirty="0">
                <a:latin typeface="Arial" panose="020B0604020202020204" pitchFamily="34" charset="0"/>
                <a:cs typeface="Arial" panose="020B0604020202020204" pitchFamily="34" charset="0"/>
              </a:rPr>
              <a:t>Apply discretion to different scenarios.</a:t>
            </a:r>
          </a:p>
          <a:p>
            <a:pPr>
              <a:defRPr/>
            </a:pPr>
            <a:r>
              <a:rPr lang="en-GB" dirty="0"/>
              <a:t> </a:t>
            </a:r>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1</a:t>
            </a:fld>
            <a:endParaRPr lang="en-GB" altLang="en-US"/>
          </a:p>
        </p:txBody>
      </p:sp>
    </p:spTree>
    <p:extLst>
      <p:ext uri="{BB962C8B-B14F-4D97-AF65-F5344CB8AC3E}">
        <p14:creationId xmlns:p14="http://schemas.microsoft.com/office/powerpoint/2010/main" val="4220955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47500" lnSpcReduction="20000"/>
          </a:bodyPr>
          <a:lstStyle/>
          <a:p>
            <a:pPr eaLnBrk="1" hangingPunct="1">
              <a:defRPr/>
            </a:pPr>
            <a:r>
              <a:rPr lang="en-GB" altLang="en-US" sz="1100" b="1" dirty="0">
                <a:latin typeface="Arial" panose="020B0604020202020204" pitchFamily="34" charset="0"/>
                <a:cs typeface="Arial" panose="020B0604020202020204" pitchFamily="34" charset="0"/>
              </a:rPr>
              <a:t>QTS – What is discretion? </a:t>
            </a:r>
          </a:p>
          <a:p>
            <a:pPr eaLnBrk="1" hangingPunct="1">
              <a:defRPr/>
            </a:pPr>
            <a:r>
              <a:rPr lang="en-GB" altLang="en-US" sz="1100" dirty="0">
                <a:latin typeface="Arial" panose="020B0604020202020204" pitchFamily="34" charset="0"/>
                <a:cs typeface="Arial" panose="020B0604020202020204" pitchFamily="34" charset="0"/>
              </a:rPr>
              <a:t>Police officers have wide powers but there will be times when it may not be necessary to use those powers. Adhering to a law or local policy may not always give the best outcome in the circumstances. There will be occasions where, by exercising your professional judgement and using an alternative resolution, you enable a better solution.</a:t>
            </a:r>
          </a:p>
          <a:p>
            <a:pPr eaLnBrk="1" hangingPunct="1">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Although not a statutory right, the proper use of discretion is recognised as a skill you will need to use. It is not your duty to indiscriminately prosecute every person who commits an offence – imagine the public outcry and attitude towards the police if every breach of the law, no matter how small or insignificant, were to be prosecuted. </a:t>
            </a:r>
          </a:p>
          <a:p>
            <a:pPr>
              <a:defRPr/>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Discretion v duty – the use of professional judgement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By using discretion you will sometimes be making a decision not to act in circumstances where it may seem that your duty as an officer requires you to act. By “not acting”, this may mean, for example, giving an individual an informal warning or advice. </a:t>
            </a:r>
          </a:p>
          <a:p>
            <a:pPr>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Failure to act completely – as in turning a blind eye – could be interpreted as favouritism or discrimination, which can lead to accusations of neglect of duty, harassment or corruption. </a:t>
            </a:r>
          </a:p>
          <a:p>
            <a:pPr>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decision you make must therefore be based on an objective consideration of the factors surrounding an event. You remain accountable for any decision taken – as stated in one of the nine principles underpinning the Code of Ethics. If called upon, you should be able to explain your actions to another person who, although not necessarily agreeing with your use of discretion, will be able to appreciate the grounds for your decision. Using the NDM will help you decide on the most appropriate course of action.</a:t>
            </a:r>
          </a:p>
          <a:p>
            <a:pPr>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‘Permissions Culture’</a:t>
            </a:r>
          </a:p>
          <a:p>
            <a:pPr>
              <a:defRPr/>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sz="1600" b="0" i="0" dirty="0">
                <a:solidFill>
                  <a:srgbClr val="2C2D30"/>
                </a:solidFill>
                <a:effectLst/>
                <a:latin typeface="Proxima Nova Regular"/>
              </a:rPr>
              <a:t>Permission culture is the idea that, in many aspects of our lives, we feel the need or desire for someone to authorise our decisions. </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gn="l" fontAlgn="base" latinLnBrk="0"/>
            <a:r>
              <a:rPr lang="en-GB" sz="1600" b="0" i="0" dirty="0">
                <a:solidFill>
                  <a:srgbClr val="474747"/>
                </a:solidFill>
                <a:effectLst/>
                <a:latin typeface="Open Sans" panose="020B0606030504020204" pitchFamily="34" charset="0"/>
              </a:rPr>
              <a:t>There’s many definitions of a culture of permission, but for example, “an organisational system where people have given up their work based autonomy (either consciously or subconsciously) and choose to respond instead to instruction and direction”.</a:t>
            </a:r>
          </a:p>
          <a:p>
            <a:pPr algn="l" fontAlgn="base" latinLnBrk="0"/>
            <a:endParaRPr lang="en-GB" sz="1600" b="0" i="0" dirty="0">
              <a:solidFill>
                <a:srgbClr val="474747"/>
              </a:solidFill>
              <a:effectLst/>
              <a:latin typeface="Open Sans" panose="020B0606030504020204" pitchFamily="34" charset="0"/>
            </a:endParaRPr>
          </a:p>
          <a:p>
            <a:pPr algn="l" fontAlgn="base" latinLnBrk="0"/>
            <a:r>
              <a:rPr lang="en-GB" sz="1600" b="0" i="0" dirty="0">
                <a:solidFill>
                  <a:srgbClr val="474747"/>
                </a:solidFill>
                <a:effectLst/>
                <a:latin typeface="Open Sans" panose="020B0606030504020204" pitchFamily="34" charset="0"/>
              </a:rPr>
              <a:t>Employees and line managers will talk about the desire to change things, or the desire for people to take action and contribute more and yet the status quo persists.</a:t>
            </a:r>
          </a:p>
          <a:p>
            <a:pPr algn="l" fontAlgn="base" latinLnBrk="0"/>
            <a:endParaRPr lang="en-GB" sz="1600" b="0" i="0" dirty="0">
              <a:solidFill>
                <a:srgbClr val="474747"/>
              </a:solidFill>
              <a:effectLst/>
              <a:latin typeface="Open Sans" panose="020B0606030504020204" pitchFamily="34" charset="0"/>
            </a:endParaRPr>
          </a:p>
          <a:p>
            <a:pPr algn="l" fontAlgn="base" latinLnBrk="0"/>
            <a:r>
              <a:rPr lang="en-GB" sz="1600" b="0" i="1" dirty="0">
                <a:solidFill>
                  <a:srgbClr val="474747"/>
                </a:solidFill>
                <a:effectLst/>
                <a:latin typeface="inherit"/>
              </a:rPr>
              <a:t>If only people would take a bit more responsibility</a:t>
            </a:r>
            <a:br>
              <a:rPr lang="en-GB" sz="1600" b="0" i="0" dirty="0">
                <a:solidFill>
                  <a:srgbClr val="474747"/>
                </a:solidFill>
                <a:effectLst/>
                <a:latin typeface="Open Sans" panose="020B0606030504020204" pitchFamily="34" charset="0"/>
              </a:rPr>
            </a:br>
            <a:r>
              <a:rPr lang="en-GB" sz="1600" b="0" i="1" dirty="0">
                <a:solidFill>
                  <a:srgbClr val="474747"/>
                </a:solidFill>
                <a:effectLst/>
                <a:latin typeface="inherit"/>
              </a:rPr>
              <a:t>If only we were allowed to take more responsibility</a:t>
            </a:r>
          </a:p>
          <a:p>
            <a:pPr algn="l" fontAlgn="base" latinLnBrk="0"/>
            <a:endParaRPr lang="en-GB" sz="1600" b="0" i="0" dirty="0">
              <a:solidFill>
                <a:srgbClr val="474747"/>
              </a:solidFill>
              <a:effectLst/>
              <a:latin typeface="Open Sans" panose="020B0606030504020204" pitchFamily="34" charset="0"/>
            </a:endParaRPr>
          </a:p>
          <a:p>
            <a:pPr algn="l" fontAlgn="base" latinLnBrk="0"/>
            <a:r>
              <a:rPr lang="en-GB" sz="1600" b="0" i="0" dirty="0">
                <a:solidFill>
                  <a:srgbClr val="474747"/>
                </a:solidFill>
                <a:effectLst/>
                <a:latin typeface="Open Sans" panose="020B0606030504020204" pitchFamily="34" charset="0"/>
              </a:rPr>
              <a:t>At the heart of this is often organisational memory. Something or someone at some point in time has caused this stasis and the disconnect between belief and action, forces the team into a form of vicious circle. The manager becomes more and more hands on and more directive in order to try to get things moving and inadvertently reinforces the learned helplessness.</a:t>
            </a:r>
          </a:p>
          <a:p>
            <a:pPr algn="l" fontAlgn="base" latinLnBrk="0"/>
            <a:endParaRPr lang="en-GB" sz="1600" b="0" i="0" dirty="0">
              <a:solidFill>
                <a:srgbClr val="474747"/>
              </a:solidFill>
              <a:effectLst/>
              <a:latin typeface="Open Sans" panose="020B0606030504020204" pitchFamily="34" charset="0"/>
            </a:endParaRPr>
          </a:p>
          <a:p>
            <a:pPr algn="l" fontAlgn="base" latinLnBrk="0"/>
            <a:r>
              <a:rPr lang="en-GB" sz="1600" b="0" i="0" dirty="0">
                <a:solidFill>
                  <a:srgbClr val="474747"/>
                </a:solidFill>
                <a:effectLst/>
                <a:latin typeface="Open Sans" panose="020B0606030504020204" pitchFamily="34" charset="0"/>
              </a:rPr>
              <a:t>Ultimately the answer is not to do, but to coach. To support and encourage a new behavioural system and new way of working that align more closely with desired intent. That of course takes time and courage, recognising that not everything will immediately go according to plan.</a:t>
            </a:r>
          </a:p>
          <a:p>
            <a:pPr algn="l" fontAlgn="base" latinLnBrk="0"/>
            <a:endParaRPr lang="en-GB" sz="1600" b="0" i="0" dirty="0">
              <a:solidFill>
                <a:srgbClr val="474747"/>
              </a:solidFill>
              <a:effectLst/>
              <a:latin typeface="Open Sans" panose="020B0606030504020204" pitchFamily="34" charset="0"/>
            </a:endParaRPr>
          </a:p>
          <a:p>
            <a:pPr algn="l" fontAlgn="base" latinLnBrk="0"/>
            <a:r>
              <a:rPr lang="en-GB" sz="1600" b="0" i="0" dirty="0">
                <a:solidFill>
                  <a:srgbClr val="474747"/>
                </a:solidFill>
                <a:effectLst/>
                <a:latin typeface="Open Sans" panose="020B0606030504020204" pitchFamily="34" charset="0"/>
              </a:rPr>
              <a:t>Encouraging and allowing everyone to step up is critical to breaking the vicious cycle that exists.</a:t>
            </a:r>
          </a:p>
          <a:p>
            <a:pPr>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2</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55000" lnSpcReduction="20000"/>
          </a:bodyPr>
          <a:lstStyle/>
          <a:p>
            <a:pPr>
              <a:spcAft>
                <a:spcPts val="1213"/>
              </a:spcAf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What does the word discretion mean to you?</a:t>
            </a:r>
          </a:p>
          <a:p>
            <a:pPr>
              <a:defRPr/>
            </a:pPr>
            <a:r>
              <a:rPr lang="en-GB" altLang="en-US" sz="1100" dirty="0">
                <a:latin typeface="Arial" panose="020B0604020202020204" pitchFamily="34" charset="0"/>
                <a:cs typeface="Arial" panose="020B0604020202020204" pitchFamily="34" charset="0"/>
              </a:rPr>
              <a:t>For the police discretion can be understood as: </a:t>
            </a:r>
          </a:p>
          <a:p>
            <a:pPr>
              <a:defRPr/>
            </a:pPr>
            <a:r>
              <a:rPr lang="en-GB" altLang="en-US" sz="1100" b="1" dirty="0">
                <a:latin typeface="Arial" panose="020B0604020202020204" pitchFamily="34" charset="0"/>
                <a:cs typeface="Arial" panose="020B0604020202020204" pitchFamily="34" charset="0"/>
              </a:rPr>
              <a:t>Show slide</a:t>
            </a:r>
          </a:p>
          <a:p>
            <a:pPr>
              <a:defRPr/>
            </a:pPr>
            <a:endParaRPr lang="en-GB" altLang="en-US" sz="1100" b="1"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Professional judgement and action </a:t>
            </a:r>
            <a:r>
              <a:rPr lang="en-GB" altLang="en-US" sz="1100" b="1" dirty="0">
                <a:latin typeface="Arial" panose="020B0604020202020204" pitchFamily="34" charset="0"/>
                <a:cs typeface="Arial" panose="020B0604020202020204" pitchFamily="34" charset="0"/>
              </a:rPr>
              <a:t>(this is Accountability from the Code of Ethics) </a:t>
            </a:r>
          </a:p>
          <a:p>
            <a:pPr>
              <a:defRPr/>
            </a:pPr>
            <a:r>
              <a:rPr lang="en-GB" altLang="en-US" sz="1100" dirty="0">
                <a:latin typeface="Arial" panose="020B0604020202020204" pitchFamily="34" charset="0"/>
                <a:cs typeface="Arial" panose="020B0604020202020204" pitchFamily="34" charset="0"/>
              </a:rPr>
              <a:t>Authority to decide and choose </a:t>
            </a:r>
            <a:r>
              <a:rPr lang="en-GB" altLang="en-US" sz="1100" b="1" dirty="0">
                <a:latin typeface="Arial" panose="020B0604020202020204" pitchFamily="34" charset="0"/>
                <a:cs typeface="Arial" panose="020B0604020202020204" pitchFamily="34" charset="0"/>
              </a:rPr>
              <a:t>(this is Leadership) </a:t>
            </a:r>
          </a:p>
          <a:p>
            <a:pPr>
              <a:defRPr/>
            </a:pPr>
            <a:r>
              <a:rPr lang="en-GB" altLang="en-US" sz="1100" dirty="0">
                <a:latin typeface="Arial" panose="020B0604020202020204" pitchFamily="34" charset="0"/>
                <a:cs typeface="Arial" panose="020B0604020202020204" pitchFamily="34" charset="0"/>
              </a:rPr>
              <a:t>Selecting the best course of action, having recognised and considered all of the alternatives </a:t>
            </a:r>
            <a:r>
              <a:rPr lang="en-GB" altLang="en-US" sz="1100" b="1" dirty="0">
                <a:latin typeface="Arial" panose="020B0604020202020204" pitchFamily="34" charset="0"/>
                <a:cs typeface="Arial" panose="020B0604020202020204" pitchFamily="34" charset="0"/>
              </a:rPr>
              <a:t>(this is Objectivity) </a:t>
            </a:r>
          </a:p>
          <a:p>
            <a:pPr>
              <a:spcAft>
                <a:spcPts val="1213"/>
              </a:spcAft>
              <a:defRPr/>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spcAft>
                <a:spcPts val="1213"/>
              </a:spcAf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Why do the police have discretion in dealing with persons?</a:t>
            </a:r>
          </a:p>
          <a:p>
            <a:pPr>
              <a:spcAft>
                <a:spcPts val="1213"/>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explore issues around public perception, community relations etc.</a:t>
            </a:r>
          </a:p>
          <a:p>
            <a:pPr>
              <a:spcAft>
                <a:spcPts val="1213"/>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When selecting the best course of action, police have to consider not only what they are able to do, arrest for example, but also what is best in the circumstances that an officer finds themselves in, what the public perception of the consequences of that decision might be and maintaining community relations. This means it is especially important for the police to use their powers in a fair and consistent manner</a:t>
            </a:r>
          </a:p>
          <a:p>
            <a:pPr>
              <a:spcAft>
                <a:spcPts val="1213"/>
              </a:spcAf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Aft>
                <a:spcPts val="1213"/>
              </a:spcAf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How might a police officer’s decisions in a specific situation vary in accordance with the needs of the individual(s) involved?  </a:t>
            </a:r>
          </a:p>
          <a:p>
            <a:pPr>
              <a:spcAft>
                <a:spcPts val="1213"/>
              </a:spcAf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first-time offender may be spoken to about their behaviour whereas a prolific offender might be prosecuted.</a:t>
            </a:r>
          </a:p>
          <a:p>
            <a:pPr>
              <a:spcAft>
                <a:spcPts val="1213"/>
              </a:spcAft>
              <a:defRPr/>
            </a:pP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a:spcAft>
                <a:spcPts val="1213"/>
              </a:spcAft>
              <a:defRPr/>
            </a:pP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Group work – Activity 1 – Trainer to put students into groups and ask</a:t>
            </a:r>
          </a:p>
          <a:p>
            <a:pPr>
              <a:spcAft>
                <a:spcPts val="1213"/>
              </a:spcAft>
              <a:defRPr/>
            </a:pP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a:spcAft>
                <a:spcPts val="1213"/>
              </a:spcAf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What are the positives and negatives of using discretion?</a:t>
            </a:r>
          </a:p>
          <a:p>
            <a:pPr>
              <a:defRPr/>
            </a:pPr>
            <a:endParaRPr lang="en-GB"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E69DB13-1257-4C51-B3A5-16BC5A6306CC}" type="slidenum">
              <a:rPr lang="en-GB" altLang="en-US" sz="1200" smtClean="0"/>
              <a:pPr/>
              <a:t>3</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0000" lnSpcReduction="20000"/>
          </a:bodyPr>
          <a:lstStyle/>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Prior to showing PPT slide Trainer to provide example of low level littering offence</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Students to discuss in pairs how they would deal with this. Responses to be written on whiteboard by Trainer.</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QTS – What options do we have available to deal with this?</a:t>
            </a:r>
          </a:p>
          <a:p>
            <a:pPr>
              <a:defRPr/>
            </a:pPr>
            <a:r>
              <a:rPr lang="en-GB" altLang="en-US" sz="1100" b="1" dirty="0">
                <a:latin typeface="Arial" panose="020B0604020202020204" pitchFamily="34" charset="0"/>
                <a:cs typeface="Arial" panose="020B0604020202020204" pitchFamily="34" charset="0"/>
              </a:rPr>
              <a:t>QTS – What about doing nothing?</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Generally the options open to an officer are:</a:t>
            </a:r>
          </a:p>
          <a:p>
            <a:pPr>
              <a:defRPr/>
            </a:pPr>
            <a:r>
              <a:rPr lang="en-GB" altLang="en-US" sz="1100" b="1" dirty="0">
                <a:latin typeface="Arial" panose="020B0604020202020204" pitchFamily="34" charset="0"/>
                <a:cs typeface="Arial" panose="020B0604020202020204" pitchFamily="34" charset="0"/>
              </a:rPr>
              <a:t>(Show list)</a:t>
            </a:r>
          </a:p>
          <a:p>
            <a:pPr>
              <a:defRPr/>
            </a:pPr>
            <a:endParaRPr lang="en-GB" altLang="en-US"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An officer may well decide to give </a:t>
            </a:r>
            <a:r>
              <a:rPr lang="en-GB" altLang="en-US" sz="1100" b="1" dirty="0">
                <a:solidFill>
                  <a:srgbClr val="0000FF"/>
                </a:solidFill>
                <a:latin typeface="Arial" panose="020B0604020202020204" pitchFamily="34" charset="0"/>
                <a:cs typeface="Arial" panose="020B0604020202020204" pitchFamily="34" charset="0"/>
              </a:rPr>
              <a:t>suitable advice</a:t>
            </a:r>
            <a:r>
              <a:rPr lang="en-GB" altLang="en-US" sz="1100" dirty="0">
                <a:latin typeface="Arial" panose="020B0604020202020204" pitchFamily="34" charset="0"/>
                <a:cs typeface="Arial" panose="020B0604020202020204" pitchFamily="34" charset="0"/>
              </a:rPr>
              <a:t> to a person.</a:t>
            </a: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They could issue a more </a:t>
            </a:r>
            <a:r>
              <a:rPr lang="en-GB" altLang="en-US" sz="1100" b="1" dirty="0">
                <a:solidFill>
                  <a:srgbClr val="0000FF"/>
                </a:solidFill>
                <a:latin typeface="Arial" panose="020B0604020202020204" pitchFamily="34" charset="0"/>
                <a:cs typeface="Arial" panose="020B0604020202020204" pitchFamily="34" charset="0"/>
              </a:rPr>
              <a:t>formal warning</a:t>
            </a:r>
            <a:r>
              <a:rPr lang="en-GB" altLang="en-US" sz="1100" dirty="0">
                <a:latin typeface="Arial" panose="020B0604020202020204" pitchFamily="34" charset="0"/>
                <a:cs typeface="Arial" panose="020B0604020202020204" pitchFamily="34" charset="0"/>
              </a:rPr>
              <a:t>, these ‘formal cautions are given by an Inspector or above and recorded on local intelligence systems.</a:t>
            </a:r>
          </a:p>
          <a:p>
            <a:pPr marL="171450" indent="-171450">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It may be that the officer decides to </a:t>
            </a:r>
            <a:r>
              <a:rPr lang="en-GB" altLang="en-US" sz="1100" b="1" dirty="0">
                <a:solidFill>
                  <a:srgbClr val="0000FF"/>
                </a:solidFill>
                <a:latin typeface="Arial" panose="020B0604020202020204" pitchFamily="34" charset="0"/>
                <a:cs typeface="Arial" panose="020B0604020202020204" pitchFamily="34" charset="0"/>
              </a:rPr>
              <a:t>prosecute</a:t>
            </a:r>
            <a:r>
              <a:rPr lang="en-GB" altLang="en-US" sz="1100" dirty="0">
                <a:latin typeface="Arial" panose="020B0604020202020204" pitchFamily="34" charset="0"/>
                <a:cs typeface="Arial" panose="020B0604020202020204" pitchFamily="34" charset="0"/>
              </a:rPr>
              <a:t> and that could be in the form of </a:t>
            </a:r>
            <a:r>
              <a:rPr lang="en-GB" altLang="en-US" sz="1100" b="1" dirty="0">
                <a:solidFill>
                  <a:srgbClr val="FF0000"/>
                </a:solidFill>
                <a:latin typeface="Arial" panose="020B0604020202020204" pitchFamily="34" charset="0"/>
                <a:cs typeface="Arial" panose="020B0604020202020204" pitchFamily="34" charset="0"/>
              </a:rPr>
              <a:t>reporting the person for summons, Fixed Penalty, Traffic Offence Report </a:t>
            </a:r>
            <a:r>
              <a:rPr lang="en-GB" altLang="en-US" sz="1100" dirty="0">
                <a:latin typeface="Arial" panose="020B0604020202020204" pitchFamily="34" charset="0"/>
                <a:cs typeface="Arial" panose="020B0604020202020204" pitchFamily="34" charset="0"/>
              </a:rPr>
              <a:t>or even </a:t>
            </a:r>
            <a:r>
              <a:rPr lang="en-GB" altLang="en-US" sz="1100" b="1" dirty="0">
                <a:solidFill>
                  <a:srgbClr val="FF0000"/>
                </a:solidFill>
                <a:latin typeface="Arial" panose="020B0604020202020204" pitchFamily="34" charset="0"/>
                <a:cs typeface="Arial" panose="020B0604020202020204" pitchFamily="34" charset="0"/>
              </a:rPr>
              <a:t>arresting</a:t>
            </a:r>
            <a:r>
              <a:rPr lang="en-GB" altLang="en-US" sz="1100" dirty="0">
                <a:latin typeface="Arial" panose="020B0604020202020204" pitchFamily="34" charset="0"/>
                <a:cs typeface="Arial" panose="020B0604020202020204" pitchFamily="34" charset="0"/>
              </a:rPr>
              <a:t> and charging the person.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Trainer question to group: What about the option of doing nothing?</a:t>
            </a:r>
          </a:p>
          <a:p>
            <a:pPr>
              <a:defRPr/>
            </a:pPr>
            <a:endParaRPr lang="en-GB" altLang="en-US" sz="1100" b="1"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One thing that an officer cannot to is NOTHING.  </a:t>
            </a:r>
          </a:p>
          <a:p>
            <a:pPr>
              <a:defRPr/>
            </a:pPr>
            <a:r>
              <a:rPr lang="en-GB" altLang="en-US" sz="1100" dirty="0">
                <a:latin typeface="Arial" panose="020B0604020202020204" pitchFamily="34" charset="0"/>
                <a:cs typeface="Arial" panose="020B0604020202020204" pitchFamily="34" charset="0"/>
              </a:rPr>
              <a:t>By using discretion you will sometimes be making a decision not to act in circumstances where it may seem that your duty as an officer requires you to act. By “not acting”, this may mean, for example, giving an individual an informal warning or advice. </a:t>
            </a:r>
          </a:p>
          <a:p>
            <a:pPr>
              <a:defRPr/>
            </a:pPr>
            <a:r>
              <a:rPr lang="en-GB" altLang="en-US" sz="1100" dirty="0">
                <a:latin typeface="Arial" panose="020B0604020202020204" pitchFamily="34" charset="0"/>
                <a:cs typeface="Arial" panose="020B0604020202020204" pitchFamily="34" charset="0"/>
              </a:rPr>
              <a:t>Failure to act completely – as in turning a blind eye – could be interpreted as favouritism or discrimination, which can lead to accusations of neglect of duty, harassment or corruption. </a:t>
            </a:r>
          </a:p>
          <a:p>
            <a:pPr>
              <a:defRPr/>
            </a:pPr>
            <a:r>
              <a:rPr lang="en-GB" altLang="en-US" sz="1100" dirty="0">
                <a:latin typeface="Arial" panose="020B0604020202020204" pitchFamily="34" charset="0"/>
                <a:cs typeface="Arial" panose="020B0604020202020204" pitchFamily="34" charset="0"/>
              </a:rPr>
              <a:t>The decision you make must therefore be based on an objective consideration of the factors surrounding an event. You remain accountable for any decision taken – as stated in one of the nine principles underpinning the Code of Ethics. If called upon, you should be able to explain your actions to another person who, although not necessarily agreeing with your use of discretion, will be able to appreciate the grounds for your decision.</a:t>
            </a:r>
          </a:p>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4</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25000" lnSpcReduction="20000"/>
          </a:bodyPr>
          <a:lstStyle/>
          <a:p>
            <a:pPr defTabSz="920892">
              <a:spcBef>
                <a:spcPts val="0"/>
              </a:spcBef>
              <a:spcAft>
                <a:spcPts val="1209"/>
              </a:spcAft>
              <a:defRPr/>
            </a:pPr>
            <a:endParaRPr lang="en-GB" sz="1100" dirty="0">
              <a:solidFill>
                <a:prstClr val="black"/>
              </a:solidFill>
              <a:latin typeface="Arial" panose="020B0604020202020204" pitchFamily="34" charset="0"/>
              <a:cs typeface="Arial" panose="020B0604020202020204" pitchFamily="34" charset="0"/>
            </a:endParaRPr>
          </a:p>
          <a:p>
            <a:pPr defTabSz="920892">
              <a:spcBef>
                <a:spcPts val="0"/>
              </a:spcBef>
              <a:spcAft>
                <a:spcPts val="1209"/>
              </a:spcAft>
              <a:defRPr/>
            </a:pPr>
            <a:r>
              <a:rPr lang="en-GB" sz="1100" dirty="0">
                <a:solidFill>
                  <a:prstClr val="black"/>
                </a:solidFill>
                <a:latin typeface="Arial" panose="020B0604020202020204" pitchFamily="34" charset="0"/>
                <a:cs typeface="Arial" panose="020B0604020202020204" pitchFamily="34" charset="0"/>
              </a:rPr>
              <a:t>Prior to showing PPT slide Trainer to ask:-</a:t>
            </a:r>
          </a:p>
          <a:p>
            <a:pPr defTabSz="920892">
              <a:spcBef>
                <a:spcPts val="0"/>
              </a:spcBef>
              <a:spcAft>
                <a:spcPts val="1209"/>
              </a:spcAft>
              <a:defRPr/>
            </a:pPr>
            <a:endParaRPr lang="en-GB" sz="1100" dirty="0">
              <a:solidFill>
                <a:prstClr val="black"/>
              </a:solidFill>
              <a:latin typeface="Arial" panose="020B0604020202020204" pitchFamily="34" charset="0"/>
              <a:cs typeface="Arial" panose="020B0604020202020204" pitchFamily="34" charset="0"/>
            </a:endParaRPr>
          </a:p>
          <a:p>
            <a:pPr defTabSz="920892">
              <a:spcBef>
                <a:spcPts val="0"/>
              </a:spcBef>
              <a:spcAft>
                <a:spcPts val="1209"/>
              </a:spcAft>
              <a:defRPr/>
            </a:pPr>
            <a:r>
              <a:rPr lang="en-GB" sz="1100" b="1" dirty="0">
                <a:solidFill>
                  <a:prstClr val="black"/>
                </a:solidFill>
                <a:latin typeface="Arial" panose="020B0604020202020204" pitchFamily="34" charset="0"/>
                <a:cs typeface="Arial" panose="020B0604020202020204" pitchFamily="34" charset="0"/>
              </a:rPr>
              <a:t>QTS – What factors will influence your decision to use discretion?</a:t>
            </a:r>
          </a:p>
          <a:p>
            <a:pPr defTabSz="920892">
              <a:spcBef>
                <a:spcPts val="0"/>
              </a:spcBef>
              <a:spcAft>
                <a:spcPts val="1209"/>
              </a:spcAft>
              <a:defRPr/>
            </a:pPr>
            <a:endParaRPr lang="en-GB" sz="1100" dirty="0">
              <a:solidFill>
                <a:prstClr val="black"/>
              </a:solidFill>
              <a:latin typeface="Arial" panose="020B0604020202020204" pitchFamily="34" charset="0"/>
              <a:cs typeface="Arial" panose="020B0604020202020204" pitchFamily="34" charset="0"/>
            </a:endParaRPr>
          </a:p>
          <a:p>
            <a:pPr defTabSz="920892">
              <a:spcBef>
                <a:spcPts val="0"/>
              </a:spcBef>
              <a:spcAft>
                <a:spcPts val="1209"/>
              </a:spcAft>
              <a:defRPr/>
            </a:pPr>
            <a:r>
              <a:rPr lang="en-GB" sz="1100" dirty="0">
                <a:solidFill>
                  <a:prstClr val="black"/>
                </a:solidFill>
                <a:latin typeface="Arial" panose="020B0604020202020204" pitchFamily="34" charset="0"/>
                <a:cs typeface="Arial" panose="020B0604020202020204" pitchFamily="34" charset="0"/>
              </a:rPr>
              <a:t>These points indicate the range of factors which may influence decisions. </a:t>
            </a:r>
          </a:p>
          <a:p>
            <a:pPr defTabSz="920892">
              <a:spcBef>
                <a:spcPts val="0"/>
              </a:spcBef>
              <a:spcAft>
                <a:spcPts val="1209"/>
              </a:spcAft>
              <a:defRPr/>
            </a:pPr>
            <a:endParaRPr lang="en-GB" sz="1100" dirty="0">
              <a:solidFill>
                <a:prstClr val="black"/>
              </a:solidFill>
              <a:latin typeface="Arial" panose="020B0604020202020204" pitchFamily="34" charset="0"/>
              <a:cs typeface="Arial" panose="020B0604020202020204" pitchFamily="34" charset="0"/>
            </a:endParaRPr>
          </a:p>
          <a:p>
            <a:pPr defTabSz="920892">
              <a:spcBef>
                <a:spcPts val="0"/>
              </a:spcBef>
              <a:spcAft>
                <a:spcPts val="1209"/>
              </a:spcAft>
              <a:defRPr/>
            </a:pPr>
            <a:r>
              <a:rPr lang="en-GB" sz="1100" b="1" dirty="0">
                <a:solidFill>
                  <a:srgbClr val="0033CC"/>
                </a:solidFill>
                <a:latin typeface="Arial" panose="020B0604020202020204" pitchFamily="34" charset="0"/>
                <a:cs typeface="Arial" panose="020B0604020202020204" pitchFamily="34" charset="0"/>
              </a:rPr>
              <a:t>Who am I dealing with?</a:t>
            </a:r>
          </a:p>
          <a:p>
            <a:pPr marL="287779" indent="-287779" defTabSz="920892">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How many people are involved? </a:t>
            </a:r>
          </a:p>
          <a:p>
            <a:pPr marL="287779" indent="-287779" defTabSz="920892">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What is their attitude to the incident? </a:t>
            </a:r>
          </a:p>
          <a:p>
            <a:pPr marL="287779" indent="-287779" defTabSz="920892">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What is the physical state of the person? </a:t>
            </a:r>
          </a:p>
          <a:p>
            <a:pPr marL="287779" indent="-287779">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Is the person experiencing mental ill-health? </a:t>
            </a:r>
          </a:p>
          <a:p>
            <a:pPr marL="287779" indent="-287779">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Is age a factor? </a:t>
            </a:r>
          </a:p>
          <a:p>
            <a:pPr marL="287779" indent="-287779">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Are they having difficulty in communicating? </a:t>
            </a:r>
          </a:p>
          <a:p>
            <a:pPr marL="287779" indent="-287779">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Might their behaviour be a result of their culture religion, belief or faith? </a:t>
            </a:r>
          </a:p>
          <a:p>
            <a:pPr marL="287779" indent="-287779" defTabSz="920892">
              <a:spcBef>
                <a:spcPts val="0"/>
              </a:spcBef>
              <a:spcAft>
                <a:spcPts val="1209"/>
              </a:spcAft>
              <a:buFont typeface="Arial" panose="020B0604020202020204" pitchFamily="34" charset="0"/>
              <a:buChar char="•"/>
              <a:defRPr/>
            </a:pPr>
            <a:r>
              <a:rPr lang="en-GB" sz="1100" i="1" dirty="0">
                <a:solidFill>
                  <a:prstClr val="black"/>
                </a:solidFill>
                <a:latin typeface="Arial" panose="020B0604020202020204" pitchFamily="34" charset="0"/>
                <a:cs typeface="Arial" panose="020B0604020202020204" pitchFamily="34" charset="0"/>
              </a:rPr>
              <a:t>Might there be an underlying vulnerability which is affecting their behaviour such as a medical condition, disability or fear/manipulation by another person? </a:t>
            </a:r>
          </a:p>
          <a:p>
            <a:pPr defTabSz="920892">
              <a:spcBef>
                <a:spcPts val="0"/>
              </a:spcBef>
              <a:spcAft>
                <a:spcPts val="1209"/>
              </a:spcAft>
              <a:defRPr/>
            </a:pPr>
            <a:endParaRPr lang="en-GB" sz="1100" b="1" dirty="0">
              <a:solidFill>
                <a:srgbClr val="0033CC"/>
              </a:solidFill>
              <a:latin typeface="Arial" panose="020B0604020202020204" pitchFamily="34" charset="0"/>
              <a:cs typeface="Arial" panose="020B0604020202020204" pitchFamily="34" charset="0"/>
            </a:endParaRPr>
          </a:p>
          <a:p>
            <a:pPr defTabSz="920892">
              <a:spcBef>
                <a:spcPts val="0"/>
              </a:spcBef>
              <a:spcAft>
                <a:spcPts val="1209"/>
              </a:spcAft>
              <a:defRPr/>
            </a:pPr>
            <a:r>
              <a:rPr lang="en-GB" sz="1100" b="1" dirty="0">
                <a:solidFill>
                  <a:srgbClr val="0033CC"/>
                </a:solidFill>
                <a:latin typeface="Arial" panose="020B0604020202020204" pitchFamily="34" charset="0"/>
                <a:cs typeface="Arial" panose="020B0604020202020204" pitchFamily="34" charset="0"/>
              </a:rPr>
              <a:t>What are the possible outcomes?</a:t>
            </a:r>
          </a:p>
          <a:p>
            <a:pPr marL="287779" indent="-287779" defTabSz="920892">
              <a:spcBef>
                <a:spcPts val="0"/>
              </a:spcBef>
              <a:spcAft>
                <a:spcPts val="1209"/>
              </a:spcAft>
              <a:buFont typeface="Arial" panose="020B0604020202020204" pitchFamily="34" charset="0"/>
              <a:buChar char="•"/>
              <a:defRPr/>
            </a:pPr>
            <a:r>
              <a:rPr lang="en-GB" sz="1100" dirty="0">
                <a:solidFill>
                  <a:prstClr val="black"/>
                </a:solidFill>
                <a:latin typeface="Arial" panose="020B0604020202020204" pitchFamily="34" charset="0"/>
                <a:cs typeface="Arial" panose="020B0604020202020204" pitchFamily="34" charset="0"/>
              </a:rPr>
              <a:t>Risk of injury to others or myself? </a:t>
            </a:r>
          </a:p>
          <a:p>
            <a:pPr marL="287779" indent="-287779" defTabSz="920892">
              <a:spcBef>
                <a:spcPts val="0"/>
              </a:spcBef>
              <a:spcAft>
                <a:spcPts val="1209"/>
              </a:spcAft>
              <a:buFont typeface="Arial" panose="020B0604020202020204" pitchFamily="34" charset="0"/>
              <a:buChar char="•"/>
              <a:defRPr/>
            </a:pPr>
            <a:r>
              <a:rPr lang="en-GB" sz="1100" dirty="0">
                <a:solidFill>
                  <a:prstClr val="black"/>
                </a:solidFill>
                <a:latin typeface="Arial" panose="020B0604020202020204" pitchFamily="34" charset="0"/>
                <a:cs typeface="Arial" panose="020B0604020202020204" pitchFamily="34" charset="0"/>
              </a:rPr>
              <a:t>Harm to police/public relations by seemingly excessive enforcement? </a:t>
            </a:r>
          </a:p>
          <a:p>
            <a:pPr marL="287779" indent="-287779">
              <a:spcBef>
                <a:spcPts val="0"/>
              </a:spcBef>
              <a:spcAft>
                <a:spcPts val="1209"/>
              </a:spcAft>
              <a:buFont typeface="Arial" panose="020B0604020202020204" pitchFamily="34" charset="0"/>
              <a:buChar char="•"/>
              <a:defRPr/>
            </a:pPr>
            <a:r>
              <a:rPr lang="en-GB" sz="1100" dirty="0">
                <a:solidFill>
                  <a:prstClr val="black"/>
                </a:solidFill>
                <a:latin typeface="Arial" panose="020B0604020202020204" pitchFamily="34" charset="0"/>
                <a:cs typeface="Arial" panose="020B0604020202020204" pitchFamily="34" charset="0"/>
              </a:rPr>
              <a:t>Will inaction be viewed as the soft option and the person being ‘let off’? </a:t>
            </a:r>
            <a:endParaRPr lang="en-GB" sz="1100" i="1" dirty="0">
              <a:solidFill>
                <a:srgbClr val="002060"/>
              </a:solidFill>
              <a:latin typeface="Arial" panose="020B0604020202020204" pitchFamily="34" charset="0"/>
              <a:cs typeface="Arial" panose="020B0604020202020204" pitchFamily="34" charset="0"/>
            </a:endParaRPr>
          </a:p>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5</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20000"/>
          </a:bodyPr>
          <a:lstStyle/>
          <a:p>
            <a:pPr>
              <a:defRPr/>
            </a:pPr>
            <a:r>
              <a:rPr lang="en-GB" altLang="en-US" sz="1100" b="1" dirty="0">
                <a:solidFill>
                  <a:prstClr val="black"/>
                </a:solidFill>
                <a:latin typeface="Arial" panose="020B0604020202020204" pitchFamily="34" charset="0"/>
                <a:cs typeface="Arial" panose="020B0604020202020204" pitchFamily="34" charset="0"/>
              </a:rPr>
              <a:t>The Code of Ethics </a:t>
            </a:r>
          </a:p>
          <a:p>
            <a:pPr>
              <a:defRPr/>
            </a:pPr>
            <a:r>
              <a:rPr lang="en-GB" altLang="en-US" sz="1100" dirty="0">
                <a:solidFill>
                  <a:prstClr val="black"/>
                </a:solidFill>
                <a:latin typeface="Arial" panose="020B0604020202020204" pitchFamily="34" charset="0"/>
                <a:cs typeface="Arial" panose="020B0604020202020204" pitchFamily="34" charset="0"/>
              </a:rPr>
              <a:t>Orders and instructions – I will, as a police officer, give and carry out lawful orders only and will abide by Police Regulations. I will give reasonable instructions only, and will follow all reasonable instructions. Police discretion is necessary, but must be used carefully. </a:t>
            </a:r>
          </a:p>
          <a:p>
            <a:pPr>
              <a:defRPr/>
            </a:pPr>
            <a:r>
              <a:rPr lang="en-GB" altLang="en-US" sz="1100" dirty="0">
                <a:solidFill>
                  <a:prstClr val="black"/>
                </a:solidFill>
                <a:latin typeface="Arial" panose="020B0604020202020204" pitchFamily="34" charset="0"/>
                <a:cs typeface="Arial" panose="020B0604020202020204" pitchFamily="34" charset="0"/>
              </a:rPr>
              <a:t>A police officer has the power to change people’s lives. You will be attending incidents and making decisions in relation to these powers that have an enormous impact. It is essential that you use your powers fairly and without bias. If you are biased, personal values and beliefs can influence your decisions and actions. .  Remember, you are paid to act professionally the public are not.  Deal with the offence, not the attitude.  Another thing to consider is the duty of care that you have for every individual regardless of whether they are the victim or offender.</a:t>
            </a:r>
          </a:p>
          <a:p>
            <a:pPr>
              <a:defRPr/>
            </a:pPr>
            <a:endParaRPr lang="en-GB" altLang="en-US" sz="1100" dirty="0">
              <a:solidFill>
                <a:prstClr val="black"/>
              </a:solidFill>
              <a:latin typeface="Arial" panose="020B0604020202020204" pitchFamily="34" charset="0"/>
              <a:cs typeface="Arial" panose="020B0604020202020204" pitchFamily="34" charset="0"/>
            </a:endParaRPr>
          </a:p>
          <a:p>
            <a:pPr>
              <a:defRPr/>
            </a:pPr>
            <a:r>
              <a:rPr lang="en-GB" altLang="en-US" sz="1100" b="1" dirty="0">
                <a:solidFill>
                  <a:prstClr val="black"/>
                </a:solidFill>
                <a:latin typeface="Arial" panose="020B0604020202020204" pitchFamily="34" charset="0"/>
                <a:cs typeface="Arial" panose="020B0604020202020204" pitchFamily="34" charset="0"/>
              </a:rPr>
              <a:t>Procedural justice </a:t>
            </a:r>
            <a:endParaRPr lang="en-GB" altLang="en-US" sz="1100" dirty="0">
              <a:solidFill>
                <a:prstClr val="black"/>
              </a:solidFill>
              <a:latin typeface="Arial" panose="020B0604020202020204" pitchFamily="34" charset="0"/>
              <a:cs typeface="Arial" panose="020B0604020202020204" pitchFamily="34" charset="0"/>
            </a:endParaRPr>
          </a:p>
          <a:p>
            <a:pPr>
              <a:defRPr/>
            </a:pPr>
            <a:r>
              <a:rPr lang="en-GB" altLang="en-US" sz="1100" dirty="0">
                <a:solidFill>
                  <a:prstClr val="black"/>
                </a:solidFill>
                <a:latin typeface="Arial" panose="020B0604020202020204" pitchFamily="34" charset="0"/>
                <a:cs typeface="Arial" panose="020B0604020202020204" pitchFamily="34" charset="0"/>
              </a:rPr>
              <a:t>The procedural justice model suggests that institutional justice is central to whether people cooperate with the police and obey the law. The theory suggests that institutional trust in the police is central to these motivations, which is primarily fostered by police fairness and good quality interaction between the police and the public. </a:t>
            </a:r>
          </a:p>
          <a:p>
            <a:pPr>
              <a:defRPr/>
            </a:pPr>
            <a:r>
              <a:rPr lang="en-GB" altLang="en-US" sz="1100" dirty="0">
                <a:solidFill>
                  <a:prstClr val="black"/>
                </a:solidFill>
                <a:latin typeface="Arial" panose="020B0604020202020204" pitchFamily="34" charset="0"/>
                <a:cs typeface="Arial" panose="020B0604020202020204" pitchFamily="34" charset="0"/>
              </a:rPr>
              <a:t>Examples of good treatment include: </a:t>
            </a:r>
          </a:p>
          <a:p>
            <a:pPr>
              <a:defRPr/>
            </a:pPr>
            <a:r>
              <a:rPr lang="en-GB" altLang="en-US" sz="1100" dirty="0">
                <a:solidFill>
                  <a:prstClr val="black"/>
                </a:solidFill>
                <a:latin typeface="Arial" panose="020B0604020202020204" pitchFamily="34" charset="0"/>
                <a:cs typeface="Arial" panose="020B0604020202020204" pitchFamily="34" charset="0"/>
              </a:rPr>
              <a:t> being friendly and approachable </a:t>
            </a:r>
          </a:p>
          <a:p>
            <a:pPr>
              <a:defRPr/>
            </a:pPr>
            <a:r>
              <a:rPr lang="en-GB" altLang="en-US" sz="1100" dirty="0">
                <a:solidFill>
                  <a:prstClr val="black"/>
                </a:solidFill>
                <a:latin typeface="Arial" panose="020B0604020202020204" pitchFamily="34" charset="0"/>
                <a:cs typeface="Arial" panose="020B0604020202020204" pitchFamily="34" charset="0"/>
              </a:rPr>
              <a:t> treating people with respect </a:t>
            </a:r>
          </a:p>
          <a:p>
            <a:pPr>
              <a:defRPr/>
            </a:pPr>
            <a:r>
              <a:rPr lang="en-GB" altLang="en-US" sz="1100" dirty="0">
                <a:solidFill>
                  <a:prstClr val="black"/>
                </a:solidFill>
                <a:latin typeface="Arial" panose="020B0604020202020204" pitchFamily="34" charset="0"/>
                <a:cs typeface="Arial" panose="020B0604020202020204" pitchFamily="34" charset="0"/>
              </a:rPr>
              <a:t> making fair decisions </a:t>
            </a:r>
          </a:p>
          <a:p>
            <a:pPr>
              <a:defRPr/>
            </a:pPr>
            <a:r>
              <a:rPr lang="en-GB" altLang="en-US" sz="1100" dirty="0">
                <a:solidFill>
                  <a:prstClr val="black"/>
                </a:solidFill>
                <a:latin typeface="Arial" panose="020B0604020202020204" pitchFamily="34" charset="0"/>
                <a:cs typeface="Arial" panose="020B0604020202020204" pitchFamily="34" charset="0"/>
              </a:rPr>
              <a:t> taking the time to explain these decisions </a:t>
            </a:r>
          </a:p>
          <a:p>
            <a:pPr>
              <a:defRPr/>
            </a:pPr>
            <a:r>
              <a:rPr lang="en-GB" altLang="en-US" sz="1100" dirty="0">
                <a:solidFill>
                  <a:prstClr val="black"/>
                </a:solidFill>
                <a:latin typeface="Arial" panose="020B0604020202020204" pitchFamily="34" charset="0"/>
                <a:cs typeface="Arial" panose="020B0604020202020204" pitchFamily="34" charset="0"/>
              </a:rPr>
              <a:t>People are thought to be more likely to accept the decisions of those in authority – even decisions which are not favourable towards them – if they are treated with respect and perceive the decision-making process to be fair. Fair decision making and positive public interaction are also crucial for crime reduction in the longer term: the way officers behave can encourage greater respect for the law and foster social responsibility. </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B3F1967-FCAB-4943-BDDD-1551AC30B5ED}" type="slidenum">
              <a:rPr lang="en-GB" altLang="en-US" sz="1200" smtClean="0"/>
              <a:pPr/>
              <a:t>6</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100">
                <a:latin typeface="Arial" panose="020B0604020202020204" pitchFamily="34" charset="0"/>
                <a:ea typeface="ＭＳ Ｐゴシック" panose="020B0600070205080204" pitchFamily="34" charset="-128"/>
                <a:cs typeface="Arial" panose="020B0604020202020204" pitchFamily="34" charset="0"/>
              </a:rPr>
              <a:t>This slide will speak for itself but has been designed to allow the students to consider the </a:t>
            </a:r>
            <a:r>
              <a:rPr lang="en-GB" altLang="en-US" sz="1100" b="1">
                <a:latin typeface="Arial" panose="020B0604020202020204" pitchFamily="34" charset="0"/>
                <a:ea typeface="Verdana" panose="020B0604030504040204" pitchFamily="34" charset="0"/>
                <a:cs typeface="Arial" panose="020B0604020202020204" pitchFamily="34" charset="0"/>
              </a:rPr>
              <a:t>Ethical and Professional Application of Discretion</a:t>
            </a:r>
          </a:p>
          <a:p>
            <a:endParaRPr lang="en-GB"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7</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100">
                <a:latin typeface="Arial" panose="020B0604020202020204" pitchFamily="34" charset="0"/>
                <a:ea typeface="ＭＳ Ｐゴシック" panose="020B0600070205080204" pitchFamily="34" charset="-128"/>
                <a:cs typeface="Arial" panose="020B0604020202020204" pitchFamily="34" charset="0"/>
              </a:rPr>
              <a:t>This slide will speak for itself but has been designed to allow the students to consider the </a:t>
            </a:r>
            <a:r>
              <a:rPr lang="en-GB" altLang="en-US" sz="1100" b="1">
                <a:latin typeface="Arial" panose="020B0604020202020204" pitchFamily="34" charset="0"/>
                <a:ea typeface="Verdana" panose="020B0604030504040204" pitchFamily="34" charset="0"/>
                <a:cs typeface="Arial" panose="020B0604020202020204" pitchFamily="34" charset="0"/>
              </a:rPr>
              <a:t>Ethical and Professional Application of Discretion</a:t>
            </a:r>
          </a:p>
          <a:p>
            <a:endParaRPr lang="en-GB" altLang="en-US"/>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28F6D3C-8F59-47AB-8B66-568CFD6BEB98}" type="slidenum">
              <a:rPr lang="en-GB" altLang="en-US" sz="1200" smtClean="0"/>
              <a:pPr/>
              <a:t>8</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Trainer to ask the following questions for each scenario:-</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QTS – what would you do?</a:t>
            </a:r>
          </a:p>
          <a:p>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QTS – What are the possible implications of your decisions?</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Trainer to ascertain answers from groups and discuss each in turn, highlighting differences if there are any.</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Students to be advised there are no right or wrong answers – it is about using their discretion and being able to justify their actions</a:t>
            </a:r>
          </a:p>
          <a:p>
            <a:endParaRPr lang="en-GB" altLang="en-US" dirty="0">
              <a:ea typeface="ＭＳ Ｐゴシック" panose="020B0600070205080204" pitchFamily="34" charset="-128"/>
              <a:cs typeface="Arial" panose="020B0604020202020204" pitchFamily="34" charset="0"/>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5DE29C8-C6BB-4194-BC33-41DCD60FB811}" type="slidenum">
              <a:rPr lang="en-GB" altLang="en-US" sz="1200" smtClean="0"/>
              <a:pPr/>
              <a:t>9</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de-brief asking students to consider the wider consequences of their actions for:</a:t>
            </a:r>
          </a:p>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Themselves, other members of the public etc.</a:t>
            </a:r>
          </a:p>
          <a:p>
            <a:endPar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reinforce the importance of being able to justify their actions</a:t>
            </a:r>
          </a:p>
          <a:p>
            <a:endParaRPr lang="en-GB" altLang="en-US">
              <a:ea typeface="ＭＳ Ｐゴシック" panose="020B0600070205080204" pitchFamily="34" charset="-128"/>
              <a:cs typeface="Arial" panose="020B0604020202020204" pitchFamily="34" charset="0"/>
            </a:endParaRP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16DB5FB-FFF2-42D5-A586-DD5F2C796EE8}" type="slidenum">
              <a:rPr lang="en-GB" altLang="en-US" sz="1200" smtClean="0"/>
              <a:pPr/>
              <a:t>10</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discuss – covering aspects of:</a:t>
            </a:r>
          </a:p>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Offences committed?</a:t>
            </a:r>
          </a:p>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Perception of other members of the public</a:t>
            </a:r>
          </a:p>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Wider consequences of actions </a:t>
            </a:r>
          </a:p>
          <a:p>
            <a:endPar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again reinforce the importance of being able to justify their actions.</a:t>
            </a:r>
          </a:p>
          <a:p>
            <a:endParaRPr lang="en-GB" altLang="en-US">
              <a:ea typeface="ＭＳ Ｐゴシック" panose="020B0600070205080204" pitchFamily="34" charset="-128"/>
              <a:cs typeface="Arial" panose="020B0604020202020204" pitchFamily="34" charset="0"/>
            </a:endParaRP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CF4921A-3A42-4326-9698-D54FFF1CC4FC}" type="slidenum">
              <a:rPr lang="en-GB" altLang="en-US" sz="1200" smtClean="0"/>
              <a:pPr/>
              <a:t>11</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de-brief ensuring students are able to justify their course of action</a:t>
            </a:r>
          </a:p>
          <a:p>
            <a:endParaRPr lang="en-GB" altLang="en-US">
              <a:ea typeface="ＭＳ Ｐゴシック" panose="020B0600070205080204" pitchFamily="34" charset="-128"/>
              <a:cs typeface="Arial" panose="020B0604020202020204" pitchFamily="34" charset="0"/>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72EB59A-3985-4D31-BD2F-F3C0FD8A8C29}" type="slidenum">
              <a:rPr lang="en-GB" altLang="en-US" sz="1200" smtClean="0"/>
              <a:pPr/>
              <a:t>12</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z="110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de-brief – covering potential consequences of actions</a:t>
            </a:r>
          </a:p>
          <a:p>
            <a:endParaRPr lang="en-GB" altLang="en-US">
              <a:ea typeface="ＭＳ Ｐゴシック" panose="020B0600070205080204" pitchFamily="34" charset="-128"/>
              <a:cs typeface="Arial" panose="020B0604020202020204" pitchFamily="34" charset="0"/>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7B00FA4-5E02-4EB3-8C57-9550874AD38F}" type="slidenum">
              <a:rPr lang="en-GB" altLang="en-US" sz="1200" smtClean="0"/>
              <a:pPr/>
              <a:t>13</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92500" lnSpcReduction="10000"/>
          </a:bodyPr>
          <a:lstStyle/>
          <a:p>
            <a:pPr>
              <a:defRPr/>
            </a:pPr>
            <a:r>
              <a:rPr lang="en-GB" altLang="en-US" sz="1100" b="1" dirty="0">
                <a:latin typeface="Arial" panose="020B0604020202020204" pitchFamily="34" charset="0"/>
                <a:cs typeface="Arial" panose="020B0604020202020204" pitchFamily="34" charset="0"/>
              </a:rPr>
              <a:t>QTS – You stop someone you know, who is driving their car </a:t>
            </a:r>
            <a:r>
              <a:rPr lang="en-GB" altLang="en-US" sz="1100" b="1">
                <a:latin typeface="Arial" panose="020B0604020202020204" pitchFamily="34" charset="0"/>
                <a:cs typeface="Arial" panose="020B0604020202020204" pitchFamily="34" charset="0"/>
              </a:rPr>
              <a:t>whilst texting on their phone. </a:t>
            </a:r>
            <a:r>
              <a:rPr lang="en-GB" altLang="en-US" sz="1100" b="1" dirty="0">
                <a:latin typeface="Arial" panose="020B0604020202020204" pitchFamily="34" charset="0"/>
                <a:cs typeface="Arial" panose="020B0604020202020204" pitchFamily="34" charset="0"/>
              </a:rPr>
              <a:t>What would you do?</a:t>
            </a:r>
          </a:p>
          <a:p>
            <a:pPr>
              <a:defRPr/>
            </a:pPr>
            <a:r>
              <a:rPr lang="en-GB" altLang="en-US" sz="1100" b="1" dirty="0">
                <a:latin typeface="Arial" panose="020B0604020202020204" pitchFamily="34" charset="0"/>
                <a:cs typeface="Arial" panose="020B0604020202020204" pitchFamily="34" charset="0"/>
              </a:rPr>
              <a:t>QTS – How do we ensure our integrity when we use discretion?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 law in this country deals with very minor to extremely major crimes like murder. At one end some would believe that there is no discretion – anyone who commits murder can have no discretion applied – everyone has a right to life and anyone who denies another person must be punished most severely. But even for this most awful outcome, the loss of someone’s life, there is still discretion. </a:t>
            </a:r>
          </a:p>
          <a:p>
            <a:pPr>
              <a:defRPr/>
            </a:pPr>
            <a:r>
              <a:rPr lang="en-GB" altLang="en-US" sz="1100" dirty="0">
                <a:latin typeface="Arial" panose="020B0604020202020204" pitchFamily="34" charset="0"/>
                <a:cs typeface="Arial" panose="020B0604020202020204" pitchFamily="34" charset="0"/>
              </a:rPr>
              <a:t>Is it murder or manslaughter? </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Or even on a different level in a road traffic collision, is it causing death by reckless driving or careless driving? </a:t>
            </a:r>
          </a:p>
          <a:p>
            <a:pPr>
              <a:defRPr/>
            </a:pPr>
            <a:r>
              <a:rPr lang="en-GB" altLang="en-US" sz="1100" dirty="0">
                <a:latin typeface="Arial" panose="020B0604020202020204" pitchFamily="34" charset="0"/>
                <a:cs typeface="Arial" panose="020B0604020202020204" pitchFamily="34" charset="0"/>
              </a:rPr>
              <a:t>The outcome is the same, someone has lost their life, a family is grieving due to the actions of an individual, but the outcome in terms of judgement and punishment is very different. </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Some may say that this is a matter for the Crown Prosecution Service or a judge to decide. It is right they are part of this process and, together with a robust and independent investigation process, they provide the necessary checks and balances to ensure justice is done. However, the role of the police officer is incredibly important in determining the ultimate outcome. </a:t>
            </a:r>
          </a:p>
          <a:p>
            <a:pPr>
              <a:defRPr/>
            </a:pPr>
            <a:r>
              <a:rPr lang="en-GB" altLang="en-US" sz="1100" dirty="0">
                <a:latin typeface="Arial" panose="020B0604020202020204" pitchFamily="34" charset="0"/>
                <a:cs typeface="Arial" panose="020B0604020202020204" pitchFamily="34" charset="0"/>
              </a:rPr>
              <a:t>For example, let's say an officer observes a speeding motorist. The officer has the authority to pull the driver over and issue a ticket. However, because the driver is within ten miles per hour of the speed limit, and there's no other traffic on the isolated road, the officer chooses not to stop the car. </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Discretion contributes to police integrity when it's used to promote a fair and just result. Let's say the motorist was speeding in order to get to the hospital with an injured child. Most of us would agree with the officer's choice. </a:t>
            </a:r>
          </a:p>
          <a:p>
            <a:pPr>
              <a:defRPr/>
            </a:pPr>
            <a:r>
              <a:rPr lang="en-GB" altLang="en-US" sz="1100" dirty="0">
                <a:latin typeface="Arial" panose="020B0604020202020204" pitchFamily="34" charset="0"/>
                <a:cs typeface="Arial" panose="020B0604020202020204" pitchFamily="34" charset="0"/>
              </a:rPr>
              <a:t>Generally, an officer's personal ethics will also affect his or her use of discretion. </a:t>
            </a:r>
          </a:p>
          <a:p>
            <a:pPr>
              <a:defRPr/>
            </a:pPr>
            <a:endParaRPr lang="en-GB" dirty="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F780124C-608E-4CB2-8CDD-F5B652895C8C}" type="slidenum">
              <a:rPr lang="en-GB" altLang="en-US" sz="1200" smtClean="0"/>
              <a:pPr/>
              <a:t>14</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100" dirty="0">
                <a:latin typeface="Arial" panose="020B0604020202020204" pitchFamily="34" charset="0"/>
                <a:cs typeface="Arial" panose="020B0604020202020204" pitchFamily="34" charset="0"/>
              </a:rPr>
              <a:t>Police officers are presented with a multitude of unique situations on a daily basis. These situations require decisions. An officer's personal judgment, and ethics, will be exercised in his or her decision-making. </a:t>
            </a:r>
          </a:p>
          <a:p>
            <a:r>
              <a:rPr lang="en-GB" altLang="en-US" sz="1100" dirty="0">
                <a:latin typeface="Arial" panose="020B0604020202020204" pitchFamily="34" charset="0"/>
                <a:cs typeface="Arial" panose="020B0604020202020204" pitchFamily="34" charset="0"/>
              </a:rPr>
              <a:t>On one side of this interaction there is the police officer.</a:t>
            </a:r>
          </a:p>
          <a:p>
            <a:r>
              <a:rPr lang="en-GB" altLang="en-US" sz="1100" dirty="0">
                <a:latin typeface="Arial" panose="020B0604020202020204" pitchFamily="34" charset="0"/>
                <a:cs typeface="Arial" panose="020B0604020202020204" pitchFamily="34" charset="0"/>
              </a:rPr>
              <a:t>What sort of day is he or she having? </a:t>
            </a:r>
          </a:p>
          <a:p>
            <a:r>
              <a:rPr lang="en-GB" altLang="en-US" sz="1100" dirty="0">
                <a:latin typeface="Arial" panose="020B0604020202020204" pitchFamily="34" charset="0"/>
                <a:cs typeface="Arial" panose="020B0604020202020204" pitchFamily="34" charset="0"/>
              </a:rPr>
              <a:t>Have they come to work rested, with no problems at home that may affect their behaviour and judgement? </a:t>
            </a:r>
          </a:p>
          <a:p>
            <a:r>
              <a:rPr lang="en-GB" altLang="en-US" sz="1100" dirty="0">
                <a:latin typeface="Arial" panose="020B0604020202020204" pitchFamily="34" charset="0"/>
                <a:cs typeface="Arial" panose="020B0604020202020204" pitchFamily="34" charset="0"/>
              </a:rPr>
              <a:t>What are their personal values and considerations to the law that has been broken? </a:t>
            </a:r>
          </a:p>
          <a:p>
            <a:r>
              <a:rPr lang="en-GB" altLang="en-US" sz="1100" dirty="0">
                <a:latin typeface="Arial" panose="020B0604020202020204" pitchFamily="34" charset="0"/>
                <a:cs typeface="Arial" panose="020B0604020202020204" pitchFamily="34" charset="0"/>
              </a:rPr>
              <a:t>What pressures are they put under by my senior officers or government targets to get results? How do these affect how an officer approaches the transgressor? </a:t>
            </a:r>
          </a:p>
          <a:p>
            <a:r>
              <a:rPr lang="en-GB" altLang="en-US" sz="1100" dirty="0">
                <a:latin typeface="Arial" panose="020B0604020202020204" pitchFamily="34" charset="0"/>
                <a:cs typeface="Arial" panose="020B0604020202020204" pitchFamily="34" charset="0"/>
              </a:rPr>
              <a:t>What harm has been done by the transgression to others? </a:t>
            </a:r>
          </a:p>
          <a:p>
            <a:r>
              <a:rPr lang="en-GB" altLang="en-US" sz="1100" dirty="0">
                <a:latin typeface="Arial" panose="020B0604020202020204" pitchFamily="34" charset="0"/>
                <a:cs typeface="Arial" panose="020B0604020202020204" pitchFamily="34" charset="0"/>
              </a:rPr>
              <a:t>What is the officer’s relationship with this person?</a:t>
            </a:r>
          </a:p>
          <a:p>
            <a:r>
              <a:rPr lang="en-GB" altLang="en-US" sz="1100" dirty="0">
                <a:latin typeface="Arial" panose="020B0604020202020204" pitchFamily="34" charset="0"/>
                <a:cs typeface="Arial" panose="020B0604020202020204" pitchFamily="34" charset="0"/>
              </a:rPr>
              <a:t>Is this someone who they will never see again or is this someone who they will see day after day as they work their beat? </a:t>
            </a: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2FCF70F9-4532-4EFF-8A7E-8C80215C7158}" type="slidenum">
              <a:rPr lang="en-GB" altLang="en-US" sz="1200" smtClean="0"/>
              <a:pPr/>
              <a:t>15</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100" dirty="0">
                <a:latin typeface="Arial" panose="020B0604020202020204" pitchFamily="34" charset="0"/>
                <a:cs typeface="Arial" panose="020B0604020202020204" pitchFamily="34" charset="0"/>
              </a:rPr>
              <a:t>On the other side of the interaction is the transgressor. </a:t>
            </a:r>
          </a:p>
          <a:p>
            <a:r>
              <a:rPr lang="en-GB" altLang="en-US" sz="1100" dirty="0">
                <a:latin typeface="Arial" panose="020B0604020202020204" pitchFamily="34" charset="0"/>
                <a:cs typeface="Arial" panose="020B0604020202020204" pitchFamily="34" charset="0"/>
              </a:rPr>
              <a:t>What sort of the day are they having? </a:t>
            </a:r>
          </a:p>
          <a:p>
            <a:r>
              <a:rPr lang="en-GB" altLang="en-US" sz="1100" dirty="0">
                <a:latin typeface="Arial" panose="020B0604020202020204" pitchFamily="34" charset="0"/>
                <a:cs typeface="Arial" panose="020B0604020202020204" pitchFamily="34" charset="0"/>
              </a:rPr>
              <a:t>What are their personal values and considerations to the law they have broken? </a:t>
            </a:r>
          </a:p>
          <a:p>
            <a:r>
              <a:rPr lang="en-GB" altLang="en-US" sz="1100" dirty="0">
                <a:latin typeface="Arial" panose="020B0604020202020204" pitchFamily="34" charset="0"/>
                <a:cs typeface="Arial" panose="020B0604020202020204" pitchFamily="34" charset="0"/>
              </a:rPr>
              <a:t>What has caused them to break that law? </a:t>
            </a:r>
          </a:p>
          <a:p>
            <a:r>
              <a:rPr lang="en-GB" altLang="en-US" sz="1100" dirty="0">
                <a:latin typeface="Arial" panose="020B0604020202020204" pitchFamily="34" charset="0"/>
                <a:cs typeface="Arial" panose="020B0604020202020204" pitchFamily="34" charset="0"/>
              </a:rPr>
              <a:t>What is their relationship to authority that has questioned their behaviour? </a:t>
            </a:r>
          </a:p>
          <a:p>
            <a:r>
              <a:rPr lang="en-GB" altLang="en-US" sz="1100" dirty="0">
                <a:latin typeface="Arial" panose="020B0604020202020204" pitchFamily="34" charset="0"/>
                <a:cs typeface="Arial" panose="020B0604020202020204" pitchFamily="34" charset="0"/>
              </a:rPr>
              <a:t>How will they view the outcome and will they consider it fair and that the punishment fits the crime? </a:t>
            </a:r>
          </a:p>
          <a:p>
            <a:r>
              <a:rPr lang="en-GB" altLang="en-US" sz="1100" dirty="0">
                <a:latin typeface="Arial" panose="020B0604020202020204" pitchFamily="34" charset="0"/>
                <a:cs typeface="Arial" panose="020B0604020202020204" pitchFamily="34" charset="0"/>
              </a:rPr>
              <a:t>Ultimately, like a parent, a good police officer is looking for an outcome where the individual who has committed the offence reflects on their behaviour and does not repeat it. </a:t>
            </a:r>
          </a:p>
          <a:p>
            <a:r>
              <a:rPr lang="en-GB" altLang="en-US" sz="1100" dirty="0">
                <a:latin typeface="Arial" panose="020B0604020202020204" pitchFamily="34" charset="0"/>
                <a:cs typeface="Arial" panose="020B0604020202020204" pitchFamily="34" charset="0"/>
              </a:rPr>
              <a:t>This can be achieved by a variety of methods and punishments, but it is most easily achieved when both parties in the interaction understand the outcome and consider the penalty reasonable to the transgression, and where appropriate this outcome satisfies the perpetrator and the victim that justice has been done. </a:t>
            </a:r>
          </a:p>
          <a:p>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someone who they will never see again or is this someone who they will see day after day as they work their beat? </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4AB19785-31AF-46D8-BD6F-DCD7E901A4BB}" type="slidenum">
              <a:rPr lang="en-GB" altLang="en-US" sz="1200" smtClean="0"/>
              <a:pPr/>
              <a:t>16</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01DA8D5-332A-4549-8531-B92005FDEC25}" type="slidenum">
              <a:rPr lang="en-GB" altLang="en-US" sz="1200" smtClean="0"/>
              <a:pPr/>
              <a:t>17</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96450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49626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2910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2795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17176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31/01/2023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89885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69286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0480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6015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37806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84164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EA175BC3-2B98-439F-9239-8F961380BA47}"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97B76A4-E536-4209-9B13-E1747F30E92C}" type="slidenum">
              <a:rPr lang="en-GB" smtClean="0"/>
              <a:pPr>
                <a:defRPr/>
              </a:pPr>
              <a:t>‹#›</a:t>
            </a:fld>
            <a:endParaRPr lang="en-GB"/>
          </a:p>
        </p:txBody>
      </p:sp>
    </p:spTree>
    <p:extLst>
      <p:ext uri="{BB962C8B-B14F-4D97-AF65-F5344CB8AC3E}">
        <p14:creationId xmlns:p14="http://schemas.microsoft.com/office/powerpoint/2010/main" val="4198376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091452E-941F-48C4-BABE-F06651319B41}"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C2639BB-BCC8-4E9B-83AC-B5F2B8762304}" type="slidenum">
              <a:rPr lang="en-GB" smtClean="0"/>
              <a:pPr>
                <a:defRPr/>
              </a:pPr>
              <a:t>‹#›</a:t>
            </a:fld>
            <a:endParaRPr lang="en-GB"/>
          </a:p>
        </p:txBody>
      </p:sp>
    </p:spTree>
    <p:extLst>
      <p:ext uri="{BB962C8B-B14F-4D97-AF65-F5344CB8AC3E}">
        <p14:creationId xmlns:p14="http://schemas.microsoft.com/office/powerpoint/2010/main" val="3618535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BA7961D1-B633-4AE8-A40B-25B27AC9FD6C}"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62A3683-D47E-44F8-89B2-F9357EC60DAF}" type="slidenum">
              <a:rPr lang="en-GB" smtClean="0"/>
              <a:pPr>
                <a:defRPr/>
              </a:pPr>
              <a:t>‹#›</a:t>
            </a:fld>
            <a:endParaRPr lang="en-GB"/>
          </a:p>
        </p:txBody>
      </p:sp>
    </p:spTree>
    <p:extLst>
      <p:ext uri="{BB962C8B-B14F-4D97-AF65-F5344CB8AC3E}">
        <p14:creationId xmlns:p14="http://schemas.microsoft.com/office/powerpoint/2010/main" val="2259809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07477A91-E941-4F5B-857C-FED048C167D9}" type="datetimeFigureOut">
              <a:rPr lang="en-GB" smtClean="0"/>
              <a:pPr>
                <a:defRPr/>
              </a:pPr>
              <a:t>31/01/2023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A58A253-860E-4F3F-87B8-91FBA7D9AD92}" type="slidenum">
              <a:rPr lang="en-GB" smtClean="0"/>
              <a:pPr>
                <a:defRPr/>
              </a:pPr>
              <a:t>‹#›</a:t>
            </a:fld>
            <a:endParaRPr lang="en-GB"/>
          </a:p>
        </p:txBody>
      </p:sp>
    </p:spTree>
    <p:extLst>
      <p:ext uri="{BB962C8B-B14F-4D97-AF65-F5344CB8AC3E}">
        <p14:creationId xmlns:p14="http://schemas.microsoft.com/office/powerpoint/2010/main" val="4030026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A1004D5-82C1-4435-88F0-10A7F369FA01}" type="datetimeFigureOut">
              <a:rPr lang="en-GB" smtClean="0"/>
              <a:pPr>
                <a:defRPr/>
              </a:pPr>
              <a:t>31/01/2023</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FA0C9FE-6C97-4D09-9CF5-DFF6A9AD543D}" type="slidenum">
              <a:rPr lang="en-GB" smtClean="0"/>
              <a:pPr>
                <a:defRPr/>
              </a:pPr>
              <a:t>‹#›</a:t>
            </a:fld>
            <a:endParaRPr lang="en-GB"/>
          </a:p>
        </p:txBody>
      </p:sp>
    </p:spTree>
    <p:extLst>
      <p:ext uri="{BB962C8B-B14F-4D97-AF65-F5344CB8AC3E}">
        <p14:creationId xmlns:p14="http://schemas.microsoft.com/office/powerpoint/2010/main" val="40582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431F85E8-B0A5-486D-B0FE-E56FD8795AF2}" type="datetimeFigureOut">
              <a:rPr lang="en-GB" smtClean="0"/>
              <a:pPr>
                <a:defRPr/>
              </a:pPr>
              <a:t>31/01/2023</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6ABE0E46-F172-49BD-845A-E35D0FADCA33}" type="slidenum">
              <a:rPr lang="en-GB" smtClean="0"/>
              <a:pPr>
                <a:defRPr/>
              </a:pPr>
              <a:t>‹#›</a:t>
            </a:fld>
            <a:endParaRPr lang="en-GB"/>
          </a:p>
        </p:txBody>
      </p:sp>
    </p:spTree>
    <p:extLst>
      <p:ext uri="{BB962C8B-B14F-4D97-AF65-F5344CB8AC3E}">
        <p14:creationId xmlns:p14="http://schemas.microsoft.com/office/powerpoint/2010/main" val="2980659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1B2C52-1CA3-4B43-BA26-7B4812E1B09F}" type="datetimeFigureOut">
              <a:rPr lang="en-GB" smtClean="0"/>
              <a:pPr>
                <a:defRPr/>
              </a:pPr>
              <a:t>31/01/2023</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FEBF812F-BC20-4B0D-A591-FE2F6CFE79F5}" type="slidenum">
              <a:rPr lang="en-GB" smtClean="0"/>
              <a:pPr>
                <a:defRPr/>
              </a:pPr>
              <a:t>‹#›</a:t>
            </a:fld>
            <a:endParaRPr lang="en-GB"/>
          </a:p>
        </p:txBody>
      </p:sp>
    </p:spTree>
    <p:extLst>
      <p:ext uri="{BB962C8B-B14F-4D97-AF65-F5344CB8AC3E}">
        <p14:creationId xmlns:p14="http://schemas.microsoft.com/office/powerpoint/2010/main" val="2149936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B48F8C25-333C-455F-92E7-4C2665F2890E}" type="datetimeFigureOut">
              <a:rPr lang="en-GB" smtClean="0"/>
              <a:pPr>
                <a:defRPr/>
              </a:pPr>
              <a:t>31/01/2023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9BC6086-2F61-443E-87E2-58EB8A525D96}" type="slidenum">
              <a:rPr lang="en-GB" smtClean="0"/>
              <a:pPr>
                <a:defRPr/>
              </a:pPr>
              <a:t>‹#›</a:t>
            </a:fld>
            <a:endParaRPr lang="en-GB"/>
          </a:p>
        </p:txBody>
      </p:sp>
    </p:spTree>
    <p:extLst>
      <p:ext uri="{BB962C8B-B14F-4D97-AF65-F5344CB8AC3E}">
        <p14:creationId xmlns:p14="http://schemas.microsoft.com/office/powerpoint/2010/main" val="3764422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2C2E631E-F9A6-4371-8700-ECDBA18139CE}" type="datetimeFigureOut">
              <a:rPr lang="en-GB" smtClean="0"/>
              <a:pPr>
                <a:defRPr/>
              </a:pPr>
              <a:t>31/01/2023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848C792-02B4-4F3C-A1B4-3E48E25A92A0}" type="slidenum">
              <a:rPr lang="en-GB" smtClean="0"/>
              <a:pPr>
                <a:defRPr/>
              </a:pPr>
              <a:t>‹#›</a:t>
            </a:fld>
            <a:endParaRPr lang="en-GB"/>
          </a:p>
        </p:txBody>
      </p:sp>
    </p:spTree>
    <p:extLst>
      <p:ext uri="{BB962C8B-B14F-4D97-AF65-F5344CB8AC3E}">
        <p14:creationId xmlns:p14="http://schemas.microsoft.com/office/powerpoint/2010/main" val="2068370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2372CF1-F779-4480-98C8-5FC478E7BF1D}"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FB7D64-4D18-4FA0-B555-88E7A139AEB9}" type="slidenum">
              <a:rPr lang="en-GB" smtClean="0"/>
              <a:pPr>
                <a:defRPr/>
              </a:pPr>
              <a:t>‹#›</a:t>
            </a:fld>
            <a:endParaRPr lang="en-GB"/>
          </a:p>
        </p:txBody>
      </p:sp>
    </p:spTree>
    <p:extLst>
      <p:ext uri="{BB962C8B-B14F-4D97-AF65-F5344CB8AC3E}">
        <p14:creationId xmlns:p14="http://schemas.microsoft.com/office/powerpoint/2010/main" val="2319718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58DBBBC-900F-4696-9E44-60847C5A5E80}" type="datetimeFigureOut">
              <a:rPr lang="en-GB" smtClean="0"/>
              <a:pPr>
                <a:defRPr/>
              </a:pPr>
              <a:t>31/01/2023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33DA74B-EE12-4C44-A66B-8CDECB058227}" type="slidenum">
              <a:rPr lang="en-GB" smtClean="0"/>
              <a:pPr>
                <a:defRPr/>
              </a:pPr>
              <a:t>‹#›</a:t>
            </a:fld>
            <a:endParaRPr lang="en-GB"/>
          </a:p>
        </p:txBody>
      </p:sp>
    </p:spTree>
    <p:extLst>
      <p:ext uri="{BB962C8B-B14F-4D97-AF65-F5344CB8AC3E}">
        <p14:creationId xmlns:p14="http://schemas.microsoft.com/office/powerpoint/2010/main" val="140332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AFD7BFC-596D-4EE1-8453-CCD87170D2B7}" type="datetimeFigureOut">
              <a:rPr lang="en-GB" smtClean="0"/>
              <a:pPr>
                <a:defRPr/>
              </a:pPr>
              <a:t>31/01/2023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ACB04098-72CD-48D8-9488-2560B6482447}" type="slidenum">
              <a:rPr lang="en-GB" smtClean="0"/>
              <a:pPr>
                <a:defRPr/>
              </a:pPr>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035988301"/>
      </p:ext>
    </p:extLst>
  </p:cSld>
  <p:clrMap bg1="lt1" tx1="dk1" bg2="lt2" tx2="dk2" accent1="accent1" accent2="accent2" accent3="accent3" accent4="accent4" accent5="accent5" accent6="accent6" hlink="hlink" folHlink="folHlink"/>
  <p:sldLayoutIdLst>
    <p:sldLayoutId id="2147484193" r:id="rId1"/>
    <p:sldLayoutId id="2147484194" r:id="rId2"/>
    <p:sldLayoutId id="2147484195" r:id="rId3"/>
    <p:sldLayoutId id="2147484196" r:id="rId4"/>
    <p:sldLayoutId id="2147484197" r:id="rId5"/>
    <p:sldLayoutId id="2147484198" r:id="rId6"/>
    <p:sldLayoutId id="2147484199" r:id="rId7"/>
    <p:sldLayoutId id="2147484200" r:id="rId8"/>
    <p:sldLayoutId id="2147484201" r:id="rId9"/>
    <p:sldLayoutId id="2147484202" r:id="rId10"/>
    <p:sldLayoutId id="214748420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AFD7BFC-596D-4EE1-8453-CCD87170D2B7}" type="datetimeFigureOut">
              <a:rPr lang="en-GB" smtClean="0"/>
              <a:pPr>
                <a:defRPr/>
              </a:pPr>
              <a:t>31/01/2023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ACB04098-72CD-48D8-9488-2560B6482447}" type="slidenum">
              <a:rPr lang="en-GB" smtClean="0"/>
              <a:pPr>
                <a:defRPr/>
              </a:pPr>
              <a:t>‹#›</a:t>
            </a:fld>
            <a:endParaRPr lang="en-GB"/>
          </a:p>
        </p:txBody>
      </p:sp>
      <p:sp>
        <p:nvSpPr>
          <p:cNvPr id="7" name="hl" descr=" "/>
          <p:cNvSpPr txBox="1"/>
          <p:nvPr userDrawn="1"/>
        </p:nvSpPr>
        <p:spPr>
          <a:xfrm>
            <a:off x="0" y="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68567988"/>
      </p:ext>
    </p:extLst>
  </p:cSld>
  <p:clrMap bg1="lt1" tx1="dk1" bg2="lt2" tx2="dk2" accent1="accent1" accent2="accent2" accent3="accent3" accent4="accent4" accent5="accent5" accent6="accent6" hlink="hlink" folHlink="folHlink"/>
  <p:sldLayoutIdLst>
    <p:sldLayoutId id="2147484205" r:id="rId1"/>
    <p:sldLayoutId id="2147484206" r:id="rId2"/>
    <p:sldLayoutId id="2147484207" r:id="rId3"/>
    <p:sldLayoutId id="2147484208" r:id="rId4"/>
    <p:sldLayoutId id="2147484209" r:id="rId5"/>
    <p:sldLayoutId id="2147484210" r:id="rId6"/>
    <p:sldLayoutId id="2147484211" r:id="rId7"/>
    <p:sldLayoutId id="2147484212" r:id="rId8"/>
    <p:sldLayoutId id="2147484213" r:id="rId9"/>
    <p:sldLayoutId id="2147484214" r:id="rId10"/>
    <p:sldLayoutId id="21474842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pn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594927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5789" y="55447"/>
            <a:ext cx="9143997" cy="1620773"/>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8328248" y="502272"/>
            <a:ext cx="3203416" cy="727122"/>
          </a:xfrm>
          <a:prstGeom prst="rect">
            <a:avLst/>
          </a:prstGeom>
          <a:solidFill>
            <a:schemeClr val="bg1"/>
          </a:solidFill>
        </p:spPr>
        <p:txBody>
          <a:bodyPr wrap="square" rtlCol="0">
            <a:spAutoFit/>
          </a:bodyPr>
          <a:lstStyle/>
          <a:p>
            <a:pPr defTabSz="685800" eaLnBrk="1" fontAlgn="auto" hangingPunct="1">
              <a:spcBef>
                <a:spcPts val="0"/>
              </a:spcBef>
              <a:spcAft>
                <a:spcPts val="0"/>
              </a:spcAft>
            </a:pP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Discretion</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1421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95400" y="215901"/>
            <a:ext cx="10801200"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What is Discretion?</a:t>
            </a:r>
          </a:p>
        </p:txBody>
      </p:sp>
      <p:pic>
        <p:nvPicPr>
          <p:cNvPr id="614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55440" y="1470025"/>
            <a:ext cx="3917950" cy="391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7F2BBE1F-36B5-4484-89F2-966B7A173D6B}"/>
              </a:ext>
            </a:extLst>
          </p:cNvPr>
          <p:cNvSpPr/>
          <p:nvPr/>
        </p:nvSpPr>
        <p:spPr>
          <a:xfrm>
            <a:off x="5447928" y="2780928"/>
            <a:ext cx="1152128" cy="115212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Vs</a:t>
            </a:r>
          </a:p>
        </p:txBody>
      </p:sp>
      <p:pic>
        <p:nvPicPr>
          <p:cNvPr id="5" name="Picture 4">
            <a:extLst>
              <a:ext uri="{FF2B5EF4-FFF2-40B4-BE49-F238E27FC236}">
                <a16:creationId xmlns:a16="http://schemas.microsoft.com/office/drawing/2014/main" id="{5E67A20C-6880-4DEE-9F62-B0CB19F09769}"/>
              </a:ext>
            </a:extLst>
          </p:cNvPr>
          <p:cNvPicPr>
            <a:picLocks noChangeAspect="1"/>
          </p:cNvPicPr>
          <p:nvPr/>
        </p:nvPicPr>
        <p:blipFill>
          <a:blip r:embed="rId4"/>
          <a:stretch>
            <a:fillRect/>
          </a:stretch>
        </p:blipFill>
        <p:spPr>
          <a:xfrm>
            <a:off x="7218612" y="2120991"/>
            <a:ext cx="3602588" cy="291359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39416" y="188640"/>
            <a:ext cx="10729192"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Definition of Discretion</a:t>
            </a:r>
          </a:p>
        </p:txBody>
      </p:sp>
      <p:pic>
        <p:nvPicPr>
          <p:cNvPr id="819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80376" y="3000233"/>
            <a:ext cx="2400300" cy="262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69DBA2BC-694B-4998-B42F-C0048C96DB25}"/>
              </a:ext>
            </a:extLst>
          </p:cNvPr>
          <p:cNvGraphicFramePr/>
          <p:nvPr>
            <p:extLst>
              <p:ext uri="{D42A27DB-BD31-4B8C-83A1-F6EECF244321}">
                <p14:modId xmlns:p14="http://schemas.microsoft.com/office/powerpoint/2010/main" val="4084514821"/>
              </p:ext>
            </p:extLst>
          </p:nvPr>
        </p:nvGraphicFramePr>
        <p:xfrm>
          <a:off x="623392" y="882141"/>
          <a:ext cx="8424936" cy="474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A190BEC-1A05-495A-8508-0A240122FE88}"/>
                                            </p:graphicEl>
                                          </p:spTgt>
                                        </p:tgtEl>
                                        <p:attrNameLst>
                                          <p:attrName>style.visibility</p:attrName>
                                        </p:attrNameLst>
                                      </p:cBhvr>
                                      <p:to>
                                        <p:strVal val="visible"/>
                                      </p:to>
                                    </p:set>
                                    <p:animEffect transition="in" filter="fade">
                                      <p:cBhvr>
                                        <p:cTn id="7" dur="500"/>
                                        <p:tgtEl>
                                          <p:spTgt spid="2">
                                            <p:graphicEl>
                                              <a:dgm id="{2A190BEC-1A05-495A-8508-0A240122FE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31C74D-C869-4E6A-824D-A93B4A05B7C7}"/>
                                            </p:graphicEl>
                                          </p:spTgt>
                                        </p:tgtEl>
                                        <p:attrNameLst>
                                          <p:attrName>style.visibility</p:attrName>
                                        </p:attrNameLst>
                                      </p:cBhvr>
                                      <p:to>
                                        <p:strVal val="visible"/>
                                      </p:to>
                                    </p:set>
                                    <p:animEffect transition="in" filter="fade">
                                      <p:cBhvr>
                                        <p:cTn id="12" dur="500"/>
                                        <p:tgtEl>
                                          <p:spTgt spid="2">
                                            <p:graphicEl>
                                              <a:dgm id="{5631C74D-C869-4E6A-824D-A93B4A05B7C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DC570BF-3EE7-47AA-859F-444EEC163E16}"/>
                                            </p:graphicEl>
                                          </p:spTgt>
                                        </p:tgtEl>
                                        <p:attrNameLst>
                                          <p:attrName>style.visibility</p:attrName>
                                        </p:attrNameLst>
                                      </p:cBhvr>
                                      <p:to>
                                        <p:strVal val="visible"/>
                                      </p:to>
                                    </p:set>
                                    <p:animEffect transition="in" filter="fade">
                                      <p:cBhvr>
                                        <p:cTn id="15" dur="500"/>
                                        <p:tgtEl>
                                          <p:spTgt spid="2">
                                            <p:graphicEl>
                                              <a:dgm id="{FDC570BF-3EE7-47AA-859F-444EEC163E1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A680D27-720E-4659-B9EF-DE66F342899C}"/>
                                            </p:graphicEl>
                                          </p:spTgt>
                                        </p:tgtEl>
                                        <p:attrNameLst>
                                          <p:attrName>style.visibility</p:attrName>
                                        </p:attrNameLst>
                                      </p:cBhvr>
                                      <p:to>
                                        <p:strVal val="visible"/>
                                      </p:to>
                                    </p:set>
                                    <p:animEffect transition="in" filter="fade">
                                      <p:cBhvr>
                                        <p:cTn id="20" dur="500"/>
                                        <p:tgtEl>
                                          <p:spTgt spid="2">
                                            <p:graphicEl>
                                              <a:dgm id="{8A680D27-720E-4659-B9EF-DE66F342899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CCEDF2E-61A1-4491-B37D-14ACB66EFE39}"/>
                                            </p:graphicEl>
                                          </p:spTgt>
                                        </p:tgtEl>
                                        <p:attrNameLst>
                                          <p:attrName>style.visibility</p:attrName>
                                        </p:attrNameLst>
                                      </p:cBhvr>
                                      <p:to>
                                        <p:strVal val="visible"/>
                                      </p:to>
                                    </p:set>
                                    <p:animEffect transition="in" filter="fade">
                                      <p:cBhvr>
                                        <p:cTn id="23" dur="500"/>
                                        <p:tgtEl>
                                          <p:spTgt spid="2">
                                            <p:graphicEl>
                                              <a:dgm id="{5CCEDF2E-61A1-4491-B37D-14ACB66EFE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3">
            <a:extLst>
              <a:ext uri="{28A0092B-C50C-407E-A947-70E740481C1C}">
                <a14:useLocalDpi xmlns:a14="http://schemas.microsoft.com/office/drawing/2010/main" val="0"/>
              </a:ext>
            </a:extLst>
          </a:blip>
          <a:srcRect l="5556" r="8333"/>
          <a:stretch>
            <a:fillRect/>
          </a:stretch>
        </p:blipFill>
        <p:spPr bwMode="auto">
          <a:xfrm>
            <a:off x="695400" y="3466427"/>
            <a:ext cx="2893318" cy="2240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695400" y="337124"/>
            <a:ext cx="10729192"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Options</a:t>
            </a:r>
          </a:p>
        </p:txBody>
      </p:sp>
      <p:graphicFrame>
        <p:nvGraphicFramePr>
          <p:cNvPr id="2" name="Diagram 1">
            <a:extLst>
              <a:ext uri="{FF2B5EF4-FFF2-40B4-BE49-F238E27FC236}">
                <a16:creationId xmlns:a16="http://schemas.microsoft.com/office/drawing/2014/main" id="{B397B5A4-ED09-4C4A-BAA5-6470E4F3DAD2}"/>
              </a:ext>
            </a:extLst>
          </p:cNvPr>
          <p:cNvGraphicFramePr/>
          <p:nvPr>
            <p:extLst>
              <p:ext uri="{D42A27DB-BD31-4B8C-83A1-F6EECF244321}">
                <p14:modId xmlns:p14="http://schemas.microsoft.com/office/powerpoint/2010/main" val="1657054862"/>
              </p:ext>
            </p:extLst>
          </p:nvPr>
        </p:nvGraphicFramePr>
        <p:xfrm>
          <a:off x="911424" y="620688"/>
          <a:ext cx="10585176" cy="5517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0701AB5-C94E-4E0E-ADD8-84A1440A173C}"/>
                                            </p:graphicEl>
                                          </p:spTgt>
                                        </p:tgtEl>
                                        <p:attrNameLst>
                                          <p:attrName>style.visibility</p:attrName>
                                        </p:attrNameLst>
                                      </p:cBhvr>
                                      <p:to>
                                        <p:strVal val="visible"/>
                                      </p:to>
                                    </p:set>
                                    <p:animEffect transition="in" filter="fade">
                                      <p:cBhvr>
                                        <p:cTn id="7" dur="500"/>
                                        <p:tgtEl>
                                          <p:spTgt spid="2">
                                            <p:graphicEl>
                                              <a:dgm id="{E0701AB5-C94E-4E0E-ADD8-84A1440A173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7A8D1C-8B9B-4DAE-92BE-06543000E631}"/>
                                            </p:graphicEl>
                                          </p:spTgt>
                                        </p:tgtEl>
                                        <p:attrNameLst>
                                          <p:attrName>style.visibility</p:attrName>
                                        </p:attrNameLst>
                                      </p:cBhvr>
                                      <p:to>
                                        <p:strVal val="visible"/>
                                      </p:to>
                                    </p:set>
                                    <p:animEffect transition="in" filter="fade">
                                      <p:cBhvr>
                                        <p:cTn id="12" dur="500"/>
                                        <p:tgtEl>
                                          <p:spTgt spid="2">
                                            <p:graphicEl>
                                              <a:dgm id="{DC7A8D1C-8B9B-4DAE-92BE-06543000E63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7A54F4D-9216-4819-9469-69CFF8B8A57D}"/>
                                            </p:graphicEl>
                                          </p:spTgt>
                                        </p:tgtEl>
                                        <p:attrNameLst>
                                          <p:attrName>style.visibility</p:attrName>
                                        </p:attrNameLst>
                                      </p:cBhvr>
                                      <p:to>
                                        <p:strVal val="visible"/>
                                      </p:to>
                                    </p:set>
                                    <p:animEffect transition="in" filter="fade">
                                      <p:cBhvr>
                                        <p:cTn id="15" dur="500"/>
                                        <p:tgtEl>
                                          <p:spTgt spid="2">
                                            <p:graphicEl>
                                              <a:dgm id="{67A54F4D-9216-4819-9469-69CFF8B8A57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6549C95-B5FE-4799-84EF-068E533EC02D}"/>
                                            </p:graphicEl>
                                          </p:spTgt>
                                        </p:tgtEl>
                                        <p:attrNameLst>
                                          <p:attrName>style.visibility</p:attrName>
                                        </p:attrNameLst>
                                      </p:cBhvr>
                                      <p:to>
                                        <p:strVal val="visible"/>
                                      </p:to>
                                    </p:set>
                                    <p:animEffect transition="in" filter="fade">
                                      <p:cBhvr>
                                        <p:cTn id="20" dur="500"/>
                                        <p:tgtEl>
                                          <p:spTgt spid="2">
                                            <p:graphicEl>
                                              <a:dgm id="{96549C95-B5FE-4799-84EF-068E533EC02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0FEA776-A32D-4FEB-8BD6-CA16A616559D}"/>
                                            </p:graphicEl>
                                          </p:spTgt>
                                        </p:tgtEl>
                                        <p:attrNameLst>
                                          <p:attrName>style.visibility</p:attrName>
                                        </p:attrNameLst>
                                      </p:cBhvr>
                                      <p:to>
                                        <p:strVal val="visible"/>
                                      </p:to>
                                    </p:set>
                                    <p:animEffect transition="in" filter="fade">
                                      <p:cBhvr>
                                        <p:cTn id="23" dur="500"/>
                                        <p:tgtEl>
                                          <p:spTgt spid="2">
                                            <p:graphicEl>
                                              <a:dgm id="{70FEA776-A32D-4FEB-8BD6-CA16A616559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FD469ED5-6CC9-44AB-8CA1-EC7D7C3F0530}"/>
                                            </p:graphicEl>
                                          </p:spTgt>
                                        </p:tgtEl>
                                        <p:attrNameLst>
                                          <p:attrName>style.visibility</p:attrName>
                                        </p:attrNameLst>
                                      </p:cBhvr>
                                      <p:to>
                                        <p:strVal val="visible"/>
                                      </p:to>
                                    </p:set>
                                    <p:animEffect transition="in" filter="fade">
                                      <p:cBhvr>
                                        <p:cTn id="28" dur="500"/>
                                        <p:tgtEl>
                                          <p:spTgt spid="2">
                                            <p:graphicEl>
                                              <a:dgm id="{FD469ED5-6CC9-44AB-8CA1-EC7D7C3F053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2A22AC2-DC8C-4E94-B384-0F89835312DE}"/>
                                            </p:graphicEl>
                                          </p:spTgt>
                                        </p:tgtEl>
                                        <p:attrNameLst>
                                          <p:attrName>style.visibility</p:attrName>
                                        </p:attrNameLst>
                                      </p:cBhvr>
                                      <p:to>
                                        <p:strVal val="visible"/>
                                      </p:to>
                                    </p:set>
                                    <p:animEffect transition="in" filter="fade">
                                      <p:cBhvr>
                                        <p:cTn id="31" dur="500"/>
                                        <p:tgtEl>
                                          <p:spTgt spid="2">
                                            <p:graphicEl>
                                              <a:dgm id="{42A22AC2-DC8C-4E94-B384-0F89835312D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4A557292-7202-4CDB-9837-41D2715A0058}"/>
                                            </p:graphicEl>
                                          </p:spTgt>
                                        </p:tgtEl>
                                        <p:attrNameLst>
                                          <p:attrName>style.visibility</p:attrName>
                                        </p:attrNameLst>
                                      </p:cBhvr>
                                      <p:to>
                                        <p:strVal val="visible"/>
                                      </p:to>
                                    </p:set>
                                    <p:animEffect transition="in" filter="fade">
                                      <p:cBhvr>
                                        <p:cTn id="36" dur="500"/>
                                        <p:tgtEl>
                                          <p:spTgt spid="2">
                                            <p:graphicEl>
                                              <a:dgm id="{4A557292-7202-4CDB-9837-41D2715A005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D6ABFAE-5CCC-4AB5-A27A-0B8E3C23FCEA}"/>
                                            </p:graphicEl>
                                          </p:spTgt>
                                        </p:tgtEl>
                                        <p:attrNameLst>
                                          <p:attrName>style.visibility</p:attrName>
                                        </p:attrNameLst>
                                      </p:cBhvr>
                                      <p:to>
                                        <p:strVal val="visible"/>
                                      </p:to>
                                    </p:set>
                                    <p:animEffect transition="in" filter="fade">
                                      <p:cBhvr>
                                        <p:cTn id="39" dur="500"/>
                                        <p:tgtEl>
                                          <p:spTgt spid="2">
                                            <p:graphicEl>
                                              <a:dgm id="{3D6ABFAE-5CCC-4AB5-A27A-0B8E3C23FC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25" y="325438"/>
            <a:ext cx="10398396"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Factors which may Influence Decisions</a:t>
            </a:r>
          </a:p>
        </p:txBody>
      </p:sp>
      <p:pic>
        <p:nvPicPr>
          <p:cNvPr id="12292"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60296" y="2022475"/>
            <a:ext cx="2549525"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8F33F376-59B9-48C4-AB40-85C8B73C8C81}"/>
              </a:ext>
            </a:extLst>
          </p:cNvPr>
          <p:cNvGraphicFramePr/>
          <p:nvPr>
            <p:extLst>
              <p:ext uri="{D42A27DB-BD31-4B8C-83A1-F6EECF244321}">
                <p14:modId xmlns:p14="http://schemas.microsoft.com/office/powerpoint/2010/main" val="3071840905"/>
              </p:ext>
            </p:extLst>
          </p:nvPr>
        </p:nvGraphicFramePr>
        <p:xfrm>
          <a:off x="911425" y="1052736"/>
          <a:ext cx="7704855" cy="44644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E3EB85F-F31A-4B1B-A11B-D758FC7766BF}"/>
                                            </p:graphicEl>
                                          </p:spTgt>
                                        </p:tgtEl>
                                        <p:attrNameLst>
                                          <p:attrName>style.visibility</p:attrName>
                                        </p:attrNameLst>
                                      </p:cBhvr>
                                      <p:to>
                                        <p:strVal val="visible"/>
                                      </p:to>
                                    </p:set>
                                    <p:animEffect transition="in" filter="fade">
                                      <p:cBhvr>
                                        <p:cTn id="7" dur="500"/>
                                        <p:tgtEl>
                                          <p:spTgt spid="2">
                                            <p:graphicEl>
                                              <a:dgm id="{1E3EB85F-F31A-4B1B-A11B-D758FC7766B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130C360-7BA5-4816-908C-0356684C3754}"/>
                                            </p:graphicEl>
                                          </p:spTgt>
                                        </p:tgtEl>
                                        <p:attrNameLst>
                                          <p:attrName>style.visibility</p:attrName>
                                        </p:attrNameLst>
                                      </p:cBhvr>
                                      <p:to>
                                        <p:strVal val="visible"/>
                                      </p:to>
                                    </p:set>
                                    <p:animEffect transition="in" filter="fade">
                                      <p:cBhvr>
                                        <p:cTn id="12" dur="500"/>
                                        <p:tgtEl>
                                          <p:spTgt spid="2">
                                            <p:graphicEl>
                                              <a:dgm id="{D130C360-7BA5-4816-908C-0356684C375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27ADDD5-097A-4D51-990E-A965D0ED90D7}"/>
                                            </p:graphicEl>
                                          </p:spTgt>
                                        </p:tgtEl>
                                        <p:attrNameLst>
                                          <p:attrName>style.visibility</p:attrName>
                                        </p:attrNameLst>
                                      </p:cBhvr>
                                      <p:to>
                                        <p:strVal val="visible"/>
                                      </p:to>
                                    </p:set>
                                    <p:animEffect transition="in" filter="fade">
                                      <p:cBhvr>
                                        <p:cTn id="15" dur="500"/>
                                        <p:tgtEl>
                                          <p:spTgt spid="2">
                                            <p:graphicEl>
                                              <a:dgm id="{027ADDD5-097A-4D51-990E-A965D0ED90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2777B6D-CBD4-4FA3-8FEB-851C27B9AA2D}"/>
                                            </p:graphicEl>
                                          </p:spTgt>
                                        </p:tgtEl>
                                        <p:attrNameLst>
                                          <p:attrName>style.visibility</p:attrName>
                                        </p:attrNameLst>
                                      </p:cBhvr>
                                      <p:to>
                                        <p:strVal val="visible"/>
                                      </p:to>
                                    </p:set>
                                    <p:animEffect transition="in" filter="fade">
                                      <p:cBhvr>
                                        <p:cTn id="20" dur="500"/>
                                        <p:tgtEl>
                                          <p:spTgt spid="2">
                                            <p:graphicEl>
                                              <a:dgm id="{82777B6D-CBD4-4FA3-8FEB-851C27B9AA2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C710BB1-5CA2-4BDF-B16A-AEB72347B407}"/>
                                            </p:graphicEl>
                                          </p:spTgt>
                                        </p:tgtEl>
                                        <p:attrNameLst>
                                          <p:attrName>style.visibility</p:attrName>
                                        </p:attrNameLst>
                                      </p:cBhvr>
                                      <p:to>
                                        <p:strVal val="visible"/>
                                      </p:to>
                                    </p:set>
                                    <p:animEffect transition="in" filter="fade">
                                      <p:cBhvr>
                                        <p:cTn id="23" dur="500"/>
                                        <p:tgtEl>
                                          <p:spTgt spid="2">
                                            <p:graphicEl>
                                              <a:dgm id="{BC710BB1-5CA2-4BDF-B16A-AEB72347B40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1584168-79A8-4E9F-B7B5-211E2CE0DDC1}"/>
                                            </p:graphicEl>
                                          </p:spTgt>
                                        </p:tgtEl>
                                        <p:attrNameLst>
                                          <p:attrName>style.visibility</p:attrName>
                                        </p:attrNameLst>
                                      </p:cBhvr>
                                      <p:to>
                                        <p:strVal val="visible"/>
                                      </p:to>
                                    </p:set>
                                    <p:animEffect transition="in" filter="fade">
                                      <p:cBhvr>
                                        <p:cTn id="28" dur="500"/>
                                        <p:tgtEl>
                                          <p:spTgt spid="2">
                                            <p:graphicEl>
                                              <a:dgm id="{C1584168-79A8-4E9F-B7B5-211E2CE0DDC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E49D6A-21D2-4127-B3BD-0012D4C32244}"/>
                                            </p:graphicEl>
                                          </p:spTgt>
                                        </p:tgtEl>
                                        <p:attrNameLst>
                                          <p:attrName>style.visibility</p:attrName>
                                        </p:attrNameLst>
                                      </p:cBhvr>
                                      <p:to>
                                        <p:strVal val="visible"/>
                                      </p:to>
                                    </p:set>
                                    <p:animEffect transition="in" filter="fade">
                                      <p:cBhvr>
                                        <p:cTn id="31" dur="500"/>
                                        <p:tgtEl>
                                          <p:spTgt spid="2">
                                            <p:graphicEl>
                                              <a:dgm id="{82E49D6A-21D2-4127-B3BD-0012D4C3224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97038405-3CD3-48DC-B176-115EA8ABC246}"/>
                                            </p:graphicEl>
                                          </p:spTgt>
                                        </p:tgtEl>
                                        <p:attrNameLst>
                                          <p:attrName>style.visibility</p:attrName>
                                        </p:attrNameLst>
                                      </p:cBhvr>
                                      <p:to>
                                        <p:strVal val="visible"/>
                                      </p:to>
                                    </p:set>
                                    <p:animEffect transition="in" filter="fade">
                                      <p:cBhvr>
                                        <p:cTn id="36" dur="500"/>
                                        <p:tgtEl>
                                          <p:spTgt spid="2">
                                            <p:graphicEl>
                                              <a:dgm id="{97038405-3CD3-48DC-B176-115EA8ABC24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88FE519-155E-4BB4-B2AD-49CA3625F1EC}"/>
                                            </p:graphicEl>
                                          </p:spTgt>
                                        </p:tgtEl>
                                        <p:attrNameLst>
                                          <p:attrName>style.visibility</p:attrName>
                                        </p:attrNameLst>
                                      </p:cBhvr>
                                      <p:to>
                                        <p:strVal val="visible"/>
                                      </p:to>
                                    </p:set>
                                    <p:animEffect transition="in" filter="fade">
                                      <p:cBhvr>
                                        <p:cTn id="39" dur="500"/>
                                        <p:tgtEl>
                                          <p:spTgt spid="2">
                                            <p:graphicEl>
                                              <a:dgm id="{388FE519-155E-4BB4-B2AD-49CA3625F1E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A6997EEF-4055-4373-8DC8-ABF1D9B22868}"/>
                                            </p:graphicEl>
                                          </p:spTgt>
                                        </p:tgtEl>
                                        <p:attrNameLst>
                                          <p:attrName>style.visibility</p:attrName>
                                        </p:attrNameLst>
                                      </p:cBhvr>
                                      <p:to>
                                        <p:strVal val="visible"/>
                                      </p:to>
                                    </p:set>
                                    <p:animEffect transition="in" filter="fade">
                                      <p:cBhvr>
                                        <p:cTn id="44" dur="500"/>
                                        <p:tgtEl>
                                          <p:spTgt spid="2">
                                            <p:graphicEl>
                                              <a:dgm id="{A6997EEF-4055-4373-8DC8-ABF1D9B2286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57AB8F3C-8C91-4D02-A9F9-5522903646DA}"/>
                                            </p:graphicEl>
                                          </p:spTgt>
                                        </p:tgtEl>
                                        <p:attrNameLst>
                                          <p:attrName>style.visibility</p:attrName>
                                        </p:attrNameLst>
                                      </p:cBhvr>
                                      <p:to>
                                        <p:strVal val="visible"/>
                                      </p:to>
                                    </p:set>
                                    <p:animEffect transition="in" filter="fade">
                                      <p:cBhvr>
                                        <p:cTn id="47" dur="500"/>
                                        <p:tgtEl>
                                          <p:spTgt spid="2">
                                            <p:graphicEl>
                                              <a:dgm id="{57AB8F3C-8C91-4D02-A9F9-5522903646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39664" y="134891"/>
            <a:ext cx="10729191"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Discretion versus Duty</a:t>
            </a:r>
          </a:p>
        </p:txBody>
      </p:sp>
      <p:graphicFrame>
        <p:nvGraphicFramePr>
          <p:cNvPr id="4" name="Diagram 3">
            <a:extLst>
              <a:ext uri="{FF2B5EF4-FFF2-40B4-BE49-F238E27FC236}">
                <a16:creationId xmlns:a16="http://schemas.microsoft.com/office/drawing/2014/main" id="{EFF12CB3-E77E-4DD6-8156-56AEE354CA2D}"/>
              </a:ext>
            </a:extLst>
          </p:cNvPr>
          <p:cNvGraphicFramePr/>
          <p:nvPr>
            <p:extLst>
              <p:ext uri="{D42A27DB-BD31-4B8C-83A1-F6EECF244321}">
                <p14:modId xmlns:p14="http://schemas.microsoft.com/office/powerpoint/2010/main" val="92675691"/>
              </p:ext>
            </p:extLst>
          </p:nvPr>
        </p:nvGraphicFramePr>
        <p:xfrm>
          <a:off x="3071664" y="871151"/>
          <a:ext cx="6584280" cy="4869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EEC3980-C179-466C-A6B0-242B71373703}"/>
                                            </p:graphicEl>
                                          </p:spTgt>
                                        </p:tgtEl>
                                        <p:attrNameLst>
                                          <p:attrName>style.visibility</p:attrName>
                                        </p:attrNameLst>
                                      </p:cBhvr>
                                      <p:to>
                                        <p:strVal val="visible"/>
                                      </p:to>
                                    </p:set>
                                    <p:animEffect transition="in" filter="fade">
                                      <p:cBhvr>
                                        <p:cTn id="7" dur="500"/>
                                        <p:tgtEl>
                                          <p:spTgt spid="4">
                                            <p:graphicEl>
                                              <a:dgm id="{4EEC3980-C179-466C-A6B0-242B713737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A77C748-755C-47A9-A543-35824345A866}"/>
                                            </p:graphicEl>
                                          </p:spTgt>
                                        </p:tgtEl>
                                        <p:attrNameLst>
                                          <p:attrName>style.visibility</p:attrName>
                                        </p:attrNameLst>
                                      </p:cBhvr>
                                      <p:to>
                                        <p:strVal val="visible"/>
                                      </p:to>
                                    </p:set>
                                    <p:animEffect transition="in" filter="fade">
                                      <p:cBhvr>
                                        <p:cTn id="12" dur="500"/>
                                        <p:tgtEl>
                                          <p:spTgt spid="4">
                                            <p:graphicEl>
                                              <a:dgm id="{BA77C748-755C-47A9-A543-35824345A86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D3BE4A6-EA3A-4FB7-BD2A-DC6560967F9D}"/>
                                            </p:graphicEl>
                                          </p:spTgt>
                                        </p:tgtEl>
                                        <p:attrNameLst>
                                          <p:attrName>style.visibility</p:attrName>
                                        </p:attrNameLst>
                                      </p:cBhvr>
                                      <p:to>
                                        <p:strVal val="visible"/>
                                      </p:to>
                                    </p:set>
                                    <p:animEffect transition="in" filter="fade">
                                      <p:cBhvr>
                                        <p:cTn id="17" dur="500"/>
                                        <p:tgtEl>
                                          <p:spTgt spid="4">
                                            <p:graphicEl>
                                              <a:dgm id="{2D3BE4A6-EA3A-4FB7-BD2A-DC6560967F9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890A2260-9180-4039-948F-0CDAF8FEF801}"/>
                                            </p:graphicEl>
                                          </p:spTgt>
                                        </p:tgtEl>
                                        <p:attrNameLst>
                                          <p:attrName>style.visibility</p:attrName>
                                        </p:attrNameLst>
                                      </p:cBhvr>
                                      <p:to>
                                        <p:strVal val="visible"/>
                                      </p:to>
                                    </p:set>
                                    <p:animEffect transition="in" filter="fade">
                                      <p:cBhvr>
                                        <p:cTn id="22" dur="500"/>
                                        <p:tgtEl>
                                          <p:spTgt spid="4">
                                            <p:graphicEl>
                                              <a:dgm id="{890A2260-9180-4039-948F-0CDAF8FEF80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A3DC4EEC-0637-45C9-B9C1-E9036E59017F}"/>
                                            </p:graphicEl>
                                          </p:spTgt>
                                        </p:tgtEl>
                                        <p:attrNameLst>
                                          <p:attrName>style.visibility</p:attrName>
                                        </p:attrNameLst>
                                      </p:cBhvr>
                                      <p:to>
                                        <p:strVal val="visible"/>
                                      </p:to>
                                    </p:set>
                                    <p:animEffect transition="in" filter="fade">
                                      <p:cBhvr>
                                        <p:cTn id="27" dur="500"/>
                                        <p:tgtEl>
                                          <p:spTgt spid="4">
                                            <p:graphicEl>
                                              <a:dgm id="{A3DC4EEC-0637-45C9-B9C1-E9036E590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3392" y="215901"/>
            <a:ext cx="10945216"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Ethical &amp; Professional Application of Discretion</a:t>
            </a:r>
          </a:p>
        </p:txBody>
      </p:sp>
      <p:pic>
        <p:nvPicPr>
          <p:cNvPr id="1638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68408" y="2069306"/>
            <a:ext cx="2303462" cy="271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8C110A86-BF37-47D9-AC6D-C36F52D77F2F}"/>
              </a:ext>
            </a:extLst>
          </p:cNvPr>
          <p:cNvGraphicFramePr/>
          <p:nvPr>
            <p:extLst>
              <p:ext uri="{D42A27DB-BD31-4B8C-83A1-F6EECF244321}">
                <p14:modId xmlns:p14="http://schemas.microsoft.com/office/powerpoint/2010/main" val="1567457857"/>
              </p:ext>
            </p:extLst>
          </p:nvPr>
        </p:nvGraphicFramePr>
        <p:xfrm>
          <a:off x="623392" y="620688"/>
          <a:ext cx="8280920" cy="5686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4B52C38-AB2C-4C4B-B534-64ECDB729C2E}"/>
                                            </p:graphicEl>
                                          </p:spTgt>
                                        </p:tgtEl>
                                        <p:attrNameLst>
                                          <p:attrName>style.visibility</p:attrName>
                                        </p:attrNameLst>
                                      </p:cBhvr>
                                      <p:to>
                                        <p:strVal val="visible"/>
                                      </p:to>
                                    </p:set>
                                    <p:animEffect transition="in" filter="fade">
                                      <p:cBhvr>
                                        <p:cTn id="7" dur="500"/>
                                        <p:tgtEl>
                                          <p:spTgt spid="2">
                                            <p:graphicEl>
                                              <a:dgm id="{34B52C38-AB2C-4C4B-B534-64ECDB729C2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12ABA25-E98A-4408-8B5B-864EFB0A6C64}"/>
                                            </p:graphicEl>
                                          </p:spTgt>
                                        </p:tgtEl>
                                        <p:attrNameLst>
                                          <p:attrName>style.visibility</p:attrName>
                                        </p:attrNameLst>
                                      </p:cBhvr>
                                      <p:to>
                                        <p:strVal val="visible"/>
                                      </p:to>
                                    </p:set>
                                    <p:animEffect transition="in" filter="fade">
                                      <p:cBhvr>
                                        <p:cTn id="12" dur="500"/>
                                        <p:tgtEl>
                                          <p:spTgt spid="2">
                                            <p:graphicEl>
                                              <a:dgm id="{012ABA25-E98A-4408-8B5B-864EFB0A6C6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BE1E9FB-2FD7-4367-A501-9447AFB649C0}"/>
                                            </p:graphicEl>
                                          </p:spTgt>
                                        </p:tgtEl>
                                        <p:attrNameLst>
                                          <p:attrName>style.visibility</p:attrName>
                                        </p:attrNameLst>
                                      </p:cBhvr>
                                      <p:to>
                                        <p:strVal val="visible"/>
                                      </p:to>
                                    </p:set>
                                    <p:animEffect transition="in" filter="fade">
                                      <p:cBhvr>
                                        <p:cTn id="17" dur="500"/>
                                        <p:tgtEl>
                                          <p:spTgt spid="2">
                                            <p:graphicEl>
                                              <a:dgm id="{1BE1E9FB-2FD7-4367-A501-9447AFB649C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0954B1CC-89A4-4E34-9E1B-93C0438C35E8}"/>
                                            </p:graphicEl>
                                          </p:spTgt>
                                        </p:tgtEl>
                                        <p:attrNameLst>
                                          <p:attrName>style.visibility</p:attrName>
                                        </p:attrNameLst>
                                      </p:cBhvr>
                                      <p:to>
                                        <p:strVal val="visible"/>
                                      </p:to>
                                    </p:set>
                                    <p:animEffect transition="in" filter="fade">
                                      <p:cBhvr>
                                        <p:cTn id="20" dur="500"/>
                                        <p:tgtEl>
                                          <p:spTgt spid="2">
                                            <p:graphicEl>
                                              <a:dgm id="{0954B1CC-89A4-4E34-9E1B-93C0438C35E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D6E17219-C076-43B1-B553-2A1F620A4B79}"/>
                                            </p:graphicEl>
                                          </p:spTgt>
                                        </p:tgtEl>
                                        <p:attrNameLst>
                                          <p:attrName>style.visibility</p:attrName>
                                        </p:attrNameLst>
                                      </p:cBhvr>
                                      <p:to>
                                        <p:strVal val="visible"/>
                                      </p:to>
                                    </p:set>
                                    <p:animEffect transition="in" filter="fade">
                                      <p:cBhvr>
                                        <p:cTn id="25" dur="500"/>
                                        <p:tgtEl>
                                          <p:spTgt spid="2">
                                            <p:graphicEl>
                                              <a:dgm id="{D6E17219-C076-43B1-B553-2A1F620A4B7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0A4CF966-3CE1-4647-871A-E52F1A92C894}"/>
                                            </p:graphicEl>
                                          </p:spTgt>
                                        </p:tgtEl>
                                        <p:attrNameLst>
                                          <p:attrName>style.visibility</p:attrName>
                                        </p:attrNameLst>
                                      </p:cBhvr>
                                      <p:to>
                                        <p:strVal val="visible"/>
                                      </p:to>
                                    </p:set>
                                    <p:animEffect transition="in" filter="fade">
                                      <p:cBhvr>
                                        <p:cTn id="30" dur="500"/>
                                        <p:tgtEl>
                                          <p:spTgt spid="2">
                                            <p:graphicEl>
                                              <a:dgm id="{0A4CF966-3CE1-4647-871A-E52F1A92C89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9224C667-63E6-42EE-84A2-C2AB97B6B090}"/>
                                            </p:graphicEl>
                                          </p:spTgt>
                                        </p:tgtEl>
                                        <p:attrNameLst>
                                          <p:attrName>style.visibility</p:attrName>
                                        </p:attrNameLst>
                                      </p:cBhvr>
                                      <p:to>
                                        <p:strVal val="visible"/>
                                      </p:to>
                                    </p:set>
                                    <p:animEffect transition="in" filter="fade">
                                      <p:cBhvr>
                                        <p:cTn id="33" dur="500"/>
                                        <p:tgtEl>
                                          <p:spTgt spid="2">
                                            <p:graphicEl>
                                              <a:dgm id="{9224C667-63E6-42EE-84A2-C2AB97B6B090}"/>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6236C55A-E36C-4E3A-A96B-F1D18E92FD8A}"/>
                                            </p:graphicEl>
                                          </p:spTgt>
                                        </p:tgtEl>
                                        <p:attrNameLst>
                                          <p:attrName>style.visibility</p:attrName>
                                        </p:attrNameLst>
                                      </p:cBhvr>
                                      <p:to>
                                        <p:strVal val="visible"/>
                                      </p:to>
                                    </p:set>
                                    <p:animEffect transition="in" filter="fade">
                                      <p:cBhvr>
                                        <p:cTn id="38" dur="500"/>
                                        <p:tgtEl>
                                          <p:spTgt spid="2">
                                            <p:graphicEl>
                                              <a:dgm id="{6236C55A-E36C-4E3A-A96B-F1D18E92FD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24" y="188640"/>
            <a:ext cx="10873208"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Ethical &amp; Professional Application of Discretion</a:t>
            </a:r>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08368" y="2076450"/>
            <a:ext cx="2230438"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EAFD5716-9374-450F-A7DF-DEF9EBB20333}"/>
              </a:ext>
            </a:extLst>
          </p:cNvPr>
          <p:cNvGraphicFramePr/>
          <p:nvPr>
            <p:extLst>
              <p:ext uri="{D42A27DB-BD31-4B8C-83A1-F6EECF244321}">
                <p14:modId xmlns:p14="http://schemas.microsoft.com/office/powerpoint/2010/main" val="2499627398"/>
              </p:ext>
            </p:extLst>
          </p:nvPr>
        </p:nvGraphicFramePr>
        <p:xfrm>
          <a:off x="899417" y="980728"/>
          <a:ext cx="8128000" cy="43924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ED89AF0-CCFF-40F3-ABDF-038D4BCF610B}"/>
                                            </p:graphicEl>
                                          </p:spTgt>
                                        </p:tgtEl>
                                        <p:attrNameLst>
                                          <p:attrName>style.visibility</p:attrName>
                                        </p:attrNameLst>
                                      </p:cBhvr>
                                      <p:to>
                                        <p:strVal val="visible"/>
                                      </p:to>
                                    </p:set>
                                    <p:animEffect transition="in" filter="fade">
                                      <p:cBhvr>
                                        <p:cTn id="7" dur="500"/>
                                        <p:tgtEl>
                                          <p:spTgt spid="2">
                                            <p:graphicEl>
                                              <a:dgm id="{AED89AF0-CCFF-40F3-ABDF-038D4BCF61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FA3D8F6-1517-42D2-AB85-9DB6175A4608}"/>
                                            </p:graphicEl>
                                          </p:spTgt>
                                        </p:tgtEl>
                                        <p:attrNameLst>
                                          <p:attrName>style.visibility</p:attrName>
                                        </p:attrNameLst>
                                      </p:cBhvr>
                                      <p:to>
                                        <p:strVal val="visible"/>
                                      </p:to>
                                    </p:set>
                                    <p:animEffect transition="in" filter="fade">
                                      <p:cBhvr>
                                        <p:cTn id="12" dur="500"/>
                                        <p:tgtEl>
                                          <p:spTgt spid="2">
                                            <p:graphicEl>
                                              <a:dgm id="{9FA3D8F6-1517-42D2-AB85-9DB6175A460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81CAFD6-B65D-4D0C-8A4A-7012CF00C80D}"/>
                                            </p:graphicEl>
                                          </p:spTgt>
                                        </p:tgtEl>
                                        <p:attrNameLst>
                                          <p:attrName>style.visibility</p:attrName>
                                        </p:attrNameLst>
                                      </p:cBhvr>
                                      <p:to>
                                        <p:strVal val="visible"/>
                                      </p:to>
                                    </p:set>
                                    <p:animEffect transition="in" filter="fade">
                                      <p:cBhvr>
                                        <p:cTn id="15" dur="500"/>
                                        <p:tgtEl>
                                          <p:spTgt spid="2">
                                            <p:graphicEl>
                                              <a:dgm id="{681CAFD6-B65D-4D0C-8A4A-7012CF00C8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847528" y="1376021"/>
            <a:ext cx="5256212" cy="3816350"/>
          </a:xfrm>
          <a:prstGeom prst="rect">
            <a:avLst/>
          </a:prstGeom>
          <a:solidFill>
            <a:schemeClr val="accent2">
              <a:lumMod val="20000"/>
              <a:lumOff val="80000"/>
            </a:schemeClr>
          </a:solidFill>
          <a:ln>
            <a:solidFill>
              <a:schemeClr val="tx1"/>
            </a:solid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A visitor to </a:t>
            </a:r>
            <a:r>
              <a:rPr lang="en-GB" altLang="en-US" sz="2400" kern="0" dirty="0" err="1">
                <a:latin typeface="Arial" panose="020B0604020202020204" pitchFamily="34" charset="0"/>
                <a:ea typeface="Verdana" panose="020B0604030504040204" pitchFamily="34" charset="0"/>
                <a:cs typeface="Arial" panose="020B0604020202020204" pitchFamily="34" charset="0"/>
              </a:rPr>
              <a:t>Sandford</a:t>
            </a:r>
            <a:r>
              <a:rPr lang="en-GB" altLang="en-US" sz="2400" kern="0" dirty="0">
                <a:latin typeface="Arial" panose="020B0604020202020204" pitchFamily="34" charset="0"/>
                <a:ea typeface="Verdana" panose="020B0604030504040204" pitchFamily="34" charset="0"/>
                <a:cs typeface="Arial" panose="020B0604020202020204" pitchFamily="34" charset="0"/>
              </a:rPr>
              <a:t> turns into a side street in contravention of a ‘No Left’ turn sign.</a:t>
            </a:r>
          </a:p>
          <a:p>
            <a:pPr marL="0" indent="0" algn="ctr">
              <a:buNone/>
              <a:defRPr/>
            </a:pPr>
            <a:endParaRPr lang="en-GB" altLang="en-US" sz="2400" kern="0" dirty="0">
              <a:latin typeface="Arial" panose="020B0604020202020204" pitchFamily="34" charset="0"/>
              <a:ea typeface="Verdana" panose="020B0604030504040204" pitchFamily="34" charset="0"/>
              <a:cs typeface="Arial" panose="020B0604020202020204" pitchFamily="34" charset="0"/>
            </a:endParaRPr>
          </a:p>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 stop him and he apologises, stating that he was momentarily distracted by his two young children in the car</a:t>
            </a:r>
            <a:r>
              <a:rPr lang="en-GB" altLang="en-US" sz="2400" kern="0" dirty="0">
                <a:latin typeface="Arial" panose="020B0604020202020204" pitchFamily="34" charset="0"/>
                <a:ea typeface="ＭＳ Ｐゴシック" panose="020B0600070205080204" pitchFamily="34" charset="-128"/>
                <a:cs typeface="Arial" panose="020B0604020202020204" pitchFamily="34" charset="0"/>
              </a:rPr>
              <a:t>.</a:t>
            </a:r>
          </a:p>
        </p:txBody>
      </p:sp>
      <p:sp>
        <p:nvSpPr>
          <p:cNvPr id="4" name="TextBox 3"/>
          <p:cNvSpPr txBox="1"/>
          <p:nvPr/>
        </p:nvSpPr>
        <p:spPr>
          <a:xfrm>
            <a:off x="839416" y="188640"/>
            <a:ext cx="10441160"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Scenario 1</a:t>
            </a:r>
          </a:p>
        </p:txBody>
      </p:sp>
      <p:pic>
        <p:nvPicPr>
          <p:cNvPr id="20484" name="Picture 4"/>
          <p:cNvPicPr>
            <a:picLocks noChangeAspect="1"/>
          </p:cNvPicPr>
          <p:nvPr/>
        </p:nvPicPr>
        <p:blipFill>
          <a:blip r:embed="rId3">
            <a:extLst>
              <a:ext uri="{28A0092B-C50C-407E-A947-70E740481C1C}">
                <a14:useLocalDpi xmlns:a14="http://schemas.microsoft.com/office/drawing/2010/main" val="0"/>
              </a:ext>
            </a:extLst>
          </a:blip>
          <a:srcRect l="19377" r="21831"/>
          <a:stretch>
            <a:fillRect/>
          </a:stretch>
        </p:blipFill>
        <p:spPr bwMode="auto">
          <a:xfrm>
            <a:off x="8544272" y="1507784"/>
            <a:ext cx="2087562" cy="355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lum bright="70000" contrast="-70000"/>
            <a:extLst>
              <a:ext uri="{28A0092B-C50C-407E-A947-70E740481C1C}">
                <a14:useLocalDpi xmlns:a14="http://schemas.microsoft.com/office/drawing/2010/main" val="0"/>
              </a:ext>
            </a:extLst>
          </a:blip>
          <a:stretch>
            <a:fillRect/>
          </a:stretch>
        </p:blipFill>
        <p:spPr>
          <a:xfrm>
            <a:off x="1919536" y="764704"/>
            <a:ext cx="8280920" cy="5143500"/>
          </a:xfrm>
          <a:prstGeom prst="rect">
            <a:avLst/>
          </a:prstGeom>
          <a:effectLst>
            <a:softEdge rad="635000"/>
          </a:effectLst>
        </p:spPr>
      </p:pic>
      <p:sp>
        <p:nvSpPr>
          <p:cNvPr id="4" name="Rectangle 3"/>
          <p:cNvSpPr txBox="1">
            <a:spLocks noChangeArrowheads="1"/>
          </p:cNvSpPr>
          <p:nvPr/>
        </p:nvSpPr>
        <p:spPr bwMode="auto">
          <a:xfrm>
            <a:off x="1809750" y="1206029"/>
            <a:ext cx="8572500" cy="3879155"/>
          </a:xfrm>
          <a:prstGeom prst="rect">
            <a:avLst/>
          </a:prstGeom>
          <a:solidFill>
            <a:schemeClr val="accent2">
              <a:lumMod val="20000"/>
              <a:lumOff val="80000"/>
            </a:schemeClr>
          </a:solidFill>
          <a:ln>
            <a:solidFill>
              <a:schemeClr val="tx1"/>
            </a:solid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 are on duty at a ceremonial event where a large crowd has assembled.  It is your job to keep people in the defined sections, so that the crowd is kept under control.</a:t>
            </a:r>
          </a:p>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A woman approaches you and asks to be allowed to enter an adjoining section where her husband and family are standing.</a:t>
            </a:r>
          </a:p>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Your instructions are not to allow people to move between areas, but you can see a man waving at the woman.</a:t>
            </a:r>
          </a:p>
        </p:txBody>
      </p:sp>
      <p:sp>
        <p:nvSpPr>
          <p:cNvPr id="5" name="TextBox 4"/>
          <p:cNvSpPr txBox="1"/>
          <p:nvPr/>
        </p:nvSpPr>
        <p:spPr>
          <a:xfrm>
            <a:off x="839416" y="180504"/>
            <a:ext cx="10657184"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Scenario 2</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63552" y="1213284"/>
            <a:ext cx="4967288" cy="3959225"/>
          </a:xfrm>
          <a:prstGeom prst="rect">
            <a:avLst/>
          </a:prstGeom>
          <a:solidFill>
            <a:schemeClr val="accent2">
              <a:lumMod val="20000"/>
              <a:lumOff val="80000"/>
            </a:schemeClr>
          </a:solidFill>
          <a:ln>
            <a:solidFill>
              <a:schemeClr val="tx1"/>
            </a:solid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 see a group of men who appear slightly drunk. One of them picks up a plastic traffic cone by the roadside, puts it on his head and walks off.</a:t>
            </a:r>
          </a:p>
          <a:p>
            <a:pPr marL="0" indent="0" algn="ctr">
              <a:buNone/>
              <a:defRPr/>
            </a:pPr>
            <a:endParaRPr lang="en-GB" altLang="en-US" sz="2400" kern="0" dirty="0">
              <a:latin typeface="Arial" panose="020B0604020202020204" pitchFamily="34" charset="0"/>
              <a:ea typeface="Verdana" panose="020B0604030504040204" pitchFamily="34" charset="0"/>
              <a:cs typeface="Arial" panose="020B0604020202020204" pitchFamily="34" charset="0"/>
            </a:endParaRPr>
          </a:p>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 stop him and he says they are out celebrating passing their exams and he wants the cone as a trophy.</a:t>
            </a:r>
          </a:p>
        </p:txBody>
      </p:sp>
      <p:sp>
        <p:nvSpPr>
          <p:cNvPr id="4" name="TextBox 3"/>
          <p:cNvSpPr txBox="1"/>
          <p:nvPr/>
        </p:nvSpPr>
        <p:spPr>
          <a:xfrm>
            <a:off x="767408" y="260648"/>
            <a:ext cx="10945216"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Scenario 3</a:t>
            </a:r>
          </a:p>
        </p:txBody>
      </p:sp>
      <p:pic>
        <p:nvPicPr>
          <p:cNvPr id="2458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49543" y="1581584"/>
            <a:ext cx="2392363" cy="359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1919288" y="938213"/>
            <a:ext cx="8280400" cy="2260600"/>
          </a:xfrm>
          <a:prstGeom prst="rect">
            <a:avLst/>
          </a:prstGeom>
          <a:solidFill>
            <a:schemeClr val="accent2">
              <a:lumMod val="20000"/>
              <a:lumOff val="80000"/>
            </a:schemeClr>
          </a:solidFill>
          <a:ln>
            <a:solidFill>
              <a:schemeClr val="tx1"/>
            </a:solid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sz="2200" kern="0" dirty="0">
                <a:latin typeface="Arial" panose="020B0604020202020204" pitchFamily="34" charset="0"/>
                <a:ea typeface="Verdana" panose="020B0604030504040204" pitchFamily="34" charset="0"/>
                <a:cs typeface="Arial" panose="020B0604020202020204" pitchFamily="34" charset="0"/>
              </a:rPr>
              <a:t>When out on patrol you see three youngsters sitting on a park bench passing a can of lager between them.  </a:t>
            </a:r>
          </a:p>
          <a:p>
            <a:pPr marL="0" indent="0" algn="ctr">
              <a:buNone/>
              <a:defRPr/>
            </a:pPr>
            <a:r>
              <a:rPr lang="en-GB" altLang="en-US" sz="2200" kern="0" dirty="0">
                <a:latin typeface="Arial" panose="020B0604020202020204" pitchFamily="34" charset="0"/>
                <a:ea typeface="Verdana" panose="020B0604030504040204" pitchFamily="34" charset="0"/>
                <a:cs typeface="Arial" panose="020B0604020202020204" pitchFamily="34" charset="0"/>
              </a:rPr>
              <a:t>When questioned they admit to having taken the can from home and they were trying it out as an experiment.  </a:t>
            </a:r>
          </a:p>
          <a:p>
            <a:pPr marL="0" indent="0" algn="ctr">
              <a:buNone/>
              <a:defRPr/>
            </a:pPr>
            <a:r>
              <a:rPr lang="en-GB" altLang="en-US" sz="2200" kern="0" dirty="0">
                <a:latin typeface="Arial" panose="020B0604020202020204" pitchFamily="34" charset="0"/>
                <a:ea typeface="Verdana" panose="020B0604030504040204" pitchFamily="34" charset="0"/>
                <a:cs typeface="Arial" panose="020B0604020202020204" pitchFamily="34" charset="0"/>
              </a:rPr>
              <a:t>They are co-operative and you form the opinion that they are telling the truth.</a:t>
            </a:r>
          </a:p>
        </p:txBody>
      </p:sp>
      <p:sp>
        <p:nvSpPr>
          <p:cNvPr id="5" name="TextBox 4"/>
          <p:cNvSpPr txBox="1"/>
          <p:nvPr/>
        </p:nvSpPr>
        <p:spPr>
          <a:xfrm>
            <a:off x="623392" y="116632"/>
            <a:ext cx="11017224"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Scenario 4</a:t>
            </a:r>
          </a:p>
        </p:txBody>
      </p:sp>
      <p:pic>
        <p:nvPicPr>
          <p:cNvPr id="2662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1314" y="3429000"/>
            <a:ext cx="3811587"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6116204" y="1131193"/>
            <a:ext cx="4435475" cy="4248943"/>
          </a:xfrm>
          <a:prstGeom prst="rect">
            <a:avLst/>
          </a:prstGeom>
          <a:solidFill>
            <a:schemeClr val="accent2">
              <a:lumMod val="20000"/>
              <a:lumOff val="80000"/>
            </a:schemeClr>
          </a:solidFill>
          <a:ln>
            <a:solidFill>
              <a:schemeClr val="tx1"/>
            </a:solidFill>
          </a:ln>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 are posted by the duty Inspector to keep traffic and sightseers away from the scene of a road traffic collision involving very serious injury to several people.</a:t>
            </a:r>
          </a:p>
          <a:p>
            <a:pPr marL="0" indent="0" algn="ctr">
              <a:buNone/>
              <a:defRPr/>
            </a:pPr>
            <a:r>
              <a:rPr lang="en-GB" altLang="en-US" sz="2400" kern="0" dirty="0">
                <a:latin typeface="Arial" panose="020B0604020202020204" pitchFamily="34" charset="0"/>
                <a:ea typeface="Verdana" panose="020B0604030504040204" pitchFamily="34" charset="0"/>
                <a:cs typeface="Arial" panose="020B0604020202020204" pitchFamily="34" charset="0"/>
              </a:rPr>
              <a:t>You stop a car and the driver identifies herself as a doctor and asks to be allowed to go to the scene to help with the casualties.</a:t>
            </a:r>
          </a:p>
        </p:txBody>
      </p:sp>
      <p:sp>
        <p:nvSpPr>
          <p:cNvPr id="4" name="TextBox 3"/>
          <p:cNvSpPr txBox="1"/>
          <p:nvPr/>
        </p:nvSpPr>
        <p:spPr>
          <a:xfrm>
            <a:off x="911424" y="260649"/>
            <a:ext cx="10729192"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Scenario 5</a:t>
            </a:r>
          </a:p>
        </p:txBody>
      </p:sp>
      <p:pic>
        <p:nvPicPr>
          <p:cNvPr id="2867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9976" y="1988840"/>
            <a:ext cx="3513137"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75520" y="332656"/>
            <a:ext cx="3600400" cy="2160240"/>
          </a:xfrm>
          <a:prstGeom prst="rect">
            <a:avLst/>
          </a:prstGeom>
          <a:effectLst>
            <a:softEdge rad="127000"/>
          </a:effectLst>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t="9364" b="12073"/>
          <a:stretch/>
        </p:blipFill>
        <p:spPr>
          <a:xfrm rot="21274250">
            <a:off x="2227847" y="2253181"/>
            <a:ext cx="4418013" cy="2160240"/>
          </a:xfrm>
          <a:prstGeom prst="rect">
            <a:avLst/>
          </a:prstGeom>
          <a:effectLst>
            <a:softEdge rad="127000"/>
          </a:effectLst>
        </p:spPr>
      </p:pic>
      <p:pic>
        <p:nvPicPr>
          <p:cNvPr id="4" name="Picture 3"/>
          <p:cNvPicPr>
            <a:picLocks noChangeAspect="1"/>
          </p:cNvPicPr>
          <p:nvPr/>
        </p:nvPicPr>
        <p:blipFill rotWithShape="1">
          <a:blip r:embed="rId5" cstate="print"/>
          <a:srcRect l="7224" t="17666" r="9765" b="34048"/>
          <a:stretch/>
        </p:blipFill>
        <p:spPr>
          <a:xfrm>
            <a:off x="3383373" y="3856166"/>
            <a:ext cx="3672408" cy="2136178"/>
          </a:xfrm>
          <a:prstGeom prst="rect">
            <a:avLst/>
          </a:prstGeom>
          <a:effectLst>
            <a:softEdge rad="127000"/>
          </a:effectLst>
        </p:spPr>
      </p:pic>
      <p:pic>
        <p:nvPicPr>
          <p:cNvPr id="5" name="Picture 4"/>
          <p:cNvPicPr>
            <a:picLocks noChangeAspect="1"/>
          </p:cNvPicPr>
          <p:nvPr/>
        </p:nvPicPr>
        <p:blipFill>
          <a:blip r:embed="rId6" cstate="print"/>
          <a:stretch>
            <a:fillRect/>
          </a:stretch>
        </p:blipFill>
        <p:spPr>
          <a:xfrm>
            <a:off x="7357656" y="2492896"/>
            <a:ext cx="2842800" cy="2000264"/>
          </a:xfrm>
          <a:prstGeom prst="rect">
            <a:avLst/>
          </a:prstGeom>
          <a:effectLst>
            <a:softEdge rad="127000"/>
          </a:effectLst>
        </p:spPr>
      </p:pic>
      <p:sp>
        <p:nvSpPr>
          <p:cNvPr id="7" name="TextBox 6"/>
          <p:cNvSpPr txBox="1"/>
          <p:nvPr/>
        </p:nvSpPr>
        <p:spPr>
          <a:xfrm>
            <a:off x="6164264" y="476673"/>
            <a:ext cx="5476352" cy="584775"/>
          </a:xfrm>
          <a:prstGeom prst="rect">
            <a:avLst/>
          </a:prstGeom>
          <a:solidFill>
            <a:srgbClr val="002060"/>
          </a:solidFill>
        </p:spPr>
        <p:txBody>
          <a:bodyPr wrap="square">
            <a:spAutoFit/>
          </a:bodyPr>
          <a:lstStyle/>
          <a:p>
            <a:pPr algn="ctr">
              <a:defRPr/>
            </a:pPr>
            <a:r>
              <a:rPr lang="en-GB" sz="3200" b="1" dirty="0">
                <a:solidFill>
                  <a:schemeClr val="bg1"/>
                </a:solidFill>
                <a:latin typeface="+mn-lt"/>
              </a:rPr>
              <a:t>Discretion and Integrity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92314" y="1484313"/>
            <a:ext cx="2930525"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rcRect l="4697" r="7278"/>
          <a:stretch>
            <a:fillRect/>
          </a:stretch>
        </p:blipFill>
        <p:spPr bwMode="auto">
          <a:xfrm>
            <a:off x="2474914" y="3679825"/>
            <a:ext cx="24479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89525" y="1465263"/>
            <a:ext cx="2782888"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rcRect b="5406"/>
          <a:stretch>
            <a:fillRect/>
          </a:stretch>
        </p:blipFill>
        <p:spPr bwMode="auto">
          <a:xfrm>
            <a:off x="8040689" y="1484313"/>
            <a:ext cx="24606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230814" y="3689351"/>
            <a:ext cx="2333625"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rcRect r="29459"/>
          <a:stretch>
            <a:fillRect/>
          </a:stretch>
        </p:blipFill>
        <p:spPr bwMode="auto">
          <a:xfrm>
            <a:off x="7861301" y="3689351"/>
            <a:ext cx="2055813"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2203451" y="307975"/>
            <a:ext cx="7724775" cy="584200"/>
          </a:xfrm>
          <a:prstGeom prst="rect">
            <a:avLst/>
          </a:prstGeom>
          <a:solidFill>
            <a:srgbClr val="002060"/>
          </a:solidFill>
        </p:spPr>
        <p:txBody>
          <a:bodyPr>
            <a:spAutoFit/>
          </a:bodyPr>
          <a:lstStyle/>
          <a:p>
            <a:pPr algn="ctr">
              <a:defRPr/>
            </a:pPr>
            <a:r>
              <a:rPr lang="en-GB" sz="3200" b="1" dirty="0">
                <a:solidFill>
                  <a:schemeClr val="bg1"/>
                </a:solidFill>
                <a:latin typeface="+mn-lt"/>
              </a:rPr>
              <a:t>Discretion and Integrity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92314" y="1484313"/>
            <a:ext cx="2930525"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rcRect l="4697" r="7278"/>
          <a:stretch>
            <a:fillRect/>
          </a:stretch>
        </p:blipFill>
        <p:spPr bwMode="auto">
          <a:xfrm>
            <a:off x="2474914" y="3679825"/>
            <a:ext cx="24479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89525" y="1465263"/>
            <a:ext cx="2782888"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rcRect b="5406"/>
          <a:stretch>
            <a:fillRect/>
          </a:stretch>
        </p:blipFill>
        <p:spPr bwMode="auto">
          <a:xfrm>
            <a:off x="8040689" y="1484313"/>
            <a:ext cx="24606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230814" y="3689351"/>
            <a:ext cx="2333625"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rcRect r="29459"/>
          <a:stretch>
            <a:fillRect/>
          </a:stretch>
        </p:blipFill>
        <p:spPr bwMode="auto">
          <a:xfrm>
            <a:off x="7861301" y="3689351"/>
            <a:ext cx="2055813" cy="181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2203451" y="307975"/>
            <a:ext cx="7724775" cy="584200"/>
          </a:xfrm>
          <a:prstGeom prst="rect">
            <a:avLst/>
          </a:prstGeom>
          <a:solidFill>
            <a:srgbClr val="002060"/>
          </a:solidFill>
        </p:spPr>
        <p:txBody>
          <a:bodyPr>
            <a:spAutoFit/>
          </a:bodyPr>
          <a:lstStyle/>
          <a:p>
            <a:pPr algn="ctr">
              <a:defRPr/>
            </a:pPr>
            <a:r>
              <a:rPr lang="en-GB" sz="3200" b="1" dirty="0">
                <a:solidFill>
                  <a:schemeClr val="bg1"/>
                </a:solidFill>
                <a:latin typeface="+mn-lt"/>
              </a:rPr>
              <a:t>Discretion and Integrity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9514" y="1196976"/>
            <a:ext cx="5316537"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58840 NWP Template (Blue)</Template>
  <TotalTime>1771</TotalTime>
  <Words>3212</Words>
  <Application>Microsoft Office PowerPoint</Application>
  <PresentationFormat>Widescreen</PresentationFormat>
  <Paragraphs>233</Paragraphs>
  <Slides>17</Slides>
  <Notes>17</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17</vt:i4>
      </vt:variant>
    </vt:vector>
  </HeadingPairs>
  <TitlesOfParts>
    <vt:vector size="30" baseType="lpstr">
      <vt:lpstr>Arial</vt:lpstr>
      <vt:lpstr>Arial Nova</vt:lpstr>
      <vt:lpstr>Arial Nova Cond</vt:lpstr>
      <vt:lpstr>Calibri</vt:lpstr>
      <vt:lpstr>Calibri Light</vt:lpstr>
      <vt:lpstr>inherit</vt:lpstr>
      <vt:lpstr>Microsoft Sans Serif</vt:lpstr>
      <vt:lpstr>Open Sans</vt:lpstr>
      <vt:lpstr>Proxima Nova Regular</vt:lpstr>
      <vt:lpstr>Tahoma</vt:lpstr>
      <vt:lpstr>Times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North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Administrator</dc:creator>
  <cp:lastModifiedBy>Neil,Sharon swp3514</cp:lastModifiedBy>
  <cp:revision>130</cp:revision>
  <dcterms:created xsi:type="dcterms:W3CDTF">2011-07-07T13:46:36Z</dcterms:created>
  <dcterms:modified xsi:type="dcterms:W3CDTF">2023-01-31T09:16:10Z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2b832343-c65d-4ebb-a220-7111199724fb</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2022-06-22T10:18:58Z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dbb5d6dd-6048-4a21-a76f-31fa651220cc</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