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76" r:id="rId3"/>
    <p:sldId id="257" r:id="rId4"/>
    <p:sldId id="258" r:id="rId5"/>
    <p:sldId id="282" r:id="rId6"/>
    <p:sldId id="283" r:id="rId7"/>
    <p:sldId id="286" r:id="rId8"/>
    <p:sldId id="285" r:id="rId9"/>
    <p:sldId id="284" r:id="rId10"/>
    <p:sldId id="259" r:id="rId11"/>
    <p:sldId id="277" r:id="rId12"/>
    <p:sldId id="287" r:id="rId13"/>
    <p:sldId id="278" r:id="rId14"/>
    <p:sldId id="291" r:id="rId15"/>
    <p:sldId id="279" r:id="rId16"/>
    <p:sldId id="289" r:id="rId17"/>
    <p:sldId id="280" r:id="rId18"/>
    <p:sldId id="288" r:id="rId19"/>
    <p:sldId id="281" r:id="rId20"/>
    <p:sldId id="290" r:id="rId21"/>
    <p:sldId id="260" r:id="rId22"/>
    <p:sldId id="261" r:id="rId23"/>
    <p:sldId id="262" r:id="rId24"/>
    <p:sldId id="274" r:id="rId25"/>
    <p:sldId id="263" r:id="rId26"/>
    <p:sldId id="275" r:id="rId27"/>
    <p:sldId id="264" r:id="rId28"/>
    <p:sldId id="267" r:id="rId29"/>
    <p:sldId id="265" r:id="rId30"/>
    <p:sldId id="268" r:id="rId31"/>
    <p:sldId id="269" r:id="rId32"/>
    <p:sldId id="271" r:id="rId33"/>
    <p:sldId id="272" r:id="rId34"/>
    <p:sldId id="273"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77" y="259"/>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F89EF62-B0FA-4D89-83BE-7C6707DFA901}" type="datetimeFigureOut">
              <a:rPr lang="bg-BG" smtClean="0"/>
              <a:t>6.8.2019 г.</a:t>
            </a:fld>
            <a:endParaRPr lang="bg-BG"/>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A384CC1-09C5-4170-AD98-5B1EBA207105}" type="slidenum">
              <a:rPr lang="bg-BG" smtClean="0"/>
              <a:t>‹#›</a:t>
            </a:fld>
            <a:endParaRPr lang="bg-BG"/>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algn="l" rtl="0" eaLnBrk="1" fontAlgn="t" latinLnBrk="0" hangingPunct="1">
              <a:spcBef>
                <a:spcPts val="0"/>
              </a:spcBef>
              <a:spcAft>
                <a:spcPts val="0"/>
              </a:spcAft>
            </a:pPr>
            <a:r>
              <a:rPr lang="en-GB" sz="1200" b="1" i="0" u="sng" strike="noStrike" kern="1200" dirty="0">
                <a:solidFill>
                  <a:schemeClr val="tx1"/>
                </a:solidFill>
                <a:latin typeface="Arial"/>
                <a:cs typeface="Arial"/>
              </a:rPr>
              <a:t>Place</a:t>
            </a:r>
            <a:endParaRPr lang="bg-BG" sz="1200" b="0" i="0" u="none" strike="noStrike" dirty="0">
              <a:latin typeface="Arial"/>
            </a:endParaRPr>
          </a:p>
          <a:p>
            <a:pPr marL="0" algn="l" rtl="0" eaLnBrk="1" fontAlgn="t" latinLnBrk="0" hangingPunct="1">
              <a:spcBef>
                <a:spcPts val="0"/>
              </a:spcBef>
              <a:spcAft>
                <a:spcPts val="0"/>
              </a:spcAft>
            </a:pPr>
            <a:endParaRPr lang="en-GB" sz="1200" b="1" i="0" u="sng" strike="noStrike" kern="1200" dirty="0">
              <a:solidFill>
                <a:schemeClr val="tx1"/>
              </a:solidFill>
              <a:latin typeface="Arial"/>
              <a:cs typeface="Arial"/>
            </a:endParaRPr>
          </a:p>
          <a:p>
            <a:pPr marL="0" indent="-347472" algn="l" rtl="0" eaLnBrk="1" fontAlgn="t" latinLnBrk="0" hangingPunct="1">
              <a:spcBef>
                <a:spcPts val="0"/>
              </a:spcBef>
              <a:spcAft>
                <a:spcPts val="0"/>
              </a:spcAft>
            </a:pPr>
            <a:r>
              <a:rPr lang="en-GB" sz="1200" b="0" i="0" u="none" strike="noStrike" kern="1200" dirty="0" err="1">
                <a:solidFill>
                  <a:schemeClr val="tx1"/>
                </a:solidFill>
                <a:latin typeface="Corbel"/>
              </a:rPr>
              <a:t>Basko</a:t>
            </a:r>
            <a:r>
              <a:rPr lang="en-GB" sz="1200" b="0" i="0" u="none" strike="noStrike" kern="1200" dirty="0">
                <a:solidFill>
                  <a:schemeClr val="tx1"/>
                </a:solidFill>
                <a:latin typeface="Corbel"/>
              </a:rPr>
              <a:t> is known around the world with its location in the heart of </a:t>
            </a:r>
            <a:r>
              <a:rPr lang="en-GB" sz="1200" b="0" i="0" u="none" strike="noStrike" kern="1200" dirty="0" err="1">
                <a:solidFill>
                  <a:schemeClr val="tx1"/>
                </a:solidFill>
                <a:latin typeface="Corbel"/>
              </a:rPr>
              <a:t>Pirin</a:t>
            </a:r>
            <a:r>
              <a:rPr lang="en-GB" sz="1200" b="0" i="0" u="none" strike="noStrike" kern="1200" dirty="0">
                <a:solidFill>
                  <a:schemeClr val="tx1"/>
                </a:solidFill>
                <a:latin typeface="Corbel"/>
              </a:rPr>
              <a:t> Mountains</a:t>
            </a:r>
            <a:endParaRPr lang="bg-BG" sz="1200" b="0" i="0" u="none" strike="noStrike" kern="1200" dirty="0">
              <a:solidFill>
                <a:schemeClr val="tx1"/>
              </a:solidFill>
              <a:latin typeface="Corbel"/>
            </a:endParaRPr>
          </a:p>
          <a:p>
            <a:pPr marL="0" indent="-347472" algn="l" rtl="0" eaLnBrk="1" fontAlgn="t" latinLnBrk="0" hangingPunct="1">
              <a:spcBef>
                <a:spcPts val="0"/>
              </a:spcBef>
              <a:spcAft>
                <a:spcPts val="0"/>
              </a:spcAft>
            </a:pPr>
            <a:r>
              <a:rPr lang="en-GB" sz="1200" b="0" i="0" u="none" strike="noStrike" kern="1200" dirty="0">
                <a:solidFill>
                  <a:schemeClr val="tx1"/>
                </a:solidFill>
                <a:latin typeface="Corbel"/>
              </a:rPr>
              <a:t>Unique place with virgin nature to enjoy, heaven to rejoice and to spend a lovely holiday </a:t>
            </a:r>
            <a:endParaRPr lang="bg-BG" sz="1200" b="0" i="0" u="none" strike="noStrike" kern="1200" dirty="0">
              <a:solidFill>
                <a:schemeClr val="tx1"/>
              </a:solidFill>
              <a:latin typeface="Corbel"/>
            </a:endParaRPr>
          </a:p>
          <a:p>
            <a:pPr marL="0" indent="-347472" algn="l" rtl="0" eaLnBrk="1" fontAlgn="t" latinLnBrk="0" hangingPunct="1">
              <a:spcBef>
                <a:spcPts val="0"/>
              </a:spcBef>
              <a:spcAft>
                <a:spcPts val="0"/>
              </a:spcAft>
            </a:pPr>
            <a:r>
              <a:rPr lang="en-GB" sz="1200" b="0" i="0" u="none" strike="noStrike" kern="1200" dirty="0">
                <a:solidFill>
                  <a:schemeClr val="tx1"/>
                </a:solidFill>
                <a:latin typeface="Corbel"/>
              </a:rPr>
              <a:t>Hotel “Delight” is offering you the best experience with our services and activities</a:t>
            </a:r>
            <a:endParaRPr lang="bg-BG" sz="1200" b="0" i="0" u="none" strike="noStrike" kern="1200" dirty="0">
              <a:solidFill>
                <a:schemeClr val="tx1"/>
              </a:solidFill>
              <a:latin typeface="Corbel"/>
            </a:endParaRPr>
          </a:p>
          <a:p>
            <a:pPr marL="0" algn="l" rtl="0" eaLnBrk="1" fontAlgn="t" latinLnBrk="0" hangingPunct="1">
              <a:spcBef>
                <a:spcPts val="0"/>
              </a:spcBef>
              <a:spcAft>
                <a:spcPts val="0"/>
              </a:spcAft>
            </a:pPr>
            <a:r>
              <a:rPr lang="en-GB" sz="1200" b="1" i="0" u="sng" strike="noStrike" kern="1200" dirty="0">
                <a:solidFill>
                  <a:schemeClr val="tx1"/>
                </a:solidFill>
                <a:latin typeface="Arial"/>
                <a:cs typeface="Arial"/>
              </a:rPr>
              <a:t> </a:t>
            </a:r>
            <a:endParaRPr lang="bg-BG" sz="1200" b="1" i="0" u="sng" strike="noStrike" kern="1200" dirty="0">
              <a:solidFill>
                <a:schemeClr val="tx1"/>
              </a:solidFill>
              <a:latin typeface="Arial"/>
              <a:cs typeface="Arial"/>
            </a:endParaRPr>
          </a:p>
          <a:p>
            <a:endParaRPr lang="bg-BG" dirty="0"/>
          </a:p>
        </p:txBody>
      </p:sp>
      <p:sp>
        <p:nvSpPr>
          <p:cNvPr id="4" name="Slide Number Placeholder 3"/>
          <p:cNvSpPr>
            <a:spLocks noGrp="1"/>
          </p:cNvSpPr>
          <p:nvPr>
            <p:ph type="sldNum" sz="quarter" idx="10"/>
          </p:nvPr>
        </p:nvSpPr>
        <p:spPr/>
        <p:txBody>
          <a:bodyPr/>
          <a:lstStyle/>
          <a:p>
            <a:fld id="{8A384CC1-09C5-4170-AD98-5B1EBA207105}" type="slidenum">
              <a:rPr lang="bg-BG" smtClean="0"/>
              <a:t>31</a:t>
            </a:fld>
            <a:endParaRPr lang="bg-BG"/>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1288245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3264857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3235409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726034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1341724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2843634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2312187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1261716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4099877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1642031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27928806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15380529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3234449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2447787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12343189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15453376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16DA91-3EFC-43E6-86EF-563EB8AA1FB4}" type="datetimeFigureOut">
              <a:rPr lang="en-GB" smtClean="0"/>
              <a:pPr/>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val="2357206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16DA91-3EFC-43E6-86EF-563EB8AA1FB4}" type="datetimeFigureOut">
              <a:rPr lang="en-GB" smtClean="0"/>
              <a:pPr/>
              <a:t>06/08/2019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F8C998F-AF97-4F7B-AA99-21896CFC6027}" type="slidenum">
              <a:rPr lang="en-GB" smtClean="0"/>
              <a:pPr/>
              <a:t>‹#›</a:t>
            </a:fld>
            <a:endParaRPr lang="en-GB"/>
          </a:p>
        </p:txBody>
      </p:sp>
    </p:spTree>
    <p:extLst>
      <p:ext uri="{BB962C8B-B14F-4D97-AF65-F5344CB8AC3E}">
        <p14:creationId xmlns:p14="http://schemas.microsoft.com/office/powerpoint/2010/main" val="1012907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9813" y="182880"/>
            <a:ext cx="8574622" cy="2616199"/>
          </a:xfrm>
        </p:spPr>
        <p:txBody>
          <a:bodyPr/>
          <a:lstStyle/>
          <a:p>
            <a:pPr algn="ctr"/>
            <a:r>
              <a:rPr lang="en-GB" dirty="0"/>
              <a:t>Marketing Environmental Audit</a:t>
            </a:r>
          </a:p>
        </p:txBody>
      </p:sp>
      <p:sp>
        <p:nvSpPr>
          <p:cNvPr id="3" name="Subtitle 2"/>
          <p:cNvSpPr>
            <a:spLocks noGrp="1"/>
          </p:cNvSpPr>
          <p:nvPr>
            <p:ph type="subTitle" idx="1"/>
          </p:nvPr>
        </p:nvSpPr>
        <p:spPr>
          <a:xfrm>
            <a:off x="3181775" y="2996394"/>
            <a:ext cx="7073573" cy="3432541"/>
          </a:xfrm>
        </p:spPr>
        <p:txBody>
          <a:bodyPr>
            <a:normAutofit/>
          </a:bodyPr>
          <a:lstStyle/>
          <a:p>
            <a:pPr algn="l"/>
            <a:r>
              <a:rPr lang="en-GB" sz="2400" b="1" dirty="0">
                <a:latin typeface="Arial" pitchFamily="34" charset="0"/>
                <a:cs typeface="Arial" pitchFamily="34" charset="0"/>
              </a:rPr>
              <a:t>Hotel “Delight” , </a:t>
            </a:r>
            <a:r>
              <a:rPr lang="en-GB" sz="2400" b="1" dirty="0" err="1">
                <a:latin typeface="Arial" pitchFamily="34" charset="0"/>
                <a:cs typeface="Arial" pitchFamily="34" charset="0"/>
              </a:rPr>
              <a:t>Bansko</a:t>
            </a:r>
            <a:endParaRPr lang="en-GB" sz="2400" b="1" dirty="0">
              <a:latin typeface="Arial" pitchFamily="34" charset="0"/>
              <a:cs typeface="Arial" pitchFamily="34" charset="0"/>
            </a:endParaRPr>
          </a:p>
          <a:p>
            <a:pPr algn="l"/>
            <a:r>
              <a:rPr lang="en-GB" sz="1800" b="1" dirty="0">
                <a:latin typeface="Arial" pitchFamily="34" charset="0"/>
                <a:cs typeface="Arial" pitchFamily="34" charset="0"/>
              </a:rPr>
              <a:t>Managers: </a:t>
            </a:r>
            <a:r>
              <a:rPr lang="en-GB" sz="1800" dirty="0">
                <a:latin typeface="Arial" pitchFamily="34" charset="0"/>
                <a:cs typeface="Arial" pitchFamily="34" charset="0"/>
              </a:rPr>
              <a:t>Diana </a:t>
            </a:r>
            <a:r>
              <a:rPr lang="en-GB" sz="1800" dirty="0" err="1">
                <a:latin typeface="Arial" pitchFamily="34" charset="0"/>
                <a:cs typeface="Arial" pitchFamily="34" charset="0"/>
              </a:rPr>
              <a:t>Drumeva</a:t>
            </a:r>
            <a:r>
              <a:rPr lang="en-GB" sz="1800" dirty="0">
                <a:latin typeface="Arial" pitchFamily="34" charset="0"/>
                <a:cs typeface="Arial" pitchFamily="34" charset="0"/>
              </a:rPr>
              <a:t>  1816559</a:t>
            </a:r>
          </a:p>
          <a:p>
            <a:pPr algn="l"/>
            <a:r>
              <a:rPr lang="en-GB" sz="1800" dirty="0">
                <a:latin typeface="Arial" pitchFamily="34" charset="0"/>
                <a:cs typeface="Arial" pitchFamily="34" charset="0"/>
              </a:rPr>
              <a:t>                  Elena </a:t>
            </a:r>
            <a:r>
              <a:rPr lang="en-GB" sz="1800" dirty="0" err="1">
                <a:latin typeface="Arial" pitchFamily="34" charset="0"/>
                <a:cs typeface="Arial" pitchFamily="34" charset="0"/>
              </a:rPr>
              <a:t>Todorova</a:t>
            </a:r>
            <a:r>
              <a:rPr lang="en-GB" sz="1800" dirty="0">
                <a:latin typeface="Arial" pitchFamily="34" charset="0"/>
                <a:cs typeface="Arial" pitchFamily="34" charset="0"/>
              </a:rPr>
              <a:t> 1815652</a:t>
            </a:r>
          </a:p>
          <a:p>
            <a:pPr algn="l"/>
            <a:r>
              <a:rPr lang="en-GB" sz="1800" dirty="0">
                <a:latin typeface="Arial" pitchFamily="34" charset="0"/>
                <a:cs typeface="Arial" pitchFamily="34" charset="0"/>
              </a:rPr>
              <a:t>                  </a:t>
            </a:r>
            <a:r>
              <a:rPr lang="en-GB" sz="1800" dirty="0" err="1">
                <a:latin typeface="Arial" pitchFamily="34" charset="0"/>
                <a:cs typeface="Arial" pitchFamily="34" charset="0"/>
              </a:rPr>
              <a:t>Kichka</a:t>
            </a:r>
            <a:r>
              <a:rPr lang="en-GB" sz="1800" dirty="0">
                <a:latin typeface="Arial" pitchFamily="34" charset="0"/>
                <a:cs typeface="Arial" pitchFamily="34" charset="0"/>
              </a:rPr>
              <a:t> </a:t>
            </a:r>
            <a:r>
              <a:rPr lang="en-GB" sz="1800" dirty="0" err="1">
                <a:latin typeface="Arial" pitchFamily="34" charset="0"/>
                <a:cs typeface="Arial" pitchFamily="34" charset="0"/>
              </a:rPr>
              <a:t>Koleva</a:t>
            </a:r>
            <a:r>
              <a:rPr lang="en-GB" sz="1800" dirty="0">
                <a:latin typeface="Arial" pitchFamily="34" charset="0"/>
                <a:cs typeface="Arial" pitchFamily="34" charset="0"/>
              </a:rPr>
              <a:t>  1817698</a:t>
            </a:r>
          </a:p>
          <a:p>
            <a:pPr algn="l"/>
            <a:r>
              <a:rPr lang="en-GB" sz="1800" dirty="0">
                <a:latin typeface="Arial" pitchFamily="34" charset="0"/>
                <a:cs typeface="Arial" pitchFamily="34" charset="0"/>
              </a:rPr>
              <a:t>                  Manuela </a:t>
            </a:r>
            <a:r>
              <a:rPr lang="en-GB" sz="1800" dirty="0" err="1">
                <a:latin typeface="Arial" pitchFamily="34" charset="0"/>
                <a:cs typeface="Arial" pitchFamily="34" charset="0"/>
              </a:rPr>
              <a:t>Vartigova</a:t>
            </a:r>
            <a:r>
              <a:rPr lang="en-GB" sz="1800" dirty="0">
                <a:latin typeface="Arial" pitchFamily="34" charset="0"/>
                <a:cs typeface="Arial" pitchFamily="34" charset="0"/>
              </a:rPr>
              <a:t> 1818146</a:t>
            </a:r>
          </a:p>
          <a:p>
            <a:pPr algn="l"/>
            <a:r>
              <a:rPr lang="en-GB" sz="1800" dirty="0">
                <a:latin typeface="Arial" pitchFamily="34" charset="0"/>
                <a:cs typeface="Arial" pitchFamily="34" charset="0"/>
              </a:rPr>
              <a:t>                  </a:t>
            </a:r>
            <a:r>
              <a:rPr lang="en-GB" sz="1800" dirty="0" err="1">
                <a:latin typeface="Arial" pitchFamily="34" charset="0"/>
                <a:cs typeface="Arial" pitchFamily="34" charset="0"/>
              </a:rPr>
              <a:t>Sanie</a:t>
            </a:r>
            <a:r>
              <a:rPr lang="en-GB" sz="1800" dirty="0">
                <a:latin typeface="Arial" pitchFamily="34" charset="0"/>
                <a:cs typeface="Arial" pitchFamily="34" charset="0"/>
              </a:rPr>
              <a:t> </a:t>
            </a:r>
            <a:r>
              <a:rPr lang="en-GB" sz="1800" dirty="0" err="1">
                <a:latin typeface="Arial" pitchFamily="34" charset="0"/>
                <a:cs typeface="Arial" pitchFamily="34" charset="0"/>
              </a:rPr>
              <a:t>Ismailova</a:t>
            </a:r>
            <a:r>
              <a:rPr lang="en-GB" sz="1800" dirty="0">
                <a:latin typeface="Arial" pitchFamily="34" charset="0"/>
                <a:cs typeface="Arial" pitchFamily="34" charset="0"/>
              </a:rPr>
              <a:t> 1816359</a:t>
            </a:r>
          </a:p>
          <a:p>
            <a:pPr algn="l"/>
            <a:r>
              <a:rPr lang="en-GB" sz="1800" b="1" dirty="0">
                <a:latin typeface="Arial" pitchFamily="34" charset="0"/>
                <a:cs typeface="Arial" pitchFamily="34" charset="0"/>
              </a:rPr>
              <a:t>Lecture:  </a:t>
            </a:r>
            <a:r>
              <a:rPr lang="en-GB" sz="1800" dirty="0">
                <a:latin typeface="Arial" pitchFamily="34" charset="0"/>
                <a:cs typeface="Arial" pitchFamily="34" charset="0"/>
              </a:rPr>
              <a:t>Dale Clarke   </a:t>
            </a:r>
          </a:p>
          <a:p>
            <a:endParaRPr lang="en-GB" dirty="0">
              <a:latin typeface="Arial" pitchFamily="34" charset="0"/>
              <a:cs typeface="Arial" pitchFamily="34" charset="0"/>
            </a:endParaRPr>
          </a:p>
        </p:txBody>
      </p:sp>
      <p:pic>
        <p:nvPicPr>
          <p:cNvPr id="4" name="Picture 2" descr="Image result for hotel delight">
            <a:extLst>
              <a:ext uri="{FF2B5EF4-FFF2-40B4-BE49-F238E27FC236}">
                <a16:creationId xmlns:a16="http://schemas.microsoft.com/office/drawing/2014/main" id="{5DB27BC9-3D13-47A1-BDB8-E04D1C25740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24964" y="2799079"/>
            <a:ext cx="2954446" cy="2954446"/>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15907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5" name="Group 8">
            <a:extLst>
              <a:ext uri="{FF2B5EF4-FFF2-40B4-BE49-F238E27FC236}">
                <a16:creationId xmlns:a16="http://schemas.microsoft.com/office/drawing/2014/main" id="{6ADA8EC3-01C5-453C-91A6-D01B9E15BF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9A1D7546-68ED-4F66-AA8D-D04BEAD39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FCFE8A66-699D-4E05-B8FC-C31AE461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A124234B-D5D1-45F9-9B32-264F699BC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7A0B0249-AEB7-44A1-BEC3-A0C07E9E3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251D4BF9-284D-4B99-922C-BAB91FB2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733E9BD1-CC4F-4B4B-A413-92D6B1F0B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4" name="Picture 3" descr="Image result for bansko IN WINTER">
            <a:extLst>
              <a:ext uri="{FF2B5EF4-FFF2-40B4-BE49-F238E27FC236}">
                <a16:creationId xmlns:a16="http://schemas.microsoft.com/office/drawing/2014/main" id="{8E176D2E-2CC9-41E9-83FB-931E97FD3C47}"/>
              </a:ext>
            </a:extLst>
          </p:cNvPr>
          <p:cNvPicPr/>
          <p:nvPr/>
        </p:nvPicPr>
        <p:blipFill rotWithShape="1">
          <a:blip r:embed="rId3" cstate="print"/>
          <a:srcRect t="10000"/>
          <a:stretch/>
        </p:blipFill>
        <p:spPr bwMode="auto">
          <a:xfrm>
            <a:off x="0" y="10"/>
            <a:ext cx="12191980" cy="6857990"/>
          </a:xfrm>
          <a:prstGeom prst="rect">
            <a:avLst/>
          </a:prstGeom>
          <a:noFill/>
        </p:spPr>
      </p:pic>
      <p:sp>
        <p:nvSpPr>
          <p:cNvPr id="24" name="Текстово поле 23">
            <a:extLst>
              <a:ext uri="{FF2B5EF4-FFF2-40B4-BE49-F238E27FC236}">
                <a16:creationId xmlns:a16="http://schemas.microsoft.com/office/drawing/2014/main" id="{0E64CBBE-DA29-4988-8AB5-27A758FE1C3C}"/>
              </a:ext>
            </a:extLst>
          </p:cNvPr>
          <p:cNvSpPr txBox="1"/>
          <p:nvPr/>
        </p:nvSpPr>
        <p:spPr>
          <a:xfrm>
            <a:off x="709612" y="426650"/>
            <a:ext cx="4500792" cy="646331"/>
          </a:xfrm>
          <a:prstGeom prst="rect">
            <a:avLst/>
          </a:prstGeom>
          <a:noFill/>
        </p:spPr>
        <p:txBody>
          <a:bodyPr wrap="square" rtlCol="0">
            <a:spAutoFit/>
          </a:bodyPr>
          <a:lstStyle/>
          <a:p>
            <a:r>
              <a:rPr lang="en-GB" sz="2400" dirty="0">
                <a:solidFill>
                  <a:schemeClr val="bg1"/>
                </a:solidFill>
                <a:latin typeface="Broadway" panose="04040905080B02020502" pitchFamily="82" charset="0"/>
              </a:rPr>
              <a:t> </a:t>
            </a:r>
            <a:r>
              <a:rPr lang="en-GB" sz="3600" dirty="0">
                <a:latin typeface="Broadway" panose="04040905080B02020502" pitchFamily="82" charset="0"/>
              </a:rPr>
              <a:t>Hotel “Delight”</a:t>
            </a:r>
          </a:p>
        </p:txBody>
      </p:sp>
    </p:spTree>
    <p:extLst>
      <p:ext uri="{BB962C8B-B14F-4D97-AF65-F5344CB8AC3E}">
        <p14:creationId xmlns:p14="http://schemas.microsoft.com/office/powerpoint/2010/main" val="3514868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1" y="1998133"/>
            <a:ext cx="6855356" cy="3793067"/>
          </a:xfrm>
        </p:spPr>
        <p:txBody>
          <a:bodyPr>
            <a:normAutofit/>
          </a:bodyPr>
          <a:lstStyle/>
          <a:p>
            <a:pPr marL="0" indent="0">
              <a:lnSpc>
                <a:spcPct val="90000"/>
              </a:lnSpc>
              <a:buNone/>
            </a:pPr>
            <a:r>
              <a:rPr lang="en-GB" sz="2200" dirty="0"/>
              <a:t>  </a:t>
            </a:r>
            <a:r>
              <a:rPr lang="en-GB" sz="2200" dirty="0">
                <a:latin typeface="Arial" panose="020B0604020202020204" pitchFamily="34" charset="0"/>
                <a:cs typeface="Arial" panose="020B0604020202020204" pitchFamily="34" charset="0"/>
              </a:rPr>
              <a:t>We are here today to present our newly opened 5 star Hotel “DELIGHT”. It is situated in </a:t>
            </a:r>
            <a:r>
              <a:rPr lang="en-GB" sz="2200" dirty="0" err="1">
                <a:latin typeface="Arial" panose="020B0604020202020204" pitchFamily="34" charset="0"/>
                <a:cs typeface="Arial" panose="020B0604020202020204" pitchFamily="34" charset="0"/>
              </a:rPr>
              <a:t>Bansko</a:t>
            </a:r>
            <a:r>
              <a:rPr lang="en-GB" sz="2200" dirty="0">
                <a:latin typeface="Arial" panose="020B0604020202020204" pitchFamily="34" charset="0"/>
                <a:cs typeface="Arial" panose="020B0604020202020204" pitchFamily="34" charset="0"/>
              </a:rPr>
              <a:t> resort, Bulgaria. The resort has ski slopes and is a perfect location for all ski lovers. The place and the nature surrounding our hotel deliver you home comfort and peaceful sensation. The hotel is located in the mountain National Park </a:t>
            </a:r>
            <a:r>
              <a:rPr lang="en-GB" sz="2200" dirty="0" err="1">
                <a:latin typeface="Arial" panose="020B0604020202020204" pitchFamily="34" charset="0"/>
                <a:cs typeface="Arial" panose="020B0604020202020204" pitchFamily="34" charset="0"/>
              </a:rPr>
              <a:t>Pirin</a:t>
            </a:r>
            <a:r>
              <a:rPr lang="en-GB" sz="2200" dirty="0">
                <a:latin typeface="Arial" panose="020B0604020202020204" pitchFamily="34" charset="0"/>
                <a:cs typeface="Arial" panose="020B0604020202020204" pitchFamily="34" charset="0"/>
              </a:rPr>
              <a:t> and just two hours drive from the capital of Bulgaria- Sofia. As </a:t>
            </a:r>
            <a:r>
              <a:rPr lang="en-GB" sz="2200" b="1" dirty="0">
                <a:latin typeface="Arial" panose="020B0604020202020204" pitchFamily="34" charset="0"/>
                <a:cs typeface="Arial" panose="020B0604020202020204" pitchFamily="34" charset="0"/>
              </a:rPr>
              <a:t>Nigel Hill (2007) points:</a:t>
            </a:r>
            <a:r>
              <a:rPr lang="en-GB" sz="2200" dirty="0">
                <a:latin typeface="Arial" panose="020B0604020202020204" pitchFamily="34" charset="0"/>
                <a:cs typeface="Arial" panose="020B0604020202020204" pitchFamily="34" charset="0"/>
              </a:rPr>
              <a:t> </a:t>
            </a:r>
            <a:r>
              <a:rPr lang="en-GB" sz="2200" b="1" dirty="0">
                <a:latin typeface="Arial" panose="020B0604020202020204" pitchFamily="34" charset="0"/>
                <a:cs typeface="Arial" panose="020B0604020202020204" pitchFamily="34" charset="0"/>
              </a:rPr>
              <a:t>“The word satisfaction is the most appropriate label for the range of attitudes and feelings that customers hold about their experience with an organization.”</a:t>
            </a:r>
            <a:r>
              <a:rPr lang="en-GB" sz="2200" dirty="0">
                <a:latin typeface="Arial" panose="020B0604020202020204" pitchFamily="34" charset="0"/>
                <a:cs typeface="Arial" panose="020B0604020202020204" pitchFamily="34" charset="0"/>
              </a:rPr>
              <a:t>  </a:t>
            </a:r>
          </a:p>
        </p:txBody>
      </p:sp>
      <p:pic>
        <p:nvPicPr>
          <p:cNvPr id="1026" name="Picture 2" descr="Image result for hotel delight">
            <a:extLst>
              <a:ext uri="{FF2B5EF4-FFF2-40B4-BE49-F238E27FC236}">
                <a16:creationId xmlns:a16="http://schemas.microsoft.com/office/drawing/2014/main" id="{0C6D0AF1-1785-4097-B3E7-82B78169AB2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85907" y="2535331"/>
            <a:ext cx="2717116" cy="2717116"/>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4509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1" y="1998133"/>
            <a:ext cx="6855356" cy="3793067"/>
          </a:xfrm>
        </p:spPr>
        <p:txBody>
          <a:bodyPr>
            <a:normAutofit lnSpcReduction="10000"/>
          </a:bodyPr>
          <a:lstStyle/>
          <a:p>
            <a:pPr marL="0" indent="0">
              <a:lnSpc>
                <a:spcPct val="90000"/>
              </a:lnSpc>
              <a:buNone/>
            </a:pPr>
            <a:r>
              <a:rPr lang="en-GB" sz="1700" dirty="0">
                <a:latin typeface="Arial" panose="020B0604020202020204" pitchFamily="34" charset="0"/>
                <a:cs typeface="Arial" panose="020B0604020202020204" pitchFamily="34" charset="0"/>
              </a:rPr>
              <a:t>The hotel includes a main building with:</a:t>
            </a:r>
          </a:p>
          <a:p>
            <a:pPr marL="0" indent="0">
              <a:lnSpc>
                <a:spcPct val="90000"/>
              </a:lnSpc>
              <a:buNone/>
            </a:pPr>
            <a:endParaRPr lang="en-GB" sz="1700" dirty="0">
              <a:latin typeface="Arial" panose="020B0604020202020204" pitchFamily="34" charset="0"/>
              <a:cs typeface="Arial" panose="020B0604020202020204" pitchFamily="34" charset="0"/>
            </a:endParaRPr>
          </a:p>
          <a:p>
            <a:pPr lvl="8">
              <a:lnSpc>
                <a:spcPct val="90000"/>
              </a:lnSpc>
            </a:pPr>
            <a:r>
              <a:rPr lang="en-GB" sz="1700" dirty="0">
                <a:latin typeface="Arial" panose="020B0604020202020204" pitchFamily="34" charset="0"/>
                <a:cs typeface="Arial" panose="020B0604020202020204" pitchFamily="34" charset="0"/>
              </a:rPr>
              <a:t>24/7 Reception and concierge</a:t>
            </a:r>
          </a:p>
          <a:p>
            <a:pPr>
              <a:lnSpc>
                <a:spcPct val="90000"/>
              </a:lnSpc>
            </a:pPr>
            <a:r>
              <a:rPr lang="en-GB" sz="1700" dirty="0">
                <a:latin typeface="Arial" panose="020B0604020202020204" pitchFamily="34" charset="0"/>
                <a:cs typeface="Arial" panose="020B0604020202020204" pitchFamily="34" charset="0"/>
              </a:rPr>
              <a:t>SPA complex with indoor pool and GYM</a:t>
            </a:r>
          </a:p>
          <a:p>
            <a:pPr lvl="8">
              <a:lnSpc>
                <a:spcPct val="90000"/>
              </a:lnSpc>
            </a:pPr>
            <a:r>
              <a:rPr lang="en-GB" sz="1700" dirty="0">
                <a:latin typeface="Arial" panose="020B0604020202020204" pitchFamily="34" charset="0"/>
                <a:cs typeface="Arial" panose="020B0604020202020204" pitchFamily="34" charset="0"/>
              </a:rPr>
              <a:t>Business conference room</a:t>
            </a:r>
          </a:p>
          <a:p>
            <a:pPr>
              <a:lnSpc>
                <a:spcPct val="90000"/>
              </a:lnSpc>
            </a:pPr>
            <a:r>
              <a:rPr lang="en-GB" sz="1700" dirty="0">
                <a:latin typeface="Arial" panose="020B0604020202020204" pitchFamily="34" charset="0"/>
                <a:cs typeface="Arial" panose="020B0604020202020204" pitchFamily="34" charset="0"/>
              </a:rPr>
              <a:t> Hair and Beauty salon</a:t>
            </a:r>
          </a:p>
          <a:p>
            <a:pPr lvl="2">
              <a:lnSpc>
                <a:spcPct val="90000"/>
              </a:lnSpc>
            </a:pPr>
            <a:r>
              <a:rPr lang="en-GB" sz="1700" dirty="0">
                <a:latin typeface="Arial" panose="020B0604020202020204" pitchFamily="34" charset="0"/>
                <a:cs typeface="Arial" panose="020B0604020202020204" pitchFamily="34" charset="0"/>
              </a:rPr>
              <a:t>Two restaurants (International and Organic cuisine)</a:t>
            </a:r>
          </a:p>
          <a:p>
            <a:pPr lvl="4">
              <a:lnSpc>
                <a:spcPct val="90000"/>
              </a:lnSpc>
            </a:pPr>
            <a:r>
              <a:rPr lang="en-GB" sz="1700" dirty="0">
                <a:latin typeface="Arial" panose="020B0604020202020204" pitchFamily="34" charset="0"/>
                <a:cs typeface="Arial" panose="020B0604020202020204" pitchFamily="34" charset="0"/>
              </a:rPr>
              <a:t>Laundry/Dry cleaning </a:t>
            </a:r>
          </a:p>
          <a:p>
            <a:pPr lvl="2">
              <a:lnSpc>
                <a:spcPct val="90000"/>
              </a:lnSpc>
            </a:pPr>
            <a:r>
              <a:rPr lang="en-GB" sz="1700" dirty="0">
                <a:latin typeface="Arial" panose="020B0604020202020204" pitchFamily="34" charset="0"/>
                <a:cs typeface="Arial" panose="020B0604020202020204" pitchFamily="34" charset="0"/>
              </a:rPr>
              <a:t>Private parking and Airport transfers</a:t>
            </a:r>
          </a:p>
          <a:p>
            <a:pPr lvl="8">
              <a:lnSpc>
                <a:spcPct val="90000"/>
              </a:lnSpc>
            </a:pPr>
            <a:r>
              <a:rPr lang="en-GB" sz="1700" dirty="0">
                <a:latin typeface="Arial" panose="020B0604020202020204" pitchFamily="34" charset="0"/>
                <a:cs typeface="Arial" panose="020B0604020202020204" pitchFamily="34" charset="0"/>
              </a:rPr>
              <a:t>Playground for the kids</a:t>
            </a:r>
          </a:p>
          <a:p>
            <a:pPr>
              <a:lnSpc>
                <a:spcPct val="90000"/>
              </a:lnSpc>
            </a:pPr>
            <a:endParaRPr lang="en-GB" sz="1700" dirty="0"/>
          </a:p>
        </p:txBody>
      </p:sp>
      <p:pic>
        <p:nvPicPr>
          <p:cNvPr id="2050" name="Picture 2" descr="Image result for hotel delight">
            <a:extLst>
              <a:ext uri="{FF2B5EF4-FFF2-40B4-BE49-F238E27FC236}">
                <a16:creationId xmlns:a16="http://schemas.microsoft.com/office/drawing/2014/main" id="{07B192F4-0EBD-44CB-BF03-6B2347BC95D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85907" y="2535331"/>
            <a:ext cx="2717116" cy="2717116"/>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4314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B86AD7E2-2E0A-48BB-9A14-7AEAEFCF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B2E5057-6707-41F3-BA9F-4B8F39763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76488"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Image result for sheraton hotel reception">
            <a:extLst>
              <a:ext uri="{FF2B5EF4-FFF2-40B4-BE49-F238E27FC236}">
                <a16:creationId xmlns:a16="http://schemas.microsoft.com/office/drawing/2014/main" id="{1ACCA790-BC63-459C-BAE9-2EA88B97F51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7443" r="3" b="2759"/>
          <a:stretch/>
        </p:blipFill>
        <p:spPr bwMode="auto">
          <a:xfrm>
            <a:off x="643467" y="643467"/>
            <a:ext cx="5149166" cy="5571066"/>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726F0241-EB18-4747-972F-5A4B3EC51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75233" y="480060"/>
            <a:ext cx="5476488"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Текстово поле 1">
            <a:extLst>
              <a:ext uri="{FF2B5EF4-FFF2-40B4-BE49-F238E27FC236}">
                <a16:creationId xmlns:a16="http://schemas.microsoft.com/office/drawing/2014/main" id="{A6C202CE-E154-456E-8E30-9EF5C99F955D}"/>
              </a:ext>
            </a:extLst>
          </p:cNvPr>
          <p:cNvSpPr txBox="1"/>
          <p:nvPr/>
        </p:nvSpPr>
        <p:spPr>
          <a:xfrm>
            <a:off x="1313586" y="643467"/>
            <a:ext cx="2381484" cy="461665"/>
          </a:xfrm>
          <a:prstGeom prst="rect">
            <a:avLst/>
          </a:prstGeom>
          <a:noFill/>
        </p:spPr>
        <p:txBody>
          <a:bodyPr wrap="square" rtlCol="0">
            <a:spAutoFit/>
          </a:bodyPr>
          <a:lstStyle/>
          <a:p>
            <a:r>
              <a:rPr lang="en-GB" sz="2400" dirty="0">
                <a:solidFill>
                  <a:schemeClr val="bg1"/>
                </a:solidFill>
                <a:latin typeface="Broadway" panose="04040905080B02020502" pitchFamily="82" charset="0"/>
              </a:rPr>
              <a:t> Reception</a:t>
            </a:r>
          </a:p>
        </p:txBody>
      </p:sp>
      <p:pic>
        <p:nvPicPr>
          <p:cNvPr id="8" name="Picture 2" descr="Related image">
            <a:extLst>
              <a:ext uri="{FF2B5EF4-FFF2-40B4-BE49-F238E27FC236}">
                <a16:creationId xmlns:a16="http://schemas.microsoft.com/office/drawing/2014/main" id="{58AA9AD4-B508-4A65-BD26-11FF4A22F56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579" r="10725" b="-2"/>
          <a:stretch/>
        </p:blipFill>
        <p:spPr bwMode="auto">
          <a:xfrm>
            <a:off x="6399367" y="643467"/>
            <a:ext cx="5149166" cy="5571066"/>
          </a:xfrm>
          <a:prstGeom prst="rect">
            <a:avLst/>
          </a:prstGeom>
          <a:noFill/>
          <a:extLst>
            <a:ext uri="{909E8E84-426E-40DD-AFC4-6F175D3DCCD1}">
              <a14:hiddenFill xmlns:a14="http://schemas.microsoft.com/office/drawing/2010/main">
                <a:solidFill>
                  <a:srgbClr val="FFFFFF"/>
                </a:solidFill>
              </a14:hiddenFill>
            </a:ext>
          </a:extLst>
        </p:spPr>
      </p:pic>
      <p:sp>
        <p:nvSpPr>
          <p:cNvPr id="10" name="Текстово поле 9">
            <a:extLst>
              <a:ext uri="{FF2B5EF4-FFF2-40B4-BE49-F238E27FC236}">
                <a16:creationId xmlns:a16="http://schemas.microsoft.com/office/drawing/2014/main" id="{37D0764D-E113-4D1D-9D1A-F16BCC401414}"/>
              </a:ext>
            </a:extLst>
          </p:cNvPr>
          <p:cNvSpPr txBox="1"/>
          <p:nvPr/>
        </p:nvSpPr>
        <p:spPr>
          <a:xfrm>
            <a:off x="6631993" y="5603739"/>
            <a:ext cx="2381484" cy="461665"/>
          </a:xfrm>
          <a:prstGeom prst="rect">
            <a:avLst/>
          </a:prstGeom>
          <a:noFill/>
        </p:spPr>
        <p:txBody>
          <a:bodyPr wrap="square" rtlCol="0">
            <a:spAutoFit/>
          </a:bodyPr>
          <a:lstStyle/>
          <a:p>
            <a:r>
              <a:rPr lang="en-GB" sz="2400" dirty="0">
                <a:solidFill>
                  <a:schemeClr val="bg1"/>
                </a:solidFill>
                <a:latin typeface="Broadway" panose="04040905080B02020502" pitchFamily="82" charset="0"/>
              </a:rPr>
              <a:t> Restaurant</a:t>
            </a:r>
          </a:p>
        </p:txBody>
      </p:sp>
    </p:spTree>
    <p:extLst>
      <p:ext uri="{BB962C8B-B14F-4D97-AF65-F5344CB8AC3E}">
        <p14:creationId xmlns:p14="http://schemas.microsoft.com/office/powerpoint/2010/main" val="4069290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65A0BA4-A99F-455C-96F2-1FF084E1C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C3D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Image result for sheraton gym">
            <a:extLst>
              <a:ext uri="{FF2B5EF4-FFF2-40B4-BE49-F238E27FC236}">
                <a16:creationId xmlns:a16="http://schemas.microsoft.com/office/drawing/2014/main" id="{BBC63EC3-65B7-4AC6-AE92-8E43480F0F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15" b="8215"/>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Image result for sheraton spa">
            <a:extLst>
              <a:ext uri="{FF2B5EF4-FFF2-40B4-BE49-F238E27FC236}">
                <a16:creationId xmlns:a16="http://schemas.microsoft.com/office/drawing/2014/main" id="{EA09063A-1A22-4EA9-937B-757FA40CD4A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15" r="20081" b="-1"/>
          <a:stretch/>
        </p:blipFill>
        <p:spPr bwMode="auto">
          <a:xfrm>
            <a:off x="6255671" y="316268"/>
            <a:ext cx="5542156" cy="3955999"/>
          </a:xfrm>
          <a:prstGeom prst="rect">
            <a:avLst/>
          </a:prstGeom>
          <a:noFill/>
          <a:ln w="152400">
            <a:solidFill>
              <a:srgbClr val="FFFFFF"/>
            </a:solidFill>
            <a:miter lim="800000"/>
          </a:ln>
          <a:extLst>
            <a:ext uri="{909E8E84-426E-40DD-AFC4-6F175D3DCCD1}">
              <a14:hiddenFill xmlns:a14="http://schemas.microsoft.com/office/drawing/2010/main">
                <a:solidFill>
                  <a:srgbClr val="FFFFFF"/>
                </a:solidFill>
              </a14:hiddenFill>
            </a:ext>
          </a:extLst>
        </p:spPr>
      </p:pic>
      <p:sp>
        <p:nvSpPr>
          <p:cNvPr id="3" name="Правоъгълник 2">
            <a:extLst>
              <a:ext uri="{FF2B5EF4-FFF2-40B4-BE49-F238E27FC236}">
                <a16:creationId xmlns:a16="http://schemas.microsoft.com/office/drawing/2014/main" id="{C604834E-6D01-4751-90BA-2B60BFCEC5F7}"/>
              </a:ext>
            </a:extLst>
          </p:cNvPr>
          <p:cNvSpPr/>
          <p:nvPr/>
        </p:nvSpPr>
        <p:spPr>
          <a:xfrm>
            <a:off x="394173" y="316268"/>
            <a:ext cx="5614807" cy="369332"/>
          </a:xfrm>
          <a:prstGeom prst="rect">
            <a:avLst/>
          </a:prstGeom>
        </p:spPr>
        <p:txBody>
          <a:bodyPr wrap="none">
            <a:spAutoFit/>
          </a:bodyPr>
          <a:lstStyle/>
          <a:p>
            <a:pPr>
              <a:lnSpc>
                <a:spcPct val="90000"/>
              </a:lnSpc>
            </a:pPr>
            <a:r>
              <a:rPr lang="en-GB" sz="2000" dirty="0">
                <a:solidFill>
                  <a:schemeClr val="bg1"/>
                </a:solidFill>
                <a:latin typeface="Broadway" panose="04040905080B02020502" pitchFamily="82" charset="0"/>
                <a:cs typeface="Arial" panose="020B0604020202020204" pitchFamily="34" charset="0"/>
              </a:rPr>
              <a:t>SPA complex with indoor pool and GYM</a:t>
            </a:r>
          </a:p>
        </p:txBody>
      </p:sp>
    </p:spTree>
    <p:extLst>
      <p:ext uri="{BB962C8B-B14F-4D97-AF65-F5344CB8AC3E}">
        <p14:creationId xmlns:p14="http://schemas.microsoft.com/office/powerpoint/2010/main" val="4133261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7170" name="Picture 2" descr="Image result for sheraton conference room">
            <a:extLst>
              <a:ext uri="{FF2B5EF4-FFF2-40B4-BE49-F238E27FC236}">
                <a16:creationId xmlns:a16="http://schemas.microsoft.com/office/drawing/2014/main" id="{454713DB-E770-484B-B4C1-72D8E8A3B0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364" r="14524"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Текстово поле 2">
            <a:extLst>
              <a:ext uri="{FF2B5EF4-FFF2-40B4-BE49-F238E27FC236}">
                <a16:creationId xmlns:a16="http://schemas.microsoft.com/office/drawing/2014/main" id="{B02EA874-6A8F-45DE-BA00-B9615013839E}"/>
              </a:ext>
            </a:extLst>
          </p:cNvPr>
          <p:cNvSpPr txBox="1"/>
          <p:nvPr/>
        </p:nvSpPr>
        <p:spPr>
          <a:xfrm>
            <a:off x="4545884" y="654099"/>
            <a:ext cx="3736880" cy="461665"/>
          </a:xfrm>
          <a:prstGeom prst="rect">
            <a:avLst/>
          </a:prstGeom>
          <a:noFill/>
        </p:spPr>
        <p:txBody>
          <a:bodyPr wrap="square" rtlCol="0">
            <a:spAutoFit/>
          </a:bodyPr>
          <a:lstStyle/>
          <a:p>
            <a:r>
              <a:rPr lang="en-GB" sz="2400" dirty="0">
                <a:solidFill>
                  <a:schemeClr val="bg1"/>
                </a:solidFill>
                <a:latin typeface="Broadway" panose="04040905080B02020502" pitchFamily="82" charset="0"/>
              </a:rPr>
              <a:t> Conference room</a:t>
            </a:r>
          </a:p>
        </p:txBody>
      </p:sp>
    </p:spTree>
    <p:extLst>
      <p:ext uri="{BB962C8B-B14F-4D97-AF65-F5344CB8AC3E}">
        <p14:creationId xmlns:p14="http://schemas.microsoft.com/office/powerpoint/2010/main" val="2204730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B86AD7E2-2E0A-48BB-9A14-7AEAEFCF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5B2E5057-6707-41F3-BA9F-4B8F39763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76488"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8" name="Picture 6" descr="Image result for sheraton hair and beauty salon">
            <a:extLst>
              <a:ext uri="{FF2B5EF4-FFF2-40B4-BE49-F238E27FC236}">
                <a16:creationId xmlns:a16="http://schemas.microsoft.com/office/drawing/2014/main" id="{7C7ADC1E-2FD1-4F2C-9BF3-504190EE88A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86" r="3789" b="2"/>
          <a:stretch/>
        </p:blipFill>
        <p:spPr bwMode="auto">
          <a:xfrm>
            <a:off x="643467" y="643467"/>
            <a:ext cx="5149166" cy="5571066"/>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726F0241-EB18-4747-972F-5A4B3EC51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75233" y="480060"/>
            <a:ext cx="5476488"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00" name="Picture 8" descr="Image result for sheraton hair and beauty salon">
            <a:extLst>
              <a:ext uri="{FF2B5EF4-FFF2-40B4-BE49-F238E27FC236}">
                <a16:creationId xmlns:a16="http://schemas.microsoft.com/office/drawing/2014/main" id="{0688037E-D6C6-4F56-AEC1-DCD0DFD13ED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705" r="24304" b="-1"/>
          <a:stretch/>
        </p:blipFill>
        <p:spPr bwMode="auto">
          <a:xfrm>
            <a:off x="6441688" y="643467"/>
            <a:ext cx="5149166" cy="5571066"/>
          </a:xfrm>
          <a:prstGeom prst="rect">
            <a:avLst/>
          </a:prstGeom>
          <a:noFill/>
          <a:extLst>
            <a:ext uri="{909E8E84-426E-40DD-AFC4-6F175D3DCCD1}">
              <a14:hiddenFill xmlns:a14="http://schemas.microsoft.com/office/drawing/2010/main">
                <a:solidFill>
                  <a:srgbClr val="FFFFFF"/>
                </a:solidFill>
              </a14:hiddenFill>
            </a:ext>
          </a:extLst>
        </p:spPr>
      </p:pic>
      <p:sp>
        <p:nvSpPr>
          <p:cNvPr id="10" name="Текстово поле 9">
            <a:extLst>
              <a:ext uri="{FF2B5EF4-FFF2-40B4-BE49-F238E27FC236}">
                <a16:creationId xmlns:a16="http://schemas.microsoft.com/office/drawing/2014/main" id="{2C6B56CE-5B3A-46FC-B66D-0137A101CBF9}"/>
              </a:ext>
            </a:extLst>
          </p:cNvPr>
          <p:cNvSpPr txBox="1"/>
          <p:nvPr/>
        </p:nvSpPr>
        <p:spPr>
          <a:xfrm>
            <a:off x="4238323" y="18395"/>
            <a:ext cx="4406730" cy="461665"/>
          </a:xfrm>
          <a:prstGeom prst="rect">
            <a:avLst/>
          </a:prstGeom>
          <a:noFill/>
        </p:spPr>
        <p:txBody>
          <a:bodyPr wrap="square" rtlCol="0">
            <a:spAutoFit/>
          </a:bodyPr>
          <a:lstStyle/>
          <a:p>
            <a:r>
              <a:rPr lang="en-GB" sz="2400" dirty="0">
                <a:solidFill>
                  <a:schemeClr val="bg1"/>
                </a:solidFill>
                <a:latin typeface="Broadway" panose="04040905080B02020502" pitchFamily="82" charset="0"/>
              </a:rPr>
              <a:t> Hair and beauty salon</a:t>
            </a:r>
          </a:p>
        </p:txBody>
      </p:sp>
    </p:spTree>
    <p:extLst>
      <p:ext uri="{BB962C8B-B14F-4D97-AF65-F5344CB8AC3E}">
        <p14:creationId xmlns:p14="http://schemas.microsoft.com/office/powerpoint/2010/main" val="3027185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53EB82-AA0B-4AB7-BE68-038A303574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D8F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Related image">
            <a:extLst>
              <a:ext uri="{FF2B5EF4-FFF2-40B4-BE49-F238E27FC236}">
                <a16:creationId xmlns:a16="http://schemas.microsoft.com/office/drawing/2014/main" id="{291C4EEC-4A4B-4332-B6B1-6425D1EFD7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990" r="1" b="10150"/>
          <a:stretch/>
        </p:blipFill>
        <p:spPr bwMode="auto">
          <a:xfrm>
            <a:off x="643467" y="643467"/>
            <a:ext cx="10905066" cy="5571066"/>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F0F42738-AE74-4433-8657-EDE5C5C61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Текстово поле 4">
            <a:extLst>
              <a:ext uri="{FF2B5EF4-FFF2-40B4-BE49-F238E27FC236}">
                <a16:creationId xmlns:a16="http://schemas.microsoft.com/office/drawing/2014/main" id="{69E13700-05E1-4F65-83DC-B02C836032BE}"/>
              </a:ext>
            </a:extLst>
          </p:cNvPr>
          <p:cNvSpPr txBox="1"/>
          <p:nvPr/>
        </p:nvSpPr>
        <p:spPr>
          <a:xfrm>
            <a:off x="4450190" y="100098"/>
            <a:ext cx="4534321" cy="461665"/>
          </a:xfrm>
          <a:prstGeom prst="rect">
            <a:avLst/>
          </a:prstGeom>
          <a:noFill/>
        </p:spPr>
        <p:txBody>
          <a:bodyPr wrap="square" rtlCol="0">
            <a:spAutoFit/>
          </a:bodyPr>
          <a:lstStyle/>
          <a:p>
            <a:r>
              <a:rPr lang="en-GB" sz="2400" dirty="0">
                <a:solidFill>
                  <a:schemeClr val="bg1"/>
                </a:solidFill>
                <a:latin typeface="Broadway" panose="04040905080B02020502" pitchFamily="82" charset="0"/>
              </a:rPr>
              <a:t> Playground for the kids</a:t>
            </a:r>
          </a:p>
        </p:txBody>
      </p:sp>
    </p:spTree>
    <p:extLst>
      <p:ext uri="{BB962C8B-B14F-4D97-AF65-F5344CB8AC3E}">
        <p14:creationId xmlns:p14="http://schemas.microsoft.com/office/powerpoint/2010/main" val="819383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172160" y="733648"/>
            <a:ext cx="7636861" cy="5227674"/>
          </a:xfrm>
        </p:spPr>
        <p:txBody>
          <a:bodyPr>
            <a:normAutofit/>
          </a:bodyPr>
          <a:lstStyle/>
          <a:p>
            <a:pPr marL="0" indent="0">
              <a:lnSpc>
                <a:spcPct val="90000"/>
              </a:lnSpc>
              <a:buNone/>
            </a:pPr>
            <a:r>
              <a:rPr lang="en-GB" sz="1500" dirty="0"/>
              <a:t> </a:t>
            </a:r>
          </a:p>
          <a:p>
            <a:pPr marL="0" indent="0">
              <a:lnSpc>
                <a:spcPct val="90000"/>
              </a:lnSpc>
              <a:buNone/>
            </a:pPr>
            <a:r>
              <a:rPr lang="en-GB" sz="1500" dirty="0"/>
              <a:t>   </a:t>
            </a:r>
            <a:r>
              <a:rPr lang="bg-BG" sz="1500" dirty="0" err="1">
                <a:latin typeface="Arial" panose="020B0604020202020204" pitchFamily="34" charset="0"/>
                <a:cs typeface="Arial" panose="020B0604020202020204" pitchFamily="34" charset="0"/>
              </a:rPr>
              <a:t>Clearly</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the</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most</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important</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part</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and</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product</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is</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the</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ability</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to</a:t>
            </a:r>
            <a:r>
              <a:rPr lang="en-GB"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provide</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guests</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with</a:t>
            </a:r>
            <a:r>
              <a:rPr lang="bg-BG" sz="1500" dirty="0">
                <a:latin typeface="Arial" panose="020B0604020202020204" pitchFamily="34" charset="0"/>
                <a:cs typeface="Arial" panose="020B0604020202020204" pitchFamily="34" charset="0"/>
              </a:rPr>
              <a:t> </a:t>
            </a:r>
            <a:r>
              <a:rPr lang="bg-BG" sz="1500" dirty="0" err="1">
                <a:latin typeface="Arial" panose="020B0604020202020204" pitchFamily="34" charset="0"/>
                <a:cs typeface="Arial" panose="020B0604020202020204" pitchFamily="34" charset="0"/>
              </a:rPr>
              <a:t>accommodation</a:t>
            </a:r>
            <a:r>
              <a:rPr lang="bg-BG" sz="1500" dirty="0">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 Near to the main hotel building is a complex containing 20 blocks. Each block comprises 10 individual rooms with private balcony showing you the beauty of the mountain. The rooms have Mini bar, safe box, air conditioning, bathroom, TV and free Wi-Fi. Each block has business and family suits, big and standard double rooms.  We offer additional activities to make your stay more exciting and amusing. Some of our activities are:</a:t>
            </a:r>
          </a:p>
          <a:p>
            <a:pPr marL="0" indent="0" algn="ctr">
              <a:lnSpc>
                <a:spcPct val="90000"/>
              </a:lnSpc>
              <a:buNone/>
            </a:pPr>
            <a:r>
              <a:rPr lang="en-GB" sz="1500" dirty="0">
                <a:latin typeface="Arial" panose="020B0604020202020204" pitchFamily="34" charset="0"/>
                <a:cs typeface="Arial" panose="020B0604020202020204" pitchFamily="34" charset="0"/>
              </a:rPr>
              <a:t>                          -  Horse Riding</a:t>
            </a:r>
          </a:p>
          <a:p>
            <a:pPr marL="0" indent="0" algn="ctr">
              <a:lnSpc>
                <a:spcPct val="90000"/>
              </a:lnSpc>
              <a:buNone/>
            </a:pPr>
            <a:r>
              <a:rPr lang="en-GB" sz="1500" dirty="0">
                <a:latin typeface="Arial" panose="020B0604020202020204" pitchFamily="34" charset="0"/>
                <a:cs typeface="Arial" panose="020B0604020202020204" pitchFamily="34" charset="0"/>
              </a:rPr>
              <a:t>                  -  Mountain Bike Riding</a:t>
            </a:r>
          </a:p>
          <a:p>
            <a:pPr marL="0" indent="0" algn="ctr">
              <a:lnSpc>
                <a:spcPct val="90000"/>
              </a:lnSpc>
              <a:buNone/>
            </a:pPr>
            <a:r>
              <a:rPr lang="en-GB" sz="1500" dirty="0">
                <a:latin typeface="Arial" panose="020B0604020202020204" pitchFamily="34" charset="0"/>
                <a:cs typeface="Arial" panose="020B0604020202020204" pitchFamily="34" charset="0"/>
              </a:rPr>
              <a:t>                                    - Skiing</a:t>
            </a:r>
          </a:p>
          <a:p>
            <a:pPr marL="0" indent="0" algn="ctr">
              <a:lnSpc>
                <a:spcPct val="90000"/>
              </a:lnSpc>
              <a:buNone/>
            </a:pPr>
            <a:r>
              <a:rPr lang="en-GB" sz="1500" dirty="0">
                <a:latin typeface="Arial" panose="020B0604020202020204" pitchFamily="34" charset="0"/>
                <a:cs typeface="Arial" panose="020B0604020202020204" pitchFamily="34" charset="0"/>
              </a:rPr>
              <a:t>              - Mountain and Hiking tours</a:t>
            </a:r>
          </a:p>
          <a:p>
            <a:pPr marL="0" indent="0" algn="ctr">
              <a:lnSpc>
                <a:spcPct val="90000"/>
              </a:lnSpc>
              <a:buNone/>
            </a:pPr>
            <a:r>
              <a:rPr lang="en-GB" sz="1500" dirty="0">
                <a:latin typeface="Arial" panose="020B0604020202020204" pitchFamily="34" charset="0"/>
                <a:cs typeface="Arial" panose="020B0604020202020204" pitchFamily="34" charset="0"/>
              </a:rPr>
              <a:t>                                              - </a:t>
            </a:r>
            <a:r>
              <a:rPr lang="en-GB" sz="1500" dirty="0" err="1">
                <a:latin typeface="Arial" panose="020B0604020202020204" pitchFamily="34" charset="0"/>
                <a:cs typeface="Arial" panose="020B0604020202020204" pitchFamily="34" charset="0"/>
              </a:rPr>
              <a:t>Bansko</a:t>
            </a:r>
            <a:r>
              <a:rPr lang="en-GB" sz="1500" dirty="0">
                <a:latin typeface="Arial" panose="020B0604020202020204" pitchFamily="34" charset="0"/>
                <a:cs typeface="Arial" panose="020B0604020202020204" pitchFamily="34" charset="0"/>
              </a:rPr>
              <a:t> Old Town sightseeing tour with guide</a:t>
            </a:r>
          </a:p>
          <a:p>
            <a:pPr marL="0" indent="0">
              <a:lnSpc>
                <a:spcPct val="90000"/>
              </a:lnSpc>
              <a:buNone/>
            </a:pPr>
            <a:endParaRPr lang="en-GB" sz="1500" dirty="0"/>
          </a:p>
          <a:p>
            <a:pPr>
              <a:lnSpc>
                <a:spcPct val="90000"/>
              </a:lnSpc>
            </a:pPr>
            <a:endParaRPr lang="en-GB" sz="1500" dirty="0"/>
          </a:p>
        </p:txBody>
      </p:sp>
      <p:pic>
        <p:nvPicPr>
          <p:cNvPr id="3074" name="Picture 2" descr="Image result for hotel delight">
            <a:extLst>
              <a:ext uri="{FF2B5EF4-FFF2-40B4-BE49-F238E27FC236}">
                <a16:creationId xmlns:a16="http://schemas.microsoft.com/office/drawing/2014/main" id="{D9305E91-C476-429B-800C-C513E1FB9DA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85906" y="1507668"/>
            <a:ext cx="3026865" cy="3744779"/>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075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ADA8EC3-01C5-453C-91A6-D01B9E15BF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9A1D7546-68ED-4F66-AA8D-D04BEAD39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FCFE8A66-699D-4E05-B8FC-C31AE461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A124234B-D5D1-45F9-9B32-264F699BC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7A0B0249-AEB7-44A1-BEC3-A0C07E9E3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251D4BF9-284D-4B99-922C-BAB91FB2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733E9BD1-CC4F-4B4B-A413-92D6B1F0B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4" name="Picture 9" descr="Image result for horse riding in mountains">
            <a:extLst>
              <a:ext uri="{FF2B5EF4-FFF2-40B4-BE49-F238E27FC236}">
                <a16:creationId xmlns:a16="http://schemas.microsoft.com/office/drawing/2014/main" id="{86662537-47C5-4DD8-90CD-87E0B5B1EAD0}"/>
              </a:ext>
            </a:extLst>
          </p:cNvPr>
          <p:cNvPicPr/>
          <p:nvPr/>
        </p:nvPicPr>
        <p:blipFill rotWithShape="1">
          <a:blip r:embed="rId3" cstate="print"/>
          <a:srcRect t="15835" b="9165"/>
          <a:stretch/>
        </p:blipFill>
        <p:spPr bwMode="auto">
          <a:xfrm>
            <a:off x="20" y="10"/>
            <a:ext cx="12191980" cy="6857990"/>
          </a:xfrm>
          <a:prstGeom prst="rect">
            <a:avLst/>
          </a:prstGeom>
          <a:noFill/>
        </p:spPr>
      </p:pic>
    </p:spTree>
    <p:extLst>
      <p:ext uri="{BB962C8B-B14F-4D97-AF65-F5344CB8AC3E}">
        <p14:creationId xmlns:p14="http://schemas.microsoft.com/office/powerpoint/2010/main" val="3225100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76000"/>
                <a:satMod val="180000"/>
              </a:schemeClr>
              <a:schemeClr val="bg1">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6993C3A-0E30-417B-B76B-0B62A3462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https://scontent-lhr3-1.xx.fbcdn.net/v/t1.15752-9/68826843_475051293281172_2811395397648384000_n.jpg?_nc_cat=103&amp;_nc_oc=AQnnmahp4WBm3L2NwJy3pvqJf7JfhyS8M9DwIepCRMZzYPfvnko4W0EsYZv2O9l6_E4&amp;_nc_ht=scontent-lhr3-1.xx&amp;oh=fd1d9232767e085a1fc4719378a9f12b&amp;oe=5DD3D289">
            <a:extLst>
              <a:ext uri="{FF2B5EF4-FFF2-40B4-BE49-F238E27FC236}">
                <a16:creationId xmlns:a16="http://schemas.microsoft.com/office/drawing/2014/main" id="{724CA8DE-C254-4BDE-A1AD-5F8DA58E8D9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657600" y="177800"/>
            <a:ext cx="4880344" cy="6435651"/>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8313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2" name="Picture 12" descr="Image result for mountain bike riding">
            <a:extLst>
              <a:ext uri="{FF2B5EF4-FFF2-40B4-BE49-F238E27FC236}">
                <a16:creationId xmlns:a16="http://schemas.microsoft.com/office/drawing/2014/main" id="{D54A83CA-B8FD-4595-B93F-B1948BD213AA}"/>
              </a:ext>
            </a:extLst>
          </p:cNvPr>
          <p:cNvPicPr/>
          <p:nvPr/>
        </p:nvPicPr>
        <p:blipFill rotWithShape="1">
          <a:blip r:embed="rId3" cstate="print"/>
          <a:srcRect t="442"/>
          <a:stretch/>
        </p:blipFill>
        <p:spPr bwMode="auto">
          <a:xfrm>
            <a:off x="20" y="10"/>
            <a:ext cx="12191980" cy="6857990"/>
          </a:xfrm>
          <a:prstGeom prst="rect">
            <a:avLst/>
          </a:prstGeom>
          <a:noFill/>
        </p:spPr>
      </p:pic>
    </p:spTree>
    <p:extLst>
      <p:ext uri="{BB962C8B-B14F-4D97-AF65-F5344CB8AC3E}">
        <p14:creationId xmlns:p14="http://schemas.microsoft.com/office/powerpoint/2010/main" val="1044385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76000"/>
                <a:satMod val="180000"/>
              </a:schemeClr>
              <a:schemeClr val="bg1">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6993C3A-0E30-417B-B76B-0B62A3462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ttps://scontent-lht6-1.xx.fbcdn.net/v/t1.15752-9/67481479_726986024398306_5073726904935120896_n.jpg?_nc_cat=108&amp;_nc_oc=AQmG3U60rFBW1plPBRQlCHbrivh4VTSMzvIRlRjBi9cZFLvwBmUWSxx5w2JD2sSS6gc&amp;_nc_ht=scontent-lht6-1.xx&amp;oh=4ba6544d2a1bc701ca6c4eef2f1e1ddf&amp;oe=5DD92C9A">
            <a:extLst>
              <a:ext uri="{FF2B5EF4-FFF2-40B4-BE49-F238E27FC236}">
                <a16:creationId xmlns:a16="http://schemas.microsoft.com/office/drawing/2014/main" id="{519D96FA-66B3-49B3-926B-B95568EA01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666460" y="189613"/>
            <a:ext cx="4859079" cy="6478773"/>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6739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2" name="Picture 6" descr="Image result for skiing">
            <a:extLst>
              <a:ext uri="{FF2B5EF4-FFF2-40B4-BE49-F238E27FC236}">
                <a16:creationId xmlns:a16="http://schemas.microsoft.com/office/drawing/2014/main" id="{5A78B684-FB55-4903-B2A7-61DEADA0D6F5}"/>
              </a:ext>
            </a:extLst>
          </p:cNvPr>
          <p:cNvPicPr/>
          <p:nvPr/>
        </p:nvPicPr>
        <p:blipFill rotWithShape="1">
          <a:blip r:embed="rId3" cstate="print"/>
          <a:srcRect/>
          <a:stretch/>
        </p:blipFill>
        <p:spPr bwMode="auto">
          <a:xfrm>
            <a:off x="20" y="10"/>
            <a:ext cx="12191980" cy="6857990"/>
          </a:xfrm>
          <a:prstGeom prst="rect">
            <a:avLst/>
          </a:prstGeom>
          <a:noFill/>
        </p:spPr>
      </p:pic>
    </p:spTree>
    <p:extLst>
      <p:ext uri="{BB962C8B-B14F-4D97-AF65-F5344CB8AC3E}">
        <p14:creationId xmlns:p14="http://schemas.microsoft.com/office/powerpoint/2010/main" val="36751343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76000"/>
                <a:satMod val="180000"/>
              </a:schemeClr>
              <a:schemeClr val="bg1">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6993C3A-0E30-417B-B76B-0B62A3462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https://scontent-lhr3-1.xx.fbcdn.net/v/t1.15752-9/67908434_873928632982989_8679192297402793984_n.jpg?_nc_cat=111&amp;_nc_oc=AQlDVbDHtr4051x5JevNSoefFixzBSXDaMDjsqZInDS6GBhAVqswVMdzDJa7LFD38I4&amp;_nc_ht=scontent-lhr3-1.xx&amp;oh=d7a69e0ef8a0dcc91b7e323aad551de2&amp;oe=5DDFA66D">
            <a:extLst>
              <a:ext uri="{FF2B5EF4-FFF2-40B4-BE49-F238E27FC236}">
                <a16:creationId xmlns:a16="http://schemas.microsoft.com/office/drawing/2014/main" id="{DC567E73-26E9-4691-9845-94D2A79EDE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611970" y="116958"/>
            <a:ext cx="4947240" cy="6596321"/>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6011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2" name="Picture 15" descr="Image result for mountain tours">
            <a:extLst>
              <a:ext uri="{FF2B5EF4-FFF2-40B4-BE49-F238E27FC236}">
                <a16:creationId xmlns:a16="http://schemas.microsoft.com/office/drawing/2014/main" id="{9DC0A792-863A-4F1B-8623-E1E4CC425FD7}"/>
              </a:ext>
            </a:extLst>
          </p:cNvPr>
          <p:cNvPicPr/>
          <p:nvPr/>
        </p:nvPicPr>
        <p:blipFill rotWithShape="1">
          <a:blip r:embed="rId3" cstate="print"/>
          <a:srcRect l="6595" r="7182" b="-1"/>
          <a:stretch/>
        </p:blipFill>
        <p:spPr bwMode="auto">
          <a:xfrm>
            <a:off x="20" y="10"/>
            <a:ext cx="12191980" cy="6857990"/>
          </a:xfrm>
          <a:prstGeom prst="rect">
            <a:avLst/>
          </a:prstGeom>
          <a:noFill/>
        </p:spPr>
      </p:pic>
    </p:spTree>
    <p:extLst>
      <p:ext uri="{BB962C8B-B14F-4D97-AF65-F5344CB8AC3E}">
        <p14:creationId xmlns:p14="http://schemas.microsoft.com/office/powerpoint/2010/main" val="2202964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53EB82-AA0B-4AB7-BE68-038A303574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357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https://scontent-lhr3-1.xx.fbcdn.net/v/t1.15752-9/67757356_1618461901612413_87418059240767488_n.jpg?_nc_cat=102&amp;_nc_oc=AQmJNN4CfObjJsovXfKApDb4xcdv4ugg1jFXN42ZOCnkLnsHronhXC8PMFwwwb-thWU&amp;_nc_ht=scontent-lhr3-1.xx&amp;oh=61c5c04a5f82dc7244d7c3a2cf11f042&amp;oe=5DE963B2">
            <a:extLst>
              <a:ext uri="{FF2B5EF4-FFF2-40B4-BE49-F238E27FC236}">
                <a16:creationId xmlns:a16="http://schemas.microsoft.com/office/drawing/2014/main" id="{42C21996-54B1-4F98-B5B8-11C492DB9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668" r="1" b="1217"/>
          <a:stretch/>
        </p:blipFill>
        <p:spPr bwMode="auto">
          <a:xfrm>
            <a:off x="643467" y="643467"/>
            <a:ext cx="10905066" cy="5571066"/>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F0F42738-AE74-4433-8657-EDE5C5C61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17648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2" name="Picture 18" descr="Image result for old town bansko">
            <a:extLst>
              <a:ext uri="{FF2B5EF4-FFF2-40B4-BE49-F238E27FC236}">
                <a16:creationId xmlns:a16="http://schemas.microsoft.com/office/drawing/2014/main" id="{1F04BCF8-F857-4368-BFF8-CC3D8CC5CCF1}"/>
              </a:ext>
            </a:extLst>
          </p:cNvPr>
          <p:cNvPicPr/>
          <p:nvPr/>
        </p:nvPicPr>
        <p:blipFill rotWithShape="1">
          <a:blip r:embed="rId3" cstate="print"/>
          <a:srcRect b="16045"/>
          <a:stretch/>
        </p:blipFill>
        <p:spPr bwMode="auto">
          <a:xfrm>
            <a:off x="20" y="10"/>
            <a:ext cx="12191980" cy="6857990"/>
          </a:xfrm>
          <a:prstGeom prst="rect">
            <a:avLst/>
          </a:prstGeom>
          <a:noFill/>
        </p:spPr>
      </p:pic>
    </p:spTree>
    <p:extLst>
      <p:ext uri="{BB962C8B-B14F-4D97-AF65-F5344CB8AC3E}">
        <p14:creationId xmlns:p14="http://schemas.microsoft.com/office/powerpoint/2010/main" val="23937855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76000"/>
                <a:satMod val="180000"/>
              </a:schemeClr>
              <a:schemeClr val="bg1">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6993C3A-0E30-417B-B76B-0B62A3462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8" name="Picture 2" descr="https://scontent-lhr3-1.xx.fbcdn.net/v/t1.15752-9/67730595_598308597360649_341259431117324288_n.jpg?_nc_cat=105&amp;_nc_oc=AQkSW2ObXK0lMCmmBjeeu_dPtQRy6j2FnEYw4r_Hh-rZgG4zhuvPZXQbKnfMe7Pfn9I&amp;_nc_ht=scontent-lhr3-1.xx&amp;oh=98737c759a9faeb89e35d80b249532e2&amp;oe=5DA75578">
            <a:extLst>
              <a:ext uri="{FF2B5EF4-FFF2-40B4-BE49-F238E27FC236}">
                <a16:creationId xmlns:a16="http://schemas.microsoft.com/office/drawing/2014/main" id="{623DBC32-1DD3-485F-937E-3E95E521E2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06850" y="643467"/>
            <a:ext cx="4178299" cy="5571066"/>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66135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098" name="Picture 2" descr="Image result for hotel delight">
            <a:extLst>
              <a:ext uri="{FF2B5EF4-FFF2-40B4-BE49-F238E27FC236}">
                <a16:creationId xmlns:a16="http://schemas.microsoft.com/office/drawing/2014/main" id="{84188E52-2BE3-47E1-8D52-335D90E81B1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661193" y="1181100"/>
            <a:ext cx="3047999" cy="3047999"/>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454502" y="967563"/>
            <a:ext cx="6048521" cy="4823637"/>
          </a:xfrm>
        </p:spPr>
        <p:txBody>
          <a:bodyPr anchor="t">
            <a:normAutofit/>
          </a:bodyPr>
          <a:lstStyle/>
          <a:p>
            <a:pPr marL="0" indent="0">
              <a:lnSpc>
                <a:spcPct val="90000"/>
              </a:lnSpc>
              <a:buNone/>
            </a:pPr>
            <a:r>
              <a:rPr lang="en-GB" b="1" dirty="0"/>
              <a:t>Target Market</a:t>
            </a:r>
          </a:p>
          <a:p>
            <a:pPr marL="0" indent="0">
              <a:lnSpc>
                <a:spcPct val="90000"/>
              </a:lnSpc>
              <a:buNone/>
            </a:pPr>
            <a:r>
              <a:rPr lang="en-GB" sz="1800" dirty="0">
                <a:latin typeface="Arial" pitchFamily="34" charset="0"/>
                <a:cs typeface="Arial" pitchFamily="34" charset="0"/>
              </a:rPr>
              <a:t>Our target audience is commercial organisation and families. The main target of every business is to ensure and satisfy their customers with the products and services they provide and to receive excellent feedback. It is very important to focus on these main objectives: </a:t>
            </a:r>
          </a:p>
          <a:p>
            <a:pPr>
              <a:lnSpc>
                <a:spcPct val="90000"/>
              </a:lnSpc>
            </a:pPr>
            <a:r>
              <a:rPr lang="bg-BG" sz="1800" dirty="0">
                <a:latin typeface="Arial" panose="020B0604020202020204" pitchFamily="34" charset="0"/>
                <a:cs typeface="Arial" panose="020B0604020202020204" pitchFamily="34" charset="0"/>
              </a:rPr>
              <a:t>Building a </a:t>
            </a:r>
            <a:r>
              <a:rPr lang="bg-BG" sz="1800" dirty="0" err="1">
                <a:latin typeface="Arial" panose="020B0604020202020204" pitchFamily="34" charset="0"/>
                <a:cs typeface="Arial" panose="020B0604020202020204" pitchFamily="34" charset="0"/>
              </a:rPr>
              <a:t>good</a:t>
            </a:r>
            <a:r>
              <a:rPr lang="bg-BG" sz="1800" dirty="0">
                <a:latin typeface="Arial" panose="020B0604020202020204" pitchFamily="34" charset="0"/>
                <a:cs typeface="Arial" panose="020B0604020202020204" pitchFamily="34" charset="0"/>
              </a:rPr>
              <a:t> </a:t>
            </a:r>
            <a:r>
              <a:rPr lang="bg-BG" sz="1800" dirty="0" err="1">
                <a:latin typeface="Arial" panose="020B0604020202020204" pitchFamily="34" charset="0"/>
                <a:cs typeface="Arial" panose="020B0604020202020204" pitchFamily="34" charset="0"/>
              </a:rPr>
              <a:t>image</a:t>
            </a:r>
            <a:endParaRPr lang="en-GB" sz="1800" dirty="0">
              <a:latin typeface="Arial" panose="020B0604020202020204" pitchFamily="34" charset="0"/>
              <a:cs typeface="Arial" panose="020B0604020202020204" pitchFamily="34" charset="0"/>
            </a:endParaRPr>
          </a:p>
          <a:p>
            <a:pPr>
              <a:lnSpc>
                <a:spcPct val="90000"/>
              </a:lnSpc>
            </a:pPr>
            <a:r>
              <a:rPr lang="en-GB" sz="1800" dirty="0">
                <a:latin typeface="Arial" panose="020B0604020202020204" pitchFamily="34" charset="0"/>
                <a:cs typeface="Arial" panose="020B0604020202020204" pitchFamily="34" charset="0"/>
              </a:rPr>
              <a:t>Gaining popularity</a:t>
            </a:r>
          </a:p>
          <a:p>
            <a:pPr>
              <a:lnSpc>
                <a:spcPct val="90000"/>
              </a:lnSpc>
            </a:pPr>
            <a:r>
              <a:rPr lang="en-GB" sz="1800" dirty="0">
                <a:latin typeface="Arial" panose="020B0604020202020204" pitchFamily="34" charset="0"/>
                <a:cs typeface="Arial" panose="020B0604020202020204" pitchFamily="34" charset="0"/>
              </a:rPr>
              <a:t>Entering and affirming the market </a:t>
            </a:r>
          </a:p>
          <a:p>
            <a:pPr>
              <a:lnSpc>
                <a:spcPct val="90000"/>
              </a:lnSpc>
            </a:pPr>
            <a:r>
              <a:rPr lang="bg-BG" sz="1800" dirty="0" err="1">
                <a:latin typeface="Arial" panose="020B0604020202020204" pitchFamily="34" charset="0"/>
                <a:cs typeface="Arial" panose="020B0604020202020204" pitchFamily="34" charset="0"/>
              </a:rPr>
              <a:t>Possibility</a:t>
            </a:r>
            <a:r>
              <a:rPr lang="bg-BG" sz="1800" dirty="0">
                <a:latin typeface="Arial" panose="020B0604020202020204" pitchFamily="34" charset="0"/>
                <a:cs typeface="Arial" panose="020B0604020202020204" pitchFamily="34" charset="0"/>
              </a:rPr>
              <a:t> </a:t>
            </a:r>
            <a:r>
              <a:rPr lang="bg-BG" sz="1800" dirty="0" err="1">
                <a:latin typeface="Arial" panose="020B0604020202020204" pitchFamily="34" charset="0"/>
                <a:cs typeface="Arial" panose="020B0604020202020204" pitchFamily="34" charset="0"/>
              </a:rPr>
              <a:t>of</a:t>
            </a:r>
            <a:r>
              <a:rPr lang="bg-BG" sz="1800" dirty="0">
                <a:latin typeface="Arial" panose="020B0604020202020204" pitchFamily="34" charset="0"/>
                <a:cs typeface="Arial" panose="020B0604020202020204" pitchFamily="34" charset="0"/>
              </a:rPr>
              <a:t> </a:t>
            </a:r>
            <a:r>
              <a:rPr lang="bg-BG" sz="1800" dirty="0" err="1">
                <a:latin typeface="Arial" panose="020B0604020202020204" pitchFamily="34" charset="0"/>
                <a:cs typeface="Arial" panose="020B0604020202020204" pitchFamily="34" charset="0"/>
              </a:rPr>
              <a:t>lower</a:t>
            </a:r>
            <a:r>
              <a:rPr lang="bg-BG" sz="1800" dirty="0">
                <a:latin typeface="Arial" panose="020B0604020202020204" pitchFamily="34" charset="0"/>
                <a:cs typeface="Arial" panose="020B0604020202020204" pitchFamily="34" charset="0"/>
              </a:rPr>
              <a:t> </a:t>
            </a:r>
            <a:r>
              <a:rPr lang="bg-BG" sz="1800" dirty="0" err="1">
                <a:latin typeface="Arial" panose="020B0604020202020204" pitchFamily="34" charset="0"/>
                <a:cs typeface="Arial" panose="020B0604020202020204" pitchFamily="34" charset="0"/>
              </a:rPr>
              <a:t>booking</a:t>
            </a:r>
            <a:r>
              <a:rPr lang="bg-BG" sz="1800" dirty="0">
                <a:latin typeface="Arial" panose="020B0604020202020204" pitchFamily="34" charset="0"/>
                <a:cs typeface="Arial" panose="020B0604020202020204" pitchFamily="34" charset="0"/>
              </a:rPr>
              <a:t> </a:t>
            </a:r>
            <a:r>
              <a:rPr lang="bg-BG" sz="1800" dirty="0" err="1">
                <a:latin typeface="Arial" panose="020B0604020202020204" pitchFamily="34" charset="0"/>
                <a:cs typeface="Arial" panose="020B0604020202020204" pitchFamily="34" charset="0"/>
              </a:rPr>
              <a:t>cancelation</a:t>
            </a:r>
            <a:endParaRPr lang="en-GB" sz="1800" dirty="0">
              <a:latin typeface="Arial" panose="020B0604020202020204" pitchFamily="34" charset="0"/>
              <a:cs typeface="Arial" panose="020B0604020202020204" pitchFamily="34" charset="0"/>
            </a:endParaRPr>
          </a:p>
          <a:p>
            <a:pPr>
              <a:lnSpc>
                <a:spcPct val="90000"/>
              </a:lnSpc>
            </a:pPr>
            <a:r>
              <a:rPr lang="en-GB" sz="1800" dirty="0">
                <a:latin typeface="Arial" panose="020B0604020202020204" pitchFamily="34" charset="0"/>
                <a:cs typeface="Arial" panose="020B0604020202020204" pitchFamily="34" charset="0"/>
              </a:rPr>
              <a:t>Provide profit</a:t>
            </a:r>
            <a:r>
              <a:rPr lang="en-GB" sz="15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over the first year</a:t>
            </a:r>
          </a:p>
        </p:txBody>
      </p:sp>
    </p:spTree>
    <p:extLst>
      <p:ext uri="{BB962C8B-B14F-4D97-AF65-F5344CB8AC3E}">
        <p14:creationId xmlns:p14="http://schemas.microsoft.com/office/powerpoint/2010/main" val="31496423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2" descr="Image result for hotel delight">
            <a:extLst>
              <a:ext uri="{FF2B5EF4-FFF2-40B4-BE49-F238E27FC236}">
                <a16:creationId xmlns:a16="http://schemas.microsoft.com/office/drawing/2014/main" id="{98EC6688-39BD-4F47-BB51-BBDDD325EA2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640911"/>
            <a:ext cx="3047999" cy="3047999"/>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442746" y="193964"/>
            <a:ext cx="10018713" cy="6511636"/>
          </a:xfrm>
        </p:spPr>
        <p:txBody>
          <a:bodyPr>
            <a:normAutofit/>
          </a:bodyPr>
          <a:lstStyle/>
          <a:p>
            <a:pPr marL="0" indent="0" algn="ctr">
              <a:buNone/>
            </a:pPr>
            <a:r>
              <a:rPr lang="en-GB" sz="2200" b="1" dirty="0">
                <a:latin typeface="Arial" panose="020B0604020202020204" pitchFamily="34" charset="0"/>
                <a:cs typeface="Arial" panose="020B0604020202020204" pitchFamily="34" charset="0"/>
              </a:rPr>
              <a:t>Market Segment</a:t>
            </a:r>
          </a:p>
          <a:p>
            <a:pPr marL="0" indent="0">
              <a:buNone/>
            </a:pPr>
            <a:r>
              <a:rPr lang="en-GB" sz="2200" b="1" dirty="0" err="1">
                <a:latin typeface="Arial" panose="020B0604020202020204" pitchFamily="34" charset="0"/>
                <a:cs typeface="Arial" panose="020B0604020202020204" pitchFamily="34" charset="0"/>
              </a:rPr>
              <a:t>Morritt</a:t>
            </a:r>
            <a:r>
              <a:rPr lang="en-GB" sz="2200" b="1" dirty="0">
                <a:latin typeface="Arial" panose="020B0604020202020204" pitchFamily="34" charset="0"/>
                <a:cs typeface="Arial" panose="020B0604020202020204" pitchFamily="34" charset="0"/>
              </a:rPr>
              <a:t>, R. (2007) say: “Market segmentation is the process  of classifying customers and prospects into groups with similar needs and purchasing behaviour.” </a:t>
            </a:r>
          </a:p>
          <a:p>
            <a:pPr marL="0" indent="0">
              <a:buNone/>
            </a:pPr>
            <a:endParaRPr lang="en-GB" sz="2200" b="1" dirty="0">
              <a:latin typeface="Arial" panose="020B0604020202020204" pitchFamily="34" charset="0"/>
              <a:cs typeface="Arial" panose="020B0604020202020204" pitchFamily="34" charset="0"/>
            </a:endParaRPr>
          </a:p>
          <a:p>
            <a:pPr marL="0" indent="0">
              <a:buNone/>
            </a:pPr>
            <a:endParaRPr lang="en-GB" sz="5000" dirty="0">
              <a:latin typeface="Arial" panose="020B0604020202020204" pitchFamily="34" charset="0"/>
              <a:cs typeface="Arial" panose="020B0604020202020204" pitchFamily="34" charset="0"/>
            </a:endParaRPr>
          </a:p>
          <a:p>
            <a:pPr marL="0" indent="0">
              <a:buNone/>
            </a:pPr>
            <a:r>
              <a:rPr lang="en-GB" sz="4900" b="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marL="0" lvl="0" indent="0" algn="r">
              <a:buNone/>
            </a:pPr>
            <a:r>
              <a:rPr lang="en-GB" sz="3600" b="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a:buNone/>
            </a:pP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The main visitors and guests at our hotel are: holiday tourists – foreigners and Bulgarian; tourists with special interests – historical values, sport, exploring nature and local lifestyle – foreigners and Bulgarian; business tourists– foreigners and Bulgarian; local people for additional entertainment services.  </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507147960"/>
              </p:ext>
            </p:extLst>
          </p:nvPr>
        </p:nvGraphicFramePr>
        <p:xfrm>
          <a:off x="2402972" y="1747591"/>
          <a:ext cx="7562710" cy="2834640"/>
        </p:xfrm>
        <a:graphic>
          <a:graphicData uri="http://schemas.openxmlformats.org/drawingml/2006/table">
            <a:tbl>
              <a:tblPr firstRow="1" bandRow="1">
                <a:tableStyleId>{2D5ABB26-0587-4C30-8999-92F81FD0307C}</a:tableStyleId>
              </a:tblPr>
              <a:tblGrid>
                <a:gridCol w="3781355">
                  <a:extLst>
                    <a:ext uri="{9D8B030D-6E8A-4147-A177-3AD203B41FA5}">
                      <a16:colId xmlns:a16="http://schemas.microsoft.com/office/drawing/2014/main" val="356675598"/>
                    </a:ext>
                  </a:extLst>
                </a:gridCol>
                <a:gridCol w="3781355">
                  <a:extLst>
                    <a:ext uri="{9D8B030D-6E8A-4147-A177-3AD203B41FA5}">
                      <a16:colId xmlns:a16="http://schemas.microsoft.com/office/drawing/2014/main" val="4273367797"/>
                    </a:ext>
                  </a:extLst>
                </a:gridCol>
              </a:tblGrid>
              <a:tr h="776625">
                <a:tc>
                  <a:txBody>
                    <a:bodyPr/>
                    <a:lstStyle/>
                    <a:p>
                      <a:pPr marL="0" indent="0">
                        <a:buNone/>
                      </a:pPr>
                      <a:r>
                        <a:rPr lang="en-GB" sz="1800" dirty="0">
                          <a:latin typeface="Arial" panose="020B0604020202020204" pitchFamily="34" charset="0"/>
                          <a:cs typeface="Arial" panose="020B0604020202020204" pitchFamily="34" charset="0"/>
                        </a:rPr>
                        <a:t>Segmentation by marital status</a:t>
                      </a:r>
                    </a:p>
                    <a:p>
                      <a:pPr marL="0" indent="0">
                        <a:buNone/>
                      </a:pPr>
                      <a:endParaRPr lang="en-GB"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Business clients</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Young people</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Families without kids</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Families with small kids</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Families with teenagers</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Retirees</a:t>
                      </a:r>
                    </a:p>
                    <a:p>
                      <a:endParaRPr lang="en-GB" dirty="0"/>
                    </a:p>
                  </a:txBody>
                  <a:tcPr/>
                </a:tc>
                <a:tc>
                  <a:txBody>
                    <a:bodyPr/>
                    <a:lstStyle/>
                    <a:p>
                      <a:pPr marL="0" indent="0" algn="r">
                        <a:buFont typeface="Arial" panose="020B0604020202020204" pitchFamily="34" charset="0"/>
                        <a:buNone/>
                      </a:pPr>
                      <a:r>
                        <a:rPr lang="en-GB" sz="1800" dirty="0">
                          <a:latin typeface="Arial" panose="020B0604020202020204" pitchFamily="34" charset="0"/>
                          <a:cs typeface="Arial" panose="020B0604020202020204" pitchFamily="34" charset="0"/>
                        </a:rPr>
                        <a:t>Segmentation by motivation</a:t>
                      </a:r>
                    </a:p>
                    <a:p>
                      <a:pPr marL="0" indent="0" algn="r">
                        <a:buFont typeface="Arial" panose="020B0604020202020204" pitchFamily="34" charset="0"/>
                        <a:buNone/>
                      </a:pPr>
                      <a:endParaRPr lang="en-GB" sz="1800" dirty="0">
                        <a:latin typeface="Arial" panose="020B0604020202020204" pitchFamily="34" charset="0"/>
                        <a:cs typeface="Arial" panose="020B0604020202020204" pitchFamily="34" charset="0"/>
                      </a:endParaRPr>
                    </a:p>
                    <a:p>
                      <a:pPr marL="285750" indent="-285750" algn="r">
                        <a:buFont typeface="Arial" panose="020B0604020202020204" pitchFamily="34" charset="0"/>
                        <a:buChar char="•"/>
                      </a:pPr>
                      <a:r>
                        <a:rPr lang="en-GB" sz="1800" dirty="0">
                          <a:latin typeface="Arial" panose="020B0604020202020204" pitchFamily="34" charset="0"/>
                          <a:cs typeface="Arial" panose="020B0604020202020204" pitchFamily="34" charset="0"/>
                        </a:rPr>
                        <a:t>Conducive for business environment</a:t>
                      </a:r>
                    </a:p>
                    <a:p>
                      <a:pPr marL="285750" indent="-285750" algn="r">
                        <a:buFont typeface="Arial" panose="020B0604020202020204" pitchFamily="34" charset="0"/>
                        <a:buChar char="•"/>
                      </a:pPr>
                      <a:r>
                        <a:rPr lang="en-GB" sz="1800" dirty="0">
                          <a:latin typeface="Arial" panose="020B0604020202020204" pitchFamily="34" charset="0"/>
                          <a:cs typeface="Arial" panose="020B0604020202020204" pitchFamily="34" charset="0"/>
                        </a:rPr>
                        <a:t>Seekers of entertainment</a:t>
                      </a:r>
                    </a:p>
                    <a:p>
                      <a:pPr marL="285750" indent="-285750" algn="r">
                        <a:buFont typeface="Arial" panose="020B0604020202020204" pitchFamily="34" charset="0"/>
                        <a:buChar char="•"/>
                      </a:pPr>
                      <a:r>
                        <a:rPr lang="en-GB" sz="1800" dirty="0">
                          <a:latin typeface="Arial" panose="020B0604020202020204" pitchFamily="34" charset="0"/>
                          <a:cs typeface="Arial" panose="020B0604020202020204" pitchFamily="34" charset="0"/>
                        </a:rPr>
                        <a:t>Seekers of peace and quiet</a:t>
                      </a:r>
                    </a:p>
                    <a:p>
                      <a:pPr marL="285750" indent="-285750" algn="r">
                        <a:buFont typeface="Arial" panose="020B0604020202020204" pitchFamily="34" charset="0"/>
                        <a:buChar char="•"/>
                      </a:pPr>
                      <a:r>
                        <a:rPr lang="en-GB" sz="1800" dirty="0">
                          <a:latin typeface="Arial" panose="020B0604020202020204" pitchFamily="34" charset="0"/>
                          <a:cs typeface="Arial" panose="020B0604020202020204" pitchFamily="34" charset="0"/>
                        </a:rPr>
                        <a:t>Seekers of sport emotions and activity</a:t>
                      </a:r>
                    </a:p>
                    <a:p>
                      <a:pPr marL="285750" indent="-285750" algn="r">
                        <a:buFont typeface="Arial" panose="020B0604020202020204" pitchFamily="34" charset="0"/>
                        <a:buChar char="•"/>
                      </a:pPr>
                      <a:r>
                        <a:rPr lang="en-GB" sz="1800" dirty="0">
                          <a:latin typeface="Arial" panose="020B0604020202020204" pitchFamily="34" charset="0"/>
                          <a:cs typeface="Arial" panose="020B0604020202020204" pitchFamily="34" charset="0"/>
                        </a:rPr>
                        <a:t>Seekers of healthy life </a:t>
                      </a:r>
                    </a:p>
                    <a:p>
                      <a:endParaRPr lang="en-GB" dirty="0"/>
                    </a:p>
                  </a:txBody>
                  <a:tcPr/>
                </a:tc>
                <a:extLst>
                  <a:ext uri="{0D108BD9-81ED-4DB2-BD59-A6C34878D82A}">
                    <a16:rowId xmlns:a16="http://schemas.microsoft.com/office/drawing/2014/main" val="2351133614"/>
                  </a:ext>
                </a:extLst>
              </a:tr>
            </a:tbl>
          </a:graphicData>
        </a:graphic>
      </p:graphicFrame>
    </p:spTree>
    <p:extLst>
      <p:ext uri="{BB962C8B-B14F-4D97-AF65-F5344CB8AC3E}">
        <p14:creationId xmlns:p14="http://schemas.microsoft.com/office/powerpoint/2010/main" val="1427905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67191" y="492369"/>
            <a:ext cx="9910521" cy="1575581"/>
          </a:xfrm>
        </p:spPr>
        <p:txBody>
          <a:bodyPr>
            <a:normAutofit fontScale="70000" lnSpcReduction="20000"/>
          </a:bodyPr>
          <a:lstStyle/>
          <a:p>
            <a:pPr marL="457200" indent="-457200">
              <a:buNone/>
            </a:pPr>
            <a:endParaRPr lang="en-GB" b="1" dirty="0">
              <a:latin typeface="Arial" pitchFamily="34" charset="0"/>
              <a:cs typeface="Arial" pitchFamily="34" charset="0"/>
            </a:endParaRPr>
          </a:p>
          <a:p>
            <a:pPr marL="457200" indent="-457200">
              <a:buNone/>
            </a:pPr>
            <a:r>
              <a:rPr lang="en-GB" sz="3600" b="1" dirty="0">
                <a:latin typeface="Arial" pitchFamily="34" charset="0"/>
                <a:cs typeface="Arial" pitchFamily="34" charset="0"/>
              </a:rPr>
              <a:t>Micro and Macro Environment</a:t>
            </a:r>
            <a:r>
              <a:rPr lang="en-GB" sz="3600" b="1" dirty="0"/>
              <a:t> </a:t>
            </a:r>
            <a:endParaRPr lang="en-GB" sz="3600" b="1" dirty="0">
              <a:latin typeface="Arial" pitchFamily="34" charset="0"/>
              <a:cs typeface="Arial" pitchFamily="34" charset="0"/>
            </a:endParaRPr>
          </a:p>
          <a:p>
            <a:pPr marL="457200" indent="-457200">
              <a:buNone/>
            </a:pPr>
            <a:endParaRPr lang="en-GB" sz="2800" dirty="0"/>
          </a:p>
          <a:p>
            <a:pPr marL="457200" indent="-457200">
              <a:buNone/>
            </a:pPr>
            <a:r>
              <a:rPr lang="en-GB" dirty="0">
                <a:latin typeface="Arial" pitchFamily="34" charset="0"/>
                <a:cs typeface="Arial" pitchFamily="34" charset="0"/>
              </a:rPr>
              <a:t>1. </a:t>
            </a:r>
            <a:r>
              <a:rPr lang="en-GB" sz="2600" dirty="0">
                <a:latin typeface="Arial" pitchFamily="34" charset="0"/>
                <a:cs typeface="Arial" pitchFamily="34" charset="0"/>
              </a:rPr>
              <a:t>Micro Environment</a:t>
            </a:r>
          </a:p>
          <a:p>
            <a:pPr marL="457200" indent="-457200">
              <a:buAutoNum type="arabicPeriod"/>
            </a:pPr>
            <a:endParaRPr lang="bg-BG" dirty="0"/>
          </a:p>
        </p:txBody>
      </p:sp>
      <p:pic>
        <p:nvPicPr>
          <p:cNvPr id="1026" name="Picture 2" descr="Image result for micro and macro environment"/>
          <p:cNvPicPr>
            <a:picLocks noChangeAspect="1" noChangeArrowheads="1"/>
          </p:cNvPicPr>
          <p:nvPr/>
        </p:nvPicPr>
        <p:blipFill>
          <a:blip r:embed="rId2" cstate="print"/>
          <a:srcRect/>
          <a:stretch>
            <a:fillRect/>
          </a:stretch>
        </p:blipFill>
        <p:spPr bwMode="auto">
          <a:xfrm>
            <a:off x="3461482" y="1770960"/>
            <a:ext cx="4838456" cy="487821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2" descr="Image result for hotel delight">
            <a:extLst>
              <a:ext uri="{FF2B5EF4-FFF2-40B4-BE49-F238E27FC236}">
                <a16:creationId xmlns:a16="http://schemas.microsoft.com/office/drawing/2014/main" id="{046B5B26-84A3-4ADB-B361-5D01BD9B01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85907" y="2535331"/>
            <a:ext cx="2717116" cy="2717116"/>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3" name="Контейнер за съдържание 2">
            <a:extLst>
              <a:ext uri="{FF2B5EF4-FFF2-40B4-BE49-F238E27FC236}">
                <a16:creationId xmlns:a16="http://schemas.microsoft.com/office/drawing/2014/main" id="{8A1E657C-9690-4440-8B37-564E6F097FE4}"/>
              </a:ext>
            </a:extLst>
          </p:cNvPr>
          <p:cNvSpPr>
            <a:spLocks noGrp="1"/>
          </p:cNvSpPr>
          <p:nvPr>
            <p:ph idx="1"/>
          </p:nvPr>
        </p:nvSpPr>
        <p:spPr>
          <a:xfrm>
            <a:off x="1484311" y="1998133"/>
            <a:ext cx="6855356" cy="3793067"/>
          </a:xfrm>
        </p:spPr>
        <p:txBody>
          <a:bodyPr>
            <a:normAutofit/>
          </a:bodyPr>
          <a:lstStyle/>
          <a:p>
            <a:pPr marL="0" indent="0">
              <a:lnSpc>
                <a:spcPct val="90000"/>
              </a:lnSpc>
              <a:buNone/>
            </a:pPr>
            <a:r>
              <a:rPr lang="en-GB" sz="1700" b="1"/>
              <a:t> </a:t>
            </a:r>
          </a:p>
          <a:p>
            <a:pPr>
              <a:lnSpc>
                <a:spcPct val="90000"/>
              </a:lnSpc>
            </a:pPr>
            <a:r>
              <a:rPr lang="en-GB" sz="1700"/>
              <a:t>The purpose of the hotel is to satisfy its guests to the maximum extend during their stay.</a:t>
            </a:r>
          </a:p>
          <a:p>
            <a:pPr>
              <a:lnSpc>
                <a:spcPct val="90000"/>
              </a:lnSpc>
            </a:pPr>
            <a:r>
              <a:rPr lang="en-GB" sz="1700"/>
              <a:t>Hotel and staff is divided into two levels-managers and the other staff.</a:t>
            </a:r>
          </a:p>
          <a:p>
            <a:pPr>
              <a:lnSpc>
                <a:spcPct val="90000"/>
              </a:lnSpc>
            </a:pPr>
            <a:r>
              <a:rPr lang="en-GB" sz="1700"/>
              <a:t>The main competitor is “Kempinski Hotel Grand Arena </a:t>
            </a:r>
            <a:r>
              <a:rPr lang="en-GB" sz="1700" err="1"/>
              <a:t>Bansko</a:t>
            </a:r>
            <a:r>
              <a:rPr lang="en-GB" sz="1700"/>
              <a:t>”</a:t>
            </a:r>
          </a:p>
          <a:p>
            <a:pPr>
              <a:lnSpc>
                <a:spcPct val="90000"/>
              </a:lnSpc>
            </a:pPr>
            <a:r>
              <a:rPr lang="en-GB" sz="1700"/>
              <a:t>Advertisement in travel catalogues, billboards, advertising videos</a:t>
            </a:r>
          </a:p>
          <a:p>
            <a:pPr>
              <a:lnSpc>
                <a:spcPct val="90000"/>
              </a:lnSpc>
            </a:pPr>
            <a:r>
              <a:rPr lang="en-GB" sz="1700"/>
              <a:t>Contracts with companies and individuals that provide quality products and services, IT maintenance, delivery of wines, soft drinks, meat and meat products, fresh fruits, bread, milk.</a:t>
            </a:r>
          </a:p>
          <a:p>
            <a:pPr>
              <a:lnSpc>
                <a:spcPct val="90000"/>
              </a:lnSpc>
            </a:pPr>
            <a:r>
              <a:rPr lang="en-GB" sz="1700"/>
              <a:t>Business people and their families, and friends</a:t>
            </a:r>
          </a:p>
          <a:p>
            <a:pPr marL="0" indent="0">
              <a:lnSpc>
                <a:spcPct val="90000"/>
              </a:lnSpc>
              <a:buNone/>
            </a:pPr>
            <a:endParaRPr lang="en-GB" sz="1700"/>
          </a:p>
        </p:txBody>
      </p:sp>
    </p:spTree>
    <p:extLst>
      <p:ext uri="{BB962C8B-B14F-4D97-AF65-F5344CB8AC3E}">
        <p14:creationId xmlns:p14="http://schemas.microsoft.com/office/powerpoint/2010/main" val="20795600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53123" y="289559"/>
            <a:ext cx="9910521" cy="1426699"/>
          </a:xfrm>
        </p:spPr>
        <p:txBody>
          <a:bodyPr>
            <a:normAutofit/>
          </a:bodyPr>
          <a:lstStyle/>
          <a:p>
            <a:pPr>
              <a:buNone/>
            </a:pPr>
            <a:r>
              <a:rPr lang="en-GB" sz="1800" dirty="0">
                <a:latin typeface="Arial" pitchFamily="34" charset="0"/>
                <a:cs typeface="Arial" pitchFamily="34" charset="0"/>
              </a:rPr>
              <a:t>2. Macro environment</a:t>
            </a:r>
            <a:endParaRPr lang="bg-BG" sz="1800" dirty="0">
              <a:latin typeface="Arial" pitchFamily="34" charset="0"/>
              <a:cs typeface="Arial" pitchFamily="34" charset="0"/>
            </a:endParaRPr>
          </a:p>
        </p:txBody>
      </p:sp>
      <p:pic>
        <p:nvPicPr>
          <p:cNvPr id="26626" name="Picture 2" descr="Image result for micro and macro environment"/>
          <p:cNvPicPr>
            <a:picLocks noChangeAspect="1" noChangeArrowheads="1"/>
          </p:cNvPicPr>
          <p:nvPr/>
        </p:nvPicPr>
        <p:blipFill>
          <a:blip r:embed="rId2" cstate="print"/>
          <a:srcRect/>
          <a:stretch>
            <a:fillRect/>
          </a:stretch>
        </p:blipFill>
        <p:spPr bwMode="auto">
          <a:xfrm>
            <a:off x="3165231" y="1360487"/>
            <a:ext cx="5444197" cy="5206199"/>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A87BDDF2-2F17-4E8F-88B4-2582BB961615}"/>
              </a:ext>
            </a:extLst>
          </p:cNvPr>
          <p:cNvSpPr>
            <a:spLocks noGrp="1"/>
          </p:cNvSpPr>
          <p:nvPr>
            <p:ph idx="1"/>
          </p:nvPr>
        </p:nvSpPr>
        <p:spPr>
          <a:xfrm>
            <a:off x="1484311" y="1998133"/>
            <a:ext cx="6855356" cy="3793067"/>
          </a:xfrm>
        </p:spPr>
        <p:txBody>
          <a:bodyPr>
            <a:normAutofit/>
          </a:bodyPr>
          <a:lstStyle/>
          <a:p>
            <a:pPr>
              <a:lnSpc>
                <a:spcPct val="90000"/>
              </a:lnSpc>
            </a:pPr>
            <a:endParaRPr lang="en-GB" sz="1700"/>
          </a:p>
          <a:p>
            <a:pPr>
              <a:lnSpc>
                <a:spcPct val="90000"/>
              </a:lnSpc>
            </a:pPr>
            <a:r>
              <a:rPr lang="en-GB" sz="1700"/>
              <a:t>Political – Factors that influence tourism are: Legislation of Bulgaria, Regulation of tourism, Economic and Social status of the country, Currency board of Bulgaria</a:t>
            </a:r>
          </a:p>
          <a:p>
            <a:pPr>
              <a:lnSpc>
                <a:spcPct val="90000"/>
              </a:lnSpc>
            </a:pPr>
            <a:r>
              <a:rPr lang="en-GB" sz="1700"/>
              <a:t>Economic - Good economic condition of the capital Sofia, which is near to </a:t>
            </a:r>
            <a:r>
              <a:rPr lang="en-GB" sz="1700" err="1"/>
              <a:t>Bansko</a:t>
            </a:r>
            <a:r>
              <a:rPr lang="en-GB" sz="1700"/>
              <a:t>. Therefore, new jobs are being created</a:t>
            </a:r>
          </a:p>
          <a:p>
            <a:pPr>
              <a:lnSpc>
                <a:spcPct val="90000"/>
              </a:lnSpc>
            </a:pPr>
            <a:r>
              <a:rPr lang="en-GB" sz="1700"/>
              <a:t>Socio Cultural and Demographic – Old Town </a:t>
            </a:r>
            <a:r>
              <a:rPr lang="en-GB" sz="1700" err="1"/>
              <a:t>Bansko</a:t>
            </a:r>
            <a:r>
              <a:rPr lang="en-GB" sz="1700"/>
              <a:t>, mountains, nearly to the capital Sofia</a:t>
            </a:r>
          </a:p>
          <a:p>
            <a:pPr>
              <a:lnSpc>
                <a:spcPct val="90000"/>
              </a:lnSpc>
            </a:pPr>
            <a:r>
              <a:rPr lang="en-GB" sz="1700"/>
              <a:t>Technological – Quick and easy construction, Introduction of modern customer service equipment, security, accounting.</a:t>
            </a:r>
          </a:p>
          <a:p>
            <a:pPr>
              <a:lnSpc>
                <a:spcPct val="90000"/>
              </a:lnSpc>
            </a:pPr>
            <a:r>
              <a:rPr lang="en-GB" sz="1700"/>
              <a:t>Ecology &amp; Physical – Short summer and long winter, excellent location surrounded of mountains</a:t>
            </a:r>
          </a:p>
          <a:p>
            <a:pPr>
              <a:lnSpc>
                <a:spcPct val="90000"/>
              </a:lnSpc>
            </a:pPr>
            <a:endParaRPr lang="en-GB" sz="1700"/>
          </a:p>
          <a:p>
            <a:pPr marL="0" indent="0">
              <a:lnSpc>
                <a:spcPct val="90000"/>
              </a:lnSpc>
              <a:buNone/>
            </a:pPr>
            <a:endParaRPr lang="en-GB" sz="1700"/>
          </a:p>
        </p:txBody>
      </p:sp>
      <p:pic>
        <p:nvPicPr>
          <p:cNvPr id="4" name="Picture 2" descr="Image result for hotel delight">
            <a:extLst>
              <a:ext uri="{FF2B5EF4-FFF2-40B4-BE49-F238E27FC236}">
                <a16:creationId xmlns:a16="http://schemas.microsoft.com/office/drawing/2014/main" id="{412F3D1D-CF2A-499B-9262-911C458BE4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85907" y="2535331"/>
            <a:ext cx="2717116" cy="2717116"/>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202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07005" y="253219"/>
            <a:ext cx="5057167" cy="1722121"/>
          </a:xfrm>
        </p:spPr>
        <p:txBody>
          <a:bodyPr>
            <a:normAutofit/>
          </a:bodyPr>
          <a:lstStyle/>
          <a:p>
            <a:pPr algn="ctr">
              <a:buNone/>
            </a:pPr>
            <a:r>
              <a:rPr lang="en-GB" sz="3200" b="1" dirty="0">
                <a:latin typeface="Arial" pitchFamily="34" charset="0"/>
                <a:cs typeface="Arial" pitchFamily="34" charset="0"/>
              </a:rPr>
              <a:t>SWOT Analysis </a:t>
            </a:r>
            <a:endParaRPr lang="bg-BG" sz="3200" b="1" dirty="0">
              <a:latin typeface="Arial" pitchFamily="34" charset="0"/>
              <a:cs typeface="Arial" pitchFamily="34" charset="0"/>
            </a:endParaRPr>
          </a:p>
        </p:txBody>
      </p:sp>
      <p:sp>
        <p:nvSpPr>
          <p:cNvPr id="4" name="Content Placeholder 2"/>
          <p:cNvSpPr txBox="1">
            <a:spLocks/>
          </p:cNvSpPr>
          <p:nvPr/>
        </p:nvSpPr>
        <p:spPr>
          <a:xfrm>
            <a:off x="1856935" y="1674055"/>
            <a:ext cx="9762979" cy="4656407"/>
          </a:xfrm>
          <a:prstGeom prst="rect">
            <a:avLst/>
          </a:prstGeom>
        </p:spPr>
        <p:txBody>
          <a:bodyPr vert="horz" lIns="91440" tIns="45720" rIns="91440" bIns="45720" rtlCol="0" anchor="ctr">
            <a:normAutofit/>
          </a:bodyPr>
          <a:lstStyle/>
          <a:p>
            <a:pPr marL="285750" marR="0" lvl="0" indent="-285750" algn="ctr" defTabSz="457200" rtl="0" eaLnBrk="1" fontAlgn="auto" latinLnBrk="0" hangingPunct="1">
              <a:lnSpc>
                <a:spcPct val="100000"/>
              </a:lnSpc>
              <a:spcBef>
                <a:spcPct val="20000"/>
              </a:spcBef>
              <a:spcAft>
                <a:spcPts val="600"/>
              </a:spcAft>
              <a:buClr>
                <a:schemeClr val="accent1">
                  <a:lumMod val="75000"/>
                </a:schemeClr>
              </a:buClr>
              <a:buSzPct val="145000"/>
              <a:buFont typeface="Arial"/>
              <a:buNone/>
              <a:tabLst/>
              <a:defRPr/>
            </a:pPr>
            <a:endParaRPr kumimoji="0" lang="bg-BG" sz="3200" b="1"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
        <p:nvSpPr>
          <p:cNvPr id="7" name="Title 1"/>
          <p:cNvSpPr txBox="1">
            <a:spLocks/>
          </p:cNvSpPr>
          <p:nvPr/>
        </p:nvSpPr>
        <p:spPr>
          <a:xfrm>
            <a:off x="1640114" y="1524000"/>
            <a:ext cx="8998857" cy="5036458"/>
          </a:xfrm>
          <a:prstGeom prst="rect">
            <a:avLst/>
          </a:prstGeom>
          <a:effectLst/>
        </p:spPr>
        <p:txBody>
          <a:bodyPr vert="horz" lIns="91440" tIns="45720" rIns="91440" bIns="45720" rtlCol="0" anchor="ctr">
            <a:normAutofit/>
          </a:bodyPr>
          <a:lstStyle/>
          <a:p>
            <a:pPr lvl="0" algn="ctr">
              <a:spcBef>
                <a:spcPct val="0"/>
              </a:spcBef>
              <a:defRPr/>
            </a:pPr>
            <a:r>
              <a:rPr lang="en-GB" sz="2400" b="1" dirty="0" err="1">
                <a:latin typeface="Arial" panose="020B0604020202020204" pitchFamily="34" charset="0"/>
                <a:cs typeface="Arial" panose="020B0604020202020204" pitchFamily="34" charset="0"/>
              </a:rPr>
              <a:t>Sarsby</a:t>
            </a:r>
            <a:r>
              <a:rPr lang="en-GB" sz="2400" b="1" dirty="0">
                <a:latin typeface="Arial" panose="020B0604020202020204" pitchFamily="34" charset="0"/>
                <a:cs typeface="Arial" panose="020B0604020202020204" pitchFamily="34" charset="0"/>
              </a:rPr>
              <a:t>, A. (2016) explains: </a:t>
            </a:r>
            <a:r>
              <a:rPr kumimoji="0" lang="en-GB" sz="2400" b="1" i="0" u="none" strike="noStrike" kern="1200" cap="none" spc="0" normalizeH="0" baseline="0" noProof="0" dirty="0">
                <a:ln w="3175" cmpd="sng">
                  <a:noFill/>
                </a:ln>
                <a:solidFill>
                  <a:schemeClr val="tx1"/>
                </a:solidFill>
                <a:effectLst/>
                <a:uLnTx/>
                <a:uFillTx/>
                <a:latin typeface="Arial" panose="020B0604020202020204" pitchFamily="34" charset="0"/>
                <a:ea typeface="+mj-ea"/>
                <a:cs typeface="Arial" pitchFamily="34" charset="0"/>
              </a:rPr>
              <a:t>“SWOT</a:t>
            </a:r>
            <a:r>
              <a:rPr lang="en-GB" sz="2400" b="1" dirty="0">
                <a:ln w="3175" cmpd="sng">
                  <a:noFill/>
                </a:ln>
                <a:latin typeface="Arial" pitchFamily="34" charset="0"/>
                <a:ea typeface="+mj-ea"/>
                <a:cs typeface="Arial" pitchFamily="34" charset="0"/>
              </a:rPr>
              <a:t>, by itself , does not lead to a strategy. It is an analysis and development tool; tools are only as good as their operator. You still have to do the work, interpret the analysis, and make the decisions.”</a:t>
            </a:r>
          </a:p>
          <a:p>
            <a:pPr marL="0" marR="0" lvl="0" indent="0" algn="ctr" defTabSz="457200" rtl="0" eaLnBrk="1" fontAlgn="auto" latinLnBrk="0" hangingPunct="1">
              <a:lnSpc>
                <a:spcPct val="100000"/>
              </a:lnSpc>
              <a:spcBef>
                <a:spcPct val="0"/>
              </a:spcBef>
              <a:spcAft>
                <a:spcPts val="0"/>
              </a:spcAft>
              <a:buClrTx/>
              <a:buSzTx/>
              <a:buFontTx/>
              <a:buNone/>
              <a:tabLst/>
              <a:defRPr/>
            </a:pPr>
            <a:endParaRPr lang="en-GB" sz="2400" b="1" dirty="0">
              <a:ln w="3175" cmpd="sng">
                <a:noFill/>
              </a:ln>
              <a:latin typeface="Arial" pitchFamily="34" charset="0"/>
              <a:ea typeface="+mj-ea"/>
              <a:cs typeface="Arial" pitchFamily="34" charset="0"/>
            </a:endParaRPr>
          </a:p>
          <a:p>
            <a:pPr marL="0" marR="0" lvl="0" indent="0" algn="ctr" defTabSz="457200" rtl="0" eaLnBrk="1" fontAlgn="auto" latinLnBrk="0" hangingPunct="1">
              <a:lnSpc>
                <a:spcPct val="100000"/>
              </a:lnSpc>
              <a:spcBef>
                <a:spcPct val="0"/>
              </a:spcBef>
              <a:spcAft>
                <a:spcPts val="0"/>
              </a:spcAft>
              <a:buClrTx/>
              <a:buSzTx/>
              <a:buFontTx/>
              <a:buNone/>
              <a:tabLst/>
              <a:defRPr/>
            </a:pPr>
            <a:endParaRPr kumimoji="0" lang="en-GB" sz="2400" b="1" i="0" u="none" strike="noStrike" kern="1200" cap="none" spc="0" normalizeH="0" baseline="0" noProof="0" dirty="0">
              <a:ln w="3175" cmpd="sng">
                <a:noFill/>
              </a:ln>
              <a:solidFill>
                <a:schemeClr val="tx1"/>
              </a:solidFill>
              <a:effectLst/>
              <a:uLnTx/>
              <a:uFillTx/>
              <a:latin typeface="Arial" pitchFamily="34" charset="0"/>
              <a:ea typeface="+mj-ea"/>
              <a:cs typeface="Arial" pitchFamily="34" charset="0"/>
            </a:endParaRPr>
          </a:p>
          <a:p>
            <a:pPr marL="0" marR="0" lvl="0" indent="0" algn="ctr" defTabSz="457200" rtl="0" eaLnBrk="1" fontAlgn="auto" latinLnBrk="0" hangingPunct="1">
              <a:lnSpc>
                <a:spcPct val="100000"/>
              </a:lnSpc>
              <a:spcBef>
                <a:spcPct val="0"/>
              </a:spcBef>
              <a:spcAft>
                <a:spcPts val="0"/>
              </a:spcAft>
              <a:buClrTx/>
              <a:buSzTx/>
              <a:buFontTx/>
              <a:buNone/>
              <a:tabLst/>
              <a:defRPr/>
            </a:pPr>
            <a:endParaRPr kumimoji="0" lang="bg-BG" sz="2400" b="1" i="0" u="none" strike="noStrike" kern="1200" cap="none" spc="0" normalizeH="0" baseline="0" noProof="0" dirty="0">
              <a:ln w="3175" cmpd="sng">
                <a:noFill/>
              </a:ln>
              <a:solidFill>
                <a:schemeClr val="tx1"/>
              </a:solidFill>
              <a:effectLst/>
              <a:uLnTx/>
              <a:uFillTx/>
              <a:latin typeface="Arial" pitchFamily="34" charset="0"/>
              <a:ea typeface="+mj-ea"/>
              <a:cs typeface="Arial"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nvGraphicFramePr>
        <p:xfrm>
          <a:off x="2032000" y="267286"/>
          <a:ext cx="8128000" cy="6148687"/>
        </p:xfrm>
        <a:graphic>
          <a:graphicData uri="http://schemas.openxmlformats.org/drawingml/2006/table">
            <a:tbl>
              <a:tblPr firstRow="1" bandRow="1">
                <a:tableStyleId>{2D5ABB26-0587-4C30-8999-92F81FD0307C}</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2792826">
                <a:tc>
                  <a:txBody>
                    <a:bodyPr/>
                    <a:lstStyle/>
                    <a:p>
                      <a:pPr>
                        <a:buNone/>
                      </a:pPr>
                      <a:r>
                        <a:rPr lang="en-GB" sz="1800" b="1" dirty="0">
                          <a:latin typeface="Arial" pitchFamily="34" charset="0"/>
                          <a:cs typeface="Arial" pitchFamily="34" charset="0"/>
                        </a:rPr>
                        <a:t>Strengths</a:t>
                      </a:r>
                    </a:p>
                    <a:p>
                      <a:pPr>
                        <a:buNone/>
                      </a:pPr>
                      <a:endParaRPr lang="en-GB" sz="1800" b="1" dirty="0">
                        <a:latin typeface="Arial" pitchFamily="34" charset="0"/>
                        <a:cs typeface="Arial" pitchFamily="34" charset="0"/>
                      </a:endParaRPr>
                    </a:p>
                    <a:p>
                      <a:pPr>
                        <a:buFont typeface="Arial" pitchFamily="34" charset="0"/>
                        <a:buChar char="•"/>
                      </a:pPr>
                      <a:r>
                        <a:rPr lang="en-GB" sz="1800" dirty="0">
                          <a:latin typeface="Arial" pitchFamily="34" charset="0"/>
                          <a:cs typeface="Arial" pitchFamily="34" charset="0"/>
                        </a:rPr>
                        <a:t>Good geographical location</a:t>
                      </a:r>
                    </a:p>
                    <a:p>
                      <a:pPr>
                        <a:buFont typeface="Arial" pitchFamily="34" charset="0"/>
                        <a:buChar char="•"/>
                      </a:pPr>
                      <a:r>
                        <a:rPr lang="en-GB" sz="1800" dirty="0">
                          <a:latin typeface="Arial" pitchFamily="34" charset="0"/>
                          <a:cs typeface="Arial" pitchFamily="34" charset="0"/>
                        </a:rPr>
                        <a:t>Good quality of service</a:t>
                      </a:r>
                      <a:endParaRPr lang="bg-BG" sz="1800" dirty="0">
                        <a:latin typeface="Arial" pitchFamily="34" charset="0"/>
                        <a:cs typeface="Arial" pitchFamily="34" charset="0"/>
                      </a:endParaRPr>
                    </a:p>
                    <a:p>
                      <a:pPr>
                        <a:buFont typeface="Arial" pitchFamily="34" charset="0"/>
                        <a:buChar char="•"/>
                      </a:pPr>
                      <a:r>
                        <a:rPr lang="en-GB" sz="1800" dirty="0">
                          <a:latin typeface="Arial" pitchFamily="34" charset="0"/>
                          <a:cs typeface="Arial" pitchFamily="34" charset="0"/>
                        </a:rPr>
                        <a:t>Opportunity for congress tourism</a:t>
                      </a:r>
                    </a:p>
                    <a:p>
                      <a:pPr>
                        <a:buFont typeface="Arial" pitchFamily="34" charset="0"/>
                        <a:buChar char="•"/>
                      </a:pPr>
                      <a:r>
                        <a:rPr lang="en-GB" sz="1800" dirty="0">
                          <a:latin typeface="Arial" pitchFamily="34" charset="0"/>
                          <a:cs typeface="Arial" pitchFamily="34" charset="0"/>
                        </a:rPr>
                        <a:t>Qualified staff and motivational policy of the company</a:t>
                      </a:r>
                      <a:endParaRPr lang="bg-BG" sz="1800" dirty="0">
                        <a:latin typeface="Arial" pitchFamily="34" charset="0"/>
                        <a:cs typeface="Arial" pitchFamily="34" charset="0"/>
                      </a:endParaRPr>
                    </a:p>
                    <a:p>
                      <a:pPr>
                        <a:buFont typeface="Arial" pitchFamily="34" charset="0"/>
                        <a:buChar char="•"/>
                      </a:pPr>
                      <a:r>
                        <a:rPr lang="en-GB" sz="1800" dirty="0">
                          <a:latin typeface="Arial" pitchFamily="34" charset="0"/>
                          <a:cs typeface="Arial" pitchFamily="34" charset="0"/>
                        </a:rPr>
                        <a:t>Effective and flexible pricing policy</a:t>
                      </a:r>
                      <a:endParaRPr lang="bg-BG" sz="1800" dirty="0">
                        <a:latin typeface="Arial" pitchFamily="34" charset="0"/>
                        <a:cs typeface="Arial" pitchFamily="34" charset="0"/>
                      </a:endParaRPr>
                    </a:p>
                    <a:p>
                      <a:endParaRPr lang="bg-BG" dirty="0">
                        <a:latin typeface="Arial" pitchFamily="34" charset="0"/>
                        <a:cs typeface="Arial" pitchFamily="34" charset="0"/>
                      </a:endParaRPr>
                    </a:p>
                  </a:txBody>
                  <a:tcPr>
                    <a:solidFill>
                      <a:srgbClr val="92D050"/>
                    </a:solidFill>
                  </a:tcPr>
                </a:tc>
                <a:tc>
                  <a:txBody>
                    <a:bodyPr/>
                    <a:lstStyle/>
                    <a:p>
                      <a:r>
                        <a:rPr lang="en-GB" b="1" dirty="0">
                          <a:latin typeface="Arial" pitchFamily="34" charset="0"/>
                          <a:cs typeface="Arial" pitchFamily="34" charset="0"/>
                        </a:rPr>
                        <a:t>Weaknesses</a:t>
                      </a:r>
                    </a:p>
                    <a:p>
                      <a:endParaRPr lang="en-GB" b="1" dirty="0">
                        <a:latin typeface="Arial" pitchFamily="34" charset="0"/>
                        <a:cs typeface="Arial" pitchFamily="34" charset="0"/>
                      </a:endParaRP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r>
                        <a:rPr lang="en-GB" sz="1800" kern="1200" dirty="0">
                          <a:solidFill>
                            <a:schemeClr val="tx1"/>
                          </a:solidFill>
                          <a:latin typeface="Arial" pitchFamily="34" charset="0"/>
                          <a:ea typeface="+mn-ea"/>
                          <a:cs typeface="Arial" pitchFamily="34" charset="0"/>
                        </a:rPr>
                        <a:t>Need for large numbers and highly qualified staff</a:t>
                      </a:r>
                      <a:endParaRPr lang="bg-BG" sz="1800" kern="1200" dirty="0">
                        <a:solidFill>
                          <a:schemeClr val="tx1"/>
                        </a:solidFill>
                        <a:latin typeface="Arial" pitchFamily="34" charset="0"/>
                        <a:ea typeface="+mn-ea"/>
                        <a:cs typeface="Arial" pitchFamily="34" charset="0"/>
                      </a:endParaRP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r>
                        <a:rPr lang="en-GB" sz="1800" kern="1200" dirty="0">
                          <a:solidFill>
                            <a:schemeClr val="tx1"/>
                          </a:solidFill>
                          <a:latin typeface="Arial" pitchFamily="34" charset="0"/>
                          <a:ea typeface="+mn-ea"/>
                          <a:cs typeface="Arial" pitchFamily="34" charset="0"/>
                        </a:rPr>
                        <a:t>Lack of company image on the market</a:t>
                      </a:r>
                      <a:endParaRPr lang="bg-BG" sz="1800" kern="1200" dirty="0">
                        <a:solidFill>
                          <a:schemeClr val="tx1"/>
                        </a:solidFill>
                        <a:latin typeface="Arial" pitchFamily="34" charset="0"/>
                        <a:ea typeface="+mn-ea"/>
                        <a:cs typeface="Arial" pitchFamily="34" charset="0"/>
                      </a:endParaRPr>
                    </a:p>
                    <a:p>
                      <a:pPr>
                        <a:buFont typeface="Arial" pitchFamily="34" charset="0"/>
                        <a:buChar char="•"/>
                      </a:pPr>
                      <a:r>
                        <a:rPr lang="en-GB" sz="1800" kern="1200" dirty="0">
                          <a:solidFill>
                            <a:schemeClr val="tx1"/>
                          </a:solidFill>
                          <a:latin typeface="Arial" pitchFamily="34" charset="0"/>
                          <a:ea typeface="+mn-ea"/>
                          <a:cs typeface="Arial" pitchFamily="34" charset="0"/>
                        </a:rPr>
                        <a:t>High competition</a:t>
                      </a:r>
                    </a:p>
                    <a:p>
                      <a:pPr>
                        <a:buFont typeface="Arial" pitchFamily="34" charset="0"/>
                        <a:buChar char="•"/>
                      </a:pPr>
                      <a:r>
                        <a:rPr lang="en-GB" sz="1800" kern="1200" dirty="0">
                          <a:solidFill>
                            <a:schemeClr val="tx1"/>
                          </a:solidFill>
                          <a:latin typeface="Arial" pitchFamily="34" charset="0"/>
                          <a:ea typeface="+mn-ea"/>
                          <a:cs typeface="Arial" pitchFamily="34" charset="0"/>
                        </a:rPr>
                        <a:t>Financial dependence</a:t>
                      </a:r>
                    </a:p>
                    <a:p>
                      <a:pPr>
                        <a:buFont typeface="Arial" pitchFamily="34" charset="0"/>
                        <a:buChar char="•"/>
                      </a:pPr>
                      <a:r>
                        <a:rPr lang="en-GB" sz="1800" kern="1200" dirty="0">
                          <a:solidFill>
                            <a:schemeClr val="tx1"/>
                          </a:solidFill>
                          <a:latin typeface="Arial" pitchFamily="34" charset="0"/>
                          <a:ea typeface="+mn-ea"/>
                          <a:cs typeface="Arial" pitchFamily="34" charset="0"/>
                        </a:rPr>
                        <a:t>Dependence on international factors</a:t>
                      </a:r>
                      <a:endParaRPr lang="bg-BG" b="1" dirty="0">
                        <a:latin typeface="Arial" pitchFamily="34" charset="0"/>
                        <a:cs typeface="Arial" pitchFamily="34" charset="0"/>
                      </a:endParaRPr>
                    </a:p>
                  </a:txBody>
                  <a:tcPr>
                    <a:solidFill>
                      <a:srgbClr val="FFFF00"/>
                    </a:solidFill>
                  </a:tcPr>
                </a:tc>
                <a:extLst>
                  <a:ext uri="{0D108BD9-81ED-4DB2-BD59-A6C34878D82A}">
                    <a16:rowId xmlns:a16="http://schemas.microsoft.com/office/drawing/2014/main" val="10000"/>
                  </a:ext>
                </a:extLst>
              </a:tr>
              <a:tr h="3355861">
                <a:tc>
                  <a:txBody>
                    <a:bodyPr/>
                    <a:lstStyle/>
                    <a:p>
                      <a:r>
                        <a:rPr lang="en-GB" b="1" dirty="0">
                          <a:latin typeface="Arial" pitchFamily="34" charset="0"/>
                          <a:cs typeface="Arial" pitchFamily="34" charset="0"/>
                        </a:rPr>
                        <a:t>Opportunities</a:t>
                      </a:r>
                    </a:p>
                    <a:p>
                      <a:endParaRPr lang="en-GB" b="1" dirty="0">
                        <a:latin typeface="Arial" pitchFamily="34" charset="0"/>
                        <a:cs typeface="Arial" pitchFamily="34" charset="0"/>
                      </a:endParaRPr>
                    </a:p>
                    <a:p>
                      <a:pPr>
                        <a:buFont typeface="Arial" pitchFamily="34" charset="0"/>
                        <a:buChar char="•"/>
                      </a:pPr>
                      <a:r>
                        <a:rPr lang="en-US" sz="1800" kern="1200" dirty="0">
                          <a:solidFill>
                            <a:schemeClr val="tx1"/>
                          </a:solidFill>
                          <a:latin typeface="Arial" pitchFamily="34" charset="0"/>
                          <a:ea typeface="+mn-ea"/>
                          <a:cs typeface="Arial" pitchFamily="34" charset="0"/>
                        </a:rPr>
                        <a:t>Improving public infrastructure and offering quality services</a:t>
                      </a:r>
                    </a:p>
                    <a:p>
                      <a:pPr>
                        <a:buFont typeface="Arial" pitchFamily="34" charset="0"/>
                        <a:buChar char="•"/>
                      </a:pPr>
                      <a:r>
                        <a:rPr lang="en-US" sz="1800" kern="1200" dirty="0">
                          <a:solidFill>
                            <a:schemeClr val="tx1"/>
                          </a:solidFill>
                          <a:latin typeface="Arial" pitchFamily="34" charset="0"/>
                          <a:ea typeface="+mn-ea"/>
                          <a:cs typeface="Arial" pitchFamily="34" charset="0"/>
                        </a:rPr>
                        <a:t>Expanding the range of products offered for the purpose of year-round tourist flow</a:t>
                      </a: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r>
                        <a:rPr lang="en-US" sz="1800" b="1" kern="1200" dirty="0">
                          <a:solidFill>
                            <a:schemeClr val="tx1"/>
                          </a:solidFill>
                          <a:latin typeface="Arial" pitchFamily="34" charset="0"/>
                          <a:ea typeface="+mn-ea"/>
                          <a:cs typeface="Arial" pitchFamily="34" charset="0"/>
                        </a:rPr>
                        <a:t> </a:t>
                      </a:r>
                      <a:r>
                        <a:rPr lang="en-US" sz="1800" kern="1200" dirty="0">
                          <a:solidFill>
                            <a:schemeClr val="tx1"/>
                          </a:solidFill>
                          <a:latin typeface="Arial" pitchFamily="34" charset="0"/>
                          <a:ea typeface="+mn-ea"/>
                          <a:cs typeface="Arial" pitchFamily="34" charset="0"/>
                        </a:rPr>
                        <a:t>Opportunity for high tourist attendance throughout the year</a:t>
                      </a: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endParaRPr lang="bg-BG" sz="1800" kern="1200" dirty="0">
                        <a:solidFill>
                          <a:schemeClr val="tx1"/>
                        </a:solidFill>
                        <a:latin typeface="Arial" pitchFamily="34" charset="0"/>
                        <a:ea typeface="+mn-ea"/>
                        <a:cs typeface="Arial" pitchFamily="34" charset="0"/>
                      </a:endParaRPr>
                    </a:p>
                    <a:p>
                      <a:pPr>
                        <a:buFont typeface="Arial" pitchFamily="34" charset="0"/>
                        <a:buChar char="•"/>
                      </a:pPr>
                      <a:endParaRPr lang="bg-BG" b="1" dirty="0">
                        <a:latin typeface="Arial" pitchFamily="34" charset="0"/>
                        <a:cs typeface="Arial" pitchFamily="34" charset="0"/>
                      </a:endParaRPr>
                    </a:p>
                  </a:txBody>
                  <a:tcPr>
                    <a:solidFill>
                      <a:srgbClr val="00B0F0"/>
                    </a:solidFill>
                  </a:tcPr>
                </a:tc>
                <a:tc>
                  <a:txBody>
                    <a:bodyPr/>
                    <a:lstStyle/>
                    <a:p>
                      <a:r>
                        <a:rPr lang="en-GB" b="1" dirty="0">
                          <a:latin typeface="Arial" pitchFamily="34" charset="0"/>
                          <a:cs typeface="Arial" pitchFamily="34" charset="0"/>
                        </a:rPr>
                        <a:t>Threats</a:t>
                      </a:r>
                    </a:p>
                    <a:p>
                      <a:endParaRPr lang="en-GB" b="1" dirty="0">
                        <a:latin typeface="Arial" pitchFamily="34" charset="0"/>
                        <a:cs typeface="Arial" pitchFamily="34" charset="0"/>
                      </a:endParaRP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r>
                        <a:rPr lang="en-GB" sz="1800" kern="1200" dirty="0">
                          <a:solidFill>
                            <a:schemeClr val="tx1"/>
                          </a:solidFill>
                          <a:latin typeface="Arial" pitchFamily="34" charset="0"/>
                          <a:ea typeface="+mn-ea"/>
                          <a:cs typeface="Arial" pitchFamily="34" charset="0"/>
                        </a:rPr>
                        <a:t>Insufficient popularity of Bulgaria as a tourist destination</a:t>
                      </a: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r>
                        <a:rPr lang="en-GB" sz="1800" kern="1200" dirty="0">
                          <a:solidFill>
                            <a:schemeClr val="tx1"/>
                          </a:solidFill>
                          <a:latin typeface="Arial" pitchFamily="34" charset="0"/>
                          <a:ea typeface="+mn-ea"/>
                          <a:cs typeface="Arial" pitchFamily="34" charset="0"/>
                        </a:rPr>
                        <a:t> Increasing competition</a:t>
                      </a: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r>
                        <a:rPr lang="en-GB" sz="1800" kern="1200" dirty="0">
                          <a:solidFill>
                            <a:schemeClr val="tx1"/>
                          </a:solidFill>
                          <a:latin typeface="Arial" pitchFamily="34" charset="0"/>
                          <a:ea typeface="+mn-ea"/>
                          <a:cs typeface="Arial" pitchFamily="34" charset="0"/>
                        </a:rPr>
                        <a:t>Change of legislation in the field of tourism</a:t>
                      </a:r>
                      <a:endParaRPr lang="bg-BG" sz="1800" kern="1200" dirty="0">
                        <a:solidFill>
                          <a:schemeClr val="tx1"/>
                        </a:solidFill>
                        <a:latin typeface="Arial" pitchFamily="34" charset="0"/>
                        <a:ea typeface="+mn-ea"/>
                        <a:cs typeface="Arial" pitchFamily="34" charset="0"/>
                      </a:endParaRPr>
                    </a:p>
                    <a:p>
                      <a:pPr>
                        <a:buFont typeface="Arial" pitchFamily="34" charset="0"/>
                        <a:buChar char="•"/>
                      </a:pPr>
                      <a:endParaRPr lang="bg-BG" b="1" dirty="0">
                        <a:latin typeface="Arial" pitchFamily="34" charset="0"/>
                        <a:cs typeface="Arial" pitchFamily="34" charset="0"/>
                      </a:endParaRPr>
                    </a:p>
                  </a:txBody>
                  <a:tcPr>
                    <a:solidFill>
                      <a:srgbClr val="FF0000"/>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Image result for pestle analysis"/>
          <p:cNvPicPr>
            <a:picLocks noChangeAspect="1" noChangeArrowheads="1"/>
          </p:cNvPicPr>
          <p:nvPr/>
        </p:nvPicPr>
        <p:blipFill>
          <a:blip r:embed="rId2" cstate="print"/>
          <a:srcRect/>
          <a:stretch>
            <a:fillRect/>
          </a:stretch>
        </p:blipFill>
        <p:spPr bwMode="auto">
          <a:xfrm>
            <a:off x="3352800" y="301851"/>
            <a:ext cx="5950857" cy="3892777"/>
          </a:xfrm>
          <a:prstGeom prst="rect">
            <a:avLst/>
          </a:prstGeom>
          <a:noFill/>
        </p:spPr>
      </p:pic>
      <p:sp>
        <p:nvSpPr>
          <p:cNvPr id="5" name="Title 1"/>
          <p:cNvSpPr txBox="1">
            <a:spLocks/>
          </p:cNvSpPr>
          <p:nvPr/>
        </p:nvSpPr>
        <p:spPr>
          <a:xfrm>
            <a:off x="1640114" y="3857172"/>
            <a:ext cx="8998857" cy="2703286"/>
          </a:xfrm>
          <a:prstGeom prst="rect">
            <a:avLst/>
          </a:prstGeom>
          <a:effectLst/>
        </p:spPr>
        <p:txBody>
          <a:bodyPr vert="horz" lIns="91440" tIns="45720" rIns="91440" bIns="45720" rtlCol="0" anchor="ctr">
            <a:normAutofit/>
          </a:bodyPr>
          <a:lstStyle/>
          <a:p>
            <a:pPr lvl="0" algn="ctr">
              <a:spcBef>
                <a:spcPct val="0"/>
              </a:spcBef>
              <a:defRPr/>
            </a:pPr>
            <a:r>
              <a:rPr lang="en-GB" sz="2400" b="1" dirty="0" err="1">
                <a:latin typeface="Arial" panose="020B0604020202020204" pitchFamily="34" charset="0"/>
                <a:cs typeface="Arial" panose="020B0604020202020204" pitchFamily="34" charset="0"/>
              </a:rPr>
              <a:t>Perera</a:t>
            </a:r>
            <a:r>
              <a:rPr lang="en-GB" sz="2400" b="1" dirty="0">
                <a:latin typeface="Arial" panose="020B0604020202020204" pitchFamily="34" charset="0"/>
                <a:cs typeface="Arial" panose="020B0604020202020204" pitchFamily="34" charset="0"/>
              </a:rPr>
              <a:t>, R. (2017) explains: </a:t>
            </a:r>
            <a:r>
              <a:rPr kumimoji="0" lang="en-GB" sz="2400" b="1" i="0" u="none" strike="noStrike" kern="1200" cap="none" spc="0" normalizeH="0" baseline="0" noProof="0" dirty="0">
                <a:ln w="3175" cmpd="sng">
                  <a:noFill/>
                </a:ln>
                <a:solidFill>
                  <a:schemeClr val="tx1"/>
                </a:solidFill>
                <a:effectLst/>
                <a:uLnTx/>
                <a:uFillTx/>
                <a:latin typeface="Arial" pitchFamily="34" charset="0"/>
                <a:ea typeface="+mj-ea"/>
                <a:cs typeface="Arial" pitchFamily="34" charset="0"/>
              </a:rPr>
              <a:t>“The PESTEL</a:t>
            </a:r>
            <a:r>
              <a:rPr kumimoji="0" lang="en-GB" sz="2400" b="1" i="0" u="none" strike="noStrike" kern="1200" cap="none" spc="0" normalizeH="0" noProof="0" dirty="0">
                <a:ln w="3175" cmpd="sng">
                  <a:noFill/>
                </a:ln>
                <a:solidFill>
                  <a:schemeClr val="tx1"/>
                </a:solidFill>
                <a:effectLst/>
                <a:uLnTx/>
                <a:uFillTx/>
                <a:latin typeface="Arial" pitchFamily="34" charset="0"/>
                <a:ea typeface="+mj-ea"/>
                <a:cs typeface="Arial" pitchFamily="34" charset="0"/>
              </a:rPr>
              <a:t> </a:t>
            </a:r>
            <a:r>
              <a:rPr kumimoji="0" lang="en-GB" sz="2400" b="1" i="0" u="none" strike="noStrike" kern="1200" cap="none" spc="0" normalizeH="0" baseline="0" noProof="0" dirty="0">
                <a:ln w="3175" cmpd="sng">
                  <a:noFill/>
                </a:ln>
                <a:solidFill>
                  <a:schemeClr val="tx1"/>
                </a:solidFill>
                <a:effectLst/>
                <a:uLnTx/>
                <a:uFillTx/>
                <a:latin typeface="Arial" pitchFamily="34" charset="0"/>
                <a:ea typeface="+mj-ea"/>
                <a:cs typeface="Arial" pitchFamily="34" charset="0"/>
              </a:rPr>
              <a:t>Analysis is used as a tool of situational analysis</a:t>
            </a:r>
            <a:r>
              <a:rPr kumimoji="0" lang="en-GB" sz="2400" b="1" i="0" u="none" strike="noStrike" kern="1200" cap="none" spc="0" normalizeH="0" noProof="0" dirty="0">
                <a:ln w="3175" cmpd="sng">
                  <a:noFill/>
                </a:ln>
                <a:solidFill>
                  <a:schemeClr val="tx1"/>
                </a:solidFill>
                <a:effectLst/>
                <a:uLnTx/>
                <a:uFillTx/>
                <a:latin typeface="Arial" pitchFamily="34" charset="0"/>
                <a:ea typeface="+mj-ea"/>
                <a:cs typeface="Arial" pitchFamily="34" charset="0"/>
              </a:rPr>
              <a:t> for business evaluation purposes and is one of th</a:t>
            </a:r>
            <a:r>
              <a:rPr lang="en-GB" sz="2400" b="1" noProof="0" dirty="0">
                <a:ln w="3175" cmpd="sng">
                  <a:noFill/>
                </a:ln>
                <a:latin typeface="Arial" pitchFamily="34" charset="0"/>
                <a:ea typeface="+mj-ea"/>
                <a:cs typeface="Arial" pitchFamily="34" charset="0"/>
              </a:rPr>
              <a:t>e</a:t>
            </a:r>
            <a:r>
              <a:rPr lang="en-GB" sz="2400" b="1" dirty="0">
                <a:ln w="3175" cmpd="sng">
                  <a:noFill/>
                </a:ln>
                <a:latin typeface="Arial" pitchFamily="34" charset="0"/>
                <a:ea typeface="+mj-ea"/>
                <a:cs typeface="Arial" pitchFamily="34" charset="0"/>
              </a:rPr>
              <a:t> most used models in the evaluation of the external business environment that is highly dynamic.”</a:t>
            </a:r>
            <a:endParaRPr kumimoji="0" lang="bg-BG" sz="2400" b="1" i="0" u="none" strike="noStrike" kern="1200" cap="none" spc="0" normalizeH="0" baseline="0" noProof="0" dirty="0">
              <a:ln w="3175" cmpd="sng">
                <a:noFill/>
              </a:ln>
              <a:solidFill>
                <a:schemeClr val="tx1"/>
              </a:solidFill>
              <a:effectLst/>
              <a:uLnTx/>
              <a:uFillTx/>
              <a:latin typeface="Arial" pitchFamily="34" charset="0"/>
              <a:ea typeface="+mj-ea"/>
              <a:cs typeface="Arial"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a:t>
            </a:r>
            <a:endParaRPr lang="bg-BG" b="1" dirty="0"/>
          </a:p>
        </p:txBody>
      </p:sp>
      <p:sp>
        <p:nvSpPr>
          <p:cNvPr id="3" name="Content Placeholder 2"/>
          <p:cNvSpPr>
            <a:spLocks noGrp="1"/>
          </p:cNvSpPr>
          <p:nvPr>
            <p:ph idx="1"/>
          </p:nvPr>
        </p:nvSpPr>
        <p:spPr/>
        <p:txBody>
          <a:bodyPr/>
          <a:lstStyle/>
          <a:p>
            <a:pPr>
              <a:buNone/>
            </a:pPr>
            <a:r>
              <a:rPr lang="en-GB" b="1" dirty="0">
                <a:latin typeface="Arial" panose="020B0604020202020204" pitchFamily="34" charset="0"/>
                <a:cs typeface="Arial" panose="020B0604020202020204" pitchFamily="34" charset="0"/>
              </a:rPr>
              <a:t>50Minutes.com. (2015): “The marketing mix includes all of the marketing decisions and actions taken to ensure the success of a product, service or a brand in it`s market.”</a:t>
            </a:r>
            <a:endParaRPr lang="en-GB" b="1" dirty="0"/>
          </a:p>
          <a:p>
            <a:pPr>
              <a:buNone/>
            </a:pPr>
            <a:endParaRPr lang="bg-BG"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1702191" y="200930"/>
          <a:ext cx="9425354" cy="6473207"/>
        </p:xfrm>
        <a:graphic>
          <a:graphicData uri="http://schemas.openxmlformats.org/drawingml/2006/table">
            <a:tbl>
              <a:tblPr firstRow="1" bandRow="1">
                <a:tableStyleId>{2D5ABB26-0587-4C30-8999-92F81FD0307C}</a:tableStyleId>
              </a:tblPr>
              <a:tblGrid>
                <a:gridCol w="4712677">
                  <a:extLst>
                    <a:ext uri="{9D8B030D-6E8A-4147-A177-3AD203B41FA5}">
                      <a16:colId xmlns:a16="http://schemas.microsoft.com/office/drawing/2014/main" val="20000"/>
                    </a:ext>
                  </a:extLst>
                </a:gridCol>
                <a:gridCol w="4712677">
                  <a:extLst>
                    <a:ext uri="{9D8B030D-6E8A-4147-A177-3AD203B41FA5}">
                      <a16:colId xmlns:a16="http://schemas.microsoft.com/office/drawing/2014/main" val="20001"/>
                    </a:ext>
                  </a:extLst>
                </a:gridCol>
              </a:tblGrid>
              <a:tr h="2711082">
                <a:tc>
                  <a:txBody>
                    <a:bodyPr/>
                    <a:lstStyle/>
                    <a:p>
                      <a:r>
                        <a:rPr lang="en-GB" b="1" u="sng" dirty="0">
                          <a:latin typeface="Arial" pitchFamily="34" charset="0"/>
                          <a:cs typeface="Arial" pitchFamily="34" charset="0"/>
                        </a:rPr>
                        <a:t>Product</a:t>
                      </a:r>
                    </a:p>
                    <a:p>
                      <a:endParaRPr lang="en-GB" b="1" u="sng" dirty="0">
                        <a:latin typeface="Arial" pitchFamily="34" charset="0"/>
                        <a:cs typeface="Arial" pitchFamily="34" charset="0"/>
                      </a:endParaRPr>
                    </a:p>
                    <a:p>
                      <a:pPr>
                        <a:buFont typeface="Arial" pitchFamily="34" charset="0"/>
                        <a:buChar char="•"/>
                      </a:pPr>
                      <a:r>
                        <a:rPr lang="en-GB" sz="1600" kern="1200" dirty="0">
                          <a:solidFill>
                            <a:schemeClr val="tx1"/>
                          </a:solidFill>
                          <a:latin typeface="Arial" pitchFamily="34" charset="0"/>
                          <a:ea typeface="+mn-ea"/>
                          <a:cs typeface="Arial" pitchFamily="34" charset="0"/>
                        </a:rPr>
                        <a:t> Presidential suite 1 super king size bed, living room, conference room, kitchen</a:t>
                      </a:r>
                      <a:endParaRPr lang="bg-BG" sz="1600" kern="1200" dirty="0">
                        <a:solidFill>
                          <a:schemeClr val="tx1"/>
                        </a:solidFill>
                        <a:latin typeface="Arial" pitchFamily="34" charset="0"/>
                        <a:ea typeface="+mn-ea"/>
                        <a:cs typeface="Arial" pitchFamily="34" charset="0"/>
                      </a:endParaRPr>
                    </a:p>
                    <a:p>
                      <a:pPr>
                        <a:buFont typeface="Arial" pitchFamily="34" charset="0"/>
                        <a:buChar char="•"/>
                      </a:pPr>
                      <a:r>
                        <a:rPr lang="en-GB" sz="1600" kern="1200" dirty="0">
                          <a:solidFill>
                            <a:schemeClr val="tx1"/>
                          </a:solidFill>
                          <a:latin typeface="Arial" pitchFamily="34" charset="0"/>
                          <a:ea typeface="+mn-ea"/>
                          <a:cs typeface="Arial" pitchFamily="34" charset="0"/>
                        </a:rPr>
                        <a:t> Junior suite Mountain View 1 super king size bed, living room with sofa bed</a:t>
                      </a:r>
                      <a:endParaRPr lang="bg-BG" sz="1600" kern="1200" dirty="0">
                        <a:solidFill>
                          <a:schemeClr val="tx1"/>
                        </a:solidFill>
                        <a:latin typeface="Arial" pitchFamily="34" charset="0"/>
                        <a:ea typeface="+mn-ea"/>
                        <a:cs typeface="Arial" pitchFamily="34" charset="0"/>
                      </a:endParaRPr>
                    </a:p>
                    <a:p>
                      <a:pPr>
                        <a:buFont typeface="Arial" pitchFamily="34" charset="0"/>
                        <a:buChar char="•"/>
                      </a:pPr>
                      <a:r>
                        <a:rPr lang="en-GB" sz="1600" kern="1200" dirty="0">
                          <a:solidFill>
                            <a:schemeClr val="tx1"/>
                          </a:solidFill>
                          <a:latin typeface="Arial" pitchFamily="34" charset="0"/>
                          <a:ea typeface="+mn-ea"/>
                          <a:cs typeface="Arial" pitchFamily="34" charset="0"/>
                        </a:rPr>
                        <a:t> Deluxe double room Mountain View 1 king bed</a:t>
                      </a:r>
                      <a:endParaRPr lang="bg-BG" sz="1600" kern="1200" dirty="0">
                        <a:solidFill>
                          <a:schemeClr val="tx1"/>
                        </a:solidFill>
                        <a:latin typeface="Arial" pitchFamily="34" charset="0"/>
                        <a:ea typeface="+mn-ea"/>
                        <a:cs typeface="Arial" pitchFamily="34" charset="0"/>
                      </a:endParaRPr>
                    </a:p>
                    <a:p>
                      <a:pPr>
                        <a:buFont typeface="Arial" pitchFamily="34" charset="0"/>
                        <a:buChar char="•"/>
                      </a:pPr>
                      <a:r>
                        <a:rPr lang="en-GB" sz="1600" kern="1200" dirty="0">
                          <a:solidFill>
                            <a:schemeClr val="tx1"/>
                          </a:solidFill>
                          <a:latin typeface="Arial" pitchFamily="34" charset="0"/>
                          <a:ea typeface="+mn-ea"/>
                          <a:cs typeface="Arial" pitchFamily="34" charset="0"/>
                        </a:rPr>
                        <a:t> Twin double room 2 single beds</a:t>
                      </a:r>
                      <a:endParaRPr lang="bg-BG" sz="1600" kern="1200" dirty="0">
                        <a:solidFill>
                          <a:schemeClr val="tx1"/>
                        </a:solidFill>
                        <a:latin typeface="Arial" pitchFamily="34" charset="0"/>
                        <a:ea typeface="+mn-ea"/>
                        <a:cs typeface="Arial" pitchFamily="34" charset="0"/>
                      </a:endParaRPr>
                    </a:p>
                    <a:p>
                      <a:endParaRPr lang="bg-BG" b="1" dirty="0">
                        <a:latin typeface="Arial" pitchFamily="34" charset="0"/>
                        <a:cs typeface="Arial" pitchFamily="34" charset="0"/>
                      </a:endParaRPr>
                    </a:p>
                  </a:txBody>
                  <a:tcPr>
                    <a:solidFill>
                      <a:srgbClr val="92D050"/>
                    </a:solidFill>
                  </a:tcPr>
                </a:tc>
                <a:tc>
                  <a:txBody>
                    <a:bodyPr/>
                    <a:lstStyle/>
                    <a:p>
                      <a:r>
                        <a:rPr lang="en-GB" b="1" u="sng" dirty="0">
                          <a:latin typeface="Arial" pitchFamily="34" charset="0"/>
                          <a:cs typeface="Arial" pitchFamily="34" charset="0"/>
                        </a:rPr>
                        <a:t>Price</a:t>
                      </a:r>
                    </a:p>
                    <a:p>
                      <a:endParaRPr lang="en-GB" b="1" u="sng" dirty="0">
                        <a:latin typeface="Arial" pitchFamily="34" charset="0"/>
                        <a:cs typeface="Arial" pitchFamily="34" charset="0"/>
                      </a:endParaRPr>
                    </a:p>
                    <a:p>
                      <a:pPr>
                        <a:buFont typeface="Arial" pitchFamily="34" charset="0"/>
                        <a:buChar char="•"/>
                      </a:pPr>
                      <a:r>
                        <a:rPr lang="en-GB" sz="1800" kern="1200" dirty="0">
                          <a:solidFill>
                            <a:schemeClr val="tx1"/>
                          </a:solidFill>
                          <a:latin typeface="Arial" pitchFamily="34" charset="0"/>
                          <a:ea typeface="+mn-ea"/>
                          <a:cs typeface="Arial" pitchFamily="34" charset="0"/>
                        </a:rPr>
                        <a:t>  Presidential suite BGN 2 500</a:t>
                      </a:r>
                      <a:endParaRPr lang="bg-BG" sz="1800" kern="1200" dirty="0">
                        <a:solidFill>
                          <a:schemeClr val="tx1"/>
                        </a:solidFill>
                        <a:latin typeface="Arial" pitchFamily="34" charset="0"/>
                        <a:ea typeface="+mn-ea"/>
                        <a:cs typeface="Arial" pitchFamily="34" charset="0"/>
                      </a:endParaRPr>
                    </a:p>
                    <a:p>
                      <a:pPr>
                        <a:buFont typeface="Arial" pitchFamily="34" charset="0"/>
                        <a:buChar char="•"/>
                      </a:pPr>
                      <a:r>
                        <a:rPr lang="en-GB" sz="1800" kern="1200" dirty="0">
                          <a:solidFill>
                            <a:schemeClr val="tx1"/>
                          </a:solidFill>
                          <a:latin typeface="Arial" pitchFamily="34" charset="0"/>
                          <a:ea typeface="+mn-ea"/>
                          <a:cs typeface="Arial" pitchFamily="34" charset="0"/>
                        </a:rPr>
                        <a:t> Junior suite BGN 780</a:t>
                      </a:r>
                      <a:endParaRPr lang="bg-BG" sz="1800" kern="1200" dirty="0">
                        <a:solidFill>
                          <a:schemeClr val="tx1"/>
                        </a:solidFill>
                        <a:latin typeface="Arial" pitchFamily="34" charset="0"/>
                        <a:ea typeface="+mn-ea"/>
                        <a:cs typeface="Arial" pitchFamily="34" charset="0"/>
                      </a:endParaRPr>
                    </a:p>
                    <a:p>
                      <a:pPr>
                        <a:buFont typeface="Arial" pitchFamily="34" charset="0"/>
                        <a:buChar char="•"/>
                      </a:pPr>
                      <a:r>
                        <a:rPr lang="en-GB" sz="1800" kern="1200" dirty="0">
                          <a:solidFill>
                            <a:schemeClr val="tx1"/>
                          </a:solidFill>
                          <a:latin typeface="Arial" pitchFamily="34" charset="0"/>
                          <a:ea typeface="+mn-ea"/>
                          <a:cs typeface="Arial" pitchFamily="34" charset="0"/>
                        </a:rPr>
                        <a:t> Deluxe double room BGN 198</a:t>
                      </a:r>
                      <a:endParaRPr lang="bg-BG" sz="1800" kern="1200" dirty="0">
                        <a:solidFill>
                          <a:schemeClr val="tx1"/>
                        </a:solidFill>
                        <a:latin typeface="Arial" pitchFamily="34" charset="0"/>
                        <a:ea typeface="+mn-ea"/>
                        <a:cs typeface="Arial" pitchFamily="34" charset="0"/>
                      </a:endParaRPr>
                    </a:p>
                    <a:p>
                      <a:pPr>
                        <a:buFont typeface="Arial" pitchFamily="34" charset="0"/>
                        <a:buChar char="•"/>
                      </a:pPr>
                      <a:r>
                        <a:rPr lang="en-GB" sz="1800" kern="1200" baseline="0" dirty="0">
                          <a:solidFill>
                            <a:schemeClr val="tx1"/>
                          </a:solidFill>
                          <a:latin typeface="Arial" pitchFamily="34" charset="0"/>
                          <a:ea typeface="+mn-ea"/>
                          <a:cs typeface="Arial" pitchFamily="34" charset="0"/>
                        </a:rPr>
                        <a:t> </a:t>
                      </a:r>
                      <a:r>
                        <a:rPr lang="en-GB" sz="1800" kern="1200" dirty="0">
                          <a:solidFill>
                            <a:schemeClr val="tx1"/>
                          </a:solidFill>
                          <a:latin typeface="Arial" pitchFamily="34" charset="0"/>
                          <a:ea typeface="+mn-ea"/>
                          <a:cs typeface="Arial" pitchFamily="34" charset="0"/>
                        </a:rPr>
                        <a:t>Twin double room BGN 220</a:t>
                      </a:r>
                      <a:endParaRPr lang="bg-BG" sz="1800" kern="1200" dirty="0">
                        <a:solidFill>
                          <a:schemeClr val="tx1"/>
                        </a:solidFill>
                        <a:latin typeface="Arial" pitchFamily="34" charset="0"/>
                        <a:ea typeface="+mn-ea"/>
                        <a:cs typeface="Arial" pitchFamily="34" charset="0"/>
                      </a:endParaRPr>
                    </a:p>
                    <a:p>
                      <a:pPr>
                        <a:buFont typeface="Arial" pitchFamily="34" charset="0"/>
                        <a:buChar char="•"/>
                      </a:pPr>
                      <a:r>
                        <a:rPr lang="en-GB" sz="1800" kern="1200" baseline="0" dirty="0">
                          <a:solidFill>
                            <a:schemeClr val="tx1"/>
                          </a:solidFill>
                          <a:latin typeface="Arial" pitchFamily="34" charset="0"/>
                          <a:ea typeface="+mn-ea"/>
                          <a:cs typeface="Arial" pitchFamily="34" charset="0"/>
                        </a:rPr>
                        <a:t> </a:t>
                      </a:r>
                      <a:r>
                        <a:rPr lang="en-GB" sz="1800" kern="1200" dirty="0">
                          <a:solidFill>
                            <a:schemeClr val="tx1"/>
                          </a:solidFill>
                          <a:latin typeface="Arial" pitchFamily="34" charset="0"/>
                          <a:ea typeface="+mn-ea"/>
                          <a:cs typeface="Arial" pitchFamily="34" charset="0"/>
                        </a:rPr>
                        <a:t>We accept cash payments, debit and credit cards payments, and online payments </a:t>
                      </a:r>
                      <a:endParaRPr lang="bg-BG" sz="1800" kern="1200" dirty="0">
                        <a:solidFill>
                          <a:schemeClr val="tx1"/>
                        </a:solidFill>
                        <a:latin typeface="Arial" pitchFamily="34" charset="0"/>
                        <a:ea typeface="+mn-ea"/>
                        <a:cs typeface="Arial" pitchFamily="34" charset="0"/>
                      </a:endParaRPr>
                    </a:p>
                    <a:p>
                      <a:endParaRPr lang="bg-BG" b="1" u="sng" dirty="0">
                        <a:latin typeface="Arial" pitchFamily="34" charset="0"/>
                        <a:cs typeface="Arial" pitchFamily="34" charset="0"/>
                      </a:endParaRPr>
                    </a:p>
                  </a:txBody>
                  <a:tcPr>
                    <a:solidFill>
                      <a:srgbClr val="FF0000"/>
                    </a:solidFill>
                  </a:tcPr>
                </a:tc>
                <a:extLst>
                  <a:ext uri="{0D108BD9-81ED-4DB2-BD59-A6C34878D82A}">
                    <a16:rowId xmlns:a16="http://schemas.microsoft.com/office/drawing/2014/main" val="10000"/>
                  </a:ext>
                </a:extLst>
              </a:tr>
              <a:tr h="3762125">
                <a:tc>
                  <a:txBody>
                    <a:bodyPr/>
                    <a:lstStyle/>
                    <a:p>
                      <a:r>
                        <a:rPr lang="en-GB" b="1" u="sng" dirty="0">
                          <a:latin typeface="Arial" pitchFamily="34" charset="0"/>
                          <a:cs typeface="Arial" pitchFamily="34" charset="0"/>
                        </a:rPr>
                        <a:t>Place</a:t>
                      </a:r>
                    </a:p>
                    <a:p>
                      <a:endParaRPr lang="en-GB" b="1" u="sng" dirty="0">
                        <a:latin typeface="Arial" pitchFamily="34" charset="0"/>
                        <a:cs typeface="Arial" pitchFamily="34" charset="0"/>
                      </a:endParaRPr>
                    </a:p>
                    <a:p>
                      <a:pPr lvl="0">
                        <a:buFont typeface="Arial" pitchFamily="34" charset="0"/>
                        <a:buChar char="•"/>
                      </a:pPr>
                      <a:r>
                        <a:rPr lang="en-GB" sz="1800" kern="1200" dirty="0" err="1">
                          <a:solidFill>
                            <a:schemeClr val="tx1"/>
                          </a:solidFill>
                          <a:latin typeface="Arial" pitchFamily="34" charset="0"/>
                          <a:ea typeface="+mn-ea"/>
                          <a:cs typeface="Arial" pitchFamily="34" charset="0"/>
                        </a:rPr>
                        <a:t>Basko</a:t>
                      </a:r>
                      <a:r>
                        <a:rPr lang="en-GB" sz="1800" kern="1200" dirty="0">
                          <a:solidFill>
                            <a:schemeClr val="tx1"/>
                          </a:solidFill>
                          <a:latin typeface="Arial" pitchFamily="34" charset="0"/>
                          <a:ea typeface="+mn-ea"/>
                          <a:cs typeface="Arial" pitchFamily="34" charset="0"/>
                        </a:rPr>
                        <a:t> is known around the world with its location in the heart of </a:t>
                      </a:r>
                      <a:r>
                        <a:rPr lang="en-GB" sz="1800" kern="1200" dirty="0" err="1">
                          <a:solidFill>
                            <a:schemeClr val="tx1"/>
                          </a:solidFill>
                          <a:latin typeface="Arial" pitchFamily="34" charset="0"/>
                          <a:ea typeface="+mn-ea"/>
                          <a:cs typeface="Arial" pitchFamily="34" charset="0"/>
                        </a:rPr>
                        <a:t>Pirin</a:t>
                      </a:r>
                      <a:r>
                        <a:rPr lang="en-GB" sz="1800" kern="1200" dirty="0">
                          <a:solidFill>
                            <a:schemeClr val="tx1"/>
                          </a:solidFill>
                          <a:latin typeface="Arial" pitchFamily="34" charset="0"/>
                          <a:ea typeface="+mn-ea"/>
                          <a:cs typeface="Arial" pitchFamily="34" charset="0"/>
                        </a:rPr>
                        <a:t> Mountains</a:t>
                      </a:r>
                      <a:endParaRPr lang="bg-BG" sz="1800" kern="1200" dirty="0">
                        <a:solidFill>
                          <a:schemeClr val="tx1"/>
                        </a:solidFill>
                        <a:latin typeface="Arial" pitchFamily="34" charset="0"/>
                        <a:ea typeface="+mn-ea"/>
                        <a:cs typeface="Arial" pitchFamily="34" charset="0"/>
                      </a:endParaRPr>
                    </a:p>
                    <a:p>
                      <a:pPr lvl="0">
                        <a:buFont typeface="Arial" pitchFamily="34" charset="0"/>
                        <a:buChar char="•"/>
                      </a:pPr>
                      <a:r>
                        <a:rPr lang="en-GB" sz="1800" kern="1200" dirty="0">
                          <a:solidFill>
                            <a:schemeClr val="tx1"/>
                          </a:solidFill>
                          <a:latin typeface="Arial" pitchFamily="34" charset="0"/>
                          <a:ea typeface="+mn-ea"/>
                          <a:cs typeface="Arial" pitchFamily="34" charset="0"/>
                        </a:rPr>
                        <a:t>Unique place with virgin nature to enjoy, heaven to rejoice and to spend a lovely holiday </a:t>
                      </a:r>
                      <a:endParaRPr lang="bg-BG" sz="1800" kern="1200" dirty="0">
                        <a:solidFill>
                          <a:schemeClr val="tx1"/>
                        </a:solidFill>
                        <a:latin typeface="Arial" pitchFamily="34" charset="0"/>
                        <a:ea typeface="+mn-ea"/>
                        <a:cs typeface="Arial" pitchFamily="34" charset="0"/>
                      </a:endParaRPr>
                    </a:p>
                    <a:p>
                      <a:pPr lvl="0">
                        <a:buFont typeface="Arial" pitchFamily="34" charset="0"/>
                        <a:buChar char="•"/>
                      </a:pPr>
                      <a:r>
                        <a:rPr lang="en-GB" sz="1800" kern="1200" dirty="0">
                          <a:solidFill>
                            <a:schemeClr val="tx1"/>
                          </a:solidFill>
                          <a:latin typeface="Arial" pitchFamily="34" charset="0"/>
                          <a:ea typeface="+mn-ea"/>
                          <a:cs typeface="Arial" pitchFamily="34" charset="0"/>
                        </a:rPr>
                        <a:t>Hotel “Delight” is offering you the best experience with our services and activities</a:t>
                      </a:r>
                      <a:endParaRPr lang="bg-BG" sz="1800" kern="1200" dirty="0">
                        <a:solidFill>
                          <a:schemeClr val="tx1"/>
                        </a:solidFill>
                        <a:latin typeface="Arial" pitchFamily="34" charset="0"/>
                        <a:ea typeface="+mn-ea"/>
                        <a:cs typeface="Arial" pitchFamily="34" charset="0"/>
                      </a:endParaRPr>
                    </a:p>
                    <a:p>
                      <a:r>
                        <a:rPr lang="en-GB" b="1" u="sng" dirty="0">
                          <a:latin typeface="Arial" pitchFamily="34" charset="0"/>
                          <a:cs typeface="Arial" pitchFamily="34" charset="0"/>
                        </a:rPr>
                        <a:t> </a:t>
                      </a:r>
                      <a:endParaRPr lang="bg-BG" b="1" u="sng" dirty="0">
                        <a:latin typeface="Arial" pitchFamily="34" charset="0"/>
                        <a:cs typeface="Arial" pitchFamily="34" charset="0"/>
                      </a:endParaRPr>
                    </a:p>
                  </a:txBody>
                  <a:tcPr>
                    <a:solidFill>
                      <a:schemeClr val="accent1">
                        <a:lumMod val="60000"/>
                        <a:lumOff val="40000"/>
                      </a:schemeClr>
                    </a:solidFill>
                  </a:tcPr>
                </a:tc>
                <a:tc>
                  <a:txBody>
                    <a:bodyPr/>
                    <a:lstStyle/>
                    <a:p>
                      <a:r>
                        <a:rPr lang="en-GB" b="1" u="sng" dirty="0">
                          <a:latin typeface="Arial" pitchFamily="34" charset="0"/>
                          <a:cs typeface="Arial" pitchFamily="34" charset="0"/>
                        </a:rPr>
                        <a:t>Promotion</a:t>
                      </a:r>
                    </a:p>
                    <a:p>
                      <a:endParaRPr lang="en-GB" b="1" u="sng" dirty="0">
                        <a:solidFill>
                          <a:srgbClr val="FFFF00"/>
                        </a:solidFill>
                        <a:latin typeface="Arial" pitchFamily="34" charset="0"/>
                        <a:cs typeface="Arial" pitchFamily="34" charset="0"/>
                      </a:endParaRPr>
                    </a:p>
                    <a:p>
                      <a:pPr>
                        <a:buFont typeface="Arial" pitchFamily="34" charset="0"/>
                        <a:buChar char="•"/>
                      </a:pPr>
                      <a:r>
                        <a:rPr lang="en-GB" sz="1800" kern="1200" dirty="0">
                          <a:solidFill>
                            <a:schemeClr val="tx1"/>
                          </a:solidFill>
                          <a:latin typeface="Arial" pitchFamily="34" charset="0"/>
                          <a:ea typeface="+mn-ea"/>
                          <a:cs typeface="Arial" pitchFamily="34" charset="0"/>
                        </a:rPr>
                        <a:t>For three and four consecutive nights 6% discount</a:t>
                      </a:r>
                      <a:endParaRPr lang="bg-BG" sz="1800" kern="1200" dirty="0">
                        <a:solidFill>
                          <a:schemeClr val="tx1"/>
                        </a:solidFill>
                        <a:latin typeface="Arial" pitchFamily="34" charset="0"/>
                        <a:ea typeface="+mn-ea"/>
                        <a:cs typeface="Arial" pitchFamily="34" charset="0"/>
                      </a:endParaRPr>
                    </a:p>
                    <a:p>
                      <a:pPr>
                        <a:buFont typeface="Arial" pitchFamily="34" charset="0"/>
                        <a:buChar char="•"/>
                      </a:pPr>
                      <a:r>
                        <a:rPr lang="en-GB" sz="1800" kern="1200" dirty="0">
                          <a:solidFill>
                            <a:schemeClr val="tx1"/>
                          </a:solidFill>
                          <a:latin typeface="Arial" pitchFamily="34" charset="0"/>
                          <a:ea typeface="+mn-ea"/>
                          <a:cs typeface="Arial" pitchFamily="34" charset="0"/>
                        </a:rPr>
                        <a:t>For five and six consecutive nights 8% discount</a:t>
                      </a:r>
                      <a:endParaRPr lang="bg-BG" sz="1800" kern="1200" dirty="0">
                        <a:solidFill>
                          <a:schemeClr val="tx1"/>
                        </a:solidFill>
                        <a:latin typeface="Arial" pitchFamily="34" charset="0"/>
                        <a:ea typeface="+mn-ea"/>
                        <a:cs typeface="Arial" pitchFamily="34" charset="0"/>
                      </a:endParaRPr>
                    </a:p>
                    <a:p>
                      <a:pPr>
                        <a:buFont typeface="Arial" pitchFamily="34" charset="0"/>
                        <a:buChar char="•"/>
                      </a:pPr>
                      <a:r>
                        <a:rPr lang="en-GB" sz="1800" kern="1200" dirty="0">
                          <a:solidFill>
                            <a:schemeClr val="tx1"/>
                          </a:solidFill>
                          <a:latin typeface="Arial" pitchFamily="34" charset="0"/>
                          <a:ea typeface="+mn-ea"/>
                          <a:cs typeface="Arial" pitchFamily="34" charset="0"/>
                        </a:rPr>
                        <a:t>Over seven nights 15% discount</a:t>
                      </a:r>
                      <a:endParaRPr lang="bg-BG" sz="1800" kern="1200" dirty="0">
                        <a:solidFill>
                          <a:schemeClr val="tx1"/>
                        </a:solidFill>
                        <a:latin typeface="Arial" pitchFamily="34" charset="0"/>
                        <a:ea typeface="+mn-ea"/>
                        <a:cs typeface="Arial" pitchFamily="34" charset="0"/>
                      </a:endParaRPr>
                    </a:p>
                    <a:p>
                      <a:pPr>
                        <a:buFont typeface="Arial" pitchFamily="34" charset="0"/>
                        <a:buChar char="•"/>
                      </a:pPr>
                      <a:r>
                        <a:rPr lang="en-GB" sz="1800" kern="1200" dirty="0">
                          <a:solidFill>
                            <a:schemeClr val="tx1"/>
                          </a:solidFill>
                          <a:latin typeface="Arial" pitchFamily="34" charset="0"/>
                          <a:ea typeface="+mn-ea"/>
                          <a:cs typeface="Arial" pitchFamily="34" charset="0"/>
                        </a:rPr>
                        <a:t>family pack 7 nights (including 20% discount in the restaurants, free parking, one free procedure at the hair or beauty salon, 1</a:t>
                      </a:r>
                      <a:r>
                        <a:rPr lang="en-GB" sz="1800" kern="1200" baseline="30000" dirty="0">
                          <a:solidFill>
                            <a:schemeClr val="tx1"/>
                          </a:solidFill>
                          <a:latin typeface="Arial" pitchFamily="34" charset="0"/>
                          <a:ea typeface="+mn-ea"/>
                          <a:cs typeface="Arial" pitchFamily="34" charset="0"/>
                        </a:rPr>
                        <a:t>st</a:t>
                      </a:r>
                      <a:r>
                        <a:rPr lang="en-GB" sz="1800" kern="1200" dirty="0">
                          <a:solidFill>
                            <a:schemeClr val="tx1"/>
                          </a:solidFill>
                          <a:latin typeface="Arial" pitchFamily="34" charset="0"/>
                          <a:ea typeface="+mn-ea"/>
                          <a:cs typeface="Arial" pitchFamily="34" charset="0"/>
                        </a:rPr>
                        <a:t> child under 12 years receives 50% discount and the 2</a:t>
                      </a:r>
                      <a:r>
                        <a:rPr lang="en-GB" sz="1800" kern="1200" baseline="30000" dirty="0">
                          <a:solidFill>
                            <a:schemeClr val="tx1"/>
                          </a:solidFill>
                          <a:latin typeface="Arial" pitchFamily="34" charset="0"/>
                          <a:ea typeface="+mn-ea"/>
                          <a:cs typeface="Arial" pitchFamily="34" charset="0"/>
                        </a:rPr>
                        <a:t>nd</a:t>
                      </a:r>
                      <a:r>
                        <a:rPr lang="en-GB" sz="1800" kern="1200" dirty="0">
                          <a:solidFill>
                            <a:schemeClr val="tx1"/>
                          </a:solidFill>
                          <a:latin typeface="Arial" pitchFamily="34" charset="0"/>
                          <a:ea typeface="+mn-ea"/>
                          <a:cs typeface="Arial" pitchFamily="34" charset="0"/>
                        </a:rPr>
                        <a:t> has free stay)</a:t>
                      </a:r>
                      <a:endParaRPr lang="bg-BG" sz="1800" kern="1200" dirty="0">
                        <a:solidFill>
                          <a:schemeClr val="tx1"/>
                        </a:solidFill>
                        <a:latin typeface="Arial" pitchFamily="34" charset="0"/>
                        <a:ea typeface="+mn-ea"/>
                        <a:cs typeface="Arial" pitchFamily="34" charset="0"/>
                      </a:endParaRPr>
                    </a:p>
                  </a:txBody>
                  <a:tcPr>
                    <a:solidFill>
                      <a:srgbClr val="FFFF00"/>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185333"/>
          </a:xfrm>
        </p:spPr>
        <p:txBody>
          <a:bodyPr>
            <a:normAutofit/>
          </a:bodyPr>
          <a:lstStyle/>
          <a:p>
            <a:r>
              <a:rPr lang="en-GB" b="1" dirty="0"/>
              <a:t>Conclusion</a:t>
            </a:r>
            <a:endParaRPr lang="bg-BG" b="1" dirty="0"/>
          </a:p>
        </p:txBody>
      </p:sp>
      <p:sp>
        <p:nvSpPr>
          <p:cNvPr id="3" name="Content Placeholder 2"/>
          <p:cNvSpPr>
            <a:spLocks noGrp="1"/>
          </p:cNvSpPr>
          <p:nvPr>
            <p:ph idx="1"/>
          </p:nvPr>
        </p:nvSpPr>
        <p:spPr>
          <a:xfrm>
            <a:off x="1484311" y="1998133"/>
            <a:ext cx="6855356" cy="3793067"/>
          </a:xfrm>
        </p:spPr>
        <p:txBody>
          <a:bodyPr>
            <a:normAutofit/>
          </a:bodyPr>
          <a:lstStyle/>
          <a:p>
            <a:pPr>
              <a:lnSpc>
                <a:spcPct val="90000"/>
              </a:lnSpc>
              <a:buNone/>
            </a:pPr>
            <a:r>
              <a:rPr lang="en-GB" sz="1900" b="1" dirty="0" err="1">
                <a:latin typeface="Arial" pitchFamily="34" charset="0"/>
                <a:cs typeface="Arial" pitchFamily="34" charset="0"/>
              </a:rPr>
              <a:t>Blagoev</a:t>
            </a:r>
            <a:r>
              <a:rPr lang="en-GB" sz="1900" b="1" dirty="0">
                <a:latin typeface="Arial" pitchFamily="34" charset="0"/>
                <a:cs typeface="Arial" pitchFamily="34" charset="0"/>
              </a:rPr>
              <a:t> V. (2019) says: “By service standards, we understand a set of procedures daily operations performed by the staff which lead to the ultimate satisfaction of the guests (to know means to be able to forecast, to forecast means to be able to manage).”</a:t>
            </a:r>
          </a:p>
          <a:p>
            <a:pPr>
              <a:lnSpc>
                <a:spcPct val="90000"/>
              </a:lnSpc>
              <a:buNone/>
            </a:pPr>
            <a:r>
              <a:rPr lang="en-GB" sz="1900" dirty="0">
                <a:latin typeface="Arial" pitchFamily="34" charset="0"/>
                <a:cs typeface="Arial" pitchFamily="34" charset="0"/>
              </a:rPr>
              <a:t>We are aiming our hotel to select groups that can be served most profitably and position our hotel to effectively service the needs of these groups. Our hotel has many advantages that makes it unique and we always aim to provide good quality and make our customers happy. The satisfied customers are the chances of recommendation and popularity to new and potential consumers. </a:t>
            </a:r>
          </a:p>
          <a:p>
            <a:pPr>
              <a:lnSpc>
                <a:spcPct val="90000"/>
              </a:lnSpc>
              <a:buNone/>
            </a:pPr>
            <a:endParaRPr lang="bg-BG" sz="1900" dirty="0">
              <a:latin typeface="Arial" pitchFamily="34" charset="0"/>
              <a:cs typeface="Arial" pitchFamily="34" charset="0"/>
            </a:endParaRPr>
          </a:p>
        </p:txBody>
      </p:sp>
      <p:pic>
        <p:nvPicPr>
          <p:cNvPr id="5" name="Picture 2" descr="Image result for hotel delight">
            <a:extLst>
              <a:ext uri="{FF2B5EF4-FFF2-40B4-BE49-F238E27FC236}">
                <a16:creationId xmlns:a16="http://schemas.microsoft.com/office/drawing/2014/main" id="{6FBD778F-3DAD-4C71-8C1C-E336019F56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91107" y="1871133"/>
            <a:ext cx="3168502" cy="3381314"/>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20665449">
            <a:off x="1202956" y="2078501"/>
            <a:ext cx="10018713" cy="1752599"/>
          </a:xfr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Autofit/>
          </a:bodyPr>
          <a:lstStyle/>
          <a:p>
            <a:r>
              <a:rPr lang="en-GB" sz="7200" b="1" dirty="0">
                <a:solidFill>
                  <a:srgbClr val="C00000"/>
                </a:solidFill>
                <a:effectLst>
                  <a:outerShdw blurRad="38100" dist="38100" dir="2700000" algn="tl">
                    <a:srgbClr val="000000">
                      <a:alpha val="43137"/>
                    </a:srgbClr>
                  </a:outerShdw>
                </a:effectLst>
                <a:latin typeface="Brush Script MT" pitchFamily="66" charset="0"/>
              </a:rPr>
              <a:t>Be Our Special Guests in Your Home Away!</a:t>
            </a:r>
            <a:br>
              <a:rPr lang="bg-BG" sz="7200" dirty="0">
                <a:solidFill>
                  <a:srgbClr val="C00000"/>
                </a:solidFill>
                <a:effectLst>
                  <a:outerShdw blurRad="38100" dist="38100" dir="2700000" algn="tl">
                    <a:srgbClr val="000000">
                      <a:alpha val="43137"/>
                    </a:srgbClr>
                  </a:outerShdw>
                </a:effectLst>
              </a:rPr>
            </a:br>
            <a:endParaRPr lang="bg-BG" sz="7200" dirty="0">
              <a:solidFill>
                <a:srgbClr val="C00000"/>
              </a:solidFill>
              <a:effectLst>
                <a:outerShdw blurRad="38100" dist="38100" dir="2700000" algn="tl">
                  <a:srgbClr val="000000">
                    <a:alpha val="43137"/>
                  </a:srgbClr>
                </a:outerShdw>
              </a:effectLst>
            </a:endParaRPr>
          </a:p>
        </p:txBody>
      </p:sp>
      <p:pic>
        <p:nvPicPr>
          <p:cNvPr id="3" name="Picture 2" descr="Image result for hotel delight">
            <a:extLst>
              <a:ext uri="{FF2B5EF4-FFF2-40B4-BE49-F238E27FC236}">
                <a16:creationId xmlns:a16="http://schemas.microsoft.com/office/drawing/2014/main" id="{3545A59B-71D8-4CBE-86E3-316102DF74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25005" y="3318245"/>
            <a:ext cx="3047999" cy="3047999"/>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itchFamily="34" charset="0"/>
                <a:cs typeface="Arial" pitchFamily="34" charset="0"/>
              </a:rPr>
              <a:t>Reference</a:t>
            </a:r>
            <a:endParaRPr lang="bg-BG" b="1" dirty="0">
              <a:latin typeface="Arial" pitchFamily="34" charset="0"/>
              <a:cs typeface="Arial" pitchFamily="34" charset="0"/>
            </a:endParaRPr>
          </a:p>
        </p:txBody>
      </p:sp>
      <p:sp>
        <p:nvSpPr>
          <p:cNvPr id="3" name="Content Placeholder 2"/>
          <p:cNvSpPr>
            <a:spLocks noGrp="1"/>
          </p:cNvSpPr>
          <p:nvPr>
            <p:ph idx="1"/>
          </p:nvPr>
        </p:nvSpPr>
        <p:spPr/>
        <p:txBody>
          <a:bodyPr>
            <a:normAutofit fontScale="62500" lnSpcReduction="20000"/>
          </a:bodyPr>
          <a:lstStyle/>
          <a:p>
            <a:pPr>
              <a:buNone/>
            </a:pPr>
            <a:r>
              <a:rPr lang="en-GB" dirty="0"/>
              <a:t> </a:t>
            </a:r>
            <a:endParaRPr lang="bg-BG" dirty="0"/>
          </a:p>
          <a:p>
            <a:r>
              <a:rPr lang="en-GB" sz="2900" dirty="0">
                <a:latin typeface="Arial" pitchFamily="34" charset="0"/>
                <a:cs typeface="Arial" pitchFamily="34" charset="0"/>
              </a:rPr>
              <a:t>50Minutes.com. (2015). </a:t>
            </a:r>
            <a:r>
              <a:rPr lang="en-GB" sz="2900" i="1" dirty="0">
                <a:latin typeface="Arial" pitchFamily="34" charset="0"/>
                <a:cs typeface="Arial" pitchFamily="34" charset="0"/>
              </a:rPr>
              <a:t>The Marketing Mix: Master the 4 Ps of marketing</a:t>
            </a:r>
            <a:r>
              <a:rPr lang="en-GB" sz="2900" dirty="0">
                <a:latin typeface="Arial" pitchFamily="34" charset="0"/>
                <a:cs typeface="Arial" pitchFamily="34" charset="0"/>
              </a:rPr>
              <a:t>. 50MINUTES.COM.</a:t>
            </a:r>
          </a:p>
          <a:p>
            <a:r>
              <a:rPr lang="en-GB" sz="2900" dirty="0" err="1">
                <a:latin typeface="Arial" pitchFamily="34" charset="0"/>
                <a:cs typeface="Arial" pitchFamily="34" charset="0"/>
              </a:rPr>
              <a:t>Blagoev</a:t>
            </a:r>
            <a:r>
              <a:rPr lang="en-GB" sz="2900" dirty="0">
                <a:latin typeface="Arial" pitchFamily="34" charset="0"/>
                <a:cs typeface="Arial" pitchFamily="34" charset="0"/>
              </a:rPr>
              <a:t> V., </a:t>
            </a:r>
            <a:r>
              <a:rPr lang="en-GB" sz="2900" dirty="0" err="1">
                <a:latin typeface="Arial" pitchFamily="34" charset="0"/>
                <a:cs typeface="Arial" pitchFamily="34" charset="0"/>
              </a:rPr>
              <a:t>Nikolskaya</a:t>
            </a:r>
            <a:r>
              <a:rPr lang="en-GB" sz="2900" dirty="0">
                <a:latin typeface="Arial" pitchFamily="34" charset="0"/>
                <a:cs typeface="Arial" pitchFamily="34" charset="0"/>
              </a:rPr>
              <a:t>, E. and Popov, L. (2019). </a:t>
            </a:r>
            <a:r>
              <a:rPr lang="en-GB" sz="2900" i="1" dirty="0">
                <a:latin typeface="Arial" pitchFamily="34" charset="0"/>
                <a:cs typeface="Arial" pitchFamily="34" charset="0"/>
              </a:rPr>
              <a:t>The hospitality Industry: Understanding Hotel Business</a:t>
            </a:r>
            <a:r>
              <a:rPr lang="en-GB" sz="2900" dirty="0">
                <a:latin typeface="Arial" pitchFamily="34" charset="0"/>
                <a:cs typeface="Arial" pitchFamily="34" charset="0"/>
              </a:rPr>
              <a:t>. Varna: Varna University of Management.</a:t>
            </a:r>
            <a:endParaRPr lang="bg-BG" sz="2900" dirty="0">
              <a:latin typeface="Arial" pitchFamily="34" charset="0"/>
              <a:cs typeface="Arial" pitchFamily="34" charset="0"/>
            </a:endParaRPr>
          </a:p>
          <a:p>
            <a:r>
              <a:rPr lang="en-GB" sz="2900" dirty="0">
                <a:latin typeface="Arial" pitchFamily="34" charset="0"/>
                <a:cs typeface="Arial" pitchFamily="34" charset="0"/>
              </a:rPr>
              <a:t>Hill, N., Roche, G. and Allen, R. (2007). </a:t>
            </a:r>
            <a:r>
              <a:rPr lang="en-GB" sz="2900" i="1" dirty="0">
                <a:latin typeface="Arial" pitchFamily="34" charset="0"/>
                <a:cs typeface="Arial" pitchFamily="34" charset="0"/>
              </a:rPr>
              <a:t>Customer satisfaction</a:t>
            </a:r>
            <a:r>
              <a:rPr lang="en-GB" sz="2900" dirty="0">
                <a:latin typeface="Arial" pitchFamily="34" charset="0"/>
                <a:cs typeface="Arial" pitchFamily="34" charset="0"/>
              </a:rPr>
              <a:t>. London: Cogent Publishing Ltd.</a:t>
            </a:r>
            <a:endParaRPr lang="bg-BG" sz="2900" dirty="0">
              <a:latin typeface="Arial" pitchFamily="34" charset="0"/>
              <a:cs typeface="Arial" pitchFamily="34" charset="0"/>
            </a:endParaRPr>
          </a:p>
          <a:p>
            <a:r>
              <a:rPr lang="en-GB" sz="2900" dirty="0" err="1">
                <a:latin typeface="Arial" pitchFamily="34" charset="0"/>
                <a:cs typeface="Arial" pitchFamily="34" charset="0"/>
              </a:rPr>
              <a:t>Morritt</a:t>
            </a:r>
            <a:r>
              <a:rPr lang="en-GB" sz="2900" dirty="0">
                <a:latin typeface="Arial" pitchFamily="34" charset="0"/>
                <a:cs typeface="Arial" pitchFamily="34" charset="0"/>
              </a:rPr>
              <a:t>, R. (2007). </a:t>
            </a:r>
            <a:r>
              <a:rPr lang="en-GB" sz="2900" i="1" dirty="0">
                <a:latin typeface="Arial" pitchFamily="34" charset="0"/>
                <a:cs typeface="Arial" pitchFamily="34" charset="0"/>
              </a:rPr>
              <a:t>Segmentation strategies for hospitality managers</a:t>
            </a:r>
            <a:r>
              <a:rPr lang="en-GB" sz="2900" dirty="0">
                <a:latin typeface="Arial" pitchFamily="34" charset="0"/>
                <a:cs typeface="Arial" pitchFamily="34" charset="0"/>
              </a:rPr>
              <a:t>. New York: </a:t>
            </a:r>
            <a:r>
              <a:rPr lang="en-GB" sz="2900" dirty="0" err="1">
                <a:latin typeface="Arial" pitchFamily="34" charset="0"/>
                <a:cs typeface="Arial" pitchFamily="34" charset="0"/>
              </a:rPr>
              <a:t>Routledge</a:t>
            </a:r>
            <a:r>
              <a:rPr lang="en-GB" sz="2900" dirty="0">
                <a:latin typeface="Arial" pitchFamily="34" charset="0"/>
                <a:cs typeface="Arial" pitchFamily="34" charset="0"/>
              </a:rPr>
              <a:t>.</a:t>
            </a:r>
            <a:endParaRPr lang="bg-BG" sz="2900" dirty="0">
              <a:latin typeface="Arial" pitchFamily="34" charset="0"/>
              <a:cs typeface="Arial" pitchFamily="34" charset="0"/>
            </a:endParaRPr>
          </a:p>
          <a:p>
            <a:r>
              <a:rPr lang="en-GB" sz="2900" dirty="0" err="1">
                <a:latin typeface="Arial" pitchFamily="34" charset="0"/>
                <a:cs typeface="Arial" pitchFamily="34" charset="0"/>
              </a:rPr>
              <a:t>Perera</a:t>
            </a:r>
            <a:r>
              <a:rPr lang="en-GB" sz="2900" dirty="0">
                <a:latin typeface="Arial" pitchFamily="34" charset="0"/>
                <a:cs typeface="Arial" pitchFamily="34" charset="0"/>
              </a:rPr>
              <a:t>, R. (2017). </a:t>
            </a:r>
            <a:r>
              <a:rPr lang="en-GB" sz="2900" i="1" dirty="0">
                <a:latin typeface="Arial" pitchFamily="34" charset="0"/>
                <a:cs typeface="Arial" pitchFamily="34" charset="0"/>
              </a:rPr>
              <a:t>PESTLE Analysis</a:t>
            </a:r>
            <a:r>
              <a:rPr lang="en-GB" sz="2900" dirty="0">
                <a:latin typeface="Arial" pitchFamily="34" charset="0"/>
                <a:cs typeface="Arial" pitchFamily="34" charset="0"/>
              </a:rPr>
              <a:t>. 1st ed. </a:t>
            </a:r>
            <a:r>
              <a:rPr lang="en-GB" sz="2900" dirty="0" err="1">
                <a:latin typeface="Arial" pitchFamily="34" charset="0"/>
                <a:cs typeface="Arial" pitchFamily="34" charset="0"/>
              </a:rPr>
              <a:t>Nerdynaut</a:t>
            </a:r>
            <a:r>
              <a:rPr lang="en-GB" sz="2900" dirty="0">
                <a:latin typeface="Arial" pitchFamily="34" charset="0"/>
                <a:cs typeface="Arial" pitchFamily="34" charset="0"/>
              </a:rPr>
              <a:t>.</a:t>
            </a:r>
            <a:endParaRPr lang="bg-BG" sz="2900" dirty="0">
              <a:latin typeface="Arial" pitchFamily="34" charset="0"/>
              <a:cs typeface="Arial" pitchFamily="34" charset="0"/>
            </a:endParaRPr>
          </a:p>
          <a:p>
            <a:r>
              <a:rPr lang="en-GB" sz="2900" dirty="0" err="1">
                <a:latin typeface="Arial" pitchFamily="34" charset="0"/>
                <a:cs typeface="Arial" pitchFamily="34" charset="0"/>
              </a:rPr>
              <a:t>Sarsby</a:t>
            </a:r>
            <a:r>
              <a:rPr lang="en-GB" sz="2900" dirty="0">
                <a:latin typeface="Arial" pitchFamily="34" charset="0"/>
                <a:cs typeface="Arial" pitchFamily="34" charset="0"/>
              </a:rPr>
              <a:t>, A. (2016). </a:t>
            </a:r>
            <a:r>
              <a:rPr lang="en-GB" sz="2900" i="1" dirty="0">
                <a:latin typeface="Arial" pitchFamily="34" charset="0"/>
                <a:cs typeface="Arial" pitchFamily="34" charset="0"/>
              </a:rPr>
              <a:t>Swot analysis</a:t>
            </a:r>
            <a:r>
              <a:rPr lang="en-GB" sz="2900" dirty="0">
                <a:latin typeface="Arial" pitchFamily="34" charset="0"/>
                <a:cs typeface="Arial" pitchFamily="34" charset="0"/>
              </a:rPr>
              <a:t>. Lulu.com.</a:t>
            </a:r>
            <a:endParaRPr lang="bg-BG" sz="2900" dirty="0">
              <a:latin typeface="Arial" pitchFamily="34" charset="0"/>
              <a:cs typeface="Arial" pitchFamily="34" charset="0"/>
            </a:endParaRPr>
          </a:p>
          <a:p>
            <a:pPr>
              <a:buNone/>
            </a:pPr>
            <a:endParaRPr lang="bg-BG" dirty="0"/>
          </a:p>
          <a:p>
            <a:pPr>
              <a:buNone/>
            </a:pPr>
            <a:endParaRPr lang="bg-BG"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1350</Words>
  <Application>Microsoft Office PowerPoint</Application>
  <PresentationFormat>Широк екран</PresentationFormat>
  <Paragraphs>154</Paragraphs>
  <Slides>34</Slides>
  <Notes>1</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34</vt:i4>
      </vt:variant>
    </vt:vector>
  </HeadingPairs>
  <TitlesOfParts>
    <vt:vector size="40" baseType="lpstr">
      <vt:lpstr>Arial</vt:lpstr>
      <vt:lpstr>Broadway</vt:lpstr>
      <vt:lpstr>Brush Script MT</vt:lpstr>
      <vt:lpstr>Calibri</vt:lpstr>
      <vt:lpstr>Corbel</vt:lpstr>
      <vt:lpstr>Parallax</vt:lpstr>
      <vt:lpstr>Marketing Environmental Audit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Marketing Mix</vt:lpstr>
      <vt:lpstr>Презентация на PowerPoint</vt:lpstr>
      <vt:lpstr>Conclusion</vt:lpstr>
      <vt:lpstr>Be Our Special Guests in Your Home Away!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Diana Drumeva (1816559)</dc:creator>
  <cp:lastModifiedBy>Diana Drumeva (1816559)</cp:lastModifiedBy>
  <cp:revision>4</cp:revision>
  <dcterms:created xsi:type="dcterms:W3CDTF">2019-08-06T15:11:03Z</dcterms:created>
  <dcterms:modified xsi:type="dcterms:W3CDTF">2019-08-06T15:26:12Z</dcterms:modified>
</cp:coreProperties>
</file>