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9" r:id="rId2"/>
    <p:sldId id="280" r:id="rId3"/>
    <p:sldId id="278" r:id="rId4"/>
    <p:sldId id="260" r:id="rId5"/>
    <p:sldId id="262" r:id="rId6"/>
    <p:sldId id="264" r:id="rId7"/>
    <p:sldId id="263" r:id="rId8"/>
    <p:sldId id="261" r:id="rId9"/>
    <p:sldId id="257" r:id="rId10"/>
    <p:sldId id="276" r:id="rId11"/>
    <p:sldId id="271" r:id="rId12"/>
    <p:sldId id="27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0" autoAdjust="0"/>
    <p:restoredTop sz="83771" autoAdjust="0"/>
  </p:normalViewPr>
  <p:slideViewPr>
    <p:cSldViewPr snapToGrid="0">
      <p:cViewPr varScale="1">
        <p:scale>
          <a:sx n="57" d="100"/>
          <a:sy n="57" d="100"/>
        </p:scale>
        <p:origin x="1131" y="30"/>
      </p:cViewPr>
      <p:guideLst/>
    </p:cSldViewPr>
  </p:slideViewPr>
  <p:outlineViewPr>
    <p:cViewPr>
      <p:scale>
        <a:sx n="33" d="100"/>
        <a:sy n="33" d="100"/>
      </p:scale>
      <p:origin x="0" y="-8827"/>
    </p:cViewPr>
  </p:outlineViewPr>
  <p:notesTextViewPr>
    <p:cViewPr>
      <p:scale>
        <a:sx n="1" d="1"/>
        <a:sy n="1" d="1"/>
      </p:scale>
      <p:origin x="0" y="0"/>
    </p:cViewPr>
  </p:notesTextViewPr>
  <p:sorterViewPr>
    <p:cViewPr>
      <p:scale>
        <a:sx n="100" d="100"/>
        <a:sy n="100" d="100"/>
      </p:scale>
      <p:origin x="0" y="-2482"/>
    </p:cViewPr>
  </p:sorterViewPr>
  <p:notesViewPr>
    <p:cSldViewPr snapToGrid="0">
      <p:cViewPr varScale="1">
        <p:scale>
          <a:sx n="53" d="100"/>
          <a:sy n="53" d="100"/>
        </p:scale>
        <p:origin x="2654" y="5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9EE9B7-F04F-4DB8-86E6-AA34962D2218}" type="datetimeFigureOut">
              <a:rPr lang="en-GB" smtClean="0"/>
              <a:t>12/10/2020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5F757A-20F9-4073-AFB1-54E481B27DF3}" type="slidenum">
              <a:rPr lang="en-GB" smtClean="0"/>
              <a:t>‹#›</a:t>
            </a:fld>
            <a:endParaRPr lang="en-GB"/>
          </a:p>
        </p:txBody>
      </p:sp>
    </p:spTree>
    <p:extLst>
      <p:ext uri="{BB962C8B-B14F-4D97-AF65-F5344CB8AC3E}">
        <p14:creationId xmlns:p14="http://schemas.microsoft.com/office/powerpoint/2010/main" val="4021717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F1EA28E-6E5A-4E28-B421-188DEF2C4CC0}" type="datetimeFigureOut">
              <a:rPr lang="en-GB" smtClean="0"/>
              <a:t>12/10/2020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397967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1EA28E-6E5A-4E28-B421-188DEF2C4CC0}" type="datetimeFigureOut">
              <a:rPr lang="en-GB" smtClean="0"/>
              <a:t>12/10/2020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3070586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1EA28E-6E5A-4E28-B421-188DEF2C4CC0}" type="datetimeFigureOut">
              <a:rPr lang="en-GB" smtClean="0"/>
              <a:t>12/10/2020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3094782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1EA28E-6E5A-4E28-B421-188DEF2C4CC0}" type="datetimeFigureOut">
              <a:rPr lang="en-GB" smtClean="0"/>
              <a:t>12/10/2020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449592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1EA28E-6E5A-4E28-B421-188DEF2C4CC0}" type="datetimeFigureOut">
              <a:rPr lang="en-GB" smtClean="0"/>
              <a:t>12/10/2020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1076610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1EA28E-6E5A-4E28-B421-188DEF2C4CC0}" type="datetimeFigureOut">
              <a:rPr lang="en-GB" smtClean="0"/>
              <a:t>12/10/2020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3123836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1EA28E-6E5A-4E28-B421-188DEF2C4CC0}" type="datetimeFigureOut">
              <a:rPr lang="en-GB" smtClean="0"/>
              <a:t>12/10/2020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3489551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1EA28E-6E5A-4E28-B421-188DEF2C4CC0}" type="datetimeFigureOut">
              <a:rPr lang="en-GB" smtClean="0"/>
              <a:t>12/10/2020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49860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1EA28E-6E5A-4E28-B421-188DEF2C4CC0}" type="datetimeFigureOut">
              <a:rPr lang="en-GB" smtClean="0"/>
              <a:t>12/10/2020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1645440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1EA28E-6E5A-4E28-B421-188DEF2C4CC0}" type="datetimeFigureOut">
              <a:rPr lang="en-GB" smtClean="0"/>
              <a:t>12/10/2020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3003404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1EA28E-6E5A-4E28-B421-188DEF2C4CC0}" type="datetimeFigureOut">
              <a:rPr lang="en-GB" smtClean="0"/>
              <a:t>12/10/2020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A5F7C4-A1D0-4FE6-86F3-292A42650C6E}" type="slidenum">
              <a:rPr lang="en-GB" smtClean="0"/>
              <a:t>‹#›</a:t>
            </a:fld>
            <a:endParaRPr lang="en-GB"/>
          </a:p>
        </p:txBody>
      </p:sp>
    </p:spTree>
    <p:extLst>
      <p:ext uri="{BB962C8B-B14F-4D97-AF65-F5344CB8AC3E}">
        <p14:creationId xmlns:p14="http://schemas.microsoft.com/office/powerpoint/2010/main" val="1207963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1EA28E-6E5A-4E28-B421-188DEF2C4CC0}" type="datetimeFigureOut">
              <a:rPr lang="en-GB" smtClean="0"/>
              <a:t>12/10/2020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A5F7C4-A1D0-4FE6-86F3-292A42650C6E}" type="slidenum">
              <a:rPr lang="en-GB" smtClean="0"/>
              <a:t>‹#›</a:t>
            </a:fld>
            <a:endParaRPr lang="en-GB"/>
          </a:p>
        </p:txBody>
      </p:sp>
    </p:spTree>
    <p:extLst>
      <p:ext uri="{BB962C8B-B14F-4D97-AF65-F5344CB8AC3E}">
        <p14:creationId xmlns:p14="http://schemas.microsoft.com/office/powerpoint/2010/main" val="23803041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drexel.edu/now/archive/2015/March/Creative-Insight-Eureka-Factor/" TargetMode="External"/><Relationship Id="rId2" Type="http://schemas.openxmlformats.org/officeDocument/2006/relationships/hyperlink" Target="https://www.youtube.com/watch?time_continue=1&amp;v=7uyw5y_tHE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www.edutopia.org/blog/fueling-creativity-through-divergent-thinking-classroom-stacey-goodman" TargetMode="External"/><Relationship Id="rId3" Type="http://schemas.openxmlformats.org/officeDocument/2006/relationships/hyperlink" Target="http://psychology.about.com/od/cognitivepsychology/a/left-brain-right-brain.htm" TargetMode="External"/><Relationship Id="rId7" Type="http://schemas.openxmlformats.org/officeDocument/2006/relationships/hyperlink" Target="http://blog.mindmaple.com/2012/05/10/the-benefits-of-divergent-versus-convergent-brainstorming/" TargetMode="External"/><Relationship Id="rId2" Type="http://schemas.openxmlformats.org/officeDocument/2006/relationships/hyperlink" Target="http://www.theguardian.com/commentisfree/2013/nov/16/left-right-brain-distinction-myth" TargetMode="External"/><Relationship Id="rId1" Type="http://schemas.openxmlformats.org/officeDocument/2006/relationships/slideLayout" Target="../slideLayouts/slideLayout2.xml"/><Relationship Id="rId6" Type="http://schemas.openxmlformats.org/officeDocument/2006/relationships/hyperlink" Target="http://www.opencolleges.edu.au/informed/features/divergent-thinking/" TargetMode="External"/><Relationship Id="rId5" Type="http://schemas.openxmlformats.org/officeDocument/2006/relationships/hyperlink" Target="http://www.highiqpro.com/iq-creativity/creativity-and-iq" TargetMode="External"/><Relationship Id="rId4" Type="http://schemas.openxmlformats.org/officeDocument/2006/relationships/hyperlink" Target="http://www.psychologicalscience.org/index.php/publications/observer/2014/may-june-14/the-importance-of-divergent-thinking-for-research-in-graduate-school-and-beyond.html"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uk/webhp?sourceid=chrome-instant&amp;ion=1&amp;espv=2&amp;ie=UTF-8#safe=off&amp;q=Gardner%27s+multiple+intelligence+theory" TargetMode="External"/><Relationship Id="rId2" Type="http://schemas.openxmlformats.org/officeDocument/2006/relationships/hyperlink" Target="http://www.open.edu/openlearn/science-maths-technology/computing-and-ict/systems-computer/systems-thinking-and-practice/content-section-5.5" TargetMode="External"/><Relationship Id="rId1" Type="http://schemas.openxmlformats.org/officeDocument/2006/relationships/slideLayout" Target="../slideLayouts/slideLayout2.xml"/><Relationship Id="rId6" Type="http://schemas.openxmlformats.org/officeDocument/2006/relationships/hyperlink" Target="http://www.ventrice.com/tony/personal/writings/academic/6%20intellects.html" TargetMode="External"/><Relationship Id="rId5" Type="http://schemas.openxmlformats.org/officeDocument/2006/relationships/hyperlink" Target="https://www.google.co.uk/webhp?sourceid=chrome-instant&amp;ion=1&amp;espv=2&amp;ie=UTF-8#q=Belbin's+Team+theory" TargetMode="External"/><Relationship Id="rId4" Type="http://schemas.openxmlformats.org/officeDocument/2006/relationships/hyperlink" Target="https://www.google.co.uk/search?q=Stephen+Covey+intelligences&amp;oq=Stephen+Covey&amp;aqs=chrome.1.69i59l3j0l3.4347j0j7&amp;sourceid=chrome&amp;es_sm=122&amp;ie=UTF-8"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Pamela\AppData\Local\Microsoft\Windows\Temporary Internet Files\Content.IE5\QOZ7H96L\MC90037020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420888"/>
            <a:ext cx="7772400" cy="936104"/>
          </a:xfrm>
          <a:gradFill>
            <a:gsLst>
              <a:gs pos="0">
                <a:schemeClr val="accent1">
                  <a:lumMod val="5000"/>
                  <a:lumOff val="95000"/>
                  <a:alpha val="16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r>
              <a:rPr lang="en-GB" dirty="0">
                <a:solidFill>
                  <a:srgbClr val="FFFF00"/>
                </a:solidFill>
              </a:rPr>
              <a:t>Enterprise &amp; Innovation</a:t>
            </a:r>
            <a:br>
              <a:rPr lang="en-GB" dirty="0">
                <a:solidFill>
                  <a:schemeClr val="bg1"/>
                </a:solidFill>
              </a:rPr>
            </a:br>
            <a:r>
              <a:rPr lang="en-GB" dirty="0">
                <a:solidFill>
                  <a:schemeClr val="bg1"/>
                </a:solidFill>
              </a:rPr>
              <a:t>Creativity &amp; Innovation</a:t>
            </a:r>
          </a:p>
        </p:txBody>
      </p:sp>
    </p:spTree>
    <p:extLst>
      <p:ext uri="{BB962C8B-B14F-4D97-AF65-F5344CB8AC3E}">
        <p14:creationId xmlns:p14="http://schemas.microsoft.com/office/powerpoint/2010/main" val="6917468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a:t>
            </a:r>
          </a:p>
        </p:txBody>
      </p:sp>
      <p:sp>
        <p:nvSpPr>
          <p:cNvPr id="3" name="Content Placeholder 2"/>
          <p:cNvSpPr>
            <a:spLocks noGrp="1"/>
          </p:cNvSpPr>
          <p:nvPr>
            <p:ph idx="1"/>
          </p:nvPr>
        </p:nvSpPr>
        <p:spPr/>
        <p:txBody>
          <a:bodyPr>
            <a:normAutofit/>
          </a:bodyPr>
          <a:lstStyle/>
          <a:p>
            <a:r>
              <a:rPr lang="en-GB" dirty="0"/>
              <a:t>Idea generation</a:t>
            </a:r>
          </a:p>
          <a:p>
            <a:pPr lvl="1"/>
            <a:r>
              <a:rPr lang="en-GB" dirty="0"/>
              <a:t>The Neuroscience of idea generation</a:t>
            </a:r>
          </a:p>
          <a:p>
            <a:pPr lvl="1"/>
            <a:r>
              <a:rPr lang="en-GB" dirty="0"/>
              <a:t>Brain waves &amp; idea generation</a:t>
            </a:r>
          </a:p>
          <a:p>
            <a:pPr lvl="1"/>
            <a:r>
              <a:rPr lang="en-GB" dirty="0"/>
              <a:t>Whole-brain application</a:t>
            </a:r>
          </a:p>
          <a:p>
            <a:pPr lvl="1"/>
            <a:r>
              <a:rPr lang="en-GB" dirty="0"/>
              <a:t>In and out of the box thinking</a:t>
            </a:r>
          </a:p>
          <a:p>
            <a:pPr marL="0" indent="0">
              <a:buNone/>
            </a:pPr>
            <a:endParaRPr lang="en-GB" dirty="0"/>
          </a:p>
          <a:p>
            <a:endParaRPr lang="en-GB" dirty="0"/>
          </a:p>
        </p:txBody>
      </p:sp>
    </p:spTree>
    <p:extLst>
      <p:ext uri="{BB962C8B-B14F-4D97-AF65-F5344CB8AC3E}">
        <p14:creationId xmlns:p14="http://schemas.microsoft.com/office/powerpoint/2010/main" val="1330283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mn-lt"/>
              </a:rPr>
              <a:t>Spark of Genius</a:t>
            </a:r>
          </a:p>
        </p:txBody>
      </p:sp>
      <p:sp>
        <p:nvSpPr>
          <p:cNvPr id="3" name="Content Placeholder 2"/>
          <p:cNvSpPr>
            <a:spLocks noGrp="1"/>
          </p:cNvSpPr>
          <p:nvPr>
            <p:ph idx="1"/>
          </p:nvPr>
        </p:nvSpPr>
        <p:spPr/>
        <p:txBody>
          <a:bodyPr/>
          <a:lstStyle/>
          <a:p>
            <a:r>
              <a:rPr lang="en-GB" dirty="0"/>
              <a:t>When / at what time do you usually get good ideas?</a:t>
            </a:r>
          </a:p>
          <a:p>
            <a:r>
              <a:rPr lang="en-GB" dirty="0"/>
              <a:t>Note: Value and make a note of your ideas.</a:t>
            </a:r>
          </a:p>
        </p:txBody>
      </p:sp>
    </p:spTree>
    <p:extLst>
      <p:ext uri="{BB962C8B-B14F-4D97-AF65-F5344CB8AC3E}">
        <p14:creationId xmlns:p14="http://schemas.microsoft.com/office/powerpoint/2010/main" val="3125250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mn-lt"/>
              </a:rPr>
              <a:t>Neuroscience &amp; Ah-ha epiphanies</a:t>
            </a:r>
          </a:p>
        </p:txBody>
      </p:sp>
      <p:sp>
        <p:nvSpPr>
          <p:cNvPr id="3" name="Content Placeholder 2"/>
          <p:cNvSpPr>
            <a:spLocks noGrp="1"/>
          </p:cNvSpPr>
          <p:nvPr>
            <p:ph idx="1"/>
          </p:nvPr>
        </p:nvSpPr>
        <p:spPr/>
        <p:txBody>
          <a:bodyPr/>
          <a:lstStyle/>
          <a:p>
            <a:r>
              <a:rPr lang="en-GB" dirty="0">
                <a:hlinkClick r:id="rId2"/>
              </a:rPr>
              <a:t>5min Video - Professor John </a:t>
            </a:r>
            <a:r>
              <a:rPr lang="en-GB" dirty="0" err="1">
                <a:hlinkClick r:id="rId2"/>
              </a:rPr>
              <a:t>Kounios</a:t>
            </a:r>
            <a:r>
              <a:rPr lang="en-GB" dirty="0">
                <a:hlinkClick r:id="rId2"/>
              </a:rPr>
              <a:t>: The neuroscience behind Ah-ha epiphanies</a:t>
            </a:r>
            <a:r>
              <a:rPr lang="en-GB" dirty="0"/>
              <a:t>.</a:t>
            </a:r>
          </a:p>
          <a:p>
            <a:pPr lvl="2">
              <a:buFont typeface="Wingdings" panose="05000000000000000000" pitchFamily="2" charset="2"/>
              <a:buChar char="q"/>
            </a:pPr>
            <a:r>
              <a:rPr lang="en-GB" dirty="0"/>
              <a:t> Further reading: </a:t>
            </a:r>
            <a:r>
              <a:rPr lang="en-GB" dirty="0">
                <a:hlinkClick r:id="rId3"/>
              </a:rPr>
              <a:t>How to Harness the Science of Sparking Ideas</a:t>
            </a:r>
            <a:endParaRPr lang="en-GB" dirty="0"/>
          </a:p>
          <a:p>
            <a:pPr lvl="1"/>
            <a:endParaRPr lang="en-GB" dirty="0"/>
          </a:p>
        </p:txBody>
      </p:sp>
    </p:spTree>
    <p:extLst>
      <p:ext uri="{BB962C8B-B14F-4D97-AF65-F5344CB8AC3E}">
        <p14:creationId xmlns:p14="http://schemas.microsoft.com/office/powerpoint/2010/main" val="2599073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 y="0"/>
            <a:ext cx="8972550" cy="6600825"/>
          </a:xfrm>
          <a:prstGeom prst="rect">
            <a:avLst/>
          </a:prstGeom>
        </p:spPr>
      </p:pic>
      <p:sp>
        <p:nvSpPr>
          <p:cNvPr id="2" name="Title 1"/>
          <p:cNvSpPr>
            <a:spLocks noGrp="1"/>
          </p:cNvSpPr>
          <p:nvPr>
            <p:ph type="title"/>
          </p:nvPr>
        </p:nvSpPr>
        <p:spPr>
          <a:xfrm>
            <a:off x="1053193" y="968829"/>
            <a:ext cx="7886700" cy="1325563"/>
          </a:xfrm>
        </p:spPr>
        <p:txBody>
          <a:bodyPr/>
          <a:lstStyle/>
          <a:p>
            <a:r>
              <a:rPr lang="en-GB" dirty="0">
                <a:solidFill>
                  <a:schemeClr val="bg1"/>
                </a:solidFill>
                <a:effectLst>
                  <a:glow rad="317500">
                    <a:srgbClr val="002060">
                      <a:alpha val="40000"/>
                    </a:srgbClr>
                  </a:glow>
                  <a:outerShdw blurRad="38100" dist="38100" dir="2700000" algn="tl">
                    <a:srgbClr val="000000">
                      <a:alpha val="43137"/>
                    </a:srgbClr>
                  </a:outerShdw>
                </a:effectLst>
              </a:rPr>
              <a:t>Ah-ha moment &amp; Brain-waves</a:t>
            </a:r>
          </a:p>
        </p:txBody>
      </p:sp>
    </p:spTree>
    <p:extLst>
      <p:ext uri="{BB962C8B-B14F-4D97-AF65-F5344CB8AC3E}">
        <p14:creationId xmlns:p14="http://schemas.microsoft.com/office/powerpoint/2010/main" val="802724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19" y="215580"/>
            <a:ext cx="8678637" cy="1325563"/>
          </a:xfrm>
        </p:spPr>
        <p:txBody>
          <a:bodyPr/>
          <a:lstStyle/>
          <a:p>
            <a:r>
              <a:rPr lang="en-GB" u="sng" dirty="0">
                <a:latin typeface="+mn-lt"/>
              </a:rPr>
              <a:t>Whole brain application: </a:t>
            </a:r>
            <a:br>
              <a:rPr lang="en-GB" u="sng" dirty="0">
                <a:latin typeface="+mn-lt"/>
              </a:rPr>
            </a:br>
            <a:r>
              <a:rPr lang="en-GB" sz="3600" u="sng" dirty="0">
                <a:latin typeface="+mn-lt"/>
              </a:rPr>
              <a:t>Left and Right Brain Hemispheres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2589" y="2376493"/>
            <a:ext cx="6713441" cy="3773940"/>
          </a:xfrm>
          <a:prstGeom prst="rect">
            <a:avLst/>
          </a:prstGeom>
        </p:spPr>
      </p:pic>
      <p:sp>
        <p:nvSpPr>
          <p:cNvPr id="3" name="TextBox 2"/>
          <p:cNvSpPr txBox="1"/>
          <p:nvPr/>
        </p:nvSpPr>
        <p:spPr>
          <a:xfrm>
            <a:off x="502872" y="1540045"/>
            <a:ext cx="7952874" cy="707886"/>
          </a:xfrm>
          <a:prstGeom prst="rect">
            <a:avLst/>
          </a:prstGeom>
          <a:noFill/>
        </p:spPr>
        <p:txBody>
          <a:bodyPr wrap="square" rtlCol="0">
            <a:spAutoFit/>
          </a:bodyPr>
          <a:lstStyle/>
          <a:p>
            <a:r>
              <a:rPr lang="en-GB" sz="2000" dirty="0"/>
              <a:t>Innovation involves the use of our whole brain i.e. imaginative idea generation and practical planning and application.</a:t>
            </a:r>
          </a:p>
        </p:txBody>
      </p:sp>
    </p:spTree>
    <p:extLst>
      <p:ext uri="{BB962C8B-B14F-4D97-AF65-F5344CB8AC3E}">
        <p14:creationId xmlns:p14="http://schemas.microsoft.com/office/powerpoint/2010/main" val="1302854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343" y="386898"/>
            <a:ext cx="8177893" cy="1224188"/>
          </a:xfrm>
        </p:spPr>
        <p:txBody>
          <a:bodyPr>
            <a:normAutofit fontScale="90000"/>
          </a:bodyPr>
          <a:lstStyle/>
          <a:p>
            <a:r>
              <a:rPr lang="en-GB" b="1" u="sng" dirty="0"/>
              <a:t>Activity</a:t>
            </a:r>
            <a:r>
              <a:rPr lang="en-GB" u="sng" dirty="0"/>
              <a:t>: ‘In &amp; Out’ of the box thinking</a:t>
            </a:r>
          </a:p>
        </p:txBody>
      </p:sp>
      <p:sp>
        <p:nvSpPr>
          <p:cNvPr id="3" name="Content Placeholder 2"/>
          <p:cNvSpPr>
            <a:spLocks noGrp="1"/>
          </p:cNvSpPr>
          <p:nvPr>
            <p:ph idx="1"/>
          </p:nvPr>
        </p:nvSpPr>
        <p:spPr>
          <a:xfrm>
            <a:off x="348343" y="1611086"/>
            <a:ext cx="8621485" cy="5032376"/>
          </a:xfrm>
        </p:spPr>
        <p:txBody>
          <a:bodyPr>
            <a:normAutofit fontScale="47500" lnSpcReduction="20000"/>
          </a:bodyPr>
          <a:lstStyle/>
          <a:p>
            <a:pPr marL="0" indent="0">
              <a:lnSpc>
                <a:spcPct val="120000"/>
              </a:lnSpc>
              <a:spcBef>
                <a:spcPts val="600"/>
              </a:spcBef>
              <a:buNone/>
            </a:pPr>
            <a:r>
              <a:rPr lang="en-GB" sz="5100" dirty="0"/>
              <a:t>1. Tutor: Draw a Simple problem to solve (e.g. a Cat in a Tree).</a:t>
            </a:r>
            <a:br>
              <a:rPr lang="en-GB" sz="5100" dirty="0"/>
            </a:br>
            <a:r>
              <a:rPr lang="en-GB" sz="5100" dirty="0"/>
              <a:t>2. Students: Document ways to bring the Cat to safety? </a:t>
            </a:r>
          </a:p>
          <a:p>
            <a:pPr marL="971550" lvl="1" indent="-514350">
              <a:lnSpc>
                <a:spcPct val="120000"/>
              </a:lnSpc>
              <a:spcBef>
                <a:spcPts val="600"/>
              </a:spcBef>
              <a:buFont typeface="+mj-lt"/>
              <a:buAutoNum type="romanLcPeriod"/>
            </a:pPr>
            <a:r>
              <a:rPr lang="en-GB" sz="5100" dirty="0"/>
              <a:t>Using Practical and Logical thinking? i.e. Left brain</a:t>
            </a:r>
            <a:br>
              <a:rPr lang="en-GB" sz="5100" dirty="0"/>
            </a:br>
            <a:r>
              <a:rPr lang="en-GB" sz="5100" dirty="0"/>
              <a:t>    / Convergent thinking / Vertical thinking.</a:t>
            </a:r>
          </a:p>
          <a:p>
            <a:pPr marL="971550" lvl="1" indent="-514350">
              <a:lnSpc>
                <a:spcPct val="120000"/>
              </a:lnSpc>
              <a:spcBef>
                <a:spcPts val="600"/>
              </a:spcBef>
              <a:buFont typeface="+mj-lt"/>
              <a:buAutoNum type="romanLcPeriod"/>
            </a:pPr>
            <a:r>
              <a:rPr lang="en-GB" sz="5100" dirty="0"/>
              <a:t>Creative thinking? i.e. Right brain or Divergent thinking /    Lateral thinking.</a:t>
            </a:r>
          </a:p>
          <a:p>
            <a:pPr marL="0" indent="0">
              <a:buNone/>
            </a:pPr>
            <a:endParaRPr lang="en-GB" sz="4200" dirty="0"/>
          </a:p>
          <a:p>
            <a:pPr marL="0" indent="0">
              <a:buNone/>
            </a:pPr>
            <a:r>
              <a:rPr lang="en-GB" sz="2100" b="1" dirty="0"/>
              <a:t>Tip - in &amp; Out of the Box Thinking:</a:t>
            </a:r>
            <a:r>
              <a:rPr lang="en-GB" sz="2100" dirty="0"/>
              <a:t> To maximise our potential we need to use both our intellect &amp; imagination - the Left and Right sides of our brain. This balanced approach allows us to be Creative innovators allowing us to solve problems and create solutions in whatever area of work we choose.</a:t>
            </a:r>
          </a:p>
          <a:p>
            <a:pPr marL="0" indent="0">
              <a:buNone/>
            </a:pPr>
            <a:r>
              <a:rPr lang="en-GB" sz="1500" b="1" dirty="0"/>
              <a:t>Further information:</a:t>
            </a:r>
          </a:p>
          <a:p>
            <a:r>
              <a:rPr lang="en-GB" sz="1500" dirty="0">
                <a:hlinkClick r:id="rId2"/>
              </a:rPr>
              <a:t>Despite what you've been told, you aren't 'left-brained' or 'right-brained' - You're both.</a:t>
            </a:r>
            <a:endParaRPr lang="en-GB" sz="1500" dirty="0"/>
          </a:p>
          <a:p>
            <a:r>
              <a:rPr lang="en-GB" sz="1500" dirty="0">
                <a:hlinkClick r:id="rId3"/>
              </a:rPr>
              <a:t>Left Brain vs Right Brain - Understanding the Myth of Left Brain and Right Brain Dominance</a:t>
            </a:r>
            <a:r>
              <a:rPr lang="en-GB" sz="1500" dirty="0"/>
              <a:t>.</a:t>
            </a:r>
          </a:p>
          <a:p>
            <a:r>
              <a:rPr lang="en-GB" sz="1500" dirty="0">
                <a:hlinkClick r:id="rId4"/>
              </a:rPr>
              <a:t>The Importance of Divergent Thinking for Research in Graduate School and Beyond</a:t>
            </a:r>
            <a:endParaRPr lang="en-GB" sz="1500" dirty="0"/>
          </a:p>
          <a:p>
            <a:r>
              <a:rPr lang="en-GB" sz="1500" dirty="0">
                <a:hlinkClick r:id="rId5"/>
              </a:rPr>
              <a:t>Creativity and IQ. What Is Divergent Thinking? How Is It Helped by Sleep, </a:t>
            </a:r>
            <a:r>
              <a:rPr lang="en-GB" sz="1500" dirty="0" err="1">
                <a:hlinkClick r:id="rId5"/>
              </a:rPr>
              <a:t>Humor</a:t>
            </a:r>
            <a:r>
              <a:rPr lang="en-GB" sz="1500" dirty="0">
                <a:hlinkClick r:id="rId5"/>
              </a:rPr>
              <a:t> and Alcohol?</a:t>
            </a:r>
            <a:br>
              <a:rPr lang="en-GB" sz="1500" dirty="0"/>
            </a:br>
            <a:endParaRPr lang="en-GB" sz="1500" dirty="0"/>
          </a:p>
          <a:p>
            <a:r>
              <a:rPr lang="en-GB" sz="1500" dirty="0">
                <a:hlinkClick r:id="rId6"/>
              </a:rPr>
              <a:t>30 Ways to Inspire Divergent Thinking</a:t>
            </a:r>
            <a:endParaRPr lang="en-GB" sz="1500" dirty="0"/>
          </a:p>
          <a:p>
            <a:r>
              <a:rPr lang="en-GB" sz="1500" dirty="0">
                <a:hlinkClick r:id="rId7"/>
              </a:rPr>
              <a:t>The Benefits of Divergent Versus Convergent Brainstorming</a:t>
            </a:r>
            <a:endParaRPr lang="en-GB" sz="1500" dirty="0"/>
          </a:p>
          <a:p>
            <a:r>
              <a:rPr lang="en-GB" sz="1500" dirty="0"/>
              <a:t>Student Engagement: </a:t>
            </a:r>
            <a:r>
              <a:rPr lang="en-GB" sz="1500" dirty="0">
                <a:hlinkClick r:id="rId8"/>
              </a:rPr>
              <a:t>Fuel Creativity in the Classroom With Divergent Thinking</a:t>
            </a:r>
            <a:r>
              <a:rPr lang="en-GB" sz="1500" dirty="0"/>
              <a:t>.</a:t>
            </a:r>
          </a:p>
          <a:p>
            <a:endParaRPr lang="en-GB" dirty="0"/>
          </a:p>
        </p:txBody>
      </p:sp>
    </p:spTree>
    <p:extLst>
      <p:ext uri="{BB962C8B-B14F-4D97-AF65-F5344CB8AC3E}">
        <p14:creationId xmlns:p14="http://schemas.microsoft.com/office/powerpoint/2010/main" val="1541836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ames Williams\AppData\Local\Microsoft\Windows\Temporary Internet Files\Content.IE5\73Z2SIFX\MC900116362[1].wmf"/>
          <p:cNvPicPr>
            <a:picLocks noChangeAspect="1" noChangeArrowheads="1"/>
          </p:cNvPicPr>
          <p:nvPr/>
        </p:nvPicPr>
        <p:blipFill>
          <a:blip r:embed="rId2" cstate="print"/>
          <a:srcRect/>
          <a:stretch>
            <a:fillRect/>
          </a:stretch>
        </p:blipFill>
        <p:spPr bwMode="auto">
          <a:xfrm>
            <a:off x="3707904" y="2918761"/>
            <a:ext cx="1774850" cy="798271"/>
          </a:xfrm>
          <a:prstGeom prst="rect">
            <a:avLst/>
          </a:prstGeom>
          <a:noFill/>
        </p:spPr>
      </p:pic>
    </p:spTree>
    <p:extLst>
      <p:ext uri="{BB962C8B-B14F-4D97-AF65-F5344CB8AC3E}">
        <p14:creationId xmlns:p14="http://schemas.microsoft.com/office/powerpoint/2010/main" val="1497022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Idea generation</a:t>
            </a:r>
          </a:p>
        </p:txBody>
      </p:sp>
      <p:sp>
        <p:nvSpPr>
          <p:cNvPr id="3" name="Content Placeholder 2"/>
          <p:cNvSpPr>
            <a:spLocks noGrp="1"/>
          </p:cNvSpPr>
          <p:nvPr>
            <p:ph idx="1"/>
          </p:nvPr>
        </p:nvSpPr>
        <p:spPr/>
        <p:txBody>
          <a:bodyPr/>
          <a:lstStyle/>
          <a:p>
            <a:r>
              <a:rPr lang="en-GB" dirty="0"/>
              <a:t>Idea generation is an essential part of innovation, whether you're working in a large organisation or starting a business. </a:t>
            </a:r>
          </a:p>
          <a:p>
            <a:r>
              <a:rPr lang="en-GB" dirty="0"/>
              <a:t>To come up with a new idea / solution / product, you need to think creatively and identify opportunities that solve problems. </a:t>
            </a:r>
          </a:p>
          <a:p>
            <a:r>
              <a:rPr lang="en-GB" dirty="0"/>
              <a:t>Once you've come up with your idea, you need to test it to find out if it's something people want. </a:t>
            </a:r>
          </a:p>
          <a:p>
            <a:r>
              <a:rPr lang="en-GB" dirty="0"/>
              <a:t>Once you've done this, you can start the planning / designing and developing phases.</a:t>
            </a:r>
          </a:p>
        </p:txBody>
      </p:sp>
    </p:spTree>
    <p:extLst>
      <p:ext uri="{BB962C8B-B14F-4D97-AF65-F5344CB8AC3E}">
        <p14:creationId xmlns:p14="http://schemas.microsoft.com/office/powerpoint/2010/main" val="1175682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Bg: Optional Private Activity: Multiple Intelligences</a:t>
            </a:r>
          </a:p>
        </p:txBody>
      </p:sp>
      <p:sp>
        <p:nvSpPr>
          <p:cNvPr id="3" name="Content Placeholder 2"/>
          <p:cNvSpPr>
            <a:spLocks noGrp="1"/>
          </p:cNvSpPr>
          <p:nvPr>
            <p:ph idx="1"/>
          </p:nvPr>
        </p:nvSpPr>
        <p:spPr/>
        <p:txBody>
          <a:bodyPr>
            <a:normAutofit fontScale="55000" lnSpcReduction="20000"/>
          </a:bodyPr>
          <a:lstStyle/>
          <a:p>
            <a:pPr marL="0" indent="0">
              <a:buNone/>
            </a:pPr>
            <a:r>
              <a:rPr lang="en-GB" b="1" dirty="0"/>
              <a:t>Activity:</a:t>
            </a:r>
            <a:r>
              <a:rPr lang="en-GB" dirty="0"/>
              <a:t> Consider how a Successful Entrepreneur may use the following capabilities:</a:t>
            </a:r>
          </a:p>
          <a:p>
            <a:r>
              <a:rPr lang="en-GB" dirty="0"/>
              <a:t>What is Physical intelligence?</a:t>
            </a:r>
          </a:p>
          <a:p>
            <a:r>
              <a:rPr lang="en-GB" dirty="0"/>
              <a:t>What is Intellectual intelligence?</a:t>
            </a:r>
          </a:p>
          <a:p>
            <a:r>
              <a:rPr lang="en-GB" dirty="0"/>
              <a:t>What is Creative intelligence?</a:t>
            </a:r>
          </a:p>
          <a:p>
            <a:r>
              <a:rPr lang="en-GB" dirty="0"/>
              <a:t>What is Emotional intelligence?</a:t>
            </a:r>
          </a:p>
          <a:p>
            <a:r>
              <a:rPr lang="en-GB" dirty="0"/>
              <a:t>What is Social intelligence?</a:t>
            </a:r>
          </a:p>
          <a:p>
            <a:r>
              <a:rPr lang="en-GB" dirty="0"/>
              <a:t>What is Intuitive intelligence?</a:t>
            </a:r>
          </a:p>
          <a:p>
            <a:pPr marL="0" indent="0">
              <a:buNone/>
            </a:pPr>
            <a:endParaRPr lang="en-GB" dirty="0"/>
          </a:p>
          <a:p>
            <a:r>
              <a:rPr lang="en-GB" b="1" dirty="0"/>
              <a:t>Further information:</a:t>
            </a:r>
            <a:endParaRPr lang="en-GB" dirty="0"/>
          </a:p>
          <a:p>
            <a:r>
              <a:rPr lang="en-GB" dirty="0">
                <a:hlinkClick r:id="rId2"/>
              </a:rPr>
              <a:t>Holistic Thinking - Multiple partial views</a:t>
            </a:r>
            <a:endParaRPr lang="en-GB" dirty="0"/>
          </a:p>
          <a:p>
            <a:r>
              <a:rPr lang="en-GB" b="1" dirty="0"/>
              <a:t>Background</a:t>
            </a:r>
            <a:r>
              <a:rPr lang="en-GB" dirty="0"/>
              <a:t>: In a similar way to Howard Gardiner's theory of multiple intelligences according to Stephen Covey (Successful Educator, Author and Businessman) there is a need for a recovery and application of the 'Whole person', and that people have four intelligences - physical, intellectual, emotional and spiritual. Denial of any of them reduces a persons capabilities. He states the Industrial Age was such a period and Covey believed the Information Age and a foreseen Age of Wisdom require whole people (in whole jobs). And that to reach our full potential all intelligences should be valued and developed.* </a:t>
            </a:r>
            <a:r>
              <a:rPr lang="en-GB" dirty="0">
                <a:hlinkClick r:id="rId3"/>
              </a:rPr>
              <a:t>Gardner's multiple intelligence theory</a:t>
            </a:r>
            <a:r>
              <a:rPr lang="en-GB" dirty="0"/>
              <a:t>* </a:t>
            </a:r>
            <a:r>
              <a:rPr lang="en-GB" dirty="0">
                <a:hlinkClick r:id="rId4"/>
              </a:rPr>
              <a:t>Stephen Covey intelligences</a:t>
            </a:r>
            <a:r>
              <a:rPr lang="en-GB" dirty="0"/>
              <a:t>.* </a:t>
            </a:r>
            <a:r>
              <a:rPr lang="en-GB" dirty="0">
                <a:hlinkClick r:id="rId5"/>
              </a:rPr>
              <a:t>Belbin's Team Role Theory</a:t>
            </a:r>
            <a:r>
              <a:rPr lang="en-GB" dirty="0"/>
              <a:t>.* Additional E.g. </a:t>
            </a:r>
            <a:r>
              <a:rPr lang="en-GB" dirty="0">
                <a:hlinkClick r:id="rId6"/>
              </a:rPr>
              <a:t>6 Types of intelligence</a:t>
            </a:r>
            <a:endParaRPr lang="en-GB" dirty="0"/>
          </a:p>
          <a:p>
            <a:endParaRPr lang="en-GB" dirty="0"/>
          </a:p>
        </p:txBody>
      </p:sp>
    </p:spTree>
    <p:extLst>
      <p:ext uri="{BB962C8B-B14F-4D97-AF65-F5344CB8AC3E}">
        <p14:creationId xmlns:p14="http://schemas.microsoft.com/office/powerpoint/2010/main" val="1225893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mn-lt"/>
              </a:rPr>
              <a:t>Ideas &amp; Problem solving</a:t>
            </a:r>
          </a:p>
        </p:txBody>
      </p:sp>
      <p:sp>
        <p:nvSpPr>
          <p:cNvPr id="3" name="Content Placeholder 2"/>
          <p:cNvSpPr>
            <a:spLocks noGrp="1"/>
          </p:cNvSpPr>
          <p:nvPr>
            <p:ph idx="1"/>
          </p:nvPr>
        </p:nvSpPr>
        <p:spPr/>
        <p:txBody>
          <a:bodyPr/>
          <a:lstStyle/>
          <a:p>
            <a:r>
              <a:rPr lang="en-GB" dirty="0"/>
              <a:t>Problems = New innovations. </a:t>
            </a:r>
          </a:p>
          <a:p>
            <a:r>
              <a:rPr lang="en-GB" dirty="0"/>
              <a:t>Are there any problems you would like to solve? Focus on finding '</a:t>
            </a:r>
            <a:r>
              <a:rPr lang="en-GB" b="1" dirty="0"/>
              <a:t>solutions</a:t>
            </a:r>
            <a:r>
              <a:rPr lang="en-GB" dirty="0"/>
              <a:t>‘.</a:t>
            </a:r>
            <a:br>
              <a:rPr lang="en-GB" dirty="0"/>
            </a:br>
            <a:r>
              <a:rPr lang="en-GB" sz="2000" dirty="0"/>
              <a:t>= Enterprising Growth Mindset.</a:t>
            </a:r>
          </a:p>
        </p:txBody>
      </p:sp>
    </p:spTree>
    <p:extLst>
      <p:ext uri="{BB962C8B-B14F-4D97-AF65-F5344CB8AC3E}">
        <p14:creationId xmlns:p14="http://schemas.microsoft.com/office/powerpoint/2010/main" val="2298056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Bg: Optional Private Activity: The Entrepreneur &amp; the Creative Process</a:t>
            </a:r>
          </a:p>
        </p:txBody>
      </p:sp>
      <p:sp>
        <p:nvSpPr>
          <p:cNvPr id="3" name="Content Placeholder 2"/>
          <p:cNvSpPr>
            <a:spLocks noGrp="1"/>
          </p:cNvSpPr>
          <p:nvPr>
            <p:ph idx="1"/>
          </p:nvPr>
        </p:nvSpPr>
        <p:spPr/>
        <p:txBody>
          <a:bodyPr>
            <a:normAutofit/>
          </a:bodyPr>
          <a:lstStyle/>
          <a:p>
            <a:r>
              <a:rPr lang="en-GB" b="1" dirty="0"/>
              <a:t>Activity:</a:t>
            </a:r>
            <a:r>
              <a:rPr lang="en-GB" dirty="0"/>
              <a:t> In Small Teams consider how we come-up with '</a:t>
            </a:r>
            <a:r>
              <a:rPr lang="en-GB" b="1" dirty="0"/>
              <a:t>new ideas</a:t>
            </a:r>
            <a:r>
              <a:rPr lang="en-GB" dirty="0"/>
              <a:t>'? Document the steps and facilities involved in the creation of a new idea and illustrate the '</a:t>
            </a:r>
            <a:r>
              <a:rPr lang="en-GB" b="1" dirty="0"/>
              <a:t>Creative-process</a:t>
            </a:r>
            <a:r>
              <a:rPr lang="en-GB" dirty="0"/>
              <a:t>'? (use pen-paper for now, white-board later).</a:t>
            </a:r>
          </a:p>
          <a:p>
            <a:pPr lvl="1"/>
            <a:r>
              <a:rPr lang="en-GB" b="1" dirty="0"/>
              <a:t>Tip:</a:t>
            </a:r>
            <a:r>
              <a:rPr lang="en-GB" dirty="0"/>
              <a:t> Consider what happens when you create a new idea? Consider using terms such as: Stimulus, Inspiration, Problem, Motivation, Emotion, Imagination, Feeling, Environment, Mind, Consciousness, Focus, Team, Eureka, Ah Ha, Present Moment, Heart, Passion, Love, Thought, Plan, Design, etc...</a:t>
            </a:r>
          </a:p>
          <a:p>
            <a:endParaRPr lang="en-GB" dirty="0"/>
          </a:p>
        </p:txBody>
      </p:sp>
    </p:spTree>
    <p:extLst>
      <p:ext uri="{BB962C8B-B14F-4D97-AF65-F5344CB8AC3E}">
        <p14:creationId xmlns:p14="http://schemas.microsoft.com/office/powerpoint/2010/main" val="28701118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188</TotalTime>
  <Words>777</Words>
  <Application>Microsoft Office PowerPoint</Application>
  <PresentationFormat>On-screen Show (4:3)</PresentationFormat>
  <Paragraphs>53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Wingdings</vt:lpstr>
      <vt:lpstr>Office Theme</vt:lpstr>
      <vt:lpstr>Enterprise &amp; Innovation Creativity &amp; Innovation</vt:lpstr>
      <vt:lpstr>Overview</vt:lpstr>
      <vt:lpstr>Spark of Genius</vt:lpstr>
      <vt:lpstr>Neuroscience &amp; Ah-ha epiphanies</vt:lpstr>
      <vt:lpstr>Ah-ha moment &amp; Brain-waves</vt:lpstr>
      <vt:lpstr>Whole brain application:  Left and Right Brain Hemispheres</vt:lpstr>
      <vt:lpstr>Activity: ‘In &amp; Out’ of the box thinking</vt:lpstr>
      <vt:lpstr>PowerPoint Presentation</vt:lpstr>
      <vt:lpstr>Idea generation</vt:lpstr>
      <vt:lpstr>Bg: Optional Private Activity: Multiple Intelligences</vt:lpstr>
      <vt:lpstr>Ideas &amp; Problem solving</vt:lpstr>
      <vt:lpstr>Bg: Optional Private Activity: The Entrepreneur &amp; the Creative Process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Creativity &amp; Innovation  Whole Brain &amp; Full Potential</dc:title>
  <dc:creator>James Williams</dc:creator>
  <cp:lastModifiedBy>James Williams</cp:lastModifiedBy>
  <cp:revision>31</cp:revision>
  <dcterms:created xsi:type="dcterms:W3CDTF">2018-01-25T17:08:00Z</dcterms:created>
  <dcterms:modified xsi:type="dcterms:W3CDTF">2020-10-12T15:09:03Z</dcterms:modified>
</cp:coreProperties>
</file>