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59" r:id="rId4"/>
    <p:sldId id="262" r:id="rId5"/>
    <p:sldId id="264" r:id="rId6"/>
    <p:sldId id="266" r:id="rId7"/>
    <p:sldId id="268" r:id="rId8"/>
    <p:sldId id="269" r:id="rId9"/>
    <p:sldId id="270" r:id="rId10"/>
    <p:sldId id="27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3FCBCA-F715-4ED0-BE0C-EE3A7B227BCD}" v="727" dt="2023-03-20T03:24:28.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96"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B9A775-E71F-4540-9426-AD78E95BC1DE}"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14490407-9E68-48F0-BAEB-CF561EBBA00D}">
      <dgm:prSet/>
      <dgm:spPr/>
      <dgm:t>
        <a:bodyPr/>
        <a:lstStyle/>
        <a:p>
          <a:r>
            <a:rPr lang="en-GB" b="1" u="sng"/>
            <a:t>Research Objectives</a:t>
          </a:r>
          <a:endParaRPr lang="en-US"/>
        </a:p>
      </dgm:t>
    </dgm:pt>
    <dgm:pt modelId="{D9D9C827-11E6-40C1-9167-F1CE979520BA}" type="parTrans" cxnId="{53D59037-6175-47B0-9714-79E0C92F8622}">
      <dgm:prSet/>
      <dgm:spPr/>
      <dgm:t>
        <a:bodyPr/>
        <a:lstStyle/>
        <a:p>
          <a:endParaRPr lang="en-US"/>
        </a:p>
      </dgm:t>
    </dgm:pt>
    <dgm:pt modelId="{C7C371B0-9537-43A3-9139-C479A6D30903}" type="sibTrans" cxnId="{53D59037-6175-47B0-9714-79E0C92F8622}">
      <dgm:prSet/>
      <dgm:spPr/>
      <dgm:t>
        <a:bodyPr/>
        <a:lstStyle/>
        <a:p>
          <a:endParaRPr lang="en-US"/>
        </a:p>
      </dgm:t>
    </dgm:pt>
    <dgm:pt modelId="{50FEC5BA-0E6B-4779-8082-F2E508086722}">
      <dgm:prSet/>
      <dgm:spPr/>
      <dgm:t>
        <a:bodyPr/>
        <a:lstStyle/>
        <a:p>
          <a:r>
            <a:rPr lang="en-GB"/>
            <a:t>To analyse the impact of the Covid-19 outbreak on the “mental health” of pregnant women </a:t>
          </a:r>
          <a:endParaRPr lang="en-US"/>
        </a:p>
      </dgm:t>
    </dgm:pt>
    <dgm:pt modelId="{982EFC50-0E58-48DD-8D08-3DBFA0A1C6E9}" type="parTrans" cxnId="{AE793463-384C-4BF6-A9D3-8AF391F440EC}">
      <dgm:prSet/>
      <dgm:spPr/>
      <dgm:t>
        <a:bodyPr/>
        <a:lstStyle/>
        <a:p>
          <a:endParaRPr lang="en-US"/>
        </a:p>
      </dgm:t>
    </dgm:pt>
    <dgm:pt modelId="{6E91E42D-C63F-47F4-AFE8-882F78998F15}" type="sibTrans" cxnId="{AE793463-384C-4BF6-A9D3-8AF391F440EC}">
      <dgm:prSet/>
      <dgm:spPr/>
      <dgm:t>
        <a:bodyPr/>
        <a:lstStyle/>
        <a:p>
          <a:endParaRPr lang="en-US"/>
        </a:p>
      </dgm:t>
    </dgm:pt>
    <dgm:pt modelId="{6F7E86E2-1A1B-422E-985F-B7FCD0685020}">
      <dgm:prSet/>
      <dgm:spPr/>
      <dgm:t>
        <a:bodyPr/>
        <a:lstStyle/>
        <a:p>
          <a:r>
            <a:rPr lang="en-GB"/>
            <a:t>To recommend the interventions for improving the “mental health” of the pregnant women after the pandemic crisis </a:t>
          </a:r>
          <a:endParaRPr lang="en-US"/>
        </a:p>
      </dgm:t>
    </dgm:pt>
    <dgm:pt modelId="{5464427A-F19C-4645-9EE0-705C2E28D90D}" type="parTrans" cxnId="{3EC890B3-245F-4AE0-A118-F665A13C743B}">
      <dgm:prSet/>
      <dgm:spPr/>
      <dgm:t>
        <a:bodyPr/>
        <a:lstStyle/>
        <a:p>
          <a:endParaRPr lang="en-US"/>
        </a:p>
      </dgm:t>
    </dgm:pt>
    <dgm:pt modelId="{F86F8703-2D27-428B-8D64-1B524CBE35D4}" type="sibTrans" cxnId="{3EC890B3-245F-4AE0-A118-F665A13C743B}">
      <dgm:prSet/>
      <dgm:spPr/>
      <dgm:t>
        <a:bodyPr/>
        <a:lstStyle/>
        <a:p>
          <a:endParaRPr lang="en-US"/>
        </a:p>
      </dgm:t>
    </dgm:pt>
    <dgm:pt modelId="{8F44BAAF-A97F-4799-89B8-CEE8D43729E7}" type="pres">
      <dgm:prSet presAssocID="{1CB9A775-E71F-4540-9426-AD78E95BC1DE}" presName="linearFlow" presStyleCnt="0">
        <dgm:presLayoutVars>
          <dgm:resizeHandles val="exact"/>
        </dgm:presLayoutVars>
      </dgm:prSet>
      <dgm:spPr/>
    </dgm:pt>
    <dgm:pt modelId="{6CEF4450-E34F-4A2D-A287-4720647DE2E9}" type="pres">
      <dgm:prSet presAssocID="{14490407-9E68-48F0-BAEB-CF561EBBA00D}" presName="node" presStyleLbl="node1" presStyleIdx="0" presStyleCnt="3">
        <dgm:presLayoutVars>
          <dgm:bulletEnabled val="1"/>
        </dgm:presLayoutVars>
      </dgm:prSet>
      <dgm:spPr/>
    </dgm:pt>
    <dgm:pt modelId="{B747F3D3-A167-4F7A-BAF4-D134EC7D9E33}" type="pres">
      <dgm:prSet presAssocID="{C7C371B0-9537-43A3-9139-C479A6D30903}" presName="sibTrans" presStyleLbl="sibTrans2D1" presStyleIdx="0" presStyleCnt="2"/>
      <dgm:spPr/>
    </dgm:pt>
    <dgm:pt modelId="{C38E1D1C-C3D6-4A74-9007-6848A4B30A9A}" type="pres">
      <dgm:prSet presAssocID="{C7C371B0-9537-43A3-9139-C479A6D30903}" presName="connectorText" presStyleLbl="sibTrans2D1" presStyleIdx="0" presStyleCnt="2"/>
      <dgm:spPr/>
    </dgm:pt>
    <dgm:pt modelId="{360A9427-DC79-4245-9949-6BECC3E42B74}" type="pres">
      <dgm:prSet presAssocID="{50FEC5BA-0E6B-4779-8082-F2E508086722}" presName="node" presStyleLbl="node1" presStyleIdx="1" presStyleCnt="3">
        <dgm:presLayoutVars>
          <dgm:bulletEnabled val="1"/>
        </dgm:presLayoutVars>
      </dgm:prSet>
      <dgm:spPr/>
    </dgm:pt>
    <dgm:pt modelId="{B6A7EF1E-6C45-4FEC-8C25-A1A4A1A84967}" type="pres">
      <dgm:prSet presAssocID="{6E91E42D-C63F-47F4-AFE8-882F78998F15}" presName="sibTrans" presStyleLbl="sibTrans2D1" presStyleIdx="1" presStyleCnt="2"/>
      <dgm:spPr/>
    </dgm:pt>
    <dgm:pt modelId="{50964B5E-6F41-4A83-A3D1-23BE8B5F3139}" type="pres">
      <dgm:prSet presAssocID="{6E91E42D-C63F-47F4-AFE8-882F78998F15}" presName="connectorText" presStyleLbl="sibTrans2D1" presStyleIdx="1" presStyleCnt="2"/>
      <dgm:spPr/>
    </dgm:pt>
    <dgm:pt modelId="{B1A0A0AD-7D9B-4B24-AE86-AEA65D2B9FCA}" type="pres">
      <dgm:prSet presAssocID="{6F7E86E2-1A1B-422E-985F-B7FCD0685020}" presName="node" presStyleLbl="node1" presStyleIdx="2" presStyleCnt="3">
        <dgm:presLayoutVars>
          <dgm:bulletEnabled val="1"/>
        </dgm:presLayoutVars>
      </dgm:prSet>
      <dgm:spPr/>
    </dgm:pt>
  </dgm:ptLst>
  <dgm:cxnLst>
    <dgm:cxn modelId="{4D6FB535-B678-4BEE-BA84-1620BE34251E}" type="presOf" srcId="{6E91E42D-C63F-47F4-AFE8-882F78998F15}" destId="{50964B5E-6F41-4A83-A3D1-23BE8B5F3139}" srcOrd="1" destOrd="0" presId="urn:microsoft.com/office/officeart/2005/8/layout/process2"/>
    <dgm:cxn modelId="{53D59037-6175-47B0-9714-79E0C92F8622}" srcId="{1CB9A775-E71F-4540-9426-AD78E95BC1DE}" destId="{14490407-9E68-48F0-BAEB-CF561EBBA00D}" srcOrd="0" destOrd="0" parTransId="{D9D9C827-11E6-40C1-9167-F1CE979520BA}" sibTransId="{C7C371B0-9537-43A3-9139-C479A6D30903}"/>
    <dgm:cxn modelId="{AE793463-384C-4BF6-A9D3-8AF391F440EC}" srcId="{1CB9A775-E71F-4540-9426-AD78E95BC1DE}" destId="{50FEC5BA-0E6B-4779-8082-F2E508086722}" srcOrd="1" destOrd="0" parTransId="{982EFC50-0E58-48DD-8D08-3DBFA0A1C6E9}" sibTransId="{6E91E42D-C63F-47F4-AFE8-882F78998F15}"/>
    <dgm:cxn modelId="{4C9A856A-DACA-4338-B3E8-3FFD81F222ED}" type="presOf" srcId="{6E91E42D-C63F-47F4-AFE8-882F78998F15}" destId="{B6A7EF1E-6C45-4FEC-8C25-A1A4A1A84967}" srcOrd="0" destOrd="0" presId="urn:microsoft.com/office/officeart/2005/8/layout/process2"/>
    <dgm:cxn modelId="{04FAF16C-A567-45AF-B54B-E7AFB065EB20}" type="presOf" srcId="{C7C371B0-9537-43A3-9139-C479A6D30903}" destId="{C38E1D1C-C3D6-4A74-9007-6848A4B30A9A}" srcOrd="1" destOrd="0" presId="urn:microsoft.com/office/officeart/2005/8/layout/process2"/>
    <dgm:cxn modelId="{61463D86-D599-49C0-AE69-31CDFE00D984}" type="presOf" srcId="{6F7E86E2-1A1B-422E-985F-B7FCD0685020}" destId="{B1A0A0AD-7D9B-4B24-AE86-AEA65D2B9FCA}" srcOrd="0" destOrd="0" presId="urn:microsoft.com/office/officeart/2005/8/layout/process2"/>
    <dgm:cxn modelId="{91A7F090-5CC1-4568-9029-6358D223AE6B}" type="presOf" srcId="{50FEC5BA-0E6B-4779-8082-F2E508086722}" destId="{360A9427-DC79-4245-9949-6BECC3E42B74}" srcOrd="0" destOrd="0" presId="urn:microsoft.com/office/officeart/2005/8/layout/process2"/>
    <dgm:cxn modelId="{3EC890B3-245F-4AE0-A118-F665A13C743B}" srcId="{1CB9A775-E71F-4540-9426-AD78E95BC1DE}" destId="{6F7E86E2-1A1B-422E-985F-B7FCD0685020}" srcOrd="2" destOrd="0" parTransId="{5464427A-F19C-4645-9EE0-705C2E28D90D}" sibTransId="{F86F8703-2D27-428B-8D64-1B524CBE35D4}"/>
    <dgm:cxn modelId="{6746F0D0-2944-43C1-B7B8-69DA7A9A97CF}" type="presOf" srcId="{14490407-9E68-48F0-BAEB-CF561EBBA00D}" destId="{6CEF4450-E34F-4A2D-A287-4720647DE2E9}" srcOrd="0" destOrd="0" presId="urn:microsoft.com/office/officeart/2005/8/layout/process2"/>
    <dgm:cxn modelId="{E19B56D3-81AE-4362-9233-6AF408E8798C}" type="presOf" srcId="{C7C371B0-9537-43A3-9139-C479A6D30903}" destId="{B747F3D3-A167-4F7A-BAF4-D134EC7D9E33}" srcOrd="0" destOrd="0" presId="urn:microsoft.com/office/officeart/2005/8/layout/process2"/>
    <dgm:cxn modelId="{8D5EEDE4-9CB7-4698-91D3-24B0A7F2E0AF}" type="presOf" srcId="{1CB9A775-E71F-4540-9426-AD78E95BC1DE}" destId="{8F44BAAF-A97F-4799-89B8-CEE8D43729E7}" srcOrd="0" destOrd="0" presId="urn:microsoft.com/office/officeart/2005/8/layout/process2"/>
    <dgm:cxn modelId="{4CF4C06B-7538-4477-A02F-3338F4AC37A5}" type="presParOf" srcId="{8F44BAAF-A97F-4799-89B8-CEE8D43729E7}" destId="{6CEF4450-E34F-4A2D-A287-4720647DE2E9}" srcOrd="0" destOrd="0" presId="urn:microsoft.com/office/officeart/2005/8/layout/process2"/>
    <dgm:cxn modelId="{2E9F181A-3EEE-4214-A6DE-271DC2CFCEDF}" type="presParOf" srcId="{8F44BAAF-A97F-4799-89B8-CEE8D43729E7}" destId="{B747F3D3-A167-4F7A-BAF4-D134EC7D9E33}" srcOrd="1" destOrd="0" presId="urn:microsoft.com/office/officeart/2005/8/layout/process2"/>
    <dgm:cxn modelId="{3DC25F43-D6A1-4680-BB3D-AC189FC925E5}" type="presParOf" srcId="{B747F3D3-A167-4F7A-BAF4-D134EC7D9E33}" destId="{C38E1D1C-C3D6-4A74-9007-6848A4B30A9A}" srcOrd="0" destOrd="0" presId="urn:microsoft.com/office/officeart/2005/8/layout/process2"/>
    <dgm:cxn modelId="{B0C0AEC6-38C5-4232-AB29-89E5FE8E89A0}" type="presParOf" srcId="{8F44BAAF-A97F-4799-89B8-CEE8D43729E7}" destId="{360A9427-DC79-4245-9949-6BECC3E42B74}" srcOrd="2" destOrd="0" presId="urn:microsoft.com/office/officeart/2005/8/layout/process2"/>
    <dgm:cxn modelId="{ED0455FB-18CE-4A59-9889-03EFF31393B2}" type="presParOf" srcId="{8F44BAAF-A97F-4799-89B8-CEE8D43729E7}" destId="{B6A7EF1E-6C45-4FEC-8C25-A1A4A1A84967}" srcOrd="3" destOrd="0" presId="urn:microsoft.com/office/officeart/2005/8/layout/process2"/>
    <dgm:cxn modelId="{88AF68FF-53AB-4FC6-AEC4-1807A0BFCB4B}" type="presParOf" srcId="{B6A7EF1E-6C45-4FEC-8C25-A1A4A1A84967}" destId="{50964B5E-6F41-4A83-A3D1-23BE8B5F3139}" srcOrd="0" destOrd="0" presId="urn:microsoft.com/office/officeart/2005/8/layout/process2"/>
    <dgm:cxn modelId="{F43DC163-358B-46C8-A10C-85E14D21FF1B}" type="presParOf" srcId="{8F44BAAF-A97F-4799-89B8-CEE8D43729E7}" destId="{B1A0A0AD-7D9B-4B24-AE86-AEA65D2B9FCA}"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F4450-E34F-4A2D-A287-4720647DE2E9}">
      <dsp:nvSpPr>
        <dsp:cNvPr id="0" name=""/>
        <dsp:cNvSpPr/>
      </dsp:nvSpPr>
      <dsp:spPr>
        <a:xfrm>
          <a:off x="67438" y="0"/>
          <a:ext cx="3339843" cy="124781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u="sng" kern="1200"/>
            <a:t>Research Objectives</a:t>
          </a:r>
          <a:endParaRPr lang="en-US" sz="1800" kern="1200"/>
        </a:p>
      </dsp:txBody>
      <dsp:txXfrm>
        <a:off x="103985" y="36547"/>
        <a:ext cx="3266749" cy="1174716"/>
      </dsp:txXfrm>
    </dsp:sp>
    <dsp:sp modelId="{B747F3D3-A167-4F7A-BAF4-D134EC7D9E33}">
      <dsp:nvSpPr>
        <dsp:cNvPr id="0" name=""/>
        <dsp:cNvSpPr/>
      </dsp:nvSpPr>
      <dsp:spPr>
        <a:xfrm rot="5400000">
          <a:off x="1503395" y="1279006"/>
          <a:ext cx="467929" cy="5615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568906" y="1325799"/>
        <a:ext cx="336908" cy="327550"/>
      </dsp:txXfrm>
    </dsp:sp>
    <dsp:sp modelId="{360A9427-DC79-4245-9949-6BECC3E42B74}">
      <dsp:nvSpPr>
        <dsp:cNvPr id="0" name=""/>
        <dsp:cNvSpPr/>
      </dsp:nvSpPr>
      <dsp:spPr>
        <a:xfrm>
          <a:off x="67438" y="1871716"/>
          <a:ext cx="3339843" cy="124781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analyse the impact of the Covid-19 outbreak on the “mental health” of pregnant women </a:t>
          </a:r>
          <a:endParaRPr lang="en-US" sz="1800" kern="1200"/>
        </a:p>
      </dsp:txBody>
      <dsp:txXfrm>
        <a:off x="103985" y="1908263"/>
        <a:ext cx="3266749" cy="1174716"/>
      </dsp:txXfrm>
    </dsp:sp>
    <dsp:sp modelId="{B6A7EF1E-6C45-4FEC-8C25-A1A4A1A84967}">
      <dsp:nvSpPr>
        <dsp:cNvPr id="0" name=""/>
        <dsp:cNvSpPr/>
      </dsp:nvSpPr>
      <dsp:spPr>
        <a:xfrm rot="5400000">
          <a:off x="1503395" y="3150722"/>
          <a:ext cx="467929" cy="5615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568906" y="3197515"/>
        <a:ext cx="336908" cy="327550"/>
      </dsp:txXfrm>
    </dsp:sp>
    <dsp:sp modelId="{B1A0A0AD-7D9B-4B24-AE86-AEA65D2B9FCA}">
      <dsp:nvSpPr>
        <dsp:cNvPr id="0" name=""/>
        <dsp:cNvSpPr/>
      </dsp:nvSpPr>
      <dsp:spPr>
        <a:xfrm>
          <a:off x="67438" y="3743432"/>
          <a:ext cx="3339843" cy="124781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recommend the interventions for improving the “mental health” of the pregnant women after the pandemic crisis </a:t>
          </a:r>
          <a:endParaRPr lang="en-US" sz="1800" kern="1200"/>
        </a:p>
      </dsp:txBody>
      <dsp:txXfrm>
        <a:off x="103985" y="3779979"/>
        <a:ext cx="3266749" cy="11747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6107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42937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89238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87104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75755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25532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9417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82239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74290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38909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91923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3/20/2023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7159479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nhs.uk/pregnancy/keeping-well/mental-health/"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who.int/teams/mental-health-and-substance-use/promotion-prevention/maternal-mental-health" TargetMode="External"/><Relationship Id="rId2" Type="http://schemas.openxmlformats.org/officeDocument/2006/relationships/hyperlink" Target="https://www.gov.uk/government/publications/better-mental-health-jsna-toolkit/4-perinatal-mental-health"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3" descr="Cloudy oil paint art">
            <a:extLst>
              <a:ext uri="{FF2B5EF4-FFF2-40B4-BE49-F238E27FC236}">
                <a16:creationId xmlns:a16="http://schemas.microsoft.com/office/drawing/2014/main" id="{85C1E165-5B23-4735-40C4-4062E8C38CFF}"/>
              </a:ext>
            </a:extLst>
          </p:cNvPr>
          <p:cNvPicPr>
            <a:picLocks noChangeAspect="1"/>
          </p:cNvPicPr>
          <p:nvPr/>
        </p:nvPicPr>
        <p:blipFill rotWithShape="1">
          <a:blip r:embed="rId2"/>
          <a:srcRect t="15605" r="-2" b="-2"/>
          <a:stretch/>
        </p:blipFill>
        <p:spPr>
          <a:xfrm>
            <a:off x="20" y="10"/>
            <a:ext cx="12191980" cy="6857990"/>
          </a:xfrm>
          <a:prstGeom prst="rect">
            <a:avLst/>
          </a:prstGeom>
        </p:spPr>
      </p:pic>
      <p:sp>
        <p:nvSpPr>
          <p:cNvPr id="2" name="Title 1"/>
          <p:cNvSpPr>
            <a:spLocks noGrp="1"/>
          </p:cNvSpPr>
          <p:nvPr>
            <p:ph type="ctrTitle"/>
          </p:nvPr>
        </p:nvSpPr>
        <p:spPr>
          <a:xfrm>
            <a:off x="6745155" y="1348595"/>
            <a:ext cx="5342536" cy="562267"/>
          </a:xfrm>
        </p:spPr>
        <p:txBody>
          <a:bodyPr>
            <a:normAutofit fontScale="90000"/>
          </a:bodyPr>
          <a:lstStyle/>
          <a:p>
            <a:pPr algn="ctr"/>
            <a:r>
              <a:rPr lang="en-GB" sz="3200" b="1" u="sng" dirty="0">
                <a:solidFill>
                  <a:srgbClr val="000000"/>
                </a:solidFill>
                <a:latin typeface="Arial Nova"/>
                <a:cs typeface="Arial"/>
              </a:rPr>
              <a:t>INTRODUCTION TO RESEARC</a:t>
            </a:r>
            <a:r>
              <a:rPr lang="en-GB" sz="3200" b="1" u="sng" dirty="0">
                <a:solidFill>
                  <a:srgbClr val="000000"/>
                </a:solidFill>
                <a:latin typeface="Arial"/>
                <a:cs typeface="Arial"/>
              </a:rPr>
              <a:t>H</a:t>
            </a:r>
            <a:br>
              <a:rPr lang="en-GB" sz="3200" b="1" dirty="0">
                <a:solidFill>
                  <a:srgbClr val="000000"/>
                </a:solidFill>
                <a:latin typeface="Arial"/>
                <a:cs typeface="Arial"/>
              </a:rPr>
            </a:br>
            <a:r>
              <a:rPr lang="en-GB" sz="3200" b="1" dirty="0">
                <a:solidFill>
                  <a:srgbClr val="000000"/>
                </a:solidFill>
                <a:latin typeface="Calibri"/>
                <a:cs typeface="Arial"/>
              </a:rPr>
              <a:t>Literature review</a:t>
            </a:r>
            <a:br>
              <a:rPr lang="en-GB" sz="3200" b="1">
                <a:latin typeface="Calibri"/>
                <a:cs typeface="Arial"/>
              </a:rPr>
            </a:br>
            <a:r>
              <a:rPr lang="en-GB" sz="3200" b="1" dirty="0">
                <a:solidFill>
                  <a:srgbClr val="000000"/>
                </a:solidFill>
                <a:latin typeface="Calibri"/>
                <a:cs typeface="Arial"/>
              </a:rPr>
              <a:t>V</a:t>
            </a:r>
            <a:r>
              <a:rPr lang="en-GB" sz="3200" b="1">
                <a:solidFill>
                  <a:srgbClr val="000000"/>
                </a:solidFill>
                <a:latin typeface="Calibri"/>
                <a:cs typeface="Arial"/>
              </a:rPr>
              <a:t>iva</a:t>
            </a:r>
            <a:endParaRPr lang="en-GB" sz="3200" b="1" dirty="0">
              <a:solidFill>
                <a:srgbClr val="000000"/>
              </a:solidFill>
              <a:latin typeface="Calibri"/>
              <a:cs typeface="Arial"/>
            </a:endParaRPr>
          </a:p>
        </p:txBody>
      </p:sp>
      <p:sp>
        <p:nvSpPr>
          <p:cNvPr id="3" name="Subtitle 2"/>
          <p:cNvSpPr>
            <a:spLocks noGrp="1"/>
          </p:cNvSpPr>
          <p:nvPr>
            <p:ph type="subTitle" idx="1"/>
          </p:nvPr>
        </p:nvSpPr>
        <p:spPr>
          <a:xfrm>
            <a:off x="8382000" y="2515896"/>
            <a:ext cx="3002403" cy="3064498"/>
          </a:xfrm>
        </p:spPr>
        <p:txBody>
          <a:bodyPr vert="horz" lIns="91440" tIns="45720" rIns="91440" bIns="45720" rtlCol="0" anchor="t">
            <a:noAutofit/>
          </a:bodyPr>
          <a:lstStyle/>
          <a:p>
            <a:r>
              <a:rPr lang="en-GB" sz="2000" b="1" dirty="0">
                <a:solidFill>
                  <a:srgbClr val="000000"/>
                </a:solidFill>
                <a:latin typeface="Arial"/>
                <a:cs typeface="Arial"/>
              </a:rPr>
              <a:t>Submitted by:</a:t>
            </a:r>
          </a:p>
          <a:p>
            <a:r>
              <a:rPr lang="en-GB" sz="2000" b="1" dirty="0">
                <a:solidFill>
                  <a:srgbClr val="000000"/>
                </a:solidFill>
                <a:latin typeface="Arial"/>
                <a:cs typeface="Arial"/>
              </a:rPr>
              <a:t>MARYAM ANWAR</a:t>
            </a:r>
          </a:p>
          <a:p>
            <a:r>
              <a:rPr lang="en-GB" sz="2000" b="1" dirty="0">
                <a:solidFill>
                  <a:srgbClr val="000000"/>
                </a:solidFill>
                <a:latin typeface="Arial"/>
                <a:cs typeface="Arial"/>
              </a:rPr>
              <a:t>      ID:(2015318)</a:t>
            </a:r>
          </a:p>
          <a:p>
            <a:r>
              <a:rPr lang="en-GB" sz="2000" b="1" dirty="0">
                <a:solidFill>
                  <a:srgbClr val="000000"/>
                </a:solidFill>
                <a:latin typeface="Arial"/>
                <a:cs typeface="Arial"/>
              </a:rPr>
              <a:t>SUBMITTED TO:</a:t>
            </a:r>
          </a:p>
          <a:p>
            <a:r>
              <a:rPr lang="en-GB" sz="2000" b="1" dirty="0">
                <a:solidFill>
                  <a:srgbClr val="000000"/>
                </a:solidFill>
                <a:latin typeface="Arial"/>
                <a:cs typeface="Arial"/>
              </a:rPr>
              <a:t>DR FAHAD KHAN</a:t>
            </a:r>
          </a:p>
        </p:txBody>
      </p:sp>
      <p:sp>
        <p:nvSpPr>
          <p:cNvPr id="7" name="TextBox 6">
            <a:extLst>
              <a:ext uri="{FF2B5EF4-FFF2-40B4-BE49-F238E27FC236}">
                <a16:creationId xmlns:a16="http://schemas.microsoft.com/office/drawing/2014/main" id="{4FEF4C2A-3924-6948-8989-6AD25585E0B7}"/>
              </a:ext>
            </a:extLst>
          </p:cNvPr>
          <p:cNvSpPr txBox="1"/>
          <p:nvPr/>
        </p:nvSpPr>
        <p:spPr>
          <a:xfrm>
            <a:off x="4537700" y="5849865"/>
            <a:ext cx="53455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Black" panose="020B0A04020102020204" pitchFamily="34" charset="0"/>
              </a:rPr>
              <a:t>BSC HEALTH AND SOCIAL CARE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796F4-3C24-B3B9-74B6-8AE58F751927}"/>
              </a:ext>
            </a:extLst>
          </p:cNvPr>
          <p:cNvSpPr>
            <a:spLocks noGrp="1"/>
          </p:cNvSpPr>
          <p:nvPr>
            <p:ph type="title"/>
          </p:nvPr>
        </p:nvSpPr>
        <p:spPr>
          <a:xfrm>
            <a:off x="471947" y="3297319"/>
            <a:ext cx="2900908" cy="1000978"/>
          </a:xfrm>
        </p:spPr>
        <p:txBody>
          <a:bodyPr vert="horz" lIns="91440" tIns="45720" rIns="91440" bIns="45720" rtlCol="0">
            <a:normAutofit fontScale="90000"/>
          </a:bodyPr>
          <a:lstStyle/>
          <a:p>
            <a:r>
              <a:rPr lang="en-GB" sz="3100" b="1" dirty="0"/>
              <a:t>“DEPRESSION AND ANXIETY CONCERNS AMONG PREGNANT WOMEN DURING COVID-19”</a:t>
            </a:r>
            <a:endParaRPr lang="en-US" sz="3100" b="1" dirty="0"/>
          </a:p>
          <a:p>
            <a:endParaRPr lang="en-GB" sz="3100" dirty="0"/>
          </a:p>
        </p:txBody>
      </p:sp>
      <p:sp>
        <p:nvSpPr>
          <p:cNvPr id="3" name="Content Placeholder 2">
            <a:extLst>
              <a:ext uri="{FF2B5EF4-FFF2-40B4-BE49-F238E27FC236}">
                <a16:creationId xmlns:a16="http://schemas.microsoft.com/office/drawing/2014/main" id="{C740F83D-55EE-8EEB-AA6B-F812E227639B}"/>
              </a:ext>
            </a:extLst>
          </p:cNvPr>
          <p:cNvSpPr>
            <a:spLocks noGrp="1"/>
          </p:cNvSpPr>
          <p:nvPr>
            <p:ph idx="1"/>
          </p:nvPr>
        </p:nvSpPr>
        <p:spPr>
          <a:xfrm>
            <a:off x="3634154" y="480647"/>
            <a:ext cx="8085899" cy="5594880"/>
          </a:xfrm>
        </p:spPr>
        <p:txBody>
          <a:bodyPr vert="horz" lIns="91440" tIns="45720" rIns="91440" bIns="45720" rtlCol="0" anchor="ctr">
            <a:noAutofit/>
          </a:bodyPr>
          <a:lstStyle/>
          <a:p>
            <a:r>
              <a:rPr lang="en-GB" b="1" dirty="0">
                <a:solidFill>
                  <a:schemeClr val="tx1"/>
                </a:solidFill>
                <a:latin typeface="Bahnschrift"/>
              </a:rPr>
              <a:t>INTRODUCTION</a:t>
            </a:r>
          </a:p>
          <a:p>
            <a:pPr marL="0" indent="0">
              <a:buNone/>
            </a:pPr>
            <a:r>
              <a:rPr lang="en-GB" b="1" dirty="0">
                <a:solidFill>
                  <a:schemeClr val="tx1"/>
                </a:solidFill>
              </a:rPr>
              <a:t>A large number of pregnant women are diagnosed with different “mental health” illnesses. Previous studies have already noted that untreated “mental health” disorders in pregnant women cause a number of problems such as development issues of the children, low birth weight and poor health conditions. Taking these issues into consideration, this research has focused on the “mental health” concerns of pregnant women, particularly in the UK during Covid-19. </a:t>
            </a:r>
          </a:p>
          <a:p>
            <a:pPr marL="285750" indent="-285750"/>
            <a:r>
              <a:rPr lang="en-GB" b="1" dirty="0">
                <a:solidFill>
                  <a:schemeClr val="tx1"/>
                </a:solidFill>
                <a:latin typeface="Bahnschrift"/>
              </a:rPr>
              <a:t>BACKGROUND</a:t>
            </a:r>
          </a:p>
          <a:p>
            <a:pPr marL="0" indent="0">
              <a:buNone/>
            </a:pPr>
            <a:r>
              <a:rPr lang="en-GB" b="1" dirty="0">
                <a:solidFill>
                  <a:schemeClr val="tx1"/>
                </a:solidFill>
              </a:rPr>
              <a:t>Poor “mental health” of pregnant women is a major concern in the UK and many other countries.</a:t>
            </a:r>
          </a:p>
          <a:p>
            <a:pPr marL="0" indent="0">
              <a:buNone/>
            </a:pPr>
            <a:r>
              <a:rPr lang="en-GB" b="1" dirty="0">
                <a:solidFill>
                  <a:schemeClr val="tx1"/>
                </a:solidFill>
              </a:rPr>
              <a:t>(UK GOV.,NHS,WHO,2022)</a:t>
            </a:r>
          </a:p>
        </p:txBody>
      </p:sp>
      <p:sp>
        <p:nvSpPr>
          <p:cNvPr id="18" name="Date Placeholder 3">
            <a:extLst>
              <a:ext uri="{FF2B5EF4-FFF2-40B4-BE49-F238E27FC236}">
                <a16:creationId xmlns:a16="http://schemas.microsoft.com/office/drawing/2014/main" id="{CC43F803-E753-48DA-98D5-E5B3A41CEBF7}"/>
              </a:ext>
            </a:extLst>
          </p:cNvPr>
          <p:cNvSpPr>
            <a:spLocks noGrp="1"/>
          </p:cNvSpPr>
          <p:nvPr>
            <p:ph type="dt" sz="half" idx="10"/>
          </p:nvPr>
        </p:nvSpPr>
        <p:spPr/>
        <p:txBody>
          <a:bodyPr>
            <a:normAutofit/>
          </a:bodyPr>
          <a:lstStyle/>
          <a:p>
            <a:pPr>
              <a:spcAft>
                <a:spcPts val="600"/>
              </a:spcAft>
            </a:pPr>
            <a:fld id="{84EB8BE9-6B41-486B-B105-2774B518B7E7}" type="datetime1">
              <a:rPr lang="en-US" smtClean="0"/>
              <a:pPr>
                <a:spcAft>
                  <a:spcPts val="600"/>
                </a:spcAft>
              </a:pPr>
              <a:t>3/20/2023</a:t>
            </a:fld>
            <a:endParaRPr lang="en-US"/>
          </a:p>
        </p:txBody>
      </p:sp>
      <p:sp>
        <p:nvSpPr>
          <p:cNvPr id="20" name="Slide Number Placeholder 5">
            <a:extLst>
              <a:ext uri="{FF2B5EF4-FFF2-40B4-BE49-F238E27FC236}">
                <a16:creationId xmlns:a16="http://schemas.microsoft.com/office/drawing/2014/main" id="{534F209E-BC8C-4259-8732-A7BB5758D237}"/>
              </a:ext>
            </a:extLst>
          </p:cNvPr>
          <p:cNvSpPr>
            <a:spLocks noGrp="1"/>
          </p:cNvSpPr>
          <p:nvPr>
            <p:ph type="sldNum" sz="quarter" idx="12"/>
          </p:nvPr>
        </p:nvSpPr>
        <p:spPr/>
        <p:txBody>
          <a:bodyPr>
            <a:normAutofit/>
          </a:bodyPr>
          <a:lstStyle/>
          <a:p>
            <a:pPr>
              <a:spcAft>
                <a:spcPts val="600"/>
              </a:spcAft>
            </a:pPr>
            <a:fld id="{1B0A0659-E443-491A-A36E-EC2EE49C5850}" type="slidenum">
              <a:rPr lang="en-US" smtClean="0"/>
              <a:pPr>
                <a:spcAft>
                  <a:spcPts val="600"/>
                </a:spcAft>
              </a:pPr>
              <a:t>2</a:t>
            </a:fld>
            <a:endParaRPr lang="en-US"/>
          </a:p>
        </p:txBody>
      </p:sp>
    </p:spTree>
    <p:extLst>
      <p:ext uri="{BB962C8B-B14F-4D97-AF65-F5344CB8AC3E}">
        <p14:creationId xmlns:p14="http://schemas.microsoft.com/office/powerpoint/2010/main" val="356918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61D4-05FF-6438-2D4A-4EC3F42C8F6C}"/>
              </a:ext>
            </a:extLst>
          </p:cNvPr>
          <p:cNvSpPr>
            <a:spLocks noGrp="1"/>
          </p:cNvSpPr>
          <p:nvPr>
            <p:ph type="title"/>
          </p:nvPr>
        </p:nvSpPr>
        <p:spPr>
          <a:xfrm>
            <a:off x="132924" y="1069617"/>
            <a:ext cx="3168988" cy="4515203"/>
          </a:xfrm>
        </p:spPr>
        <p:txBody>
          <a:bodyPr vert="horz" lIns="91440" tIns="45720" rIns="91440" bIns="45720" rtlCol="0" anchor="b">
            <a:noAutofit/>
          </a:bodyPr>
          <a:lstStyle/>
          <a:p>
            <a:r>
              <a:rPr lang="en-GB" b="1" u="sng" dirty="0">
                <a:latin typeface="Bahnschrift"/>
              </a:rPr>
              <a:t>Research Aim</a:t>
            </a:r>
            <a:br>
              <a:rPr lang="en-GB" b="1" u="sng" dirty="0">
                <a:latin typeface="Bahnschrift"/>
              </a:rPr>
            </a:br>
            <a:endParaRPr lang="en-GB" b="1" u="sng" dirty="0">
              <a:latin typeface="Bahnschrift"/>
            </a:endParaRPr>
          </a:p>
          <a:p>
            <a:r>
              <a:rPr lang="en-GB" sz="2400" dirty="0">
                <a:latin typeface="Arial"/>
                <a:cs typeface="Arial"/>
              </a:rPr>
              <a:t>The aim of this present study is to evaluate the “mental health” concerns including depression and anxiety among the pregnant women in the UK during the Covid-19 pandemic. </a:t>
            </a:r>
          </a:p>
          <a:p>
            <a:endParaRPr lang="en-GB" dirty="0"/>
          </a:p>
        </p:txBody>
      </p:sp>
      <p:graphicFrame>
        <p:nvGraphicFramePr>
          <p:cNvPr id="14" name="Content Placeholder 2">
            <a:extLst>
              <a:ext uri="{FF2B5EF4-FFF2-40B4-BE49-F238E27FC236}">
                <a16:creationId xmlns:a16="http://schemas.microsoft.com/office/drawing/2014/main" id="{9906CD62-B7AE-68A6-AFD0-FE175BE98B71}"/>
              </a:ext>
            </a:extLst>
          </p:cNvPr>
          <p:cNvGraphicFramePr>
            <a:graphicFrameLocks noGrp="1"/>
          </p:cNvGraphicFramePr>
          <p:nvPr>
            <p:ph sz="half" idx="1"/>
          </p:nvPr>
        </p:nvGraphicFramePr>
        <p:xfrm>
          <a:off x="3867912" y="1069963"/>
          <a:ext cx="3474720" cy="4991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44D08DC6-39CF-DC01-1E6E-1DD1EF04EA9F}"/>
              </a:ext>
            </a:extLst>
          </p:cNvPr>
          <p:cNvSpPr>
            <a:spLocks noGrp="1"/>
          </p:cNvSpPr>
          <p:nvPr>
            <p:ph sz="half" idx="2"/>
          </p:nvPr>
        </p:nvSpPr>
        <p:spPr>
          <a:xfrm>
            <a:off x="7616837" y="1069963"/>
            <a:ext cx="4035436" cy="4329886"/>
          </a:xfrm>
        </p:spPr>
        <p:txBody>
          <a:bodyPr/>
          <a:lstStyle/>
          <a:p>
            <a:pPr marL="0" indent="0" algn="just">
              <a:buNone/>
            </a:pPr>
            <a:r>
              <a:rPr lang="en-GB" sz="2800" b="1" u="sng" dirty="0">
                <a:latin typeface="Bahnschrift"/>
                <a:ea typeface="+mn-lt"/>
                <a:cs typeface="+mn-lt"/>
              </a:rPr>
              <a:t>Research Question </a:t>
            </a:r>
            <a:endParaRPr lang="en-GB" b="1" u="sng">
              <a:latin typeface="Bahnschrift"/>
            </a:endParaRPr>
          </a:p>
          <a:p>
            <a:pPr marL="0" indent="0" algn="just">
              <a:buNone/>
            </a:pPr>
            <a:endParaRPr lang="en-GB" sz="2800" dirty="0">
              <a:ea typeface="+mn-lt"/>
              <a:cs typeface="+mn-lt"/>
            </a:endParaRPr>
          </a:p>
          <a:p>
            <a:pPr marL="0" indent="0" algn="just">
              <a:buNone/>
            </a:pPr>
            <a:r>
              <a:rPr lang="en-GB" sz="2800" dirty="0">
                <a:ea typeface="+mn-lt"/>
                <a:cs typeface="+mn-lt"/>
              </a:rPr>
              <a:t>What are the depression, anxiety or other “mental health” concerns for pregnant women in the UK during the Covid-19 and-post pandemic period? </a:t>
            </a:r>
            <a:endParaRPr lang="en-GB" sz="2800"/>
          </a:p>
          <a:p>
            <a:endParaRPr lang="en-GB" dirty="0"/>
          </a:p>
        </p:txBody>
      </p:sp>
    </p:spTree>
    <p:extLst>
      <p:ext uri="{BB962C8B-B14F-4D97-AF65-F5344CB8AC3E}">
        <p14:creationId xmlns:p14="http://schemas.microsoft.com/office/powerpoint/2010/main" val="3810798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3ABD5-57AD-CAAD-FDBF-941A3BA25713}"/>
              </a:ext>
            </a:extLst>
          </p:cNvPr>
          <p:cNvSpPr>
            <a:spLocks noGrp="1"/>
          </p:cNvSpPr>
          <p:nvPr>
            <p:ph type="title"/>
          </p:nvPr>
        </p:nvSpPr>
        <p:spPr/>
        <p:txBody>
          <a:bodyPr>
            <a:normAutofit fontScale="90000"/>
          </a:bodyPr>
          <a:lstStyle/>
          <a:p>
            <a:r>
              <a:rPr lang="en-GB" sz="3100" b="1" u="sng" dirty="0">
                <a:latin typeface="Bahnschrift"/>
              </a:rPr>
              <a:t>Methodology and Methods </a:t>
            </a:r>
            <a:br>
              <a:rPr lang="en-GB" sz="3100" b="1" u="sng" dirty="0">
                <a:latin typeface="Bahnschrift"/>
              </a:rPr>
            </a:br>
            <a:endParaRPr lang="en-US" sz="3100" b="1" u="sng">
              <a:latin typeface="Bahnschrift"/>
            </a:endParaRPr>
          </a:p>
          <a:p>
            <a:r>
              <a:rPr lang="en-GB" sz="3100" dirty="0"/>
              <a:t>A systematic literature (SLR) has been conducted to meet this research aim by considering the findings of the previous studies. </a:t>
            </a:r>
          </a:p>
          <a:p>
            <a:endParaRPr lang="en-GB" sz="3100" dirty="0"/>
          </a:p>
        </p:txBody>
      </p:sp>
      <p:sp>
        <p:nvSpPr>
          <p:cNvPr id="3" name="Content Placeholder 2">
            <a:extLst>
              <a:ext uri="{FF2B5EF4-FFF2-40B4-BE49-F238E27FC236}">
                <a16:creationId xmlns:a16="http://schemas.microsoft.com/office/drawing/2014/main" id="{EBBA3014-8EB2-7DEE-6248-948A54FC01D4}"/>
              </a:ext>
            </a:extLst>
          </p:cNvPr>
          <p:cNvSpPr>
            <a:spLocks noGrp="1"/>
          </p:cNvSpPr>
          <p:nvPr>
            <p:ph sz="half" idx="1"/>
          </p:nvPr>
        </p:nvSpPr>
        <p:spPr/>
        <p:txBody>
          <a:bodyPr/>
          <a:lstStyle/>
          <a:p>
            <a:pPr marL="0" indent="0" algn="just">
              <a:buNone/>
            </a:pPr>
            <a:r>
              <a:rPr lang="en-GB" sz="2800" b="1" u="sng" dirty="0">
                <a:latin typeface="Bahnschrift"/>
                <a:ea typeface="+mn-lt"/>
                <a:cs typeface="+mn-lt"/>
              </a:rPr>
              <a:t>Database Use </a:t>
            </a:r>
            <a:endParaRPr lang="en-GB" u="sng"/>
          </a:p>
          <a:p>
            <a:pPr marL="0" indent="0" algn="just">
              <a:buNone/>
            </a:pPr>
            <a:endParaRPr lang="en-GB" sz="2800" b="1" u="sng" dirty="0">
              <a:latin typeface="Bahnschrift"/>
              <a:ea typeface="+mn-lt"/>
              <a:cs typeface="+mn-lt"/>
            </a:endParaRPr>
          </a:p>
          <a:p>
            <a:pPr marL="0" indent="0">
              <a:buNone/>
            </a:pPr>
            <a:r>
              <a:rPr lang="en-GB" sz="2400" dirty="0">
                <a:latin typeface="Arial"/>
                <a:ea typeface="+mn-lt"/>
                <a:cs typeface="+mn-lt"/>
              </a:rPr>
              <a:t>A total of three particular online databases including ‘</a:t>
            </a:r>
            <a:r>
              <a:rPr lang="en-GB" sz="2400" i="1" dirty="0">
                <a:latin typeface="Arial"/>
                <a:ea typeface="+mn-lt"/>
                <a:cs typeface="+mn-lt"/>
              </a:rPr>
              <a:t>PubMed’</a:t>
            </a:r>
            <a:r>
              <a:rPr lang="en-GB" sz="2400" dirty="0">
                <a:latin typeface="Arial"/>
                <a:ea typeface="+mn-lt"/>
                <a:cs typeface="+mn-lt"/>
              </a:rPr>
              <a:t>, ‘</a:t>
            </a:r>
            <a:r>
              <a:rPr lang="en-GB" sz="2400" i="1" dirty="0">
                <a:latin typeface="Arial"/>
                <a:ea typeface="+mn-lt"/>
                <a:cs typeface="+mn-lt"/>
              </a:rPr>
              <a:t>Google Scholar’</a:t>
            </a:r>
            <a:r>
              <a:rPr lang="en-GB" sz="2400" dirty="0">
                <a:latin typeface="Arial"/>
                <a:ea typeface="+mn-lt"/>
                <a:cs typeface="+mn-lt"/>
              </a:rPr>
              <a:t> and ‘</a:t>
            </a:r>
            <a:r>
              <a:rPr lang="en-GB" sz="2400" i="1" dirty="0">
                <a:latin typeface="Arial"/>
                <a:ea typeface="+mn-lt"/>
                <a:cs typeface="+mn-lt"/>
              </a:rPr>
              <a:t>Science-Direct’</a:t>
            </a:r>
            <a:r>
              <a:rPr lang="en-GB" sz="2400" dirty="0">
                <a:latin typeface="Arial"/>
                <a:ea typeface="+mn-lt"/>
                <a:cs typeface="+mn-lt"/>
              </a:rPr>
              <a:t> have been used to search for the relevant research articles and journals.</a:t>
            </a:r>
            <a:r>
              <a:rPr lang="en-GB" dirty="0">
                <a:ea typeface="+mn-lt"/>
                <a:cs typeface="+mn-lt"/>
              </a:rPr>
              <a:t> </a:t>
            </a:r>
            <a:endParaRPr lang="en-GB"/>
          </a:p>
        </p:txBody>
      </p:sp>
      <p:sp>
        <p:nvSpPr>
          <p:cNvPr id="4" name="Content Placeholder 3">
            <a:extLst>
              <a:ext uri="{FF2B5EF4-FFF2-40B4-BE49-F238E27FC236}">
                <a16:creationId xmlns:a16="http://schemas.microsoft.com/office/drawing/2014/main" id="{EFCB5AEA-A76A-68B1-24D5-404875EB7069}"/>
              </a:ext>
            </a:extLst>
          </p:cNvPr>
          <p:cNvSpPr>
            <a:spLocks noGrp="1"/>
          </p:cNvSpPr>
          <p:nvPr>
            <p:ph sz="half" idx="2"/>
          </p:nvPr>
        </p:nvSpPr>
        <p:spPr>
          <a:xfrm>
            <a:off x="7846875" y="1127472"/>
            <a:ext cx="3647248" cy="5120640"/>
          </a:xfrm>
        </p:spPr>
        <p:txBody>
          <a:bodyPr/>
          <a:lstStyle/>
          <a:p>
            <a:pPr marL="0" indent="0">
              <a:buNone/>
            </a:pPr>
            <a:r>
              <a:rPr lang="en-GB" sz="2800" b="1" u="sng" dirty="0">
                <a:latin typeface="Bahnschrift"/>
                <a:ea typeface="+mn-lt"/>
                <a:cs typeface="+mn-lt"/>
              </a:rPr>
              <a:t>Eligibility Criteria</a:t>
            </a:r>
            <a:endParaRPr lang="en-GB" sz="2800" u="sng" dirty="0">
              <a:latin typeface="Bahnschrift"/>
            </a:endParaRPr>
          </a:p>
          <a:p>
            <a:endParaRPr lang="en-GB"/>
          </a:p>
          <a:p>
            <a:pPr marL="0" indent="0">
              <a:buNone/>
            </a:pPr>
            <a:r>
              <a:rPr lang="en-GB" sz="2400" dirty="0">
                <a:latin typeface="Arial"/>
                <a:ea typeface="+mn-lt"/>
                <a:cs typeface="+mn-lt"/>
              </a:rPr>
              <a:t>The inclusion criteria for the selection of articles were based on the publication date, language, and relevance to the research topic. The exclusion criteria were articles that did not meet the inclusion criteria or were duplicates.</a:t>
            </a:r>
            <a:endParaRPr lang="en-GB" sz="2400">
              <a:latin typeface="Arial"/>
              <a:cs typeface="Arial"/>
            </a:endParaRPr>
          </a:p>
          <a:p>
            <a:endParaRPr lang="en-GB" dirty="0"/>
          </a:p>
        </p:txBody>
      </p:sp>
    </p:spTree>
    <p:extLst>
      <p:ext uri="{BB962C8B-B14F-4D97-AF65-F5344CB8AC3E}">
        <p14:creationId xmlns:p14="http://schemas.microsoft.com/office/powerpoint/2010/main" val="2945702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76AD4EF4-ABB8-9EA1-18B4-2F5BFE094308}"/>
              </a:ext>
            </a:extLst>
          </p:cNvPr>
          <p:cNvPicPr>
            <a:picLocks noChangeAspect="1"/>
          </p:cNvPicPr>
          <p:nvPr/>
        </p:nvPicPr>
        <p:blipFill>
          <a:blip r:embed="rId2"/>
          <a:stretch>
            <a:fillRect/>
          </a:stretch>
        </p:blipFill>
        <p:spPr>
          <a:xfrm>
            <a:off x="2445294" y="473655"/>
            <a:ext cx="7646467" cy="6385143"/>
          </a:xfrm>
          <a:prstGeom prst="rect">
            <a:avLst/>
          </a:prstGeom>
        </p:spPr>
      </p:pic>
    </p:spTree>
    <p:extLst>
      <p:ext uri="{BB962C8B-B14F-4D97-AF65-F5344CB8AC3E}">
        <p14:creationId xmlns:p14="http://schemas.microsoft.com/office/powerpoint/2010/main" val="1339833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6B9E1-E691-7CE7-DBE1-9EBA13B1E306}"/>
              </a:ext>
            </a:extLst>
          </p:cNvPr>
          <p:cNvSpPr>
            <a:spLocks noGrp="1"/>
          </p:cNvSpPr>
          <p:nvPr>
            <p:ph type="title"/>
          </p:nvPr>
        </p:nvSpPr>
        <p:spPr/>
        <p:txBody>
          <a:bodyPr/>
          <a:lstStyle/>
          <a:p>
            <a:pPr algn="ctr"/>
            <a:r>
              <a:rPr lang="en-GB" b="1" dirty="0"/>
              <a:t>THEMES</a:t>
            </a:r>
            <a:endParaRPr lang="en-US"/>
          </a:p>
        </p:txBody>
      </p:sp>
      <p:sp>
        <p:nvSpPr>
          <p:cNvPr id="3" name="Text Placeholder 2">
            <a:extLst>
              <a:ext uri="{FF2B5EF4-FFF2-40B4-BE49-F238E27FC236}">
                <a16:creationId xmlns:a16="http://schemas.microsoft.com/office/drawing/2014/main" id="{E4AFFD5F-DB92-A68E-FA02-E62FBE49CBCD}"/>
              </a:ext>
            </a:extLst>
          </p:cNvPr>
          <p:cNvSpPr>
            <a:spLocks noGrp="1"/>
          </p:cNvSpPr>
          <p:nvPr>
            <p:ph type="body" idx="1"/>
          </p:nvPr>
        </p:nvSpPr>
        <p:spPr>
          <a:xfrm>
            <a:off x="3925421" y="621020"/>
            <a:ext cx="3474720" cy="807720"/>
          </a:xfrm>
        </p:spPr>
        <p:txBody>
          <a:bodyPr>
            <a:normAutofit/>
          </a:bodyPr>
          <a:lstStyle/>
          <a:p>
            <a:r>
              <a:rPr lang="en-GB" sz="3200" u="sng" dirty="0">
                <a:solidFill>
                  <a:schemeClr val="tx1"/>
                </a:solidFill>
              </a:rPr>
              <a:t>Theme 1</a:t>
            </a:r>
          </a:p>
        </p:txBody>
      </p:sp>
      <p:sp>
        <p:nvSpPr>
          <p:cNvPr id="4" name="Content Placeholder 3">
            <a:extLst>
              <a:ext uri="{FF2B5EF4-FFF2-40B4-BE49-F238E27FC236}">
                <a16:creationId xmlns:a16="http://schemas.microsoft.com/office/drawing/2014/main" id="{BCDD5BBC-FCAB-9483-3525-A7BAB5356D87}"/>
              </a:ext>
            </a:extLst>
          </p:cNvPr>
          <p:cNvSpPr>
            <a:spLocks noGrp="1"/>
          </p:cNvSpPr>
          <p:nvPr>
            <p:ph sz="half" idx="2"/>
          </p:nvPr>
        </p:nvSpPr>
        <p:spPr>
          <a:xfrm>
            <a:off x="3796025" y="1427728"/>
            <a:ext cx="3474720" cy="2556870"/>
          </a:xfrm>
        </p:spPr>
        <p:txBody>
          <a:bodyPr/>
          <a:lstStyle/>
          <a:p>
            <a:pPr marL="0" indent="0">
              <a:buNone/>
            </a:pPr>
            <a:r>
              <a:rPr lang="en-GB" sz="2400" b="1" i="1" dirty="0">
                <a:solidFill>
                  <a:schemeClr val="tx1"/>
                </a:solidFill>
                <a:ea typeface="+mn-lt"/>
                <a:cs typeface="+mn-lt"/>
              </a:rPr>
              <a:t>Covid-19 increased depression and anxiety levels among pregnant women</a:t>
            </a:r>
          </a:p>
          <a:p>
            <a:pPr marL="0" indent="0">
              <a:buNone/>
            </a:pPr>
            <a:endParaRPr lang="en-GB" sz="2400" b="1" i="1" dirty="0">
              <a:solidFill>
                <a:schemeClr val="tx1"/>
              </a:solidFill>
            </a:endParaRPr>
          </a:p>
        </p:txBody>
      </p:sp>
      <p:sp>
        <p:nvSpPr>
          <p:cNvPr id="5" name="Text Placeholder 4">
            <a:extLst>
              <a:ext uri="{FF2B5EF4-FFF2-40B4-BE49-F238E27FC236}">
                <a16:creationId xmlns:a16="http://schemas.microsoft.com/office/drawing/2014/main" id="{C9577286-07E7-C874-BF65-820654278EC8}"/>
              </a:ext>
            </a:extLst>
          </p:cNvPr>
          <p:cNvSpPr>
            <a:spLocks noGrp="1"/>
          </p:cNvSpPr>
          <p:nvPr>
            <p:ph type="body" sz="quarter" idx="3"/>
          </p:nvPr>
        </p:nvSpPr>
        <p:spPr>
          <a:xfrm>
            <a:off x="7818463" y="606643"/>
            <a:ext cx="3474720" cy="813171"/>
          </a:xfrm>
        </p:spPr>
        <p:txBody>
          <a:bodyPr>
            <a:normAutofit/>
          </a:bodyPr>
          <a:lstStyle/>
          <a:p>
            <a:r>
              <a:rPr lang="en-GB" sz="3200" u="sng" dirty="0">
                <a:solidFill>
                  <a:schemeClr val="tx1"/>
                </a:solidFill>
              </a:rPr>
              <a:t>Theme 2</a:t>
            </a:r>
          </a:p>
        </p:txBody>
      </p:sp>
      <p:sp>
        <p:nvSpPr>
          <p:cNvPr id="6" name="Content Placeholder 5">
            <a:extLst>
              <a:ext uri="{FF2B5EF4-FFF2-40B4-BE49-F238E27FC236}">
                <a16:creationId xmlns:a16="http://schemas.microsoft.com/office/drawing/2014/main" id="{8F8BE900-C5E2-D315-7BDF-E88E8CFE99A4}"/>
              </a:ext>
            </a:extLst>
          </p:cNvPr>
          <p:cNvSpPr>
            <a:spLocks noGrp="1"/>
          </p:cNvSpPr>
          <p:nvPr>
            <p:ph sz="quarter" idx="4"/>
          </p:nvPr>
        </p:nvSpPr>
        <p:spPr>
          <a:xfrm>
            <a:off x="7818463" y="1427728"/>
            <a:ext cx="3474720" cy="3261360"/>
          </a:xfrm>
        </p:spPr>
        <p:txBody>
          <a:bodyPr/>
          <a:lstStyle/>
          <a:p>
            <a:pPr marL="0" indent="0">
              <a:buNone/>
            </a:pPr>
            <a:r>
              <a:rPr lang="en-GB" sz="2400" b="1" i="1" dirty="0">
                <a:solidFill>
                  <a:schemeClr val="tx1"/>
                </a:solidFill>
                <a:ea typeface="+mn-lt"/>
                <a:cs typeface="+mn-lt"/>
              </a:rPr>
              <a:t>Health and social workers need to provide “mental health” support through effective prevention strategies, counselling and assessing s maternal “mental health” programs </a:t>
            </a:r>
            <a:r>
              <a:rPr lang="en-GB" sz="2400" b="1" i="1" dirty="0">
                <a:ea typeface="+mn-lt"/>
                <a:cs typeface="+mn-lt"/>
              </a:rPr>
              <a:t> </a:t>
            </a:r>
            <a:endParaRPr lang="en-GB" sz="2400" dirty="0"/>
          </a:p>
        </p:txBody>
      </p:sp>
      <p:graphicFrame>
        <p:nvGraphicFramePr>
          <p:cNvPr id="8" name="Table 7">
            <a:extLst>
              <a:ext uri="{FF2B5EF4-FFF2-40B4-BE49-F238E27FC236}">
                <a16:creationId xmlns:a16="http://schemas.microsoft.com/office/drawing/2014/main" id="{D0CAE583-7FA3-4E1C-62B9-B36D70236C4D}"/>
              </a:ext>
            </a:extLst>
          </p:cNvPr>
          <p:cNvGraphicFramePr>
            <a:graphicFrameLocks noGrp="1"/>
          </p:cNvGraphicFramePr>
          <p:nvPr>
            <p:extLst>
              <p:ext uri="{D42A27DB-BD31-4B8C-83A1-F6EECF244321}">
                <p14:modId xmlns:p14="http://schemas.microsoft.com/office/powerpoint/2010/main" val="4079724133"/>
              </p:ext>
            </p:extLst>
          </p:nvPr>
        </p:nvGraphicFramePr>
        <p:xfrm>
          <a:off x="3838755" y="3594339"/>
          <a:ext cx="3079718" cy="2782646"/>
        </p:xfrm>
        <a:graphic>
          <a:graphicData uri="http://schemas.openxmlformats.org/drawingml/2006/table">
            <a:tbl>
              <a:tblPr firstRow="1" bandRow="1">
                <a:tableStyleId>{5C22544A-7EE6-4342-B048-85BDC9FD1C3A}</a:tableStyleId>
              </a:tblPr>
              <a:tblGrid>
                <a:gridCol w="3079718">
                  <a:extLst>
                    <a:ext uri="{9D8B030D-6E8A-4147-A177-3AD203B41FA5}">
                      <a16:colId xmlns:a16="http://schemas.microsoft.com/office/drawing/2014/main" val="3601063643"/>
                    </a:ext>
                  </a:extLst>
                </a:gridCol>
              </a:tblGrid>
              <a:tr h="394084">
                <a:tc>
                  <a:txBody>
                    <a:bodyPr/>
                    <a:lstStyle/>
                    <a:p>
                      <a:pPr>
                        <a:lnSpc>
                          <a:spcPct val="150000"/>
                        </a:lnSpc>
                      </a:pPr>
                      <a:r>
                        <a:rPr lang="en-GB" sz="1800" b="1" dirty="0">
                          <a:effectLst/>
                        </a:rPr>
                        <a:t>Mei et al. 2021</a:t>
                      </a:r>
                    </a:p>
                  </a:txBody>
                  <a:tcPr marL="63500" marR="63500" marT="63500" marB="63500"/>
                </a:tc>
                <a:extLst>
                  <a:ext uri="{0D108BD9-81ED-4DB2-BD59-A6C34878D82A}">
                    <a16:rowId xmlns:a16="http://schemas.microsoft.com/office/drawing/2014/main" val="1386528627"/>
                  </a:ext>
                </a:extLst>
              </a:tr>
              <a:tr h="689648">
                <a:tc>
                  <a:txBody>
                    <a:bodyPr/>
                    <a:lstStyle/>
                    <a:p>
                      <a:pPr>
                        <a:lnSpc>
                          <a:spcPct val="150000"/>
                        </a:lnSpc>
                      </a:pPr>
                      <a:r>
                        <a:rPr lang="en-GB" sz="1800" b="1" dirty="0" err="1">
                          <a:effectLst/>
                        </a:rPr>
                        <a:t>Zainiyah</a:t>
                      </a:r>
                      <a:r>
                        <a:rPr lang="en-GB" sz="1800" b="1" dirty="0">
                          <a:effectLst/>
                        </a:rPr>
                        <a:t> and </a:t>
                      </a:r>
                      <a:r>
                        <a:rPr lang="en-GB" sz="1800" b="1" dirty="0" err="1">
                          <a:effectLst/>
                        </a:rPr>
                        <a:t>Susanti</a:t>
                      </a:r>
                      <a:r>
                        <a:rPr lang="en-GB" sz="1800" b="1" dirty="0">
                          <a:effectLst/>
                        </a:rPr>
                        <a:t>, 2020</a:t>
                      </a:r>
                    </a:p>
                  </a:txBody>
                  <a:tcPr marL="63500" marR="63500" marT="63500" marB="63500"/>
                </a:tc>
                <a:extLst>
                  <a:ext uri="{0D108BD9-81ED-4DB2-BD59-A6C34878D82A}">
                    <a16:rowId xmlns:a16="http://schemas.microsoft.com/office/drawing/2014/main" val="3768299496"/>
                  </a:ext>
                </a:extLst>
              </a:tr>
              <a:tr h="689648">
                <a:tc>
                  <a:txBody>
                    <a:bodyPr/>
                    <a:lstStyle/>
                    <a:p>
                      <a:pPr>
                        <a:lnSpc>
                          <a:spcPct val="150000"/>
                        </a:lnSpc>
                      </a:pPr>
                      <a:r>
                        <a:rPr lang="en-GB" sz="1800" b="1" dirty="0">
                          <a:effectLst/>
                        </a:rPr>
                        <a:t>Sanders and Blaylock, 2021</a:t>
                      </a:r>
                    </a:p>
                  </a:txBody>
                  <a:tcPr marL="63500" marR="63500" marT="63500" marB="63500"/>
                </a:tc>
                <a:extLst>
                  <a:ext uri="{0D108BD9-81ED-4DB2-BD59-A6C34878D82A}">
                    <a16:rowId xmlns:a16="http://schemas.microsoft.com/office/drawing/2014/main" val="4156092237"/>
                  </a:ext>
                </a:extLst>
              </a:tr>
              <a:tr h="689648">
                <a:tc>
                  <a:txBody>
                    <a:bodyPr/>
                    <a:lstStyle/>
                    <a:p>
                      <a:pPr>
                        <a:lnSpc>
                          <a:spcPct val="150000"/>
                        </a:lnSpc>
                      </a:pPr>
                      <a:r>
                        <a:rPr lang="en-GB" sz="1800" b="1" dirty="0">
                          <a:effectLst/>
                        </a:rPr>
                        <a:t>McKinlay, Fancourt and Burton, 2022</a:t>
                      </a:r>
                    </a:p>
                  </a:txBody>
                  <a:tcPr marL="63500" marR="63500" marT="63500" marB="63500"/>
                </a:tc>
                <a:extLst>
                  <a:ext uri="{0D108BD9-81ED-4DB2-BD59-A6C34878D82A}">
                    <a16:rowId xmlns:a16="http://schemas.microsoft.com/office/drawing/2014/main" val="491629759"/>
                  </a:ext>
                </a:extLst>
              </a:tr>
            </a:tbl>
          </a:graphicData>
        </a:graphic>
      </p:graphicFrame>
      <p:sp>
        <p:nvSpPr>
          <p:cNvPr id="9" name="TextBox 8">
            <a:extLst>
              <a:ext uri="{FF2B5EF4-FFF2-40B4-BE49-F238E27FC236}">
                <a16:creationId xmlns:a16="http://schemas.microsoft.com/office/drawing/2014/main" id="{2284B2F4-84C2-2BAF-69F3-637D8688DBC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p>
        </p:txBody>
      </p:sp>
      <p:sp>
        <p:nvSpPr>
          <p:cNvPr id="12" name="TextBox 11">
            <a:extLst>
              <a:ext uri="{FF2B5EF4-FFF2-40B4-BE49-F238E27FC236}">
                <a16:creationId xmlns:a16="http://schemas.microsoft.com/office/drawing/2014/main" id="{DD292BB6-275D-AF82-99A2-B6DF2484C56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p>
        </p:txBody>
      </p:sp>
      <p:graphicFrame>
        <p:nvGraphicFramePr>
          <p:cNvPr id="11" name="Table 10">
            <a:extLst>
              <a:ext uri="{FF2B5EF4-FFF2-40B4-BE49-F238E27FC236}">
                <a16:creationId xmlns:a16="http://schemas.microsoft.com/office/drawing/2014/main" id="{8362DC73-3599-DF05-B223-F1C045B1733D}"/>
              </a:ext>
            </a:extLst>
          </p:cNvPr>
          <p:cNvGraphicFramePr>
            <a:graphicFrameLocks noGrp="1"/>
          </p:cNvGraphicFramePr>
          <p:nvPr>
            <p:extLst>
              <p:ext uri="{D42A27DB-BD31-4B8C-83A1-F6EECF244321}">
                <p14:modId xmlns:p14="http://schemas.microsoft.com/office/powerpoint/2010/main" val="2378440916"/>
              </p:ext>
            </p:extLst>
          </p:nvPr>
        </p:nvGraphicFramePr>
        <p:xfrm>
          <a:off x="7835121" y="4322021"/>
          <a:ext cx="3858908" cy="1983740"/>
        </p:xfrm>
        <a:graphic>
          <a:graphicData uri="http://schemas.openxmlformats.org/drawingml/2006/table">
            <a:tbl>
              <a:tblPr firstRow="1" bandRow="1">
                <a:tableStyleId>{5C22544A-7EE6-4342-B048-85BDC9FD1C3A}</a:tableStyleId>
              </a:tblPr>
              <a:tblGrid>
                <a:gridCol w="3858908">
                  <a:extLst>
                    <a:ext uri="{9D8B030D-6E8A-4147-A177-3AD203B41FA5}">
                      <a16:colId xmlns:a16="http://schemas.microsoft.com/office/drawing/2014/main" val="3772274848"/>
                    </a:ext>
                  </a:extLst>
                </a:gridCol>
              </a:tblGrid>
              <a:tr h="279400">
                <a:tc>
                  <a:txBody>
                    <a:bodyPr/>
                    <a:lstStyle/>
                    <a:p>
                      <a:pPr>
                        <a:lnSpc>
                          <a:spcPct val="150000"/>
                        </a:lnSpc>
                      </a:pPr>
                      <a:r>
                        <a:rPr lang="en-GB" sz="1800" b="0" dirty="0">
                          <a:effectLst/>
                        </a:rPr>
                        <a:t>Payne and van den Akker, 2022</a:t>
                      </a:r>
                    </a:p>
                  </a:txBody>
                  <a:tcPr marL="63500" marR="63500" marT="63500" marB="63500"/>
                </a:tc>
                <a:extLst>
                  <a:ext uri="{0D108BD9-81ED-4DB2-BD59-A6C34878D82A}">
                    <a16:rowId xmlns:a16="http://schemas.microsoft.com/office/drawing/2014/main" val="2211207520"/>
                  </a:ext>
                </a:extLst>
              </a:tr>
              <a:tr h="279400">
                <a:tc>
                  <a:txBody>
                    <a:bodyPr/>
                    <a:lstStyle/>
                    <a:p>
                      <a:pPr>
                        <a:lnSpc>
                          <a:spcPct val="150000"/>
                        </a:lnSpc>
                      </a:pPr>
                      <a:r>
                        <a:rPr lang="en-GB" sz="1800" b="0" dirty="0">
                          <a:effectLst/>
                        </a:rPr>
                        <a:t>Ceulemans et al. 2021</a:t>
                      </a:r>
                    </a:p>
                  </a:txBody>
                  <a:tcPr marL="63500" marR="63500" marT="63500" marB="63500"/>
                </a:tc>
                <a:extLst>
                  <a:ext uri="{0D108BD9-81ED-4DB2-BD59-A6C34878D82A}">
                    <a16:rowId xmlns:a16="http://schemas.microsoft.com/office/drawing/2014/main" val="633323915"/>
                  </a:ext>
                </a:extLst>
              </a:tr>
              <a:tr h="279400">
                <a:tc>
                  <a:txBody>
                    <a:bodyPr/>
                    <a:lstStyle/>
                    <a:p>
                      <a:pPr>
                        <a:lnSpc>
                          <a:spcPct val="150000"/>
                        </a:lnSpc>
                      </a:pPr>
                      <a:r>
                        <a:rPr lang="en-GB" sz="1800" b="0" dirty="0">
                          <a:effectLst/>
                        </a:rPr>
                        <a:t>Dib et al. 2020</a:t>
                      </a:r>
                    </a:p>
                  </a:txBody>
                  <a:tcPr marL="63500" marR="63500" marT="63500" marB="63500"/>
                </a:tc>
                <a:extLst>
                  <a:ext uri="{0D108BD9-81ED-4DB2-BD59-A6C34878D82A}">
                    <a16:rowId xmlns:a16="http://schemas.microsoft.com/office/drawing/2014/main" val="4077271972"/>
                  </a:ext>
                </a:extLst>
              </a:tr>
              <a:tr h="279400">
                <a:tc>
                  <a:txBody>
                    <a:bodyPr/>
                    <a:lstStyle/>
                    <a:p>
                      <a:pPr algn="just">
                        <a:lnSpc>
                          <a:spcPct val="150000"/>
                        </a:lnSpc>
                      </a:pPr>
                      <a:r>
                        <a:rPr lang="en-GB" sz="1800" b="0" dirty="0" err="1">
                          <a:effectLst/>
                        </a:rPr>
                        <a:t>Filippetti</a:t>
                      </a:r>
                      <a:r>
                        <a:rPr lang="en-GB" sz="1800" b="0" dirty="0">
                          <a:effectLst/>
                        </a:rPr>
                        <a:t>, Clarke and Rigato, 2022</a:t>
                      </a:r>
                    </a:p>
                  </a:txBody>
                  <a:tcPr marL="63500" marR="63500" marT="63500" marB="63500"/>
                </a:tc>
                <a:extLst>
                  <a:ext uri="{0D108BD9-81ED-4DB2-BD59-A6C34878D82A}">
                    <a16:rowId xmlns:a16="http://schemas.microsoft.com/office/drawing/2014/main" val="28819385"/>
                  </a:ext>
                </a:extLst>
              </a:tr>
            </a:tbl>
          </a:graphicData>
        </a:graphic>
      </p:graphicFrame>
    </p:spTree>
    <p:extLst>
      <p:ext uri="{BB962C8B-B14F-4D97-AF65-F5344CB8AC3E}">
        <p14:creationId xmlns:p14="http://schemas.microsoft.com/office/powerpoint/2010/main" val="1068087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extBox 1">
            <a:extLst>
              <a:ext uri="{FF2B5EF4-FFF2-40B4-BE49-F238E27FC236}">
                <a16:creationId xmlns:a16="http://schemas.microsoft.com/office/drawing/2014/main" id="{0A5F18E7-4764-1D9A-F41F-E26FB848068D}"/>
              </a:ext>
            </a:extLst>
          </p:cNvPr>
          <p:cNvSpPr txBox="1"/>
          <p:nvPr/>
        </p:nvSpPr>
        <p:spPr>
          <a:xfrm>
            <a:off x="1600754" y="1087374"/>
            <a:ext cx="8983489" cy="10009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u="sng" spc="-60" dirty="0">
                <a:solidFill>
                  <a:srgbClr val="FFFFFF"/>
                </a:solidFill>
                <a:latin typeface="+mj-lt"/>
                <a:ea typeface="+mj-ea"/>
                <a:cs typeface="+mj-cs"/>
              </a:rPr>
              <a:t>CONCLUSION AND RECOMMENDATIONS</a:t>
            </a:r>
          </a:p>
        </p:txBody>
      </p:sp>
      <p:sp>
        <p:nvSpPr>
          <p:cNvPr id="16" name="Rectangle 15">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Box 2">
            <a:extLst>
              <a:ext uri="{FF2B5EF4-FFF2-40B4-BE49-F238E27FC236}">
                <a16:creationId xmlns:a16="http://schemas.microsoft.com/office/drawing/2014/main" id="{22C908F9-1120-A26A-3A3C-07CC08A94DD4}"/>
              </a:ext>
            </a:extLst>
          </p:cNvPr>
          <p:cNvSpPr txBox="1"/>
          <p:nvPr/>
        </p:nvSpPr>
        <p:spPr>
          <a:xfrm>
            <a:off x="1600753" y="2521069"/>
            <a:ext cx="9400432" cy="356883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182880">
              <a:lnSpc>
                <a:spcPct val="90000"/>
              </a:lnSpc>
              <a:spcAft>
                <a:spcPts val="600"/>
              </a:spcAft>
              <a:buClr>
                <a:schemeClr val="accent1"/>
              </a:buClr>
              <a:buFont typeface="Wingdings 2" pitchFamily="18" charset="2"/>
              <a:buChar char=""/>
            </a:pPr>
            <a:r>
              <a:rPr lang="en-US" sz="2000" dirty="0">
                <a:latin typeface="Arial"/>
                <a:cs typeface="Arial"/>
              </a:rPr>
              <a:t>Concluding the overall findings and discussions, it can be said that the Coronavirus outbreak has increased the levels of both anxiety and depression and other traumatic symptoms among women who are pregnant in the UK.</a:t>
            </a:r>
          </a:p>
          <a:p>
            <a:pPr marL="342900" indent="-182880">
              <a:lnSpc>
                <a:spcPct val="90000"/>
              </a:lnSpc>
              <a:spcAft>
                <a:spcPts val="600"/>
              </a:spcAft>
              <a:buClr>
                <a:schemeClr val="accent1"/>
              </a:buClr>
              <a:buFont typeface="Wingdings 2" pitchFamily="18" charset="2"/>
              <a:buChar char=""/>
            </a:pPr>
            <a:r>
              <a:rPr lang="en-US" sz="2000" dirty="0">
                <a:latin typeface="Arial"/>
                <a:cs typeface="Arial"/>
              </a:rPr>
              <a:t> In this particular context, a lack of social support, hormonal changes, social distancing, and other lockdown restrictions have been identified as the key factors </a:t>
            </a:r>
          </a:p>
          <a:p>
            <a:pPr marL="342900" indent="-182880">
              <a:lnSpc>
                <a:spcPct val="90000"/>
              </a:lnSpc>
              <a:spcAft>
                <a:spcPts val="600"/>
              </a:spcAft>
              <a:buClr>
                <a:schemeClr val="accent1"/>
              </a:buClr>
              <a:buFont typeface="Wingdings 2" pitchFamily="18" charset="2"/>
              <a:buChar char=""/>
            </a:pPr>
            <a:r>
              <a:rPr lang="en-US" sz="2000" dirty="0">
                <a:latin typeface="Arial"/>
                <a:cs typeface="Arial"/>
              </a:rPr>
              <a:t>it can be recommended that the health or social care workers need to provide different psychological supports such as counselling and emergency services to the pregnant women as per their needs.</a:t>
            </a:r>
          </a:p>
          <a:p>
            <a:pPr marL="342900" indent="-182880">
              <a:lnSpc>
                <a:spcPct val="90000"/>
              </a:lnSpc>
              <a:spcAft>
                <a:spcPts val="600"/>
              </a:spcAft>
              <a:buClr>
                <a:schemeClr val="accent1"/>
              </a:buClr>
              <a:buFont typeface="Wingdings 2" pitchFamily="18" charset="2"/>
              <a:buChar char=""/>
            </a:pPr>
            <a:r>
              <a:rPr lang="en-US" sz="2000" dirty="0">
                <a:latin typeface="Arial"/>
                <a:cs typeface="Arial"/>
              </a:rPr>
              <a:t>Additionally, training </a:t>
            </a:r>
            <a:r>
              <a:rPr lang="en-US" sz="2000" dirty="0" err="1">
                <a:latin typeface="Arial"/>
                <a:cs typeface="Arial"/>
              </a:rPr>
              <a:t>programmes</a:t>
            </a:r>
            <a:r>
              <a:rPr lang="en-US" sz="2000" dirty="0">
                <a:latin typeface="Arial"/>
                <a:cs typeface="Arial"/>
              </a:rPr>
              <a:t> for healthcare professionals should be created to improve their abilities to support pregnant women psychologically</a:t>
            </a:r>
          </a:p>
        </p:txBody>
      </p:sp>
    </p:spTree>
    <p:extLst>
      <p:ext uri="{BB962C8B-B14F-4D97-AF65-F5344CB8AC3E}">
        <p14:creationId xmlns:p14="http://schemas.microsoft.com/office/powerpoint/2010/main" val="25041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Shape 1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5B45EC2A-E875-10FD-6962-49728B69ADAE}"/>
              </a:ext>
            </a:extLst>
          </p:cNvPr>
          <p:cNvSpPr txBox="1"/>
          <p:nvPr/>
        </p:nvSpPr>
        <p:spPr>
          <a:xfrm>
            <a:off x="4134928" y="51758"/>
            <a:ext cx="7430218" cy="7355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rPr>
              <a:t>Berthelot, N., Lemieux, R., Garon</a:t>
            </a:r>
            <a:r>
              <a:rPr lang="en-GB" sz="1200" dirty="0">
                <a:latin typeface="Cambria Math"/>
              </a:rPr>
              <a:t>‐</a:t>
            </a:r>
            <a:r>
              <a:rPr lang="en-GB" sz="1200" dirty="0">
                <a:latin typeface="Times New Roman"/>
              </a:rPr>
              <a:t>Bissonnette, J., Drouin</a:t>
            </a:r>
            <a:r>
              <a:rPr lang="en-GB" sz="1200" dirty="0">
                <a:latin typeface="Cambria Math"/>
              </a:rPr>
              <a:t>‐</a:t>
            </a:r>
            <a:r>
              <a:rPr lang="en-GB" sz="1200" dirty="0" err="1">
                <a:latin typeface="Times New Roman"/>
              </a:rPr>
              <a:t>Maziade</a:t>
            </a:r>
            <a:r>
              <a:rPr lang="en-GB" sz="1200" dirty="0">
                <a:latin typeface="Times New Roman"/>
              </a:rPr>
              <a:t>, C., Martel, É. and </a:t>
            </a:r>
            <a:r>
              <a:rPr lang="en-GB" sz="1200" dirty="0" err="1">
                <a:latin typeface="Times New Roman"/>
              </a:rPr>
              <a:t>Maziade</a:t>
            </a:r>
            <a:r>
              <a:rPr lang="en-GB" sz="1200" dirty="0">
                <a:latin typeface="Times New Roman"/>
              </a:rPr>
              <a:t>, M., 2020. Uptrend in distress and psychiatric symptomatology in pregnant women during the coronavirus disease 2019 pandemic. </a:t>
            </a:r>
            <a:r>
              <a:rPr lang="en-GB" sz="1200" i="1" dirty="0">
                <a:latin typeface="Times New Roman"/>
              </a:rPr>
              <a:t>Acta </a:t>
            </a:r>
            <a:r>
              <a:rPr lang="en-GB" sz="1200" i="1" dirty="0" err="1">
                <a:latin typeface="Times New Roman"/>
              </a:rPr>
              <a:t>obstetricia</a:t>
            </a:r>
            <a:r>
              <a:rPr lang="en-GB" sz="1200" i="1" dirty="0">
                <a:latin typeface="Times New Roman"/>
              </a:rPr>
              <a:t> et </a:t>
            </a:r>
            <a:r>
              <a:rPr lang="en-GB" sz="1200" i="1" dirty="0" err="1">
                <a:latin typeface="Times New Roman"/>
              </a:rPr>
              <a:t>gynecologica</a:t>
            </a:r>
            <a:r>
              <a:rPr lang="en-GB" sz="1200" i="1" dirty="0">
                <a:latin typeface="Times New Roman"/>
              </a:rPr>
              <a:t> Scandinavica</a:t>
            </a:r>
            <a:r>
              <a:rPr lang="en-GB" sz="1200" dirty="0">
                <a:latin typeface="Times New Roman"/>
              </a:rPr>
              <a:t>, </a:t>
            </a:r>
            <a:r>
              <a:rPr lang="en-GB" sz="1200" i="1" dirty="0">
                <a:latin typeface="Times New Roman"/>
              </a:rPr>
              <a:t>99</a:t>
            </a:r>
            <a:r>
              <a:rPr lang="en-GB" sz="1200" dirty="0">
                <a:latin typeface="Times New Roman"/>
              </a:rPr>
              <a:t>(7).</a:t>
            </a:r>
            <a:endParaRPr lang="en-GB" sz="1200">
              <a:latin typeface="Times New Roman"/>
              <a:cs typeface="Times New Roman"/>
            </a:endParaRPr>
          </a:p>
          <a:p>
            <a:pPr algn="just"/>
            <a:endParaRPr lang="en-GB" sz="1200">
              <a:latin typeface="Times New Roman"/>
            </a:endParaRPr>
          </a:p>
          <a:p>
            <a:pPr algn="just"/>
            <a:r>
              <a:rPr lang="en-GB" sz="1200" dirty="0">
                <a:latin typeface="Times New Roman"/>
                <a:cs typeface="Times New Roman"/>
              </a:rPr>
              <a:t>Ceulemans, M., Foulon, V., Ngo, E., </a:t>
            </a:r>
            <a:r>
              <a:rPr lang="en-GB" sz="1200" dirty="0" err="1">
                <a:latin typeface="Times New Roman"/>
                <a:cs typeface="Times New Roman"/>
              </a:rPr>
              <a:t>Panchaud</a:t>
            </a:r>
            <a:r>
              <a:rPr lang="en-GB" sz="1200" dirty="0">
                <a:latin typeface="Times New Roman"/>
                <a:cs typeface="Times New Roman"/>
              </a:rPr>
              <a:t>, A., Winterfeld, U., Pomar, L., </a:t>
            </a:r>
            <a:r>
              <a:rPr lang="en-GB" sz="1200" dirty="0" err="1">
                <a:latin typeface="Times New Roman"/>
                <a:cs typeface="Times New Roman"/>
              </a:rPr>
              <a:t>Lambelet</a:t>
            </a:r>
            <a:r>
              <a:rPr lang="en-GB" sz="1200" dirty="0">
                <a:latin typeface="Times New Roman"/>
                <a:cs typeface="Times New Roman"/>
              </a:rPr>
              <a:t>, V., Cleary, B., O'Shaughnessy, F., </a:t>
            </a:r>
            <a:r>
              <a:rPr lang="en-GB" sz="1200" dirty="0" err="1">
                <a:latin typeface="Times New Roman"/>
                <a:cs typeface="Times New Roman"/>
              </a:rPr>
              <a:t>Passier</a:t>
            </a:r>
            <a:r>
              <a:rPr lang="en-GB" sz="1200" dirty="0">
                <a:latin typeface="Times New Roman"/>
                <a:cs typeface="Times New Roman"/>
              </a:rPr>
              <a:t>, A. and Richardson, J.L., 2021. “mental health” status of pregnant and breastfeeding women during the COVID</a:t>
            </a:r>
            <a:r>
              <a:rPr lang="en-GB" sz="1200" dirty="0">
                <a:latin typeface="Cambria Math"/>
                <a:ea typeface="Cambria Math"/>
              </a:rPr>
              <a:t>‐</a:t>
            </a:r>
            <a:r>
              <a:rPr lang="en-GB" sz="1200" dirty="0">
                <a:latin typeface="Times New Roman"/>
                <a:cs typeface="Times New Roman"/>
              </a:rPr>
              <a:t>19 pandemic—A multinational cross</a:t>
            </a:r>
            <a:r>
              <a:rPr lang="en-GB" sz="1200" dirty="0">
                <a:latin typeface="Cambria Math"/>
                <a:ea typeface="Cambria Math"/>
              </a:rPr>
              <a:t>‐</a:t>
            </a:r>
            <a:r>
              <a:rPr lang="en-GB" sz="1200" dirty="0">
                <a:latin typeface="Times New Roman"/>
                <a:cs typeface="Times New Roman"/>
              </a:rPr>
              <a:t>sectional study. </a:t>
            </a:r>
            <a:r>
              <a:rPr lang="en-GB" sz="1200" i="1" dirty="0">
                <a:latin typeface="Times New Roman"/>
                <a:cs typeface="Times New Roman"/>
              </a:rPr>
              <a:t>Acta </a:t>
            </a:r>
            <a:r>
              <a:rPr lang="en-GB" sz="1200" i="1" dirty="0" err="1">
                <a:latin typeface="Times New Roman"/>
                <a:cs typeface="Times New Roman"/>
              </a:rPr>
              <a:t>obstetricia</a:t>
            </a:r>
            <a:r>
              <a:rPr lang="en-GB" sz="1200" i="1" dirty="0">
                <a:latin typeface="Times New Roman"/>
                <a:cs typeface="Times New Roman"/>
              </a:rPr>
              <a:t> et </a:t>
            </a:r>
            <a:r>
              <a:rPr lang="en-GB" sz="1200" i="1" dirty="0" err="1">
                <a:latin typeface="Times New Roman"/>
                <a:cs typeface="Times New Roman"/>
              </a:rPr>
              <a:t>gynecologica</a:t>
            </a:r>
            <a:r>
              <a:rPr lang="en-GB" sz="1200" i="1" dirty="0">
                <a:latin typeface="Times New Roman"/>
                <a:cs typeface="Times New Roman"/>
              </a:rPr>
              <a:t> Scandinavica</a:t>
            </a:r>
            <a:r>
              <a:rPr lang="en-GB" sz="1200" dirty="0">
                <a:latin typeface="Times New Roman"/>
                <a:cs typeface="Times New Roman"/>
              </a:rPr>
              <a:t>, </a:t>
            </a:r>
            <a:r>
              <a:rPr lang="en-GB" sz="1200" i="1" dirty="0">
                <a:latin typeface="Times New Roman"/>
                <a:cs typeface="Times New Roman"/>
              </a:rPr>
              <a:t>100</a:t>
            </a:r>
            <a:r>
              <a:rPr lang="en-GB" sz="1200" dirty="0">
                <a:latin typeface="Times New Roman"/>
                <a:cs typeface="Times New Roman"/>
              </a:rPr>
              <a:t>(7), pp.1219-1229.</a:t>
            </a:r>
          </a:p>
          <a:p>
            <a:pPr algn="just"/>
            <a:endParaRPr lang="en-GB" sz="1200">
              <a:latin typeface="Times New Roman"/>
            </a:endParaRPr>
          </a:p>
          <a:p>
            <a:pPr algn="just"/>
            <a:r>
              <a:rPr lang="en-GB" sz="1200" dirty="0">
                <a:latin typeface="Times New Roman"/>
              </a:rPr>
              <a:t>Dib, S., Rougeaux, E., Vázquez</a:t>
            </a:r>
            <a:r>
              <a:rPr lang="en-GB" sz="1200" dirty="0">
                <a:latin typeface="Cambria Math"/>
              </a:rPr>
              <a:t>‐</a:t>
            </a:r>
            <a:r>
              <a:rPr lang="en-GB" sz="1200" dirty="0">
                <a:latin typeface="Times New Roman"/>
              </a:rPr>
              <a:t>Vázquez, A., Wells, J.C. and </a:t>
            </a:r>
            <a:r>
              <a:rPr lang="en-GB" sz="1200" dirty="0" err="1">
                <a:latin typeface="Times New Roman"/>
              </a:rPr>
              <a:t>Fewtrell</a:t>
            </a:r>
            <a:r>
              <a:rPr lang="en-GB" sz="1200" dirty="0">
                <a:latin typeface="Times New Roman"/>
              </a:rPr>
              <a:t>, M., 2020. Maternal “mental health” and coping during the COVID</a:t>
            </a:r>
            <a:r>
              <a:rPr lang="en-GB" sz="1200" dirty="0">
                <a:latin typeface="Cambria Math"/>
              </a:rPr>
              <a:t>‐</a:t>
            </a:r>
            <a:r>
              <a:rPr lang="en-GB" sz="1200" dirty="0">
                <a:latin typeface="Times New Roman"/>
              </a:rPr>
              <a:t>19 lockdown in the UK: Data from the COVID</a:t>
            </a:r>
            <a:r>
              <a:rPr lang="en-GB" sz="1200" dirty="0">
                <a:latin typeface="Cambria Math"/>
              </a:rPr>
              <a:t>‐</a:t>
            </a:r>
            <a:r>
              <a:rPr lang="en-GB" sz="1200" dirty="0">
                <a:latin typeface="Times New Roman"/>
              </a:rPr>
              <a:t>19 New Mum Study. </a:t>
            </a:r>
            <a:r>
              <a:rPr lang="en-GB" sz="1200" i="1" dirty="0">
                <a:latin typeface="Times New Roman"/>
              </a:rPr>
              <a:t>International Journal of </a:t>
            </a:r>
            <a:r>
              <a:rPr lang="en-GB" sz="1200" i="1" dirty="0" err="1">
                <a:latin typeface="Times New Roman"/>
              </a:rPr>
              <a:t>Gynecology</a:t>
            </a:r>
            <a:r>
              <a:rPr lang="en-GB" sz="1200" i="1" dirty="0">
                <a:latin typeface="Times New Roman"/>
              </a:rPr>
              <a:t> &amp; Obstetrics</a:t>
            </a:r>
            <a:r>
              <a:rPr lang="en-GB" sz="1200" dirty="0">
                <a:latin typeface="Times New Roman"/>
              </a:rPr>
              <a:t>, </a:t>
            </a:r>
            <a:r>
              <a:rPr lang="en-GB" sz="1200" i="1" dirty="0">
                <a:latin typeface="Times New Roman"/>
              </a:rPr>
              <a:t>151</a:t>
            </a:r>
            <a:r>
              <a:rPr lang="en-GB" sz="1200" dirty="0">
                <a:latin typeface="Times New Roman"/>
              </a:rPr>
              <a:t>(3), pp.407-414.</a:t>
            </a:r>
            <a:endParaRPr lang="en-GB" sz="1200" dirty="0">
              <a:latin typeface="Times New Roman"/>
              <a:cs typeface="Times New Roman"/>
            </a:endParaRPr>
          </a:p>
          <a:p>
            <a:pPr algn="just"/>
            <a:endParaRPr lang="en-GB" sz="1200">
              <a:latin typeface="Times New Roman"/>
            </a:endParaRPr>
          </a:p>
          <a:p>
            <a:pPr algn="just"/>
            <a:r>
              <a:rPr lang="en-GB" sz="1200" dirty="0" err="1">
                <a:latin typeface="Times New Roman"/>
                <a:cs typeface="Times New Roman"/>
              </a:rPr>
              <a:t>Filippetti</a:t>
            </a:r>
            <a:r>
              <a:rPr lang="en-GB" sz="1200" dirty="0">
                <a:latin typeface="Times New Roman"/>
                <a:cs typeface="Times New Roman"/>
              </a:rPr>
              <a:t>, M.L., Clarke, A.D. and Rigato, S., 2022. The “mental health” crisis of expectant women in the UK: effects of the COVID-19 pandemic on prenatal “mental health”, antenatal attachment and social support. </a:t>
            </a:r>
            <a:r>
              <a:rPr lang="en-GB" sz="1200" i="1" dirty="0">
                <a:latin typeface="Times New Roman"/>
                <a:cs typeface="Times New Roman"/>
              </a:rPr>
              <a:t>BMC pregnancy and childbirth</a:t>
            </a:r>
            <a:r>
              <a:rPr lang="en-GB" sz="1200" dirty="0">
                <a:latin typeface="Times New Roman"/>
                <a:cs typeface="Times New Roman"/>
              </a:rPr>
              <a:t>, </a:t>
            </a:r>
            <a:r>
              <a:rPr lang="en-GB" sz="1200" i="1" dirty="0">
                <a:latin typeface="Times New Roman"/>
                <a:cs typeface="Times New Roman"/>
              </a:rPr>
              <a:t>22</a:t>
            </a:r>
            <a:r>
              <a:rPr lang="en-GB" sz="1200" dirty="0">
                <a:latin typeface="Times New Roman"/>
                <a:cs typeface="Times New Roman"/>
              </a:rPr>
              <a:t>(1), pp.1-10.</a:t>
            </a:r>
          </a:p>
          <a:p>
            <a:pPr algn="just"/>
            <a:endParaRPr lang="en-GB" sz="1200">
              <a:latin typeface="Times New Roman"/>
            </a:endParaRPr>
          </a:p>
          <a:p>
            <a:pPr algn="just"/>
            <a:r>
              <a:rPr lang="en-GB" sz="1400" dirty="0" err="1">
                <a:latin typeface="Times New Roman"/>
                <a:cs typeface="Times New Roman"/>
              </a:rPr>
              <a:t>Kotabagi</a:t>
            </a:r>
            <a:r>
              <a:rPr lang="en-GB" sz="1400" dirty="0">
                <a:latin typeface="Times New Roman"/>
                <a:cs typeface="Times New Roman"/>
              </a:rPr>
              <a:t>, P., Fortune, L., Essien, S., Nauta, M. and Yoong, W., 2020. Anxiety and depression levels among pregnant women with COVID</a:t>
            </a:r>
            <a:r>
              <a:rPr lang="en-GB" sz="1400" dirty="0">
                <a:latin typeface="Cambria Math"/>
                <a:ea typeface="Cambria Math"/>
              </a:rPr>
              <a:t>‐</a:t>
            </a:r>
            <a:r>
              <a:rPr lang="en-GB" sz="1400" dirty="0">
                <a:latin typeface="Times New Roman"/>
                <a:cs typeface="Times New Roman"/>
              </a:rPr>
              <a:t>19. </a:t>
            </a:r>
            <a:r>
              <a:rPr lang="en-GB" sz="1400" i="1" dirty="0">
                <a:latin typeface="Times New Roman"/>
                <a:cs typeface="Times New Roman"/>
              </a:rPr>
              <a:t>Acta </a:t>
            </a:r>
            <a:r>
              <a:rPr lang="en-GB" sz="1400" i="1" dirty="0" err="1">
                <a:latin typeface="Times New Roman"/>
                <a:cs typeface="Times New Roman"/>
              </a:rPr>
              <a:t>obstetricia</a:t>
            </a:r>
            <a:r>
              <a:rPr lang="en-GB" sz="1400" i="1" dirty="0">
                <a:latin typeface="Times New Roman"/>
                <a:cs typeface="Times New Roman"/>
              </a:rPr>
              <a:t> et </a:t>
            </a:r>
            <a:r>
              <a:rPr lang="en-GB" sz="1400" i="1" dirty="0" err="1">
                <a:latin typeface="Times New Roman"/>
                <a:cs typeface="Times New Roman"/>
              </a:rPr>
              <a:t>gynecologica</a:t>
            </a:r>
            <a:r>
              <a:rPr lang="en-GB" sz="1400" i="1" dirty="0">
                <a:latin typeface="Times New Roman"/>
                <a:cs typeface="Times New Roman"/>
              </a:rPr>
              <a:t> Scandinavica</a:t>
            </a:r>
            <a:r>
              <a:rPr lang="en-GB" sz="1400" dirty="0">
                <a:latin typeface="Times New Roman"/>
                <a:cs typeface="Times New Roman"/>
              </a:rPr>
              <a:t>, </a:t>
            </a:r>
            <a:r>
              <a:rPr lang="en-GB" sz="1400" i="1" dirty="0">
                <a:latin typeface="Times New Roman"/>
                <a:cs typeface="Times New Roman"/>
              </a:rPr>
              <a:t>99</a:t>
            </a:r>
            <a:r>
              <a:rPr lang="en-GB" sz="1400" dirty="0">
                <a:latin typeface="Times New Roman"/>
                <a:cs typeface="Times New Roman"/>
              </a:rPr>
              <a:t>(7), p.953.</a:t>
            </a:r>
          </a:p>
          <a:p>
            <a:pPr algn="just"/>
            <a:endParaRPr lang="en-GB" sz="1400" dirty="0">
              <a:latin typeface="Times New Roman"/>
              <a:ea typeface="+mn-lt"/>
              <a:cs typeface="Times New Roman"/>
            </a:endParaRPr>
          </a:p>
          <a:p>
            <a:pPr algn="just"/>
            <a:r>
              <a:rPr lang="en-GB" sz="1400" dirty="0">
                <a:ea typeface="+mn-lt"/>
                <a:cs typeface="+mn-lt"/>
              </a:rPr>
              <a:t>Kwong, A.S., Pearson, R.M., Adams, M.J., </a:t>
            </a:r>
            <a:r>
              <a:rPr lang="en-GB" sz="1400" dirty="0" err="1">
                <a:ea typeface="+mn-lt"/>
                <a:cs typeface="+mn-lt"/>
              </a:rPr>
              <a:t>Northstone</a:t>
            </a:r>
            <a:r>
              <a:rPr lang="en-GB" sz="1400" dirty="0">
                <a:ea typeface="+mn-lt"/>
                <a:cs typeface="+mn-lt"/>
              </a:rPr>
              <a:t>, K., Tilling, K., Smith, D., Fawns-Ritchie, C., Bould, H., Warne, N., Zammit, S. and Gunnell, D.J., 2021. “mental health” before and during the COVID-19 pandemic in two longitudinal UK population cohorts. </a:t>
            </a:r>
            <a:r>
              <a:rPr lang="en-GB" sz="1400" i="1" dirty="0">
                <a:ea typeface="+mn-lt"/>
                <a:cs typeface="+mn-lt"/>
              </a:rPr>
              <a:t>The British journal of psychiatry</a:t>
            </a:r>
            <a:r>
              <a:rPr lang="en-GB" sz="1400" dirty="0">
                <a:ea typeface="+mn-lt"/>
                <a:cs typeface="+mn-lt"/>
              </a:rPr>
              <a:t>, </a:t>
            </a:r>
            <a:r>
              <a:rPr lang="en-GB" sz="1400" i="1" dirty="0">
                <a:ea typeface="+mn-lt"/>
                <a:cs typeface="+mn-lt"/>
              </a:rPr>
              <a:t>218</a:t>
            </a:r>
            <a:r>
              <a:rPr lang="en-GB" sz="1400" dirty="0">
                <a:ea typeface="+mn-lt"/>
                <a:cs typeface="+mn-lt"/>
              </a:rPr>
              <a:t>(6), pp.334-343.</a:t>
            </a:r>
            <a:endParaRPr lang="en-GB" sz="1400"/>
          </a:p>
          <a:p>
            <a:pPr algn="just"/>
            <a:endParaRPr lang="en-GB" sz="1400" dirty="0">
              <a:ea typeface="+mn-lt"/>
              <a:cs typeface="+mn-lt"/>
            </a:endParaRPr>
          </a:p>
          <a:p>
            <a:pPr algn="just"/>
            <a:r>
              <a:rPr lang="en-GB" sz="1400" dirty="0">
                <a:ea typeface="+mn-lt"/>
                <a:cs typeface="+mn-lt"/>
              </a:rPr>
              <a:t>López-Morales, H., Del Valle, M.V., Canet-Juric, L., Andrés, M.L., Galli, J.I., </a:t>
            </a:r>
            <a:r>
              <a:rPr lang="en-GB" sz="1400" dirty="0" err="1">
                <a:ea typeface="+mn-lt"/>
                <a:cs typeface="+mn-lt"/>
              </a:rPr>
              <a:t>Poó</a:t>
            </a:r>
            <a:r>
              <a:rPr lang="en-GB" sz="1400" dirty="0">
                <a:ea typeface="+mn-lt"/>
                <a:cs typeface="+mn-lt"/>
              </a:rPr>
              <a:t>, F. and Urquijo, S., 2021. Mental health of pregnant women during the COVID-19 pandemic: A longitudinal study. Psychiatry research, 295, p.113567., H., Del Valle, M.V., Canet-Juric, L., Andrés, M.L., Galli, J.I., </a:t>
            </a:r>
            <a:r>
              <a:rPr lang="en-GB" sz="1400" dirty="0" err="1">
                <a:ea typeface="+mn-lt"/>
                <a:cs typeface="+mn-lt"/>
              </a:rPr>
              <a:t>Poó</a:t>
            </a:r>
            <a:r>
              <a:rPr lang="en-GB" sz="1400" dirty="0">
                <a:ea typeface="+mn-lt"/>
                <a:cs typeface="+mn-lt"/>
              </a:rPr>
              <a:t>, F. and Urquijo, S., 2021. Mental health of pregnant women during the COVID-19 pandemic: A longitudinal study. Psychiatry research, 295, p.113567.</a:t>
            </a:r>
            <a:endParaRPr lang="en-GB" sz="1400"/>
          </a:p>
          <a:p>
            <a:pPr algn="just"/>
            <a:endParaRPr lang="en-GB"/>
          </a:p>
          <a:p>
            <a:pPr algn="just"/>
            <a:endParaRPr lang="en-GB" sz="1200" dirty="0"/>
          </a:p>
          <a:p>
            <a:pPr algn="just"/>
            <a:endParaRPr lang="en-GB" sz="1200" dirty="0">
              <a:latin typeface="Times New Roman"/>
              <a:cs typeface="Times New Roman"/>
            </a:endParaRPr>
          </a:p>
          <a:p>
            <a:pPr algn="just"/>
            <a:endParaRPr lang="en-US" sz="1200">
              <a:latin typeface="Times New Roman"/>
              <a:cs typeface="Times New Roman"/>
            </a:endParaRPr>
          </a:p>
        </p:txBody>
      </p:sp>
      <p:sp>
        <p:nvSpPr>
          <p:cNvPr id="4" name="TextBox 3">
            <a:extLst>
              <a:ext uri="{FF2B5EF4-FFF2-40B4-BE49-F238E27FC236}">
                <a16:creationId xmlns:a16="http://schemas.microsoft.com/office/drawing/2014/main" id="{7038C7E7-7878-5863-247D-0DC62507254E}"/>
              </a:ext>
            </a:extLst>
          </p:cNvPr>
          <p:cNvSpPr txBox="1"/>
          <p:nvPr/>
        </p:nvSpPr>
        <p:spPr>
          <a:xfrm>
            <a:off x="241539" y="2505174"/>
            <a:ext cx="3332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u="sng" dirty="0"/>
              <a:t>REFERENCES</a:t>
            </a:r>
          </a:p>
        </p:txBody>
      </p:sp>
    </p:spTree>
    <p:extLst>
      <p:ext uri="{BB962C8B-B14F-4D97-AF65-F5344CB8AC3E}">
        <p14:creationId xmlns:p14="http://schemas.microsoft.com/office/powerpoint/2010/main" val="434847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19B339B1-7166-CFA7-1A89-5A5BF7FE1DCE}"/>
              </a:ext>
            </a:extLst>
          </p:cNvPr>
          <p:cNvSpPr txBox="1"/>
          <p:nvPr/>
        </p:nvSpPr>
        <p:spPr>
          <a:xfrm>
            <a:off x="4361606" y="1711897"/>
            <a:ext cx="7331867" cy="346295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McFarland, J., Salisbury, A.L., Battle, C.L., Hawes, K., Halloran, K. and Lester, B.M., 2011. Major depressive disorder during pregnancy and emotional attachment to the fetus. </a:t>
            </a:r>
            <a:r>
              <a:rPr lang="en-US" b="1" i="1" dirty="0">
                <a:solidFill>
                  <a:schemeClr val="tx1">
                    <a:lumMod val="65000"/>
                    <a:lumOff val="35000"/>
                  </a:schemeClr>
                </a:solidFill>
              </a:rPr>
              <a:t>Archives of women's “mental health”</a:t>
            </a:r>
            <a:r>
              <a:rPr lang="en-US" b="1" dirty="0">
                <a:solidFill>
                  <a:schemeClr val="tx1">
                    <a:lumMod val="65000"/>
                    <a:lumOff val="35000"/>
                  </a:schemeClr>
                </a:solidFill>
              </a:rPr>
              <a:t>, </a:t>
            </a:r>
            <a:r>
              <a:rPr lang="en-US" b="1" i="1" dirty="0">
                <a:solidFill>
                  <a:schemeClr val="tx1">
                    <a:lumMod val="65000"/>
                    <a:lumOff val="35000"/>
                  </a:schemeClr>
                </a:solidFill>
              </a:rPr>
              <a:t>14</a:t>
            </a:r>
            <a:r>
              <a:rPr lang="en-US" b="1" dirty="0">
                <a:solidFill>
                  <a:schemeClr val="tx1">
                    <a:lumMod val="65000"/>
                    <a:lumOff val="35000"/>
                  </a:schemeClr>
                </a:solidFill>
              </a:rPr>
              <a:t>, pp.425-434.</a:t>
            </a:r>
          </a:p>
          <a:p>
            <a:pPr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McKinlay, A.R., Fancourt, D. and Burton, A., 2022. Factors affecting the “mental health” of pregnant women using UK maternity services during the COVID-19 pandemic: a qualitative interview study. </a:t>
            </a:r>
            <a:r>
              <a:rPr lang="en-US" b="1" i="1" dirty="0">
                <a:solidFill>
                  <a:schemeClr val="tx1">
                    <a:lumMod val="65000"/>
                    <a:lumOff val="35000"/>
                  </a:schemeClr>
                </a:solidFill>
              </a:rPr>
              <a:t>BMC pregnancy and childbirth</a:t>
            </a:r>
            <a:r>
              <a:rPr lang="en-US" b="1" dirty="0">
                <a:solidFill>
                  <a:schemeClr val="tx1">
                    <a:lumMod val="65000"/>
                    <a:lumOff val="35000"/>
                  </a:schemeClr>
                </a:solidFill>
              </a:rPr>
              <a:t>, </a:t>
            </a:r>
            <a:r>
              <a:rPr lang="en-US" b="1" i="1" dirty="0">
                <a:solidFill>
                  <a:schemeClr val="tx1">
                    <a:lumMod val="65000"/>
                    <a:lumOff val="35000"/>
                  </a:schemeClr>
                </a:solidFill>
              </a:rPr>
              <a:t>22</a:t>
            </a:r>
            <a:r>
              <a:rPr lang="en-US" b="1" dirty="0">
                <a:solidFill>
                  <a:schemeClr val="tx1">
                    <a:lumMod val="65000"/>
                    <a:lumOff val="35000"/>
                  </a:schemeClr>
                </a:solidFill>
              </a:rPr>
              <a:t>(1), pp.1-15.</a:t>
            </a:r>
          </a:p>
          <a:p>
            <a:pPr indent="-182880">
              <a:lnSpc>
                <a:spcPct val="90000"/>
              </a:lnSpc>
              <a:spcAft>
                <a:spcPts val="600"/>
              </a:spcAft>
              <a:buClr>
                <a:schemeClr val="accent1"/>
              </a:buClr>
              <a:buFont typeface="Wingdings 2" pitchFamily="18" charset="2"/>
              <a:buChar char=""/>
            </a:pPr>
            <a:endParaRPr lang="en-US" b="1" dirty="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Mei, H., Li, N., Li, J., Zhang, D., Cao, Z., Zhou, Y. and Cao, J., 2021. Depression, anxiety, and stress symptoms in pregnant women before and during the COVID-19 pandemic. </a:t>
            </a:r>
            <a:r>
              <a:rPr lang="en-US" b="1" i="1" dirty="0">
                <a:solidFill>
                  <a:schemeClr val="tx1">
                    <a:lumMod val="65000"/>
                    <a:lumOff val="35000"/>
                  </a:schemeClr>
                </a:solidFill>
              </a:rPr>
              <a:t>Journal of psychosomatic research</a:t>
            </a:r>
            <a:r>
              <a:rPr lang="en-US" b="1" dirty="0">
                <a:solidFill>
                  <a:schemeClr val="tx1">
                    <a:lumMod val="65000"/>
                    <a:lumOff val="35000"/>
                  </a:schemeClr>
                </a:solidFill>
              </a:rPr>
              <a:t>, </a:t>
            </a:r>
            <a:r>
              <a:rPr lang="en-US" b="1" i="1" dirty="0">
                <a:solidFill>
                  <a:schemeClr val="tx1">
                    <a:lumMod val="65000"/>
                    <a:lumOff val="35000"/>
                  </a:schemeClr>
                </a:solidFill>
              </a:rPr>
              <a:t>149</a:t>
            </a:r>
            <a:r>
              <a:rPr lang="en-US" b="1" dirty="0">
                <a:solidFill>
                  <a:schemeClr val="tx1">
                    <a:lumMod val="65000"/>
                    <a:lumOff val="35000"/>
                  </a:schemeClr>
                </a:solidFill>
              </a:rPr>
              <a:t>, p.110586.</a:t>
            </a:r>
          </a:p>
          <a:p>
            <a:pPr indent="-182880">
              <a:lnSpc>
                <a:spcPct val="90000"/>
              </a:lnSpc>
              <a:spcAft>
                <a:spcPts val="600"/>
              </a:spcAft>
              <a:buClr>
                <a:schemeClr val="accent1"/>
              </a:buClr>
              <a:buFont typeface="Wingdings 2" pitchFamily="18" charset="2"/>
              <a:buChar char=""/>
            </a:pPr>
            <a:endParaRPr lang="en-US" b="1" dirty="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NHS. 2022. </a:t>
            </a:r>
            <a:r>
              <a:rPr lang="en-US" b="1" i="1" dirty="0">
                <a:solidFill>
                  <a:schemeClr val="tx1">
                    <a:lumMod val="65000"/>
                    <a:lumOff val="35000"/>
                  </a:schemeClr>
                </a:solidFill>
              </a:rPr>
              <a:t>“mental health” in pregnancy</a:t>
            </a:r>
            <a:r>
              <a:rPr lang="en-US" b="1" dirty="0">
                <a:solidFill>
                  <a:schemeClr val="tx1">
                    <a:lumMod val="65000"/>
                    <a:lumOff val="35000"/>
                  </a:schemeClr>
                </a:solidFill>
              </a:rPr>
              <a:t>, Available at: </a:t>
            </a:r>
            <a:r>
              <a:rPr lang="en-US" b="1" dirty="0">
                <a:solidFill>
                  <a:schemeClr val="tx1">
                    <a:lumMod val="65000"/>
                    <a:lumOff val="35000"/>
                  </a:schemeClr>
                </a:solidFill>
                <a:hlinkClick r:id="rId2">
                  <a:extLst>
                    <a:ext uri="{A12FA001-AC4F-418D-AE19-62706E023703}">
                      <ahyp:hlinkClr xmlns:ahyp="http://schemas.microsoft.com/office/drawing/2018/hyperlinkcolor" val="tx"/>
                    </a:ext>
                  </a:extLst>
                </a:hlinkClick>
              </a:rPr>
              <a:t>https://www.nhs.uk/pregnancy/keeping-well/mental-health/</a:t>
            </a:r>
            <a:r>
              <a:rPr lang="en-US" b="1" dirty="0">
                <a:solidFill>
                  <a:schemeClr val="tx1">
                    <a:lumMod val="65000"/>
                    <a:lumOff val="35000"/>
                  </a:schemeClr>
                </a:solidFill>
              </a:rPr>
              <a:t> [Accessed on: 23 February 2023]</a:t>
            </a:r>
          </a:p>
          <a:p>
            <a:pPr indent="-182880">
              <a:lnSpc>
                <a:spcPct val="90000"/>
              </a:lnSpc>
              <a:spcAft>
                <a:spcPts val="600"/>
              </a:spcAft>
              <a:buClr>
                <a:schemeClr val="accent1"/>
              </a:buClr>
              <a:buFont typeface="Wingdings 2" pitchFamily="18" charset="2"/>
              <a:buChar char=""/>
            </a:pPr>
            <a:r>
              <a:rPr lang="en-US" b="1" dirty="0">
                <a:solidFill>
                  <a:schemeClr val="tx1">
                    <a:lumMod val="65000"/>
                    <a:lumOff val="35000"/>
                  </a:schemeClr>
                </a:solidFill>
              </a:rPr>
              <a:t>Payne, N. and van den Akker, O., 2022. “mental health” and coping with fertility treatment cessation during the COVID-19 pandemic in the UK. </a:t>
            </a:r>
            <a:r>
              <a:rPr lang="en-US" b="1" i="1" dirty="0">
                <a:solidFill>
                  <a:schemeClr val="tx1">
                    <a:lumMod val="65000"/>
                    <a:lumOff val="35000"/>
                  </a:schemeClr>
                </a:solidFill>
              </a:rPr>
              <a:t>Journal of Psychosomatic Obstetrics &amp; Gynecology</a:t>
            </a:r>
            <a:r>
              <a:rPr lang="en-US" b="1" dirty="0">
                <a:solidFill>
                  <a:schemeClr val="tx1">
                    <a:lumMod val="65000"/>
                    <a:lumOff val="35000"/>
                  </a:schemeClr>
                </a:solidFill>
              </a:rPr>
              <a:t>, </a:t>
            </a:r>
            <a:r>
              <a:rPr lang="en-US" b="1" i="1" dirty="0">
                <a:solidFill>
                  <a:schemeClr val="tx1">
                    <a:lumMod val="65000"/>
                    <a:lumOff val="35000"/>
                  </a:schemeClr>
                </a:solidFill>
              </a:rPr>
              <a:t>43</a:t>
            </a:r>
            <a:r>
              <a:rPr lang="en-US" b="1" dirty="0">
                <a:solidFill>
                  <a:schemeClr val="tx1">
                    <a:lumMod val="65000"/>
                    <a:lumOff val="35000"/>
                  </a:schemeClr>
                </a:solidFill>
              </a:rPr>
              <a:t>(4), pp.550-556.</a:t>
            </a:r>
          </a:p>
        </p:txBody>
      </p:sp>
      <p:sp>
        <p:nvSpPr>
          <p:cNvPr id="15" name="Freeform: Shape 1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EDD6FBD1-4D6B-CB44-8F71-9077ED556FBB}"/>
              </a:ext>
            </a:extLst>
          </p:cNvPr>
          <p:cNvSpPr txBox="1"/>
          <p:nvPr/>
        </p:nvSpPr>
        <p:spPr>
          <a:xfrm>
            <a:off x="494261" y="2787929"/>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u="sng" dirty="0"/>
              <a:t>REFERENCES</a:t>
            </a:r>
          </a:p>
        </p:txBody>
      </p:sp>
    </p:spTree>
    <p:extLst>
      <p:ext uri="{BB962C8B-B14F-4D97-AF65-F5344CB8AC3E}">
        <p14:creationId xmlns:p14="http://schemas.microsoft.com/office/powerpoint/2010/main" val="3866555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F4C0D033-A265-58D2-83A5-73B781A092DB}"/>
              </a:ext>
            </a:extLst>
          </p:cNvPr>
          <p:cNvSpPr txBox="1"/>
          <p:nvPr/>
        </p:nvSpPr>
        <p:spPr>
          <a:xfrm>
            <a:off x="4361606" y="1711897"/>
            <a:ext cx="7073075" cy="346295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182880">
              <a:lnSpc>
                <a:spcPct val="90000"/>
              </a:lnSpc>
              <a:spcAft>
                <a:spcPts val="600"/>
              </a:spcAft>
              <a:buClr>
                <a:schemeClr val="accent1"/>
              </a:buClr>
              <a:buFont typeface="Wingdings 2" pitchFamily="18" charset="2"/>
              <a:buChar char=""/>
            </a:pPr>
            <a:r>
              <a:rPr lang="en-US" b="1" dirty="0"/>
              <a:t>Sanders, J. and Blaylock, R., 2021. “Anxious and </a:t>
            </a:r>
            <a:r>
              <a:rPr lang="en-US" b="1" err="1"/>
              <a:t>traumatised</a:t>
            </a:r>
            <a:r>
              <a:rPr lang="en-US" b="1" dirty="0"/>
              <a:t>”: users’ experiences of maternity care in the UK during the COVID-19 pandemic. </a:t>
            </a:r>
            <a:r>
              <a:rPr lang="en-US" b="1" i="1" dirty="0"/>
              <a:t>Midwifery</a:t>
            </a:r>
            <a:r>
              <a:rPr lang="en-US" b="1" dirty="0"/>
              <a:t>, </a:t>
            </a:r>
            <a:r>
              <a:rPr lang="en-US" b="1" i="1" dirty="0"/>
              <a:t>102</a:t>
            </a:r>
            <a:r>
              <a:rPr lang="en-US" b="1" dirty="0"/>
              <a:t>.</a:t>
            </a:r>
          </a:p>
          <a:p>
            <a:pPr indent="-182880">
              <a:lnSpc>
                <a:spcPct val="90000"/>
              </a:lnSpc>
              <a:spcAft>
                <a:spcPts val="600"/>
              </a:spcAft>
              <a:buClr>
                <a:schemeClr val="accent1"/>
              </a:buClr>
              <a:buFont typeface="Wingdings 2" pitchFamily="18" charset="2"/>
              <a:buChar char=""/>
            </a:pPr>
            <a:endParaRPr lang="en-US" b="1" dirty="0"/>
          </a:p>
          <a:p>
            <a:pPr indent="-182880">
              <a:lnSpc>
                <a:spcPct val="90000"/>
              </a:lnSpc>
              <a:spcAft>
                <a:spcPts val="600"/>
              </a:spcAft>
              <a:buClr>
                <a:schemeClr val="accent1"/>
              </a:buClr>
              <a:buFont typeface="Wingdings 2" pitchFamily="18" charset="2"/>
              <a:buChar char=""/>
            </a:pPr>
            <a:r>
              <a:rPr lang="en-US" b="1" dirty="0"/>
              <a:t>UK Government. 2022. </a:t>
            </a:r>
            <a:r>
              <a:rPr lang="en-US" b="1" i="1" dirty="0"/>
              <a:t>Perinatal “mental health”</a:t>
            </a:r>
            <a:r>
              <a:rPr lang="en-US" b="1" dirty="0"/>
              <a:t>, Available at: </a:t>
            </a:r>
            <a:r>
              <a:rPr lang="en-US" b="1" dirty="0">
                <a:hlinkClick r:id="rId2">
                  <a:extLst>
                    <a:ext uri="{A12FA001-AC4F-418D-AE19-62706E023703}">
                      <ahyp:hlinkClr xmlns:ahyp="http://schemas.microsoft.com/office/drawing/2018/hyperlinkcolor" val="tx"/>
                    </a:ext>
                  </a:extLst>
                </a:hlinkClick>
              </a:rPr>
              <a:t>https://www.gov.uk/government/publications/better-mental-health-jsna-toolkit/4-perinatal-mental-health</a:t>
            </a:r>
            <a:r>
              <a:rPr lang="en-US" b="1" dirty="0"/>
              <a:t> [Accessed on: 23 February 2023]</a:t>
            </a:r>
          </a:p>
          <a:p>
            <a:pPr indent="-182880">
              <a:lnSpc>
                <a:spcPct val="90000"/>
              </a:lnSpc>
              <a:spcAft>
                <a:spcPts val="600"/>
              </a:spcAft>
              <a:buClr>
                <a:schemeClr val="accent1"/>
              </a:buClr>
              <a:buFont typeface="Wingdings 2" pitchFamily="18" charset="2"/>
              <a:buChar char=""/>
            </a:pPr>
            <a:endParaRPr lang="en-US" b="1" dirty="0"/>
          </a:p>
          <a:p>
            <a:pPr indent="-182880">
              <a:lnSpc>
                <a:spcPct val="90000"/>
              </a:lnSpc>
              <a:spcAft>
                <a:spcPts val="600"/>
              </a:spcAft>
              <a:buClr>
                <a:schemeClr val="accent1"/>
              </a:buClr>
              <a:buFont typeface="Wingdings 2" pitchFamily="18" charset="2"/>
              <a:buChar char=""/>
            </a:pPr>
            <a:r>
              <a:rPr lang="en-US" b="1" dirty="0"/>
              <a:t>WHO. 2022. </a:t>
            </a:r>
            <a:r>
              <a:rPr lang="en-US" b="1" i="1" dirty="0"/>
              <a:t>“mental health” and Substance Us</a:t>
            </a:r>
            <a:r>
              <a:rPr lang="en-US" b="1" dirty="0"/>
              <a:t>e, Available at: </a:t>
            </a:r>
            <a:r>
              <a:rPr lang="en-US" b="1" dirty="0">
                <a:hlinkClick r:id="rId3">
                  <a:extLst>
                    <a:ext uri="{A12FA001-AC4F-418D-AE19-62706E023703}">
                      <ahyp:hlinkClr xmlns:ahyp="http://schemas.microsoft.com/office/drawing/2018/hyperlinkcolor" val="tx"/>
                    </a:ext>
                  </a:extLst>
                </a:hlinkClick>
              </a:rPr>
              <a:t>https://www.who.int/teams/mental-health-and-substance-use/promotion-prevention/maternal-mental-health</a:t>
            </a:r>
            <a:r>
              <a:rPr lang="en-US" b="1" dirty="0"/>
              <a:t> [Accessed on: 22 February 2023]</a:t>
            </a:r>
          </a:p>
          <a:p>
            <a:pPr indent="-182880">
              <a:lnSpc>
                <a:spcPct val="90000"/>
              </a:lnSpc>
              <a:spcAft>
                <a:spcPts val="600"/>
              </a:spcAft>
              <a:buClr>
                <a:schemeClr val="accent1"/>
              </a:buClr>
              <a:buFont typeface="Wingdings 2" pitchFamily="18" charset="2"/>
              <a:buChar char=""/>
            </a:pPr>
            <a:endParaRPr lang="en-US" b="1" dirty="0"/>
          </a:p>
          <a:p>
            <a:pPr indent="-182880">
              <a:lnSpc>
                <a:spcPct val="90000"/>
              </a:lnSpc>
              <a:spcAft>
                <a:spcPts val="600"/>
              </a:spcAft>
              <a:buClr>
                <a:schemeClr val="accent1"/>
              </a:buClr>
              <a:buFont typeface="Wingdings 2" pitchFamily="18" charset="2"/>
              <a:buChar char=""/>
            </a:pPr>
            <a:r>
              <a:rPr lang="en-US" b="1" err="1"/>
              <a:t>Zainiyah</a:t>
            </a:r>
            <a:r>
              <a:rPr lang="en-US" b="1" dirty="0"/>
              <a:t>, Z. and </a:t>
            </a:r>
            <a:r>
              <a:rPr lang="en-US" b="1" err="1"/>
              <a:t>Susanti</a:t>
            </a:r>
            <a:r>
              <a:rPr lang="en-US" b="1" dirty="0"/>
              <a:t>, E., 2020. Anxiety in Pregnant Women During Coronavirus (Covid-19) Pandemic in East Java, Indonesia. </a:t>
            </a:r>
            <a:r>
              <a:rPr lang="en-US" b="1" i="1" err="1"/>
              <a:t>Majalah</a:t>
            </a:r>
            <a:r>
              <a:rPr lang="en-US" b="1" i="1" dirty="0"/>
              <a:t> </a:t>
            </a:r>
            <a:r>
              <a:rPr lang="en-US" b="1" i="1" err="1"/>
              <a:t>Kedokteran</a:t>
            </a:r>
            <a:r>
              <a:rPr lang="en-US" b="1" i="1" dirty="0"/>
              <a:t> Bandung</a:t>
            </a:r>
            <a:r>
              <a:rPr lang="en-US" b="1" dirty="0"/>
              <a:t>, </a:t>
            </a:r>
            <a:r>
              <a:rPr lang="en-US" b="1" i="1" dirty="0"/>
              <a:t>52</a:t>
            </a:r>
            <a:r>
              <a:rPr lang="en-US" b="1" dirty="0"/>
              <a:t>(3), pp.149-153.</a:t>
            </a:r>
          </a:p>
          <a:p>
            <a:pPr indent="-182880">
              <a:lnSpc>
                <a:spcPct val="90000"/>
              </a:lnSpc>
              <a:spcAft>
                <a:spcPts val="600"/>
              </a:spcAft>
              <a:buClr>
                <a:schemeClr val="accent1"/>
              </a:buClr>
              <a:buFont typeface="Wingdings 2" pitchFamily="18" charset="2"/>
              <a:buChar char=""/>
            </a:pPr>
            <a:endParaRPr lang="en-US" sz="1400">
              <a:solidFill>
                <a:schemeClr val="tx1">
                  <a:lumMod val="65000"/>
                  <a:lumOff val="35000"/>
                </a:schemeClr>
              </a:solidFill>
            </a:endParaRPr>
          </a:p>
        </p:txBody>
      </p:sp>
      <p:sp>
        <p:nvSpPr>
          <p:cNvPr id="15" name="Freeform: Shape 1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EE4AA445-4532-EE66-392E-D3B329F7305F}"/>
              </a:ext>
            </a:extLst>
          </p:cNvPr>
          <p:cNvSpPr txBox="1"/>
          <p:nvPr/>
        </p:nvSpPr>
        <p:spPr>
          <a:xfrm>
            <a:off x="609600" y="26585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u="sng" dirty="0"/>
              <a:t>REFERENCES</a:t>
            </a:r>
          </a:p>
        </p:txBody>
      </p:sp>
    </p:spTree>
    <p:extLst>
      <p:ext uri="{BB962C8B-B14F-4D97-AF65-F5344CB8AC3E}">
        <p14:creationId xmlns:p14="http://schemas.microsoft.com/office/powerpoint/2010/main" val="418973765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1479</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Arial Black</vt:lpstr>
      <vt:lpstr>Arial Nova</vt:lpstr>
      <vt:lpstr>Bahnschrift</vt:lpstr>
      <vt:lpstr>Calibri</vt:lpstr>
      <vt:lpstr>Cambria Math</vt:lpstr>
      <vt:lpstr>Corbel</vt:lpstr>
      <vt:lpstr>Times New Roman</vt:lpstr>
      <vt:lpstr>Wingdings 2</vt:lpstr>
      <vt:lpstr>Frame</vt:lpstr>
      <vt:lpstr>INTRODUCTION TO RESEARCH Literature review Viva</vt:lpstr>
      <vt:lpstr>“DEPRESSION AND ANXIETY CONCERNS AMONG PREGNANT WOMEN DURING COVID-19” </vt:lpstr>
      <vt:lpstr>Research Aim  The aim of this present study is to evaluate the “mental health” concerns including depression and anxiety among the pregnant women in the UK during the Covid-19 pandemic.  </vt:lpstr>
      <vt:lpstr>Methodology and Methods   A systematic literature (SLR) has been conducted to meet this research aim by considering the findings of the previous studies.  </vt:lpstr>
      <vt:lpstr>PowerPoint Presentation</vt:lpstr>
      <vt:lpstr>THEMES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saeed anwar</cp:lastModifiedBy>
  <cp:revision>341</cp:revision>
  <dcterms:created xsi:type="dcterms:W3CDTF">2023-03-20T02:17:36Z</dcterms:created>
  <dcterms:modified xsi:type="dcterms:W3CDTF">2023-03-20T03:28:54Z</dcterms:modified>
</cp:coreProperties>
</file>