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34"/>
    <p:restoredTop sz="94565"/>
  </p:normalViewPr>
  <p:slideViewPr>
    <p:cSldViewPr snapToGrid="0" snapToObjects="1">
      <p:cViewPr varScale="1">
        <p:scale>
          <a:sx n="105" d="100"/>
          <a:sy n="105" d="100"/>
        </p:scale>
        <p:origin x="84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9317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659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8029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419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874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094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846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8789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76069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585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963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48640" y="585216"/>
            <a:ext cx="941540" cy="42473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400" b="1">
                <a:solidFill>
                  <a:srgbClr val="2563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VTAM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0352" y="1298448"/>
            <a:ext cx="7576754" cy="5786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3400" b="1" dirty="0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Cyber Risk &amp; Zero Trust Board Pack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2212848"/>
            <a:ext cx="6106800" cy="28623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sz="1500" b="0" dirty="0" err="1">
                <a:latin typeface="Arial" panose="020B0604020202020204" pitchFamily="34" charset="0"/>
                <a:cs typeface="Arial" panose="020B0604020202020204" pitchFamily="34" charset="0"/>
              </a:rPr>
              <a:t>hreats</a:t>
            </a:r>
            <a:r>
              <a:rPr sz="1500" b="0" dirty="0">
                <a:latin typeface="Arial" panose="020B0604020202020204" pitchFamily="34" charset="0"/>
                <a:cs typeface="Arial" panose="020B0604020202020204" pitchFamily="34" charset="0"/>
              </a:rPr>
              <a:t> translated into business risk, controls and board decisions [1], 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66927" y="3154679"/>
            <a:ext cx="2489647" cy="895351"/>
          </a:xfrm>
          <a:prstGeom prst="roundRect">
            <a:avLst/>
          </a:prstGeom>
          <a:solidFill>
            <a:srgbClr val="DC262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21792" y="3200399"/>
            <a:ext cx="2356866" cy="224677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ctr"/>
            <a:r>
              <a:rPr lang="en-GB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Ransomware</a:t>
            </a:r>
            <a:endParaRPr sz="11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134679" y="3154679"/>
            <a:ext cx="2489647" cy="895351"/>
          </a:xfrm>
          <a:prstGeom prst="roundRect">
            <a:avLst/>
          </a:prstGeom>
          <a:solidFill>
            <a:srgbClr val="D9770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118104" y="3200399"/>
            <a:ext cx="2356866" cy="224677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ctr"/>
            <a:r>
              <a:rPr lang="en-GB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Cloud Risk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832164" y="3154679"/>
            <a:ext cx="2489647" cy="895351"/>
          </a:xfrm>
          <a:prstGeom prst="round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901317" y="3200399"/>
            <a:ext cx="2356866" cy="224677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ctr"/>
            <a:r>
              <a:rPr lang="en-GB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Vishing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561076" y="3154679"/>
            <a:ext cx="2489647" cy="895351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558789" y="3200399"/>
            <a:ext cx="2356866" cy="224677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ctr"/>
            <a:r>
              <a:rPr lang="en-GB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Zero Trust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6065122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>
                <a:latin typeface="Arial" panose="020B0604020202020204" pitchFamily="34" charset="0"/>
                <a:cs typeface="Arial" panose="020B0604020202020204" pitchFamily="34" charset="0"/>
              </a:rPr>
              <a:t>1. Why cyber risk is a board-level issue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1480" y="732728"/>
            <a:ext cx="6940361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 dirty="0">
                <a:latin typeface="Arial" panose="020B0604020202020204" pitchFamily="34" charset="0"/>
                <a:cs typeface="Arial" panose="020B0604020202020204" pitchFamily="34" charset="0"/>
              </a:rPr>
              <a:t>VTAM has already faced advanced phishing and attempted ransomware, so the business question is resilience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1234440"/>
            <a:ext cx="2926080" cy="1188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7512" y="1344168"/>
            <a:ext cx="1209627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latin typeface="Arial" panose="020B0604020202020204" pitchFamily="34" charset="0"/>
                <a:cs typeface="Arial" panose="020B0604020202020204" pitchFamily="34" charset="0"/>
              </a:rPr>
              <a:t>What is at stake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6072" y="1627632"/>
            <a:ext cx="2743200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Client and staff data, asset-management records, payments, privileged accounts and confidence in VTAM.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02920" y="2697480"/>
            <a:ext cx="2926080" cy="1188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67512" y="2807208"/>
            <a:ext cx="739946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latin typeface="Arial" panose="020B0604020202020204" pitchFamily="34" charset="0"/>
                <a:cs typeface="Arial" panose="020B0604020202020204" pitchFamily="34" charset="0"/>
              </a:rPr>
              <a:t>Why now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6183" y="3090672"/>
            <a:ext cx="2889504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Hybrid work, mobile devices, SaaS and suppliers mean the old office perimeter no longer defines the attack surface [2], [3], 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02920" y="4160520"/>
            <a:ext cx="2926080" cy="1188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67512" y="4270248"/>
            <a:ext cx="1551066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latin typeface="Arial" panose="020B0604020202020204" pitchFamily="34" charset="0"/>
                <a:cs typeface="Arial" panose="020B0604020202020204" pitchFamily="34" charset="0"/>
              </a:rPr>
              <a:t>Board accountability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86183" y="4553712"/>
            <a:ext cx="2733089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Cyber decisions affect risk appetite, service continuity, legal exposure and investment priorities [1], [7].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297680" y="1303020"/>
            <a:ext cx="2743200" cy="2148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462272" y="1709928"/>
            <a:ext cx="1560684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 dirty="0">
                <a:latin typeface="Arial" panose="020B0604020202020204" pitchFamily="34" charset="0"/>
                <a:cs typeface="Arial" panose="020B0604020202020204" pitchFamily="34" charset="0"/>
              </a:rPr>
              <a:t>Typical incident path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462272" y="1993392"/>
            <a:ext cx="2468880" cy="122495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1. Staff member receives convincing phishing or vishing contact [5], [6]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2. Credentials or MFA approval are captured [2]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3. Attacker accesses cloud files or finance workflow [1]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4. Ransomware or data theft creates disruption [6]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7772400" y="1600200"/>
            <a:ext cx="3429000" cy="2148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7936992" y="1709928"/>
            <a:ext cx="1727396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latin typeface="Arial" panose="020B0604020202020204" pitchFamily="34" charset="0"/>
                <a:cs typeface="Arial" panose="020B0604020202020204" pitchFamily="34" charset="0"/>
              </a:rPr>
              <a:t>Business consequence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936992" y="1993392"/>
            <a:ext cx="2197076" cy="786369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• Interrupted client service</a:t>
            </a:r>
            <a:b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  <a:t>• Recovery cost and overtime</a:t>
            </a:r>
            <a:b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  <a:t>• Possible data protection investigation</a:t>
            </a:r>
            <a:b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  <a:t>• Reputational damage</a:t>
            </a:r>
            <a:b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  <a:t>• Urgent disclosure or ransom pressure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455516" y="5846245"/>
            <a:ext cx="9441047" cy="28623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500" b="1" dirty="0">
                <a:latin typeface="Arial" panose="020B0604020202020204" pitchFamily="34" charset="0"/>
                <a:cs typeface="Arial" panose="020B0604020202020204" pitchFamily="34" charset="0"/>
              </a:rPr>
              <a:t>Meaning: the framework should be judged by risk reduction, not by how many tools are purchased [1].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5238229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Modern threat picture for VTAM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768" y="749808"/>
            <a:ext cx="6751207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 are easier to buy, more convincing and more likely to enter through identity, suppliers or cloud services.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1325880"/>
            <a:ext cx="2514600" cy="2331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7512" y="1435607"/>
            <a:ext cx="459421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RaaS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67513" y="1719072"/>
            <a:ext cx="2304288" cy="786369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Ransomware kits and affiliate models lower the skill needed to attack a medium-sized firm [5], [6].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impact: outage and recovery cost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337560" y="1325880"/>
            <a:ext cx="2514600" cy="2331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502152" y="1435607"/>
            <a:ext cx="1576714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social engineering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502153" y="1719072"/>
            <a:ext cx="2274062" cy="786369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AI-assisted phishing and vishing make fake requests sound more believable [5], [6].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impact: fraud and account takeover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72200" y="1325880"/>
            <a:ext cx="2514600" cy="2331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336792" y="1435607"/>
            <a:ext cx="1009251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 chain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36792" y="1719072"/>
            <a:ext cx="2203704" cy="786369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compromised IT, SaaS or payment supplier can become an indirect route into VTAM [5].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impact: data exposure and payment diversion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9006840" y="1325880"/>
            <a:ext cx="2514600" cy="2331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9171432" y="1435607"/>
            <a:ext cx="1001236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Cloud/hybrid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171432" y="1719072"/>
            <a:ext cx="2174347" cy="786369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Stolen passwords, unmanaged devices and risky sharing bypass the office perimeter [2], [3].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impact: data leakage and privilege abuse</a:t>
            </a:r>
          </a:p>
        </p:txBody>
      </p:sp>
      <p:sp>
        <p:nvSpPr>
          <p:cNvPr id="22" name="Oval 21"/>
          <p:cNvSpPr/>
          <p:nvPr/>
        </p:nvSpPr>
        <p:spPr>
          <a:xfrm>
            <a:off x="685800" y="4389120"/>
            <a:ext cx="1051560" cy="1051560"/>
          </a:xfrm>
          <a:prstGeom prst="ellipse">
            <a:avLst/>
          </a:prstGeom>
          <a:solidFill>
            <a:srgbClr val="FFFFFF"/>
          </a:solidFill>
          <a:ln w="19050">
            <a:solidFill>
              <a:srgbClr val="256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118362" y="4663440"/>
            <a:ext cx="177292" cy="24006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200" b="1">
                <a:solidFill>
                  <a:srgbClr val="2563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97524" y="5559552"/>
            <a:ext cx="828112" cy="186205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contact</a:t>
            </a:r>
          </a:p>
        </p:txBody>
      </p:sp>
      <p:sp>
        <p:nvSpPr>
          <p:cNvPr id="25" name="Oval 24"/>
          <p:cNvSpPr/>
          <p:nvPr/>
        </p:nvSpPr>
        <p:spPr>
          <a:xfrm>
            <a:off x="2926080" y="4389120"/>
            <a:ext cx="1051560" cy="1051560"/>
          </a:xfrm>
          <a:prstGeom prst="ellipse">
            <a:avLst/>
          </a:prstGeom>
          <a:solidFill>
            <a:srgbClr val="FFFFFF"/>
          </a:solidFill>
          <a:ln w="19050">
            <a:solidFill>
              <a:srgbClr val="256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3358642" y="4663440"/>
            <a:ext cx="177292" cy="24006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200" b="1">
                <a:solidFill>
                  <a:srgbClr val="2563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044216" y="5559552"/>
            <a:ext cx="815288" cy="186205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Identity access</a:t>
            </a:r>
          </a:p>
        </p:txBody>
      </p:sp>
      <p:sp>
        <p:nvSpPr>
          <p:cNvPr id="28" name="Oval 27"/>
          <p:cNvSpPr/>
          <p:nvPr/>
        </p:nvSpPr>
        <p:spPr>
          <a:xfrm>
            <a:off x="5166360" y="4389120"/>
            <a:ext cx="1051560" cy="1051560"/>
          </a:xfrm>
          <a:prstGeom prst="ellipse">
            <a:avLst/>
          </a:prstGeom>
          <a:solidFill>
            <a:srgbClr val="FFFFFF"/>
          </a:solidFill>
          <a:ln w="19050">
            <a:solidFill>
              <a:srgbClr val="256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5598922" y="4663440"/>
            <a:ext cx="177292" cy="24006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200" b="1">
                <a:solidFill>
                  <a:srgbClr val="2563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355028" y="5559552"/>
            <a:ext cx="674224" cy="186205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Cloud/SaaS</a:t>
            </a:r>
          </a:p>
        </p:txBody>
      </p:sp>
      <p:sp>
        <p:nvSpPr>
          <p:cNvPr id="31" name="Oval 30"/>
          <p:cNvSpPr/>
          <p:nvPr/>
        </p:nvSpPr>
        <p:spPr>
          <a:xfrm>
            <a:off x="7406640" y="4389120"/>
            <a:ext cx="1051560" cy="1051560"/>
          </a:xfrm>
          <a:prstGeom prst="ellipse">
            <a:avLst/>
          </a:prstGeom>
          <a:solidFill>
            <a:srgbClr val="FFFFFF"/>
          </a:solidFill>
          <a:ln w="19050">
            <a:solidFill>
              <a:srgbClr val="256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7839202" y="4663440"/>
            <a:ext cx="177292" cy="24006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200" b="1">
                <a:solidFill>
                  <a:srgbClr val="2563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543210" y="5559552"/>
            <a:ext cx="778418" cy="186205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data</a:t>
            </a:r>
          </a:p>
        </p:txBody>
      </p:sp>
      <p:sp>
        <p:nvSpPr>
          <p:cNvPr id="34" name="Oval 33"/>
          <p:cNvSpPr/>
          <p:nvPr/>
        </p:nvSpPr>
        <p:spPr>
          <a:xfrm>
            <a:off x="9646920" y="4389120"/>
            <a:ext cx="1051560" cy="1051560"/>
          </a:xfrm>
          <a:prstGeom prst="ellipse">
            <a:avLst/>
          </a:prstGeom>
          <a:solidFill>
            <a:srgbClr val="FFFFFF"/>
          </a:solidFill>
          <a:ln w="19050">
            <a:solidFill>
              <a:srgbClr val="256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079482" y="4663440"/>
            <a:ext cx="177292" cy="24006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200" b="1">
                <a:solidFill>
                  <a:srgbClr val="2563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9880472" y="5559552"/>
            <a:ext cx="584455" cy="186205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Disruption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TextBox 69">
            <a:extLst>
              <a:ext uri="{FF2B5EF4-FFF2-40B4-BE49-F238E27FC236}">
                <a16:creationId xmlns:a16="http://schemas.microsoft.com/office/drawing/2014/main" id="{38557C90-A333-8AAB-2343-0D779D8D1E1B}"/>
              </a:ext>
            </a:extLst>
          </p:cNvPr>
          <p:cNvSpPr txBox="1"/>
          <p:nvPr/>
        </p:nvSpPr>
        <p:spPr>
          <a:xfrm>
            <a:off x="502920" y="320040"/>
            <a:ext cx="5965095" cy="430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 b="1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Risk priorities: the 4 risks to explain first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01E617DC-C200-C696-C657-1BBE67B60074}"/>
              </a:ext>
            </a:extLst>
          </p:cNvPr>
          <p:cNvSpPr txBox="1"/>
          <p:nvPr/>
        </p:nvSpPr>
        <p:spPr>
          <a:xfrm>
            <a:off x="530352" y="713232"/>
            <a:ext cx="3966150" cy="2539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srgbClr val="555F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sz="1050" dirty="0">
                <a:solidFill>
                  <a:srgbClr val="555F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hat could happen, why it matters, and the first control to fund.</a:t>
            </a:r>
          </a:p>
        </p:txBody>
      </p:sp>
      <p:sp>
        <p:nvSpPr>
          <p:cNvPr id="72" name="Rounded Rectangle 71">
            <a:extLst>
              <a:ext uri="{FF2B5EF4-FFF2-40B4-BE49-F238E27FC236}">
                <a16:creationId xmlns:a16="http://schemas.microsoft.com/office/drawing/2014/main" id="{5B29A198-C518-A42F-9109-DA5E0066E344}"/>
              </a:ext>
            </a:extLst>
          </p:cNvPr>
          <p:cNvSpPr/>
          <p:nvPr/>
        </p:nvSpPr>
        <p:spPr>
          <a:xfrm>
            <a:off x="502920" y="1170432"/>
            <a:ext cx="2011680" cy="411480"/>
          </a:xfrm>
          <a:prstGeom prst="roundRect">
            <a:avLst/>
          </a:prstGeom>
          <a:solidFill>
            <a:srgbClr val="2C3E6B"/>
          </a:solidFill>
          <a:ln>
            <a:solidFill>
              <a:srgbClr val="2C3E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1600" rIns="101600" rtlCol="0" anchor="ctr"/>
          <a:lstStyle/>
          <a:p>
            <a:pPr algn="ctr"/>
            <a:r>
              <a:rPr sz="125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</a:p>
        </p:txBody>
      </p:sp>
      <p:sp>
        <p:nvSpPr>
          <p:cNvPr id="73" name="Rounded Rectangle 72">
            <a:extLst>
              <a:ext uri="{FF2B5EF4-FFF2-40B4-BE49-F238E27FC236}">
                <a16:creationId xmlns:a16="http://schemas.microsoft.com/office/drawing/2014/main" id="{11BDDFCD-1B6F-0B1B-45BE-CF166A1750E1}"/>
              </a:ext>
            </a:extLst>
          </p:cNvPr>
          <p:cNvSpPr/>
          <p:nvPr/>
        </p:nvSpPr>
        <p:spPr>
          <a:xfrm>
            <a:off x="2569464" y="1170432"/>
            <a:ext cx="4572000" cy="411480"/>
          </a:xfrm>
          <a:prstGeom prst="roundRect">
            <a:avLst/>
          </a:prstGeom>
          <a:solidFill>
            <a:srgbClr val="2C3E6B"/>
          </a:solidFill>
          <a:ln>
            <a:solidFill>
              <a:srgbClr val="2C3E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1600" rIns="101600" rtlCol="0" anchor="ctr"/>
          <a:lstStyle/>
          <a:p>
            <a:pPr algn="ctr"/>
            <a:r>
              <a:rPr sz="125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it matters to VTAM</a:t>
            </a:r>
          </a:p>
        </p:txBody>
      </p:sp>
      <p:sp>
        <p:nvSpPr>
          <p:cNvPr id="74" name="Rounded Rectangle 73">
            <a:extLst>
              <a:ext uri="{FF2B5EF4-FFF2-40B4-BE49-F238E27FC236}">
                <a16:creationId xmlns:a16="http://schemas.microsoft.com/office/drawing/2014/main" id="{9D355F58-5C2C-16F5-17DF-4274CD4C10AC}"/>
              </a:ext>
            </a:extLst>
          </p:cNvPr>
          <p:cNvSpPr/>
          <p:nvPr/>
        </p:nvSpPr>
        <p:spPr>
          <a:xfrm>
            <a:off x="7196328" y="1170432"/>
            <a:ext cx="4069080" cy="411480"/>
          </a:xfrm>
          <a:prstGeom prst="roundRect">
            <a:avLst/>
          </a:prstGeom>
          <a:solidFill>
            <a:srgbClr val="2C3E6B"/>
          </a:solidFill>
          <a:ln>
            <a:solidFill>
              <a:srgbClr val="2C3E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1600" rIns="101600" rtlCol="0" anchor="ctr"/>
          <a:lstStyle/>
          <a:p>
            <a:pPr algn="ctr"/>
            <a:r>
              <a:rPr sz="125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action</a:t>
            </a:r>
          </a:p>
        </p:txBody>
      </p:sp>
      <p:sp>
        <p:nvSpPr>
          <p:cNvPr id="75" name="Rounded Rectangle 74">
            <a:extLst>
              <a:ext uri="{FF2B5EF4-FFF2-40B4-BE49-F238E27FC236}">
                <a16:creationId xmlns:a16="http://schemas.microsoft.com/office/drawing/2014/main" id="{B89C7B4B-1F43-1B97-99B7-7F84E447F6DC}"/>
              </a:ext>
            </a:extLst>
          </p:cNvPr>
          <p:cNvSpPr/>
          <p:nvPr/>
        </p:nvSpPr>
        <p:spPr>
          <a:xfrm>
            <a:off x="502920" y="1655064"/>
            <a:ext cx="20116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 b="1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Ransomware outage [6]</a:t>
            </a:r>
          </a:p>
        </p:txBody>
      </p:sp>
      <p:sp>
        <p:nvSpPr>
          <p:cNvPr id="77" name="Rounded Rectangle 76">
            <a:extLst>
              <a:ext uri="{FF2B5EF4-FFF2-40B4-BE49-F238E27FC236}">
                <a16:creationId xmlns:a16="http://schemas.microsoft.com/office/drawing/2014/main" id="{F89DBA6C-F26D-71AC-1AFF-169301F73697}"/>
              </a:ext>
            </a:extLst>
          </p:cNvPr>
          <p:cNvSpPr/>
          <p:nvPr/>
        </p:nvSpPr>
        <p:spPr>
          <a:xfrm>
            <a:off x="2569464" y="1655064"/>
            <a:ext cx="457200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00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stop teaching systems, assessments, payroll, and file access.</a:t>
            </a:r>
          </a:p>
        </p:txBody>
      </p:sp>
      <p:sp>
        <p:nvSpPr>
          <p:cNvPr id="78" name="Rounded Rectangle 77">
            <a:extLst>
              <a:ext uri="{FF2B5EF4-FFF2-40B4-BE49-F238E27FC236}">
                <a16:creationId xmlns:a16="http://schemas.microsoft.com/office/drawing/2014/main" id="{5946AFF9-A3BC-7420-0688-4DBD9933FA8E}"/>
              </a:ext>
            </a:extLst>
          </p:cNvPr>
          <p:cNvSpPr/>
          <p:nvPr/>
        </p:nvSpPr>
        <p:spPr>
          <a:xfrm>
            <a:off x="7196328" y="1655064"/>
            <a:ext cx="40690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 backups, strengthen patching, and deploy endpoint detection [1], [4].</a:t>
            </a:r>
          </a:p>
        </p:txBody>
      </p:sp>
      <p:sp>
        <p:nvSpPr>
          <p:cNvPr id="79" name="Rounded Rectangle 78">
            <a:extLst>
              <a:ext uri="{FF2B5EF4-FFF2-40B4-BE49-F238E27FC236}">
                <a16:creationId xmlns:a16="http://schemas.microsoft.com/office/drawing/2014/main" id="{A1A004A9-555F-2AEB-7EAE-4F0D9D986324}"/>
              </a:ext>
            </a:extLst>
          </p:cNvPr>
          <p:cNvSpPr/>
          <p:nvPr/>
        </p:nvSpPr>
        <p:spPr>
          <a:xfrm>
            <a:off x="502920" y="2587752"/>
            <a:ext cx="20116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 b="1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Cloud account compromise [2], [6]</a:t>
            </a:r>
          </a:p>
        </p:txBody>
      </p:sp>
      <p:sp>
        <p:nvSpPr>
          <p:cNvPr id="81" name="Rounded Rectangle 80">
            <a:extLst>
              <a:ext uri="{FF2B5EF4-FFF2-40B4-BE49-F238E27FC236}">
                <a16:creationId xmlns:a16="http://schemas.microsoft.com/office/drawing/2014/main" id="{6078933B-ED0B-4670-1EB5-AD06601D9432}"/>
              </a:ext>
            </a:extLst>
          </p:cNvPr>
          <p:cNvSpPr/>
          <p:nvPr/>
        </p:nvSpPr>
        <p:spPr>
          <a:xfrm>
            <a:off x="2569464" y="2587752"/>
            <a:ext cx="457200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0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stolen password can expose learner data and shared files quickly.</a:t>
            </a:r>
          </a:p>
        </p:txBody>
      </p:sp>
      <p:sp>
        <p:nvSpPr>
          <p:cNvPr id="82" name="Rounded Rectangle 81">
            <a:extLst>
              <a:ext uri="{FF2B5EF4-FFF2-40B4-BE49-F238E27FC236}">
                <a16:creationId xmlns:a16="http://schemas.microsoft.com/office/drawing/2014/main" id="{0219B0BB-65C5-D56D-74B7-B55B98CF82E2}"/>
              </a:ext>
            </a:extLst>
          </p:cNvPr>
          <p:cNvSpPr/>
          <p:nvPr/>
        </p:nvSpPr>
        <p:spPr>
          <a:xfrm>
            <a:off x="7196328" y="2587752"/>
            <a:ext cx="40690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MFA, device checks, and tighter sharing permissions [2], [3].</a:t>
            </a:r>
          </a:p>
        </p:txBody>
      </p:sp>
      <p:sp>
        <p:nvSpPr>
          <p:cNvPr id="83" name="Rounded Rectangle 82">
            <a:extLst>
              <a:ext uri="{FF2B5EF4-FFF2-40B4-BE49-F238E27FC236}">
                <a16:creationId xmlns:a16="http://schemas.microsoft.com/office/drawing/2014/main" id="{64606814-80B8-825D-F3A0-A947021C47E8}"/>
              </a:ext>
            </a:extLst>
          </p:cNvPr>
          <p:cNvSpPr/>
          <p:nvPr/>
        </p:nvSpPr>
        <p:spPr>
          <a:xfrm>
            <a:off x="502920" y="3520440"/>
            <a:ext cx="20116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 b="1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Supplier compromise [5]</a:t>
            </a:r>
          </a:p>
        </p:txBody>
      </p:sp>
      <p:sp>
        <p:nvSpPr>
          <p:cNvPr id="85" name="Rounded Rectangle 84">
            <a:extLst>
              <a:ext uri="{FF2B5EF4-FFF2-40B4-BE49-F238E27FC236}">
                <a16:creationId xmlns:a16="http://schemas.microsoft.com/office/drawing/2014/main" id="{DD160258-5601-AE38-EB17-490EFE0C72D9}"/>
              </a:ext>
            </a:extLst>
          </p:cNvPr>
          <p:cNvSpPr/>
          <p:nvPr/>
        </p:nvSpPr>
        <p:spPr>
          <a:xfrm>
            <a:off x="2569464" y="3520440"/>
            <a:ext cx="457200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0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trusted provider can become the route into VTAM or its data.</a:t>
            </a:r>
          </a:p>
        </p:txBody>
      </p:sp>
      <p:sp>
        <p:nvSpPr>
          <p:cNvPr id="86" name="Rounded Rectangle 85">
            <a:extLst>
              <a:ext uri="{FF2B5EF4-FFF2-40B4-BE49-F238E27FC236}">
                <a16:creationId xmlns:a16="http://schemas.microsoft.com/office/drawing/2014/main" id="{43254279-36E7-3391-229E-BF33D7872344}"/>
              </a:ext>
            </a:extLst>
          </p:cNvPr>
          <p:cNvSpPr/>
          <p:nvPr/>
        </p:nvSpPr>
        <p:spPr>
          <a:xfrm>
            <a:off x="7196328" y="3520440"/>
            <a:ext cx="40690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 supplier access, due diligence, and incident reporting terms [1], [5].</a:t>
            </a:r>
          </a:p>
        </p:txBody>
      </p:sp>
      <p:sp>
        <p:nvSpPr>
          <p:cNvPr id="87" name="Rounded Rectangle 86">
            <a:extLst>
              <a:ext uri="{FF2B5EF4-FFF2-40B4-BE49-F238E27FC236}">
                <a16:creationId xmlns:a16="http://schemas.microsoft.com/office/drawing/2014/main" id="{57A1B115-C475-D803-2FB8-D6B8F47F3A86}"/>
              </a:ext>
            </a:extLst>
          </p:cNvPr>
          <p:cNvSpPr/>
          <p:nvPr/>
        </p:nvSpPr>
        <p:spPr>
          <a:xfrm>
            <a:off x="502920" y="4453128"/>
            <a:ext cx="20116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 b="1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AI vishing / payment fraud [5], [6]</a:t>
            </a:r>
          </a:p>
        </p:txBody>
      </p:sp>
      <p:sp>
        <p:nvSpPr>
          <p:cNvPr id="89" name="Rounded Rectangle 88">
            <a:extLst>
              <a:ext uri="{FF2B5EF4-FFF2-40B4-BE49-F238E27FC236}">
                <a16:creationId xmlns:a16="http://schemas.microsoft.com/office/drawing/2014/main" id="{48E3B8BF-7843-A936-989F-D1D0D7958D25}"/>
              </a:ext>
            </a:extLst>
          </p:cNvPr>
          <p:cNvSpPr/>
          <p:nvPr/>
        </p:nvSpPr>
        <p:spPr>
          <a:xfrm>
            <a:off x="2569464" y="4453128"/>
            <a:ext cx="457200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00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may be tricked into approving a payment or resetting an account.</a:t>
            </a:r>
          </a:p>
        </p:txBody>
      </p:sp>
      <p:sp>
        <p:nvSpPr>
          <p:cNvPr id="90" name="Rounded Rectangle 89">
            <a:extLst>
              <a:ext uri="{FF2B5EF4-FFF2-40B4-BE49-F238E27FC236}">
                <a16:creationId xmlns:a16="http://schemas.microsoft.com/office/drawing/2014/main" id="{0B984261-FDB0-8C4E-BF7D-8187A1811BB7}"/>
              </a:ext>
            </a:extLst>
          </p:cNvPr>
          <p:cNvSpPr/>
          <p:nvPr/>
        </p:nvSpPr>
        <p:spPr>
          <a:xfrm>
            <a:off x="7196328" y="4453128"/>
            <a:ext cx="40690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call-back verification and regular phishing/vishing practice [5], [6].</a:t>
            </a:r>
          </a:p>
        </p:txBody>
      </p:sp>
      <p:sp>
        <p:nvSpPr>
          <p:cNvPr id="91" name="Rounded Rectangle 90">
            <a:extLst>
              <a:ext uri="{FF2B5EF4-FFF2-40B4-BE49-F238E27FC236}">
                <a16:creationId xmlns:a16="http://schemas.microsoft.com/office/drawing/2014/main" id="{004043E2-0117-5F10-A2F9-27D890453EBF}"/>
              </a:ext>
            </a:extLst>
          </p:cNvPr>
          <p:cNvSpPr/>
          <p:nvPr/>
        </p:nvSpPr>
        <p:spPr>
          <a:xfrm>
            <a:off x="530352" y="5650992"/>
            <a:ext cx="10945368" cy="59436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152400" rIns="127000" rtlCol="0" anchor="ctr"/>
          <a:lstStyle/>
          <a:p>
            <a:pPr algn="ctr"/>
            <a:r>
              <a:rPr sz="1300" b="1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Board takeaway: </a:t>
            </a:r>
            <a:r>
              <a:rPr lang="en-GB" sz="1300" b="1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prioritise</a:t>
            </a:r>
            <a:r>
              <a:rPr sz="1300" b="1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controls that reduce disruption first </a:t>
            </a:r>
            <a:r>
              <a:rPr lang="en-GB" sz="1300" b="1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sz="1300" b="1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backups, MFA, supplier assurance, and staff verification [1], [2], [5].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40EB87A1-D83D-AF86-F2BC-EDF0A8D8D8CF}"/>
              </a:ext>
            </a:extLst>
          </p:cNvPr>
          <p:cNvSpPr txBox="1"/>
          <p:nvPr/>
        </p:nvSpPr>
        <p:spPr>
          <a:xfrm>
            <a:off x="11279066" y="6382512"/>
            <a:ext cx="242374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800">
                <a:solidFill>
                  <a:srgbClr val="555F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4601516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Zero Trust operating model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768" y="749808"/>
            <a:ext cx="5249194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Zero Trust replaces location-based trust with evidence-based access decisions [2], [3].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051560"/>
            <a:ext cx="2514600" cy="1097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96112" y="1161288"/>
            <a:ext cx="986809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User identity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6112" y="1444751"/>
            <a:ext cx="1528624" cy="20159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MFA, role and risk level [2]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31520" y="2834640"/>
            <a:ext cx="2514600" cy="1097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96112" y="2944368"/>
            <a:ext cx="1042914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Device health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96112" y="3227832"/>
            <a:ext cx="2274020" cy="20159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Managed, patched and monitored [2], [4]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961120" y="1051560"/>
            <a:ext cx="2514600" cy="1097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9125712" y="1161288"/>
            <a:ext cx="895438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125713" y="1444751"/>
            <a:ext cx="2276856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Approved SaaS, LMS and finance systems [2], [3]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961120" y="2834640"/>
            <a:ext cx="2514600" cy="1097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9125712" y="2944368"/>
            <a:ext cx="411331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125712" y="3227832"/>
            <a:ext cx="2229136" cy="20159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Client records, payroll and payments [7]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4251960" y="1234440"/>
            <a:ext cx="3703320" cy="960120"/>
          </a:xfrm>
          <a:prstGeom prst="roundRect">
            <a:avLst/>
          </a:prstGeom>
          <a:solidFill>
            <a:srgbClr val="16203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4884055" y="1536192"/>
            <a:ext cx="2439129" cy="332399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Decision Point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4251960" y="3246120"/>
            <a:ext cx="3703320" cy="111556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416552" y="3355848"/>
            <a:ext cx="2729273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Allow, deny or step-up verification [2]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416552" y="3639312"/>
            <a:ext cx="3578865" cy="20159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based on identity, device, location, behaviour and data sensitivity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1097280" y="4892040"/>
            <a:ext cx="2743200" cy="74980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261872" y="5001768"/>
            <a:ext cx="1126270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Least privilege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261872" y="5285231"/>
            <a:ext cx="2208297" cy="20159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the access needed for the role [2].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4709160" y="4892040"/>
            <a:ext cx="2743200" cy="74980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873752" y="5001768"/>
            <a:ext cx="1722587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monitoring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4873753" y="5285231"/>
            <a:ext cx="2185416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Watch access after login, not only at login [2], [3].</a:t>
            </a:r>
          </a:p>
        </p:txBody>
      </p:sp>
      <p:sp>
        <p:nvSpPr>
          <p:cNvPr id="36" name="Rounded Rectangle 35"/>
          <p:cNvSpPr/>
          <p:nvPr/>
        </p:nvSpPr>
        <p:spPr>
          <a:xfrm>
            <a:off x="8321040" y="4892040"/>
            <a:ext cx="2743200" cy="74980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8485632" y="5001768"/>
            <a:ext cx="1188787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Assume breach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8485632" y="5285231"/>
            <a:ext cx="2444496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 so one failed layer does not expose all data [2].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11480" y="292608"/>
            <a:ext cx="8540158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Policy framework aligned to NIST CSF and ISO 27001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768" y="749808"/>
            <a:ext cx="6311984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Policies should be short, owned and auditable. They turn Zero Trust into day-to-day expectations [1], [7].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143000"/>
            <a:ext cx="1508760" cy="502920"/>
          </a:xfrm>
          <a:prstGeom prst="roundRect">
            <a:avLst/>
          </a:prstGeom>
          <a:solidFill>
            <a:srgbClr val="16203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62087" y="1188720"/>
            <a:ext cx="481863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2423160" y="1143000"/>
            <a:ext cx="1508760" cy="502920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934203" y="1188720"/>
            <a:ext cx="486672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297679" y="1143000"/>
            <a:ext cx="1508760" cy="502920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814333" y="1188720"/>
            <a:ext cx="475451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172199" y="1143000"/>
            <a:ext cx="1508760" cy="502920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709692" y="1188720"/>
            <a:ext cx="433772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Detect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46719" y="1143000"/>
            <a:ext cx="1508760" cy="502920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517687" y="1188720"/>
            <a:ext cx="566822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Respond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9921240" y="1143000"/>
            <a:ext cx="1508760" cy="502920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0409040" y="1188720"/>
            <a:ext cx="533159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Recover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96824" y="2057400"/>
            <a:ext cx="246888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758952" y="2167128"/>
            <a:ext cx="1148712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control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58952" y="2450592"/>
            <a:ext cx="2175251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MFA, least privilege, privileged approval and quarterly reviews [2], [7].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3337560" y="2057400"/>
            <a:ext cx="246888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3502152" y="2167128"/>
            <a:ext cx="1289777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Supplier security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3502153" y="2450592"/>
            <a:ext cx="2167128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Risk-tier suppliers, security clauses, evidence checks and incident notifications [1], [7].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6080760" y="2057400"/>
            <a:ext cx="246888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6245352" y="2167128"/>
            <a:ext cx="1066959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handling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245352" y="2450592"/>
            <a:ext cx="2199183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Classify data, restrict sharing, encrypt sensitive records and define retention [7].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8823960" y="2057400"/>
            <a:ext cx="246888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8988552" y="2167128"/>
            <a:ext cx="1353897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Incident response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988552" y="2450591"/>
            <a:ext cx="2093976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Named roles, severity levels, escalation times and communication rules [1].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594360" y="3749039"/>
            <a:ext cx="5074920" cy="12344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758952" y="3858768"/>
            <a:ext cx="1618392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 alignment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58953" y="4142231"/>
            <a:ext cx="4800600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NIST CSF 2.0 structures cyber risk through Govern, Identify, Protect, Detect, Respond and Recover [1]. ISO/IEC 27001 supports risk assessment, control selection, ownership, evidence and improvement [7].</a:t>
            </a:r>
          </a:p>
        </p:txBody>
      </p:sp>
      <p:sp>
        <p:nvSpPr>
          <p:cNvPr id="38" name="Rounded Rectangle 37"/>
          <p:cNvSpPr/>
          <p:nvPr/>
        </p:nvSpPr>
        <p:spPr>
          <a:xfrm>
            <a:off x="6217920" y="3749039"/>
            <a:ext cx="5074920" cy="12344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6382512" y="3858768"/>
            <a:ext cx="1568699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to maintain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6339839" y="4163353"/>
            <a:ext cx="4852417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Asset inventory, risk register, training records, access reviews, vulnerability remediation, backup tests, SIEM alerts and incident reviews.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7079823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Layered controls and implementation detail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768" y="749808"/>
            <a:ext cx="4213654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Prevention, detection, response and recovery must work together [1].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234440"/>
            <a:ext cx="32461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13232" y="1344168"/>
            <a:ext cx="1900520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MFA + conditional access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3232" y="1627632"/>
            <a:ext cx="2944368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 MFA for all users; step-up verification for risky logins; block legacy authentication [2], [3].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297679" y="1234440"/>
            <a:ext cx="32461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462271" y="1344168"/>
            <a:ext cx="1368323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EDR on endpoints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462271" y="1627632"/>
            <a:ext cx="3029032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Deploy to staff devices; isolate suspicious laptops; investigate ransomware indicators [1], [6].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46719" y="1234440"/>
            <a:ext cx="32461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211311" y="1344168"/>
            <a:ext cx="1026884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SIEM logging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130716" y="1631032"/>
            <a:ext cx="3246120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Collect M365, VPN, firewall, EDR and admin logs; create high-value alert rules [1].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548640" y="2834640"/>
            <a:ext cx="32461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713232" y="2944368"/>
            <a:ext cx="1618392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CSPM / cloud reviews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13233" y="3227832"/>
            <a:ext cx="2944368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Scan cloud settings for public sharing, weak permissions and insecure storage [1], [3].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4297679" y="2834640"/>
            <a:ext cx="32461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462271" y="2944368"/>
            <a:ext cx="1442061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CISA KEV patching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462271" y="3227831"/>
            <a:ext cx="3029032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 err="1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Prioritise</a:t>
            </a: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vulnerabilities known to be exploited, not only CVSS scores [4].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8046719" y="2834640"/>
            <a:ext cx="32461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8211311" y="2944368"/>
            <a:ext cx="1469313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Immutable backups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211312" y="3227832"/>
            <a:ext cx="2896142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offline/immutable backups; test restore time and data integrity quarterly [1], [6].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29768" y="4638136"/>
            <a:ext cx="10677685" cy="547842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ctr"/>
            <a:r>
              <a:rPr sz="1600" b="1" dirty="0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Implementation principle: start with controls that reduce several risks quickly, prove they work, then automate where the process is stable [1].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1828800" y="5559552"/>
            <a:ext cx="1417320" cy="384048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2286911" y="5605272"/>
            <a:ext cx="501098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3977639" y="5559552"/>
            <a:ext cx="1417320" cy="384048"/>
          </a:xfrm>
          <a:prstGeom prst="roundRect">
            <a:avLst/>
          </a:prstGeom>
          <a:solidFill>
            <a:srgbClr val="D9770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469412" y="5605272"/>
            <a:ext cx="433773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Detect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6126480" y="5559552"/>
            <a:ext cx="1417320" cy="384048"/>
          </a:xfrm>
          <a:prstGeom prst="roundRect">
            <a:avLst/>
          </a:prstGeom>
          <a:solidFill>
            <a:srgbClr val="DC262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6551729" y="5605272"/>
            <a:ext cx="566822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Respond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8275320" y="5559552"/>
            <a:ext cx="1417320" cy="384048"/>
          </a:xfrm>
          <a:prstGeom prst="roundRect">
            <a:avLst/>
          </a:prstGeom>
          <a:solidFill>
            <a:srgbClr val="16A3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8717401" y="5605272"/>
            <a:ext cx="533158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Recover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7062190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24/7 monitoring and incident response flow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768" y="749808"/>
            <a:ext cx="6587701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repeatable process reduces confusion during ransomware, account takeover and supplier incidents [1], [6].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1508760"/>
            <a:ext cx="150876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7512" y="1618488"/>
            <a:ext cx="594073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Alert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67512" y="1901952"/>
            <a:ext cx="1269689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SIEM, EDR, user report or supplier warning [1]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423160" y="1508760"/>
            <a:ext cx="150876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587752" y="1618488"/>
            <a:ext cx="699872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Triage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587752" y="1901951"/>
            <a:ext cx="1225297" cy="490877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Confirm scope, severity and affected assets [1]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343400" y="1508760"/>
            <a:ext cx="150876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507992" y="1618488"/>
            <a:ext cx="805670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Contain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07992" y="1901952"/>
            <a:ext cx="1344168" cy="490876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Disable accounts, isolate devices, block indicators [1]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263640" y="1508760"/>
            <a:ext cx="150876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428232" y="1618488"/>
            <a:ext cx="921086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Eradicate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28232" y="1901952"/>
            <a:ext cx="1344168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Remove malware, revoke tokens, close exploited route [1]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8183880" y="1508760"/>
            <a:ext cx="150876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8348472" y="1618488"/>
            <a:ext cx="837730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Recover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348472" y="1901952"/>
            <a:ext cx="1344168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Restore systems and data from clean backups [1], [6]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10104120" y="1508760"/>
            <a:ext cx="150876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10268712" y="1618488"/>
            <a:ext cx="658194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Learn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0268712" y="1901952"/>
            <a:ext cx="1255776" cy="490876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Post-incident review; update controls and training [1]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731520" y="3246120"/>
            <a:ext cx="3154680" cy="13716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896112" y="3355848"/>
            <a:ext cx="1331455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Monitoring model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96112" y="3639312"/>
            <a:ext cx="2676145" cy="640175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Alerts feed into a central SIEM [1]. SOAR playbooks automate repeatable steps such as disabling an account or opening an incident ticket, with human approval for major actions [1].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4526280" y="3246120"/>
            <a:ext cx="3154680" cy="13716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4690872" y="3355848"/>
            <a:ext cx="1519006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Ransomware trigger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4629912" y="3636208"/>
            <a:ext cx="3154681" cy="640175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encryption, ransom note, mass file changes or suspicious admin activity appears, isolate devices, preserve evidence, check backups and start communications [6].</a:t>
            </a:r>
          </a:p>
        </p:txBody>
      </p:sp>
      <p:sp>
        <p:nvSpPr>
          <p:cNvPr id="38" name="Rounded Rectangle 37"/>
          <p:cNvSpPr/>
          <p:nvPr/>
        </p:nvSpPr>
        <p:spPr>
          <a:xfrm>
            <a:off x="8321040" y="3246120"/>
            <a:ext cx="3154680" cy="13716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8485632" y="3355848"/>
            <a:ext cx="1418017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 measures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8485632" y="3646280"/>
            <a:ext cx="2855583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 time to detect, mean time to contain, high-severity alerts, tested recovery time and post-incident action closure.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 dirty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7737054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 dirty="0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8. Ransomware playbook: before, during and after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768" y="749808"/>
            <a:ext cx="5808641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Ransomware resilience requires rehearsed actions, tested backups and clear ownership [1], [6].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3291840" cy="3108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58952" y="1344168"/>
            <a:ext cx="1379545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 an incident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8952" y="1627632"/>
            <a:ext cx="2851102" cy="1078757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MFA and least privilege for admin access [2]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Patch internet-facing systems using CISA KEV [4]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EDR on endpoints and servers [1]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Immutable/offline backups [6]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Restore tests with target recovery time [1]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Supplier, legal and communications contacts [1]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Tabletop exercise at least annually [1]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434840" y="1234440"/>
            <a:ext cx="3291840" cy="3108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599431" y="1344168"/>
            <a:ext cx="1339469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During first hours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9431" y="1627632"/>
            <a:ext cx="2887970" cy="1078757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Declare severity and open incident log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Isolate infected devices; preserve evidence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Disable suspicious accounts and revoke tokens [2]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Identify patient zero and lateral movement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Check whether data was exfiltrated [6]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Start communication plan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Recover only from clean backups [1]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275320" y="1234440"/>
            <a:ext cx="3291840" cy="3108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439912" y="1344168"/>
            <a:ext cx="1092607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recovery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439912" y="1627632"/>
            <a:ext cx="2764539" cy="1078757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Root-cause analysis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Lessons learned and board report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Update alert rules and blocked indicators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Close policy or training gaps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Validate backup and patch improvements [1], [4]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Check regulatory notification requirements [7]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Track actions to completion [1]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52086" y="5074920"/>
            <a:ext cx="11857349" cy="28623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50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Meaning: backups matter, but clean restoration, containment and evidence handling are what protect business continuity [1], [6].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6632585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 Continuous training and security culture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768" y="749808"/>
            <a:ext cx="6049092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should build safe behaviour under pressure, not only tick an annual compliance box [5], [6].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143000"/>
            <a:ext cx="2377440" cy="11430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58952" y="1252728"/>
            <a:ext cx="1387559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Induction baseline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8952" y="1536191"/>
            <a:ext cx="2036589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Password safety, MFA prompts, reporting routes, data handling and safe cloud sharing [2], [7].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246120" y="1143000"/>
            <a:ext cx="2377440" cy="11430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410712" y="1252728"/>
            <a:ext cx="1725793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Monthly micro-learning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410713" y="1536191"/>
            <a:ext cx="2087880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Five-minute topics: phishing, vishing, invoice fraud and supplier warnings [5], [6].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897880" y="1143000"/>
            <a:ext cx="2377440" cy="11430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062472" y="1252728"/>
            <a:ext cx="1347485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Simulated attacks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062473" y="1536191"/>
            <a:ext cx="2081784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phishing and vishing simulations with supportive coaching, not blame [5], [6].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549640" y="1143000"/>
            <a:ext cx="2377440" cy="11430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8714232" y="1252728"/>
            <a:ext cx="1618392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Role-specific practice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714233" y="1536192"/>
            <a:ext cx="2075688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Finance, HR, IT admins and managers rehearse realistic decisions [1].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1828800" y="2971800"/>
            <a:ext cx="1325880" cy="411480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266838" y="3017520"/>
            <a:ext cx="449803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4069080" y="2971800"/>
            <a:ext cx="1325880" cy="411480"/>
          </a:xfrm>
          <a:prstGeom prst="round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531164" y="3017520"/>
            <a:ext cx="401712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Verify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6309360" y="2971800"/>
            <a:ext cx="1325880" cy="411480"/>
          </a:xfrm>
          <a:prstGeom prst="roundRect">
            <a:avLst/>
          </a:prstGeom>
          <a:solidFill>
            <a:srgbClr val="D9770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699308" y="3017520"/>
            <a:ext cx="545983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Escalate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8549640" y="2971800"/>
            <a:ext cx="1325880" cy="411480"/>
          </a:xfrm>
          <a:prstGeom prst="roundRect">
            <a:avLst/>
          </a:prstGeom>
          <a:solidFill>
            <a:srgbClr val="16A3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9014930" y="3017520"/>
            <a:ext cx="395300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594360" y="4343400"/>
            <a:ext cx="5029200" cy="914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758952" y="4453128"/>
            <a:ext cx="1345881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 targets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58952" y="4736592"/>
            <a:ext cx="4688825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pause before unusual requests, verify through trusted channels and report quickly even if they clicked [5], [6].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6172200" y="4343400"/>
            <a:ext cx="5029200" cy="914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6336792" y="4453128"/>
            <a:ext cx="419346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KPIs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336792" y="4736592"/>
            <a:ext cx="4453129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rate, repeat click rate, training completion, time to report and manager tabletop participation [1].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11597629" y="6519672"/>
            <a:ext cx="198131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4437048" cy="55399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193153"/>
                </a:solidFill>
              </a:defRPr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11. IEEE Reference List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8680" y="1600200"/>
            <a:ext cx="10424160" cy="348492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105000"/>
              </a:lnSpc>
              <a:spcAft>
                <a:spcPts val="800"/>
              </a:spcAft>
              <a:defRPr sz="1300">
                <a:solidFill>
                  <a:srgbClr val="232B36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[1] National Institute of Standards and Technology, The Cybersecurity Framework (CSF) 2.0, NIST CSWP 29. Gaithersburg, MD, USA: NIST, 2024.</a:t>
            </a:r>
          </a:p>
          <a:p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[2] S. Rose, O. Borchert, S. Mitchell, and S. Connelly, Zero Trust Architecture, NIST Special Publication 800-207. Gaithersburg, MD, USA: NIST, 2020.</a:t>
            </a:r>
          </a:p>
          <a:p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[3] Cybersecurity and Infrastructure Security Agency, Zero Trust Maturity Model, Version 2.0. Washington, DC, USA: CISA, 2023.</a:t>
            </a:r>
          </a:p>
          <a:p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[4] Cybersecurity and Infrastructure Security Agency, Known Exploited Vulnerabilities Catalog. Washington, DC, USA: CISA.</a:t>
            </a:r>
          </a:p>
          <a:p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[5] European Union Agency for Cybersecurity, ENISA Threat Landscape 2025. Heraklion, Greece: ENISA, 2025.</a:t>
            </a:r>
          </a:p>
          <a:p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[6] Verizon Business, 2025 Data Breach Investigations Report. New York, NY, USA: Verizon, 2025.</a:t>
            </a:r>
          </a:p>
          <a:p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[7] International Organization for Standardization, ISO/IEC 27001:2022: Information Security, Cybersecurity and Privacy Protection — Information Security Management Systems — Requirements. Geneva, Switzerland: ISO, 2022.</a:t>
            </a:r>
          </a:p>
          <a:p>
            <a:endParaRPr sz="1019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565392"/>
            <a:ext cx="12191695" cy="18288"/>
          </a:xfrm>
          <a:prstGeom prst="rect">
            <a:avLst/>
          </a:prstGeom>
          <a:solidFill>
            <a:srgbClr val="D2DC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384280" y="6601968"/>
            <a:ext cx="32004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05863"/>
                </a:solidFill>
              </a:defRPr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66</TotalTime>
  <Words>1945</Words>
  <Application>Microsoft Macintosh PowerPoint</Application>
  <PresentationFormat>Widescreen</PresentationFormat>
  <Paragraphs>182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Garamond</vt:lpstr>
      <vt:lpstr>Savon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Amir Jahromi</cp:lastModifiedBy>
  <cp:revision>3</cp:revision>
  <dcterms:created xsi:type="dcterms:W3CDTF">2013-01-27T09:14:16Z</dcterms:created>
  <dcterms:modified xsi:type="dcterms:W3CDTF">2026-05-15T02:17:57Z</dcterms:modified>
  <cp:category/>
</cp:coreProperties>
</file>