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5"/>
  </p:notesMasterIdLst>
  <p:sldIdLst>
    <p:sldId id="266" r:id="rId5"/>
    <p:sldId id="318" r:id="rId6"/>
    <p:sldId id="268" r:id="rId7"/>
    <p:sldId id="265" r:id="rId8"/>
    <p:sldId id="312" r:id="rId9"/>
    <p:sldId id="257" r:id="rId10"/>
    <p:sldId id="319" r:id="rId11"/>
    <p:sldId id="320" r:id="rId12"/>
    <p:sldId id="321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83" autoAdjust="0"/>
    <p:restoredTop sz="94586" autoAdjust="0"/>
  </p:normalViewPr>
  <p:slideViewPr>
    <p:cSldViewPr snapToGrid="0">
      <p:cViewPr varScale="1">
        <p:scale>
          <a:sx n="70" d="100"/>
          <a:sy n="70" d="100"/>
        </p:scale>
        <p:origin x="39" y="71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5D35DD-734D-4CFE-A2FA-F52A651602EA}" type="datetimeFigureOut">
              <a:rPr lang="en-GB" smtClean="0"/>
              <a:t>29/05/2024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C8B372-A169-4FA7-B0F6-4D71EFB89A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3749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8B372-A169-4FA7-B0F6-4D71EFB89A8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1356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8B372-A169-4FA7-B0F6-4D71EFB89A8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8187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8B372-A169-4FA7-B0F6-4D71EFB89A8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540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8B372-A169-4FA7-B0F6-4D71EFB89A8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9246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C8B372-A169-4FA7-B0F6-4D71EFB89A8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3223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5/29/2024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5/29/2024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5/29/2024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5/29/2024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5/29/2024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5/29/2024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5/29/2024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5/29/2024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5/29/2024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5/29/2024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r>
              <a:rPr lang="en-US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6DBCD6AA-C9A0-44F8-981E-202316D91007}"/>
              </a:ext>
            </a:extLst>
          </p:cNvPr>
          <p:cNvSpPr txBox="1"/>
          <p:nvPr/>
        </p:nvSpPr>
        <p:spPr>
          <a:xfrm>
            <a:off x="6729999" y="3380406"/>
            <a:ext cx="356115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Revision Part 2</a:t>
            </a:r>
          </a:p>
        </p:txBody>
      </p: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7BAE2A-0AF1-8521-BA9E-D57EE2C7C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Marketing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8901A-13FE-D45B-E523-20E28BC2E2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answer the marketing questions, you need to revise the Marketing Mix and the Product Lifecycle.  </a:t>
            </a:r>
          </a:p>
        </p:txBody>
      </p:sp>
      <p:pic>
        <p:nvPicPr>
          <p:cNvPr id="5" name="Picture 4" descr="Three arrows on bullseye">
            <a:extLst>
              <a:ext uri="{FF2B5EF4-FFF2-40B4-BE49-F238E27FC236}">
                <a16:creationId xmlns:a16="http://schemas.microsoft.com/office/drawing/2014/main" id="{060BA48B-DBC8-51BD-A5BB-8D26EC99D6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8009" b="2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8724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Cardboard boxes on conveyor belt">
            <a:extLst>
              <a:ext uri="{FF2B5EF4-FFF2-40B4-BE49-F238E27FC236}">
                <a16:creationId xmlns:a16="http://schemas.microsoft.com/office/drawing/2014/main" id="{54A5BC51-C830-B900-B59A-40123341960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846" r="1" b="7846"/>
          <a:stretch/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Marketing Mix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Organisations need to ensure they create a successful mix of:</a:t>
            </a:r>
          </a:p>
          <a:p>
            <a:pPr>
              <a:lnSpc>
                <a:spcPct val="100000"/>
              </a:lnSpc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right product (service)</a:t>
            </a:r>
          </a:p>
          <a:p>
            <a:pPr>
              <a:lnSpc>
                <a:spcPct val="100000"/>
              </a:lnSpc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Sold at the right price</a:t>
            </a:r>
          </a:p>
          <a:p>
            <a:pPr>
              <a:lnSpc>
                <a:spcPct val="100000"/>
              </a:lnSpc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 the right place</a:t>
            </a:r>
          </a:p>
          <a:p>
            <a:pPr>
              <a:lnSpc>
                <a:spcPct val="100000"/>
              </a:lnSpc>
            </a:pPr>
            <a:r>
              <a:rPr lang="en-GB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the most suitable form of promotion</a:t>
            </a:r>
          </a:p>
        </p:txBody>
      </p:sp>
      <p:sp>
        <p:nvSpPr>
          <p:cNvPr id="24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2078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303032" cy="1450757"/>
          </a:xfrm>
        </p:spPr>
        <p:txBody>
          <a:bodyPr/>
          <a:lstStyle/>
          <a:p>
            <a:r>
              <a:rPr lang="en-GB" altLang="en-US" b="1" dirty="0"/>
              <a:t>McCarthy’s (1960) 4Ps – The Marketing Mix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01168" lvl="1" indent="0"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Product </a:t>
            </a:r>
          </a:p>
          <a:p>
            <a:pPr marL="201168" lvl="1" indent="0">
              <a:buNone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Developing a product/service that people want. Including services, people, places and ideas. </a:t>
            </a:r>
          </a:p>
          <a:p>
            <a:pPr marL="201168" lvl="1" indent="0"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Place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01168" lvl="1" indent="0">
              <a:buNone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Where consumers access the ‘product’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 Must consider the distribution channel</a:t>
            </a: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01168" lvl="1" indent="0"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Price</a:t>
            </a:r>
          </a:p>
          <a:p>
            <a:pPr marL="201168" lvl="1" indent="0">
              <a:buNone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Setting a price that people are willing to pay</a:t>
            </a:r>
          </a:p>
          <a:p>
            <a:pPr marL="201168" lvl="1" indent="0"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Promotion</a:t>
            </a:r>
          </a:p>
          <a:p>
            <a:pPr marL="201168" lvl="1" indent="0">
              <a:buNone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way we communicate with consumers about our product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‘making them aware’</a:t>
            </a: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37260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2566989" y="617538"/>
            <a:ext cx="7921625" cy="1143000"/>
          </a:xfrm>
        </p:spPr>
        <p:txBody>
          <a:bodyPr/>
          <a:lstStyle/>
          <a:p>
            <a:r>
              <a:rPr lang="en-GB" altLang="en-US" sz="3800" b="1"/>
              <a:t>The Marketing Mix For Services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2706688" y="2017714"/>
            <a:ext cx="7772400" cy="4554537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Booms &amp;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Bitner’s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(1981) 7Ps added the following to the 4P ‘mix’</a:t>
            </a:r>
          </a:p>
          <a:p>
            <a:pPr lvl="1"/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</a:p>
          <a:p>
            <a:pPr lvl="2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those who deliver the service to consumers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Physical Evidence</a:t>
            </a:r>
          </a:p>
          <a:p>
            <a:pPr lvl="2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that is associated with the consumer obtaining the service.  Décor, uniforms – which indicate the quality</a:t>
            </a:r>
          </a:p>
          <a:p>
            <a:pPr lvl="1"/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</a:p>
          <a:p>
            <a:pPr lvl="2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by which consumers access our service. Making the transaction easy for the customer</a:t>
            </a:r>
          </a:p>
        </p:txBody>
      </p:sp>
    </p:spTree>
    <p:extLst>
      <p:ext uri="{BB962C8B-B14F-4D97-AF65-F5344CB8AC3E}">
        <p14:creationId xmlns:p14="http://schemas.microsoft.com/office/powerpoint/2010/main" val="2400270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The Product Lifecycle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2335" y="1051488"/>
            <a:ext cx="6275667" cy="4755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8909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5145E4-27D5-FDC5-A302-7E7FC50CA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Product Life-cycle</a:t>
            </a:r>
          </a:p>
        </p:txBody>
      </p:sp>
      <p:pic>
        <p:nvPicPr>
          <p:cNvPr id="5" name="Picture 4" descr="Magazine printing process">
            <a:extLst>
              <a:ext uri="{FF2B5EF4-FFF2-40B4-BE49-F238E27FC236}">
                <a16:creationId xmlns:a16="http://schemas.microsoft.com/office/drawing/2014/main" id="{E56D85DD-C589-7BB6-ECDE-02DC81FB585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522" r="17227" b="-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D3158-21B7-DCC5-5C51-287CBEBB92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784" y="2546224"/>
            <a:ext cx="5977938" cy="334274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7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All products have a life-cycle. It starts with preparations for the product's launch, followed by the launch itself. Some products are an immediate success; they capture public imagination. </a:t>
            </a:r>
          </a:p>
          <a:p>
            <a:pPr>
              <a:lnSpc>
                <a:spcPct val="100000"/>
              </a:lnSpc>
            </a:pPr>
            <a:r>
              <a:rPr lang="en-GB" sz="17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Often this results from well targeted, exciting promotional and advertising activity and from careful market research that has identified a genuine gap in the market. </a:t>
            </a:r>
          </a:p>
          <a:p>
            <a:pPr>
              <a:lnSpc>
                <a:spcPct val="100000"/>
              </a:lnSpc>
            </a:pPr>
            <a:r>
              <a:rPr lang="en-GB" sz="17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Other products take longer to come to consumers' attention, and longer still to become popular. </a:t>
            </a:r>
          </a:p>
          <a:p>
            <a:pPr>
              <a:lnSpc>
                <a:spcPct val="100000"/>
              </a:lnSpc>
            </a:pPr>
            <a:r>
              <a:rPr lang="en-GB" sz="17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Some new products flop, and soon disappear from sale.</a:t>
            </a:r>
          </a:p>
          <a:p>
            <a:pPr>
              <a:lnSpc>
                <a:spcPct val="100000"/>
              </a:lnSpc>
            </a:pPr>
            <a:endParaRPr lang="en-GB" sz="1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47074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E530E3-6934-842C-64F0-A8A33A6EB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>
            <a:normAutofit/>
          </a:bodyPr>
          <a:lstStyle/>
          <a:p>
            <a:endParaRPr lang="en-GB" sz="4000">
              <a:solidFill>
                <a:srgbClr val="FFFFFF"/>
              </a:solidFill>
            </a:endParaRPr>
          </a:p>
        </p:txBody>
      </p:sp>
      <p:pic>
        <p:nvPicPr>
          <p:cNvPr id="5" name="Picture 4" descr="Abstract blurred background of department store">
            <a:extLst>
              <a:ext uri="{FF2B5EF4-FFF2-40B4-BE49-F238E27FC236}">
                <a16:creationId xmlns:a16="http://schemas.microsoft.com/office/drawing/2014/main" id="{23001ED2-113B-2EC9-2D06-E4A4289D18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54" r="33666" b="-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662ED-F29F-FFD5-D8DE-1B3C44B7C8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784" y="2546224"/>
            <a:ext cx="5977938" cy="334274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growth stage comes next. Growth can take weeks or months (e.g. the latest fashion clothes) or years (e.g. the typical packet or canned food and drinks found in supermarkets). 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Eventually the maturity stage is reached, where sales of the product and consumers' level of product awareness are both high. 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 this stage, products risk going into decline, largely because they have become too familiar and are seen as less exciting than recently launched alternatives.</a:t>
            </a:r>
          </a:p>
          <a:p>
            <a:pPr>
              <a:lnSpc>
                <a:spcPct val="100000"/>
              </a:lnSpc>
            </a:pPr>
            <a:endParaRPr lang="en-GB" sz="1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97439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850EE-6178-29DC-4191-5FCC55381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Strategies for extending a products lifecycle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839DD6-30CD-A710-0DC4-E226818AA2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 rtl="0" fontAlgn="base"/>
            <a:r>
              <a:rPr lang="en-GB" sz="1800" b="0" i="0" dirty="0">
                <a:solidFill>
                  <a:schemeClr val="tx1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• Promote more frequent use of the product </a:t>
            </a:r>
            <a:endParaRPr lang="en-GB" b="0" i="0" dirty="0">
              <a:solidFill>
                <a:schemeClr val="tx1"/>
              </a:solidFill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rtl="0" fontAlgn="base"/>
            <a:r>
              <a:rPr lang="en-GB" sz="1800" b="0" i="0" dirty="0">
                <a:solidFill>
                  <a:schemeClr val="tx1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• Find new markets for the product, e.g. exporting </a:t>
            </a:r>
            <a:endParaRPr lang="en-GB" b="0" i="0" dirty="0">
              <a:solidFill>
                <a:schemeClr val="tx1"/>
              </a:solidFill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rtl="0" fontAlgn="base"/>
            <a:r>
              <a:rPr lang="en-GB" sz="1800" b="0" i="0" dirty="0">
                <a:solidFill>
                  <a:schemeClr val="tx1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• Find new uses for the product, e.g. baking soda  </a:t>
            </a:r>
            <a:endParaRPr lang="en-GB" b="0" i="0" dirty="0">
              <a:solidFill>
                <a:schemeClr val="tx1"/>
              </a:solidFill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rtl="0" fontAlgn="base"/>
            <a:r>
              <a:rPr lang="en-GB" sz="1800" b="0" i="0" dirty="0">
                <a:solidFill>
                  <a:schemeClr val="tx1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• Price the brand below the market, e.g. Puma, Timex </a:t>
            </a:r>
            <a:endParaRPr lang="en-GB" b="0" i="0" dirty="0">
              <a:solidFill>
                <a:schemeClr val="tx1"/>
              </a:solidFill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rtl="0" fontAlgn="base"/>
            <a:r>
              <a:rPr lang="en-GB" sz="1800" b="0" i="0" dirty="0">
                <a:solidFill>
                  <a:schemeClr val="tx1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• Develop new distribution channels, e.g. the internet  </a:t>
            </a:r>
            <a:endParaRPr lang="en-GB" b="0" i="0" dirty="0">
              <a:solidFill>
                <a:schemeClr val="tx1"/>
              </a:solidFill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rtl="0" fontAlgn="base"/>
            <a:r>
              <a:rPr lang="en-GB" sz="1800" b="0" i="0" dirty="0">
                <a:solidFill>
                  <a:schemeClr val="tx1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• Add new ingredients, e.g. bleach in washing powders </a:t>
            </a:r>
            <a:endParaRPr lang="en-GB" b="0" i="0" dirty="0">
              <a:solidFill>
                <a:schemeClr val="tx1"/>
              </a:solidFill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rtl="0" fontAlgn="base"/>
            <a:r>
              <a:rPr lang="en-GB" sz="1800" b="0" i="0" dirty="0">
                <a:solidFill>
                  <a:schemeClr val="tx1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• Make a dramatic new guarantee, e.g. trade-ins, discounts </a:t>
            </a:r>
            <a:endParaRPr lang="en-GB" b="0" i="0" dirty="0">
              <a:solidFill>
                <a:schemeClr val="tx1"/>
              </a:solidFill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952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Relationship between the Marketing Mix and the Product Lifecycle</a:t>
            </a:r>
            <a:endParaRPr lang="en-GB"/>
          </a:p>
        </p:txBody>
      </p:sp>
      <p:cxnSp>
        <p:nvCxnSpPr>
          <p:cNvPr id="11" name="!!Straight Connector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108201"/>
            <a:ext cx="5575367" cy="37608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Organisations need to ensure they create a successful mix of: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right product (service)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Sold at the right price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 the right place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Using the most suitable form of promotion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A58A7E4-5896-41D6-BDB9-27C430A20C3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702" b="1"/>
          <a:stretch/>
        </p:blipFill>
        <p:spPr>
          <a:xfrm>
            <a:off x="7534656" y="2108200"/>
            <a:ext cx="3621024" cy="360061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002695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{976120E3-1BCB-4457-9AF7-003E1E96A680}tf11437505_win32</Template>
  <TotalTime>0</TotalTime>
  <Words>518</Words>
  <Application>Microsoft Office PowerPoint</Application>
  <PresentationFormat>Widescreen</PresentationFormat>
  <Paragraphs>56</Paragraphs>
  <Slides>10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Georgia Pro Cond Light</vt:lpstr>
      <vt:lpstr>Speak Pro</vt:lpstr>
      <vt:lpstr>RetrospectVTI</vt:lpstr>
      <vt:lpstr>PowerPoint Presentation</vt:lpstr>
      <vt:lpstr>Marketing</vt:lpstr>
      <vt:lpstr>Marketing Mix</vt:lpstr>
      <vt:lpstr>McCarthy’s (1960) 4Ps – The Marketing Mix</vt:lpstr>
      <vt:lpstr>The Marketing Mix For Services</vt:lpstr>
      <vt:lpstr>The Product Lifecycle</vt:lpstr>
      <vt:lpstr>Product Life-cycle</vt:lpstr>
      <vt:lpstr>PowerPoint Presentation</vt:lpstr>
      <vt:lpstr>Strategies for extending a products lifecycle</vt:lpstr>
      <vt:lpstr>Relationship between the Marketing Mix and the Product Lifecycle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Marie Pitson</dc:creator>
  <cp:lastModifiedBy>Marie Pitson</cp:lastModifiedBy>
  <cp:revision>15</cp:revision>
  <dcterms:created xsi:type="dcterms:W3CDTF">2021-12-13T12:42:04Z</dcterms:created>
  <dcterms:modified xsi:type="dcterms:W3CDTF">2024-05-31T08:09:07Z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