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9.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20.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21.xml" ContentType="application/vnd.openxmlformats-officedocument.theme+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5" r:id="rId24"/>
    <p:sldMasterId id="2147483768" r:id="rId25"/>
  </p:sldMasterIdLst>
  <p:notesMasterIdLst>
    <p:notesMasterId r:id="rId53"/>
  </p:notesMasterIdLst>
  <p:handoutMasterIdLst>
    <p:handoutMasterId r:id="rId54"/>
  </p:handoutMasterIdLst>
  <p:sldIdLst>
    <p:sldId id="988" r:id="rId26"/>
    <p:sldId id="273" r:id="rId27"/>
    <p:sldId id="374" r:id="rId28"/>
    <p:sldId id="472" r:id="rId29"/>
    <p:sldId id="455" r:id="rId30"/>
    <p:sldId id="473" r:id="rId31"/>
    <p:sldId id="410" r:id="rId32"/>
    <p:sldId id="447" r:id="rId33"/>
    <p:sldId id="476" r:id="rId34"/>
    <p:sldId id="460" r:id="rId35"/>
    <p:sldId id="428" r:id="rId36"/>
    <p:sldId id="315" r:id="rId37"/>
    <p:sldId id="412" r:id="rId38"/>
    <p:sldId id="343" r:id="rId39"/>
    <p:sldId id="478" r:id="rId40"/>
    <p:sldId id="480" r:id="rId41"/>
    <p:sldId id="481" r:id="rId42"/>
    <p:sldId id="477" r:id="rId43"/>
    <p:sldId id="482" r:id="rId44"/>
    <p:sldId id="987" r:id="rId45"/>
    <p:sldId id="381" r:id="rId46"/>
    <p:sldId id="488" r:id="rId47"/>
    <p:sldId id="379" r:id="rId48"/>
    <p:sldId id="489" r:id="rId49"/>
    <p:sldId id="382" r:id="rId50"/>
    <p:sldId id="320" r:id="rId51"/>
    <p:sldId id="471" r:id="rId5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03DFFA-E071-4527-8CE8-E1A78FE0E97A}" v="6" dt="2023-11-21T13:09:54.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80280" autoAdjust="0"/>
  </p:normalViewPr>
  <p:slideViewPr>
    <p:cSldViewPr>
      <p:cViewPr varScale="1">
        <p:scale>
          <a:sx n="80" d="100"/>
          <a:sy n="80" d="100"/>
        </p:scale>
        <p:origin x="1604"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8.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55" Type="http://schemas.openxmlformats.org/officeDocument/2006/relationships/commentAuthors" Target="commen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6.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1403DFFA-E071-4527-8CE8-E1A78FE0E97A}"/>
    <pc:docChg chg="custSel mod addSld delSld modSld">
      <pc:chgData name="Helen Evans (Institute of Management and Health)" userId="d9a8b39e-a9d4-4d81-a719-001f6364ef6d" providerId="ADAL" clId="{1403DFFA-E071-4527-8CE8-E1A78FE0E97A}" dt="2023-11-21T13:16:52.164" v="223" actId="47"/>
      <pc:docMkLst>
        <pc:docMk/>
      </pc:docMkLst>
      <pc:sldChg chg="delSp modSp mod setBg modClrScheme delDesignElem chgLayout">
        <pc:chgData name="Helen Evans (Institute of Management and Health)" userId="d9a8b39e-a9d4-4d81-a719-001f6364ef6d" providerId="ADAL" clId="{1403DFFA-E071-4527-8CE8-E1A78FE0E97A}" dt="2023-11-21T12:44:21.750" v="83" actId="26606"/>
        <pc:sldMkLst>
          <pc:docMk/>
          <pc:sldMk cId="2941564429" sldId="273"/>
        </pc:sldMkLst>
        <pc:spChg chg="mod ord">
          <ac:chgData name="Helen Evans (Institute of Management and Health)" userId="d9a8b39e-a9d4-4d81-a719-001f6364ef6d" providerId="ADAL" clId="{1403DFFA-E071-4527-8CE8-E1A78FE0E97A}" dt="2023-11-21T12:44:21.750" v="83" actId="26606"/>
          <ac:spMkLst>
            <pc:docMk/>
            <pc:sldMk cId="2941564429" sldId="273"/>
            <ac:spMk id="2" creationId="{422CCE67-C34A-480C-92CB-3D52CECD0757}"/>
          </ac:spMkLst>
        </pc:spChg>
        <pc:spChg chg="mod ord">
          <ac:chgData name="Helen Evans (Institute of Management and Health)" userId="d9a8b39e-a9d4-4d81-a719-001f6364ef6d" providerId="ADAL" clId="{1403DFFA-E071-4527-8CE8-E1A78FE0E97A}" dt="2023-11-21T12:44:21.750" v="83" actId="26606"/>
          <ac:spMkLst>
            <pc:docMk/>
            <pc:sldMk cId="2941564429" sldId="273"/>
            <ac:spMk id="3" creationId="{129DA15B-EDB7-4EA8-93F9-99BFC0601F7E}"/>
          </ac:spMkLst>
        </pc:spChg>
        <pc:spChg chg="del">
          <ac:chgData name="Helen Evans (Institute of Management and Health)" userId="d9a8b39e-a9d4-4d81-a719-001f6364ef6d" providerId="ADAL" clId="{1403DFFA-E071-4527-8CE8-E1A78FE0E97A}" dt="2023-11-21T12:43:40.671" v="47"/>
          <ac:spMkLst>
            <pc:docMk/>
            <pc:sldMk cId="2941564429" sldId="273"/>
            <ac:spMk id="39" creationId="{A44CB4EE-83AD-4C56-872E-1E3F03E706BB}"/>
          </ac:spMkLst>
        </pc:spChg>
        <pc:spChg chg="del">
          <ac:chgData name="Helen Evans (Institute of Management and Health)" userId="d9a8b39e-a9d4-4d81-a719-001f6364ef6d" providerId="ADAL" clId="{1403DFFA-E071-4527-8CE8-E1A78FE0E97A}" dt="2023-11-21T12:43:40.671" v="47"/>
          <ac:spMkLst>
            <pc:docMk/>
            <pc:sldMk cId="2941564429" sldId="273"/>
            <ac:spMk id="72" creationId="{9255E12D-D5B1-4FC4-8749-107188960747}"/>
          </ac:spMkLst>
        </pc:spChg>
        <pc:spChg chg="del">
          <ac:chgData name="Helen Evans (Institute of Management and Health)" userId="d9a8b39e-a9d4-4d81-a719-001f6364ef6d" providerId="ADAL" clId="{1403DFFA-E071-4527-8CE8-E1A78FE0E97A}" dt="2023-11-21T12:43:40.671" v="47"/>
          <ac:spMkLst>
            <pc:docMk/>
            <pc:sldMk cId="2941564429" sldId="273"/>
            <ac:spMk id="73" creationId="{9B20A794-0515-443F-9764-44A6569EC318}"/>
          </ac:spMkLst>
        </pc:spChg>
        <pc:spChg chg="del">
          <ac:chgData name="Helen Evans (Institute of Management and Health)" userId="d9a8b39e-a9d4-4d81-a719-001f6364ef6d" providerId="ADAL" clId="{1403DFFA-E071-4527-8CE8-E1A78FE0E97A}" dt="2023-11-21T12:43:40.671" v="47"/>
          <ac:spMkLst>
            <pc:docMk/>
            <pc:sldMk cId="2941564429" sldId="273"/>
            <ac:spMk id="74" creationId="{A9CE15CA-2228-4197-93B9-E41A1DC42D51}"/>
          </ac:spMkLst>
        </pc:spChg>
        <pc:picChg chg="mod ord">
          <ac:chgData name="Helen Evans (Institute of Management and Health)" userId="d9a8b39e-a9d4-4d81-a719-001f6364ef6d" providerId="ADAL" clId="{1403DFFA-E071-4527-8CE8-E1A78FE0E97A}" dt="2023-11-21T12:44:21.750" v="83" actId="26606"/>
          <ac:picMkLst>
            <pc:docMk/>
            <pc:sldMk cId="2941564429" sldId="273"/>
            <ac:picMk id="6" creationId="{B97F6D9A-FBC6-2CB5-256A-533D49F6E9FC}"/>
          </ac:picMkLst>
        </pc:picChg>
      </pc:sldChg>
      <pc:sldChg chg="modSp del mod">
        <pc:chgData name="Helen Evans (Institute of Management and Health)" userId="d9a8b39e-a9d4-4d81-a719-001f6364ef6d" providerId="ADAL" clId="{1403DFFA-E071-4527-8CE8-E1A78FE0E97A}" dt="2023-11-21T13:09:29.921" v="149" actId="47"/>
        <pc:sldMkLst>
          <pc:docMk/>
          <pc:sldMk cId="2625509375" sldId="289"/>
        </pc:sldMkLst>
        <pc:spChg chg="mod">
          <ac:chgData name="Helen Evans (Institute of Management and Health)" userId="d9a8b39e-a9d4-4d81-a719-001f6364ef6d" providerId="ADAL" clId="{1403DFFA-E071-4527-8CE8-E1A78FE0E97A}" dt="2023-11-21T12:55:34.023" v="146" actId="6549"/>
          <ac:spMkLst>
            <pc:docMk/>
            <pc:sldMk cId="2625509375" sldId="289"/>
            <ac:spMk id="2" creationId="{A0DB5E9C-E914-4487-8ACE-8DBA30DD6B72}"/>
          </ac:spMkLst>
        </pc:spChg>
      </pc:sldChg>
      <pc:sldChg chg="modSp mod">
        <pc:chgData name="Helen Evans (Institute of Management and Health)" userId="d9a8b39e-a9d4-4d81-a719-001f6364ef6d" providerId="ADAL" clId="{1403DFFA-E071-4527-8CE8-E1A78FE0E97A}" dt="2023-11-21T12:42:58.401" v="30" actId="1076"/>
        <pc:sldMkLst>
          <pc:docMk/>
          <pc:sldMk cId="2882794039" sldId="315"/>
        </pc:sldMkLst>
        <pc:spChg chg="mod">
          <ac:chgData name="Helen Evans (Institute of Management and Health)" userId="d9a8b39e-a9d4-4d81-a719-001f6364ef6d" providerId="ADAL" clId="{1403DFFA-E071-4527-8CE8-E1A78FE0E97A}" dt="2023-11-21T12:42:54.543" v="29" actId="14100"/>
          <ac:spMkLst>
            <pc:docMk/>
            <pc:sldMk cId="2882794039" sldId="315"/>
            <ac:spMk id="2" creationId="{00000000-0000-0000-0000-000000000000}"/>
          </ac:spMkLst>
        </pc:spChg>
        <pc:spChg chg="mod">
          <ac:chgData name="Helen Evans (Institute of Management and Health)" userId="d9a8b39e-a9d4-4d81-a719-001f6364ef6d" providerId="ADAL" clId="{1403DFFA-E071-4527-8CE8-E1A78FE0E97A}" dt="2023-11-21T12:42:58.401" v="30" actId="1076"/>
          <ac:spMkLst>
            <pc:docMk/>
            <pc:sldMk cId="2882794039" sldId="315"/>
            <ac:spMk id="3" creationId="{00000000-0000-0000-0000-000000000000}"/>
          </ac:spMkLst>
        </pc:spChg>
      </pc:sldChg>
      <pc:sldChg chg="addSp delSp modSp mod modClrScheme delDesignElem chgLayout">
        <pc:chgData name="Helen Evans (Institute of Management and Health)" userId="d9a8b39e-a9d4-4d81-a719-001f6364ef6d" providerId="ADAL" clId="{1403DFFA-E071-4527-8CE8-E1A78FE0E97A}" dt="2023-11-21T12:49:18.664" v="126" actId="1076"/>
        <pc:sldMkLst>
          <pc:docMk/>
          <pc:sldMk cId="3443218559" sldId="343"/>
        </pc:sldMkLst>
        <pc:spChg chg="mod ord">
          <ac:chgData name="Helen Evans (Institute of Management and Health)" userId="d9a8b39e-a9d4-4d81-a719-001f6364ef6d" providerId="ADAL" clId="{1403DFFA-E071-4527-8CE8-E1A78FE0E97A}" dt="2023-11-21T12:49:14.755" v="125" actId="700"/>
          <ac:spMkLst>
            <pc:docMk/>
            <pc:sldMk cId="3443218559" sldId="343"/>
            <ac:spMk id="2" creationId="{00000000-0000-0000-0000-000000000000}"/>
          </ac:spMkLst>
        </pc:spChg>
        <pc:spChg chg="mod ord">
          <ac:chgData name="Helen Evans (Institute of Management and Health)" userId="d9a8b39e-a9d4-4d81-a719-001f6364ef6d" providerId="ADAL" clId="{1403DFFA-E071-4527-8CE8-E1A78FE0E97A}" dt="2023-11-21T12:49:14.755" v="125" actId="700"/>
          <ac:spMkLst>
            <pc:docMk/>
            <pc:sldMk cId="3443218559" sldId="343"/>
            <ac:spMk id="3" creationId="{00000000-0000-0000-0000-000000000000}"/>
          </ac:spMkLst>
        </pc:spChg>
        <pc:spChg chg="add mod ord">
          <ac:chgData name="Helen Evans (Institute of Management and Health)" userId="d9a8b39e-a9d4-4d81-a719-001f6364ef6d" providerId="ADAL" clId="{1403DFFA-E071-4527-8CE8-E1A78FE0E97A}" dt="2023-11-21T12:49:14.755" v="125" actId="700"/>
          <ac:spMkLst>
            <pc:docMk/>
            <pc:sldMk cId="3443218559" sldId="343"/>
            <ac:spMk id="4" creationId="{4896E02E-D2B5-4AF2-A16E-72379357C626}"/>
          </ac:spMkLst>
        </pc:spChg>
        <pc:spChg chg="del">
          <ac:chgData name="Helen Evans (Institute of Management and Health)" userId="d9a8b39e-a9d4-4d81-a719-001f6364ef6d" providerId="ADAL" clId="{1403DFFA-E071-4527-8CE8-E1A78FE0E97A}" dt="2023-11-21T12:43:40.671" v="47"/>
          <ac:spMkLst>
            <pc:docMk/>
            <pc:sldMk cId="3443218559" sldId="343"/>
            <ac:spMk id="9" creationId="{E8A8EAB8-D2FF-444D-B34B-7D32F106AD0E}"/>
          </ac:spMkLst>
        </pc:spChg>
        <pc:picChg chg="mod">
          <ac:chgData name="Helen Evans (Institute of Management and Health)" userId="d9a8b39e-a9d4-4d81-a719-001f6364ef6d" providerId="ADAL" clId="{1403DFFA-E071-4527-8CE8-E1A78FE0E97A}" dt="2023-11-21T12:49:18.664" v="126" actId="1076"/>
          <ac:picMkLst>
            <pc:docMk/>
            <pc:sldMk cId="3443218559" sldId="343"/>
            <ac:picMk id="5" creationId="{68C7D3D4-0A5E-C928-F461-C47F6C5754C7}"/>
          </ac:picMkLst>
        </pc:picChg>
        <pc:cxnChg chg="del">
          <ac:chgData name="Helen Evans (Institute of Management and Health)" userId="d9a8b39e-a9d4-4d81-a719-001f6364ef6d" providerId="ADAL" clId="{1403DFFA-E071-4527-8CE8-E1A78FE0E97A}" dt="2023-11-21T12:43:40.671" v="47"/>
          <ac:cxnSpMkLst>
            <pc:docMk/>
            <pc:sldMk cId="3443218559" sldId="343"/>
            <ac:cxnSpMk id="11" creationId="{EEA38897-7BA3-4408-8083-3235339C4A60}"/>
          </ac:cxnSpMkLst>
        </pc:cxnChg>
        <pc:cxnChg chg="del">
          <ac:chgData name="Helen Evans (Institute of Management and Health)" userId="d9a8b39e-a9d4-4d81-a719-001f6364ef6d" providerId="ADAL" clId="{1403DFFA-E071-4527-8CE8-E1A78FE0E97A}" dt="2023-11-21T12:43:40.671" v="47"/>
          <ac:cxnSpMkLst>
            <pc:docMk/>
            <pc:sldMk cId="3443218559" sldId="343"/>
            <ac:cxnSpMk id="13" creationId="{F11AD06B-AB20-4097-8606-5DA00DBACE88}"/>
          </ac:cxnSpMkLst>
        </pc:cxnChg>
      </pc:sldChg>
      <pc:sldChg chg="del">
        <pc:chgData name="Helen Evans (Institute of Management and Health)" userId="d9a8b39e-a9d4-4d81-a719-001f6364ef6d" providerId="ADAL" clId="{1403DFFA-E071-4527-8CE8-E1A78FE0E97A}" dt="2023-11-21T12:43:08.407" v="35" actId="47"/>
        <pc:sldMkLst>
          <pc:docMk/>
          <pc:sldMk cId="3973563362" sldId="351"/>
        </pc:sldMkLst>
      </pc:sldChg>
      <pc:sldChg chg="addSp delSp modSp mod chgLayout">
        <pc:chgData name="Helen Evans (Institute of Management and Health)" userId="d9a8b39e-a9d4-4d81-a719-001f6364ef6d" providerId="ADAL" clId="{1403DFFA-E071-4527-8CE8-E1A78FE0E97A}" dt="2023-11-21T12:44:45.672" v="86" actId="26606"/>
        <pc:sldMkLst>
          <pc:docMk/>
          <pc:sldMk cId="0" sldId="374"/>
        </pc:sldMkLst>
        <pc:spChg chg="add mod ord">
          <ac:chgData name="Helen Evans (Institute of Management and Health)" userId="d9a8b39e-a9d4-4d81-a719-001f6364ef6d" providerId="ADAL" clId="{1403DFFA-E071-4527-8CE8-E1A78FE0E97A}" dt="2023-11-21T12:44:45.672" v="86" actId="26606"/>
          <ac:spMkLst>
            <pc:docMk/>
            <pc:sldMk cId="0" sldId="374"/>
            <ac:spMk id="3" creationId="{726B37C0-57FD-4B19-BD36-560A494B59E9}"/>
          </ac:spMkLst>
        </pc:spChg>
        <pc:spChg chg="add del mod ord">
          <ac:chgData name="Helen Evans (Institute of Management and Health)" userId="d9a8b39e-a9d4-4d81-a719-001f6364ef6d" providerId="ADAL" clId="{1403DFFA-E071-4527-8CE8-E1A78FE0E97A}" dt="2023-11-21T12:44:45.672" v="86" actId="26606"/>
          <ac:spMkLst>
            <pc:docMk/>
            <pc:sldMk cId="0" sldId="374"/>
            <ac:spMk id="4" creationId="{0A3B7F15-B806-461E-A4B7-5582E73D9602}"/>
          </ac:spMkLst>
        </pc:spChg>
        <pc:spChg chg="del mod">
          <ac:chgData name="Helen Evans (Institute of Management and Health)" userId="d9a8b39e-a9d4-4d81-a719-001f6364ef6d" providerId="ADAL" clId="{1403DFFA-E071-4527-8CE8-E1A78FE0E97A}" dt="2023-11-21T12:44:45.672" v="86" actId="26606"/>
          <ac:spMkLst>
            <pc:docMk/>
            <pc:sldMk cId="0" sldId="374"/>
            <ac:spMk id="5" creationId="{4906FF90-D4F6-82BF-86D7-5C8A501DDF81}"/>
          </ac:spMkLst>
        </pc:spChg>
        <pc:picChg chg="mod ord">
          <ac:chgData name="Helen Evans (Institute of Management and Health)" userId="d9a8b39e-a9d4-4d81-a719-001f6364ef6d" providerId="ADAL" clId="{1403DFFA-E071-4527-8CE8-E1A78FE0E97A}" dt="2023-11-21T12:44:45.672" v="86" actId="26606"/>
          <ac:picMkLst>
            <pc:docMk/>
            <pc:sldMk cId="0" sldId="374"/>
            <ac:picMk id="2" creationId="{EE2E3585-575E-CF98-C8B5-2080750897EB}"/>
          </ac:picMkLst>
        </pc:picChg>
      </pc:sldChg>
      <pc:sldChg chg="modSp mod modClrScheme chgLayout">
        <pc:chgData name="Helen Evans (Institute of Management and Health)" userId="d9a8b39e-a9d4-4d81-a719-001f6364ef6d" providerId="ADAL" clId="{1403DFFA-E071-4527-8CE8-E1A78FE0E97A}" dt="2023-11-21T12:51:46.113" v="143" actId="26606"/>
        <pc:sldMkLst>
          <pc:docMk/>
          <pc:sldMk cId="0" sldId="379"/>
        </pc:sldMkLst>
        <pc:spChg chg="mod">
          <ac:chgData name="Helen Evans (Institute of Management and Health)" userId="d9a8b39e-a9d4-4d81-a719-001f6364ef6d" providerId="ADAL" clId="{1403DFFA-E071-4527-8CE8-E1A78FE0E97A}" dt="2023-11-21T12:51:46.113" v="143" actId="26606"/>
          <ac:spMkLst>
            <pc:docMk/>
            <pc:sldMk cId="0" sldId="379"/>
            <ac:spMk id="3" creationId="{90508A4B-7CA7-C884-C9ED-1BB77987967F}"/>
          </ac:spMkLst>
        </pc:spChg>
        <pc:spChg chg="mod">
          <ac:chgData name="Helen Evans (Institute of Management and Health)" userId="d9a8b39e-a9d4-4d81-a719-001f6364ef6d" providerId="ADAL" clId="{1403DFFA-E071-4527-8CE8-E1A78FE0E97A}" dt="2023-11-21T12:51:46.113" v="143" actId="26606"/>
          <ac:spMkLst>
            <pc:docMk/>
            <pc:sldMk cId="0" sldId="379"/>
            <ac:spMk id="32770" creationId="{0382D56A-0E1D-637B-7C4E-D5C348FD3D03}"/>
          </ac:spMkLst>
        </pc:spChg>
        <pc:picChg chg="mod">
          <ac:chgData name="Helen Evans (Institute of Management and Health)" userId="d9a8b39e-a9d4-4d81-a719-001f6364ef6d" providerId="ADAL" clId="{1403DFFA-E071-4527-8CE8-E1A78FE0E97A}" dt="2023-11-21T12:51:46.113" v="143" actId="26606"/>
          <ac:picMkLst>
            <pc:docMk/>
            <pc:sldMk cId="0" sldId="379"/>
            <ac:picMk id="4" creationId="{23643279-7F21-11B2-A31C-7A5538130D1F}"/>
          </ac:picMkLst>
        </pc:picChg>
      </pc:sldChg>
      <pc:sldChg chg="addSp delSp modSp mod modClrScheme chgLayout">
        <pc:chgData name="Helen Evans (Institute of Management and Health)" userId="d9a8b39e-a9d4-4d81-a719-001f6364ef6d" providerId="ADAL" clId="{1403DFFA-E071-4527-8CE8-E1A78FE0E97A}" dt="2023-11-21T12:51:07.841" v="140" actId="26606"/>
        <pc:sldMkLst>
          <pc:docMk/>
          <pc:sldMk cId="0" sldId="381"/>
        </pc:sldMkLst>
        <pc:spChg chg="mod">
          <ac:chgData name="Helen Evans (Institute of Management and Health)" userId="d9a8b39e-a9d4-4d81-a719-001f6364ef6d" providerId="ADAL" clId="{1403DFFA-E071-4527-8CE8-E1A78FE0E97A}" dt="2023-11-21T12:51:07.841" v="140" actId="26606"/>
          <ac:spMkLst>
            <pc:docMk/>
            <pc:sldMk cId="0" sldId="381"/>
            <ac:spMk id="34818" creationId="{846B023E-C89A-332A-A256-56B6C8EEED65}"/>
          </ac:spMkLst>
        </pc:spChg>
        <pc:spChg chg="add del mod">
          <ac:chgData name="Helen Evans (Institute of Management and Health)" userId="d9a8b39e-a9d4-4d81-a719-001f6364ef6d" providerId="ADAL" clId="{1403DFFA-E071-4527-8CE8-E1A78FE0E97A}" dt="2023-11-21T12:50:54.423" v="137" actId="478"/>
          <ac:spMkLst>
            <pc:docMk/>
            <pc:sldMk cId="0" sldId="381"/>
            <ac:spMk id="34823" creationId="{0BEE6578-7C84-CBEA-95F8-8F97B1EF5BBE}"/>
          </ac:spMkLst>
        </pc:spChg>
        <pc:picChg chg="mod">
          <ac:chgData name="Helen Evans (Institute of Management and Health)" userId="d9a8b39e-a9d4-4d81-a719-001f6364ef6d" providerId="ADAL" clId="{1403DFFA-E071-4527-8CE8-E1A78FE0E97A}" dt="2023-11-21T12:51:07.841" v="140" actId="26606"/>
          <ac:picMkLst>
            <pc:docMk/>
            <pc:sldMk cId="0" sldId="381"/>
            <ac:picMk id="24578" creationId="{22BE969A-51C0-0854-0152-AFD7C4403D47}"/>
          </ac:picMkLst>
        </pc:picChg>
      </pc:sldChg>
      <pc:sldChg chg="modSp mod">
        <pc:chgData name="Helen Evans (Institute of Management and Health)" userId="d9a8b39e-a9d4-4d81-a719-001f6364ef6d" providerId="ADAL" clId="{1403DFFA-E071-4527-8CE8-E1A78FE0E97A}" dt="2023-11-21T12:54:51.343" v="144" actId="26606"/>
        <pc:sldMkLst>
          <pc:docMk/>
          <pc:sldMk cId="0" sldId="382"/>
        </pc:sldMkLst>
        <pc:spChg chg="mod">
          <ac:chgData name="Helen Evans (Institute of Management and Health)" userId="d9a8b39e-a9d4-4d81-a719-001f6364ef6d" providerId="ADAL" clId="{1403DFFA-E071-4527-8CE8-E1A78FE0E97A}" dt="2023-11-21T12:54:51.343" v="144" actId="26606"/>
          <ac:spMkLst>
            <pc:docMk/>
            <pc:sldMk cId="0" sldId="382"/>
            <ac:spMk id="36866" creationId="{BA9C8C5F-0916-76D0-C4DC-60B553AA9A9A}"/>
          </ac:spMkLst>
        </pc:spChg>
        <pc:picChg chg="mod">
          <ac:chgData name="Helen Evans (Institute of Management and Health)" userId="d9a8b39e-a9d4-4d81-a719-001f6364ef6d" providerId="ADAL" clId="{1403DFFA-E071-4527-8CE8-E1A78FE0E97A}" dt="2023-11-21T12:54:51.343" v="144" actId="26606"/>
          <ac:picMkLst>
            <pc:docMk/>
            <pc:sldMk cId="0" sldId="382"/>
            <ac:picMk id="22530" creationId="{3055835E-4D6D-66C5-3E32-247C575F5C52}"/>
          </ac:picMkLst>
        </pc:picChg>
      </pc:sldChg>
      <pc:sldChg chg="modSp mod">
        <pc:chgData name="Helen Evans (Institute of Management and Health)" userId="d9a8b39e-a9d4-4d81-a719-001f6364ef6d" providerId="ADAL" clId="{1403DFFA-E071-4527-8CE8-E1A78FE0E97A}" dt="2023-11-21T12:45:53.405" v="96" actId="1076"/>
        <pc:sldMkLst>
          <pc:docMk/>
          <pc:sldMk cId="600051934" sldId="410"/>
        </pc:sldMkLst>
        <pc:spChg chg="mod">
          <ac:chgData name="Helen Evans (Institute of Management and Health)" userId="d9a8b39e-a9d4-4d81-a719-001f6364ef6d" providerId="ADAL" clId="{1403DFFA-E071-4527-8CE8-E1A78FE0E97A}" dt="2023-11-21T12:45:39.124" v="92" actId="26606"/>
          <ac:spMkLst>
            <pc:docMk/>
            <pc:sldMk cId="600051934" sldId="410"/>
            <ac:spMk id="2" creationId="{CC45B684-130B-4F2D-899C-8373A5E1FC5F}"/>
          </ac:spMkLst>
        </pc:spChg>
        <pc:spChg chg="mod">
          <ac:chgData name="Helen Evans (Institute of Management and Health)" userId="d9a8b39e-a9d4-4d81-a719-001f6364ef6d" providerId="ADAL" clId="{1403DFFA-E071-4527-8CE8-E1A78FE0E97A}" dt="2023-11-21T12:45:47.983" v="95" actId="14100"/>
          <ac:spMkLst>
            <pc:docMk/>
            <pc:sldMk cId="600051934" sldId="410"/>
            <ac:spMk id="3" creationId="{2D3A7A8B-C362-4E5A-B53A-B0267CD01037}"/>
          </ac:spMkLst>
        </pc:spChg>
        <pc:spChg chg="mod">
          <ac:chgData name="Helen Evans (Institute of Management and Health)" userId="d9a8b39e-a9d4-4d81-a719-001f6364ef6d" providerId="ADAL" clId="{1403DFFA-E071-4527-8CE8-E1A78FE0E97A}" dt="2023-11-21T12:45:53.405" v="96" actId="1076"/>
          <ac:spMkLst>
            <pc:docMk/>
            <pc:sldMk cId="600051934" sldId="410"/>
            <ac:spMk id="13" creationId="{B0B551DA-EF00-7CE9-64BA-B1ABA9D4E848}"/>
          </ac:spMkLst>
        </pc:spChg>
        <pc:picChg chg="mod">
          <ac:chgData name="Helen Evans (Institute of Management and Health)" userId="d9a8b39e-a9d4-4d81-a719-001f6364ef6d" providerId="ADAL" clId="{1403DFFA-E071-4527-8CE8-E1A78FE0E97A}" dt="2023-11-21T12:45:39.124" v="92" actId="26606"/>
          <ac:picMkLst>
            <pc:docMk/>
            <pc:sldMk cId="600051934" sldId="410"/>
            <ac:picMk id="4" creationId="{66D7CB46-00D2-7B9A-F714-191FD73B99C1}"/>
          </ac:picMkLst>
        </pc:picChg>
        <pc:picChg chg="mod">
          <ac:chgData name="Helen Evans (Institute of Management and Health)" userId="d9a8b39e-a9d4-4d81-a719-001f6364ef6d" providerId="ADAL" clId="{1403DFFA-E071-4527-8CE8-E1A78FE0E97A}" dt="2023-11-21T12:45:39.124" v="92" actId="26606"/>
          <ac:picMkLst>
            <pc:docMk/>
            <pc:sldMk cId="600051934" sldId="410"/>
            <ac:picMk id="5" creationId="{987C74E9-EFC4-5695-1170-3186E9F92241}"/>
          </ac:picMkLst>
        </pc:picChg>
        <pc:picChg chg="mod">
          <ac:chgData name="Helen Evans (Institute of Management and Health)" userId="d9a8b39e-a9d4-4d81-a719-001f6364ef6d" providerId="ADAL" clId="{1403DFFA-E071-4527-8CE8-E1A78FE0E97A}" dt="2023-11-21T12:45:39.124" v="92" actId="26606"/>
          <ac:picMkLst>
            <pc:docMk/>
            <pc:sldMk cId="600051934" sldId="410"/>
            <ac:picMk id="10" creationId="{A914D562-8A26-1679-7A22-2B5663AC1E5E}"/>
          </ac:picMkLst>
        </pc:picChg>
        <pc:picChg chg="mod">
          <ac:chgData name="Helen Evans (Institute of Management and Health)" userId="d9a8b39e-a9d4-4d81-a719-001f6364ef6d" providerId="ADAL" clId="{1403DFFA-E071-4527-8CE8-E1A78FE0E97A}" dt="2023-11-21T12:45:39.124" v="92" actId="26606"/>
          <ac:picMkLst>
            <pc:docMk/>
            <pc:sldMk cId="600051934" sldId="410"/>
            <ac:picMk id="1026" creationId="{377315FB-DEB6-0A2F-407D-C40A7A0EE6F6}"/>
          </ac:picMkLst>
        </pc:picChg>
      </pc:sldChg>
      <pc:sldChg chg="delSp modSp mod delDesignElem">
        <pc:chgData name="Helen Evans (Institute of Management and Health)" userId="d9a8b39e-a9d4-4d81-a719-001f6364ef6d" providerId="ADAL" clId="{1403DFFA-E071-4527-8CE8-E1A78FE0E97A}" dt="2023-11-21T12:43:41.062" v="53" actId="27636"/>
        <pc:sldMkLst>
          <pc:docMk/>
          <pc:sldMk cId="3285505900" sldId="412"/>
        </pc:sldMkLst>
        <pc:spChg chg="mod">
          <ac:chgData name="Helen Evans (Institute of Management and Health)" userId="d9a8b39e-a9d4-4d81-a719-001f6364ef6d" providerId="ADAL" clId="{1403DFFA-E071-4527-8CE8-E1A78FE0E97A}" dt="2023-11-21T12:43:41.062" v="53" actId="27636"/>
          <ac:spMkLst>
            <pc:docMk/>
            <pc:sldMk cId="3285505900" sldId="412"/>
            <ac:spMk id="11" creationId="{55BC44BE-2EA6-0A0F-23BC-8C975651BD1B}"/>
          </ac:spMkLst>
        </pc:spChg>
        <pc:spChg chg="del">
          <ac:chgData name="Helen Evans (Institute of Management and Health)" userId="d9a8b39e-a9d4-4d81-a719-001f6364ef6d" providerId="ADAL" clId="{1403DFFA-E071-4527-8CE8-E1A78FE0E97A}" dt="2023-11-21T12:43:40.671" v="47"/>
          <ac:spMkLst>
            <pc:docMk/>
            <pc:sldMk cId="3285505900" sldId="412"/>
            <ac:spMk id="19" creationId="{9AA72BD9-2C5A-4EDC-931F-5AA08EACA0F3}"/>
          </ac:spMkLst>
        </pc:spChg>
        <pc:spChg chg="del">
          <ac:chgData name="Helen Evans (Institute of Management and Health)" userId="d9a8b39e-a9d4-4d81-a719-001f6364ef6d" providerId="ADAL" clId="{1403DFFA-E071-4527-8CE8-E1A78FE0E97A}" dt="2023-11-21T12:43:40.671" v="47"/>
          <ac:spMkLst>
            <pc:docMk/>
            <pc:sldMk cId="3285505900" sldId="412"/>
            <ac:spMk id="21" creationId="{DD3981AC-7B61-4947-BCF3-F7AA7FA385B9}"/>
          </ac:spMkLst>
        </pc:spChg>
        <pc:spChg chg="del">
          <ac:chgData name="Helen Evans (Institute of Management and Health)" userId="d9a8b39e-a9d4-4d81-a719-001f6364ef6d" providerId="ADAL" clId="{1403DFFA-E071-4527-8CE8-E1A78FE0E97A}" dt="2023-11-21T12:43:40.671" v="47"/>
          <ac:spMkLst>
            <pc:docMk/>
            <pc:sldMk cId="3285505900" sldId="412"/>
            <ac:spMk id="23" creationId="{55D4142C-5077-457F-A6AD-3FECFDB39685}"/>
          </ac:spMkLst>
        </pc:spChg>
        <pc:spChg chg="del">
          <ac:chgData name="Helen Evans (Institute of Management and Health)" userId="d9a8b39e-a9d4-4d81-a719-001f6364ef6d" providerId="ADAL" clId="{1403DFFA-E071-4527-8CE8-E1A78FE0E97A}" dt="2023-11-21T12:43:40.671" v="47"/>
          <ac:spMkLst>
            <pc:docMk/>
            <pc:sldMk cId="3285505900" sldId="412"/>
            <ac:spMk id="25" creationId="{7A5F0580-5EE9-419F-96EE-B6529EF6E7D0}"/>
          </ac:spMkLst>
        </pc:spChg>
      </pc:sldChg>
      <pc:sldChg chg="modSp mod">
        <pc:chgData name="Helen Evans (Institute of Management and Health)" userId="d9a8b39e-a9d4-4d81-a719-001f6364ef6d" providerId="ADAL" clId="{1403DFFA-E071-4527-8CE8-E1A78FE0E97A}" dt="2023-11-21T12:43:41.051" v="52" actId="27636"/>
        <pc:sldMkLst>
          <pc:docMk/>
          <pc:sldMk cId="2936463934" sldId="428"/>
        </pc:sldMkLst>
        <pc:spChg chg="mod">
          <ac:chgData name="Helen Evans (Institute of Management and Health)" userId="d9a8b39e-a9d4-4d81-a719-001f6364ef6d" providerId="ADAL" clId="{1403DFFA-E071-4527-8CE8-E1A78FE0E97A}" dt="2023-11-21T12:43:41.051" v="52" actId="27636"/>
          <ac:spMkLst>
            <pc:docMk/>
            <pc:sldMk cId="2936463934" sldId="428"/>
            <ac:spMk id="10" creationId="{3D8CA7CD-61C3-4E11-A792-FFA76A57DF49}"/>
          </ac:spMkLst>
        </pc:spChg>
      </pc:sldChg>
      <pc:sldChg chg="modSp mod modClrScheme chgLayout">
        <pc:chgData name="Helen Evans (Institute of Management and Health)" userId="d9a8b39e-a9d4-4d81-a719-001f6364ef6d" providerId="ADAL" clId="{1403DFFA-E071-4527-8CE8-E1A78FE0E97A}" dt="2023-11-21T12:46:06.768" v="97" actId="26606"/>
        <pc:sldMkLst>
          <pc:docMk/>
          <pc:sldMk cId="143145807" sldId="447"/>
        </pc:sldMkLst>
        <pc:spChg chg="mod">
          <ac:chgData name="Helen Evans (Institute of Management and Health)" userId="d9a8b39e-a9d4-4d81-a719-001f6364ef6d" providerId="ADAL" clId="{1403DFFA-E071-4527-8CE8-E1A78FE0E97A}" dt="2023-11-21T12:46:06.768" v="97" actId="26606"/>
          <ac:spMkLst>
            <pc:docMk/>
            <pc:sldMk cId="143145807" sldId="447"/>
            <ac:spMk id="2" creationId="{B31480B1-A8F1-4448-B723-D12A12C5853F}"/>
          </ac:spMkLst>
        </pc:spChg>
        <pc:picChg chg="mod">
          <ac:chgData name="Helen Evans (Institute of Management and Health)" userId="d9a8b39e-a9d4-4d81-a719-001f6364ef6d" providerId="ADAL" clId="{1403DFFA-E071-4527-8CE8-E1A78FE0E97A}" dt="2023-11-21T12:46:06.768" v="97" actId="26606"/>
          <ac:picMkLst>
            <pc:docMk/>
            <pc:sldMk cId="143145807" sldId="447"/>
            <ac:picMk id="7" creationId="{6E10DB54-BEFA-E32D-1D4D-9E464338CF85}"/>
          </ac:picMkLst>
        </pc:picChg>
      </pc:sldChg>
      <pc:sldChg chg="modSp mod">
        <pc:chgData name="Helen Evans (Institute of Management and Health)" userId="d9a8b39e-a9d4-4d81-a719-001f6364ef6d" providerId="ADAL" clId="{1403DFFA-E071-4527-8CE8-E1A78FE0E97A}" dt="2023-11-21T12:43:41.016" v="49" actId="27636"/>
        <pc:sldMkLst>
          <pc:docMk/>
          <pc:sldMk cId="2917460328" sldId="455"/>
        </pc:sldMkLst>
        <pc:spChg chg="mod">
          <ac:chgData name="Helen Evans (Institute of Management and Health)" userId="d9a8b39e-a9d4-4d81-a719-001f6364ef6d" providerId="ADAL" clId="{1403DFFA-E071-4527-8CE8-E1A78FE0E97A}" dt="2023-11-21T12:43:41.016" v="49" actId="27636"/>
          <ac:spMkLst>
            <pc:docMk/>
            <pc:sldMk cId="2917460328" sldId="455"/>
            <ac:spMk id="3" creationId="{C2D84CD7-ECD5-4E3F-B661-4F61489483E1}"/>
          </ac:spMkLst>
        </pc:spChg>
      </pc:sldChg>
      <pc:sldChg chg="modSp">
        <pc:chgData name="Helen Evans (Institute of Management and Health)" userId="d9a8b39e-a9d4-4d81-a719-001f6364ef6d" providerId="ADAL" clId="{1403DFFA-E071-4527-8CE8-E1A78FE0E97A}" dt="2023-11-21T12:43:40.671" v="47"/>
        <pc:sldMkLst>
          <pc:docMk/>
          <pc:sldMk cId="4051604642" sldId="460"/>
        </pc:sldMkLst>
        <pc:picChg chg="mod">
          <ac:chgData name="Helen Evans (Institute of Management and Health)" userId="d9a8b39e-a9d4-4d81-a719-001f6364ef6d" providerId="ADAL" clId="{1403DFFA-E071-4527-8CE8-E1A78FE0E97A}" dt="2023-11-21T12:43:40.671" v="47"/>
          <ac:picMkLst>
            <pc:docMk/>
            <pc:sldMk cId="4051604642" sldId="460"/>
            <ac:picMk id="4" creationId="{9AC56E52-F654-4946-9324-EEE944E68954}"/>
          </ac:picMkLst>
        </pc:picChg>
      </pc:sldChg>
      <pc:sldChg chg="del">
        <pc:chgData name="Helen Evans (Institute of Management and Health)" userId="d9a8b39e-a9d4-4d81-a719-001f6364ef6d" providerId="ADAL" clId="{1403DFFA-E071-4527-8CE8-E1A78FE0E97A}" dt="2023-11-21T12:43:04.999" v="31" actId="47"/>
        <pc:sldMkLst>
          <pc:docMk/>
          <pc:sldMk cId="756148154" sldId="468"/>
        </pc:sldMkLst>
      </pc:sldChg>
      <pc:sldChg chg="del">
        <pc:chgData name="Helen Evans (Institute of Management and Health)" userId="d9a8b39e-a9d4-4d81-a719-001f6364ef6d" providerId="ADAL" clId="{1403DFFA-E071-4527-8CE8-E1A78FE0E97A}" dt="2023-11-21T13:16:52.164" v="223" actId="47"/>
        <pc:sldMkLst>
          <pc:docMk/>
          <pc:sldMk cId="2399703394" sldId="470"/>
        </pc:sldMkLst>
      </pc:sldChg>
      <pc:sldChg chg="modSp">
        <pc:chgData name="Helen Evans (Institute of Management and Health)" userId="d9a8b39e-a9d4-4d81-a719-001f6364ef6d" providerId="ADAL" clId="{1403DFFA-E071-4527-8CE8-E1A78FE0E97A}" dt="2023-11-21T12:43:40.671" v="47"/>
        <pc:sldMkLst>
          <pc:docMk/>
          <pc:sldMk cId="2199484358" sldId="471"/>
        </pc:sldMkLst>
        <pc:spChg chg="mod">
          <ac:chgData name="Helen Evans (Institute of Management and Health)" userId="d9a8b39e-a9d4-4d81-a719-001f6364ef6d" providerId="ADAL" clId="{1403DFFA-E071-4527-8CE8-E1A78FE0E97A}" dt="2023-11-21T12:43:40.671" v="47"/>
          <ac:spMkLst>
            <pc:docMk/>
            <pc:sldMk cId="2199484358" sldId="471"/>
            <ac:spMk id="2" creationId="{BF96463C-ACEA-4492-B486-62ECED5B7201}"/>
          </ac:spMkLst>
        </pc:spChg>
      </pc:sldChg>
      <pc:sldChg chg="delSp modSp mod setBg modClrScheme delDesignElem chgLayout">
        <pc:chgData name="Helen Evans (Institute of Management and Health)" userId="d9a8b39e-a9d4-4d81-a719-001f6364ef6d" providerId="ADAL" clId="{1403DFFA-E071-4527-8CE8-E1A78FE0E97A}" dt="2023-11-21T12:45:08.695" v="91" actId="27636"/>
        <pc:sldMkLst>
          <pc:docMk/>
          <pc:sldMk cId="1683266022" sldId="472"/>
        </pc:sldMkLst>
        <pc:spChg chg="mod">
          <ac:chgData name="Helen Evans (Institute of Management and Health)" userId="d9a8b39e-a9d4-4d81-a719-001f6364ef6d" providerId="ADAL" clId="{1403DFFA-E071-4527-8CE8-E1A78FE0E97A}" dt="2023-11-21T12:44:52.108" v="87" actId="26606"/>
          <ac:spMkLst>
            <pc:docMk/>
            <pc:sldMk cId="1683266022" sldId="472"/>
            <ac:spMk id="2" creationId="{4A1CFCEA-F23E-45F1-B357-6DB2D8228D3A}"/>
          </ac:spMkLst>
        </pc:spChg>
        <pc:spChg chg="mod">
          <ac:chgData name="Helen Evans (Institute of Management and Health)" userId="d9a8b39e-a9d4-4d81-a719-001f6364ef6d" providerId="ADAL" clId="{1403DFFA-E071-4527-8CE8-E1A78FE0E97A}" dt="2023-11-21T12:45:08.695" v="91" actId="27636"/>
          <ac:spMkLst>
            <pc:docMk/>
            <pc:sldMk cId="1683266022" sldId="472"/>
            <ac:spMk id="3" creationId="{C11B9CAA-56B5-4448-AEF0-87B04CEC4AF2}"/>
          </ac:spMkLst>
        </pc:spChg>
        <pc:spChg chg="del">
          <ac:chgData name="Helen Evans (Institute of Management and Health)" userId="d9a8b39e-a9d4-4d81-a719-001f6364ef6d" providerId="ADAL" clId="{1403DFFA-E071-4527-8CE8-E1A78FE0E97A}" dt="2023-11-21T12:43:40.671" v="47"/>
          <ac:spMkLst>
            <pc:docMk/>
            <pc:sldMk cId="1683266022" sldId="472"/>
            <ac:spMk id="9" creationId="{5E39A796-BE83-48B1-B33F-35C4A32AAB57}"/>
          </ac:spMkLst>
        </pc:spChg>
        <pc:spChg chg="del">
          <ac:chgData name="Helen Evans (Institute of Management and Health)" userId="d9a8b39e-a9d4-4d81-a719-001f6364ef6d" providerId="ADAL" clId="{1403DFFA-E071-4527-8CE8-E1A78FE0E97A}" dt="2023-11-21T12:43:40.671" v="47"/>
          <ac:spMkLst>
            <pc:docMk/>
            <pc:sldMk cId="1683266022" sldId="472"/>
            <ac:spMk id="11" creationId="{72F84B47-E267-4194-8194-831DB7B5547F}"/>
          </ac:spMkLst>
        </pc:spChg>
        <pc:picChg chg="mod">
          <ac:chgData name="Helen Evans (Institute of Management and Health)" userId="d9a8b39e-a9d4-4d81-a719-001f6364ef6d" providerId="ADAL" clId="{1403DFFA-E071-4527-8CE8-E1A78FE0E97A}" dt="2023-11-21T12:44:52.108" v="87" actId="26606"/>
          <ac:picMkLst>
            <pc:docMk/>
            <pc:sldMk cId="1683266022" sldId="472"/>
            <ac:picMk id="2050" creationId="{B65F7F53-EAEC-AFAD-9AE6-6C3212E4DEA7}"/>
          </ac:picMkLst>
        </pc:picChg>
      </pc:sldChg>
      <pc:sldChg chg="modSp">
        <pc:chgData name="Helen Evans (Institute of Management and Health)" userId="d9a8b39e-a9d4-4d81-a719-001f6364ef6d" providerId="ADAL" clId="{1403DFFA-E071-4527-8CE8-E1A78FE0E97A}" dt="2023-11-21T12:43:40.671" v="47"/>
        <pc:sldMkLst>
          <pc:docMk/>
          <pc:sldMk cId="3430269784" sldId="473"/>
        </pc:sldMkLst>
        <pc:picChg chg="mod">
          <ac:chgData name="Helen Evans (Institute of Management and Health)" userId="d9a8b39e-a9d4-4d81-a719-001f6364ef6d" providerId="ADAL" clId="{1403DFFA-E071-4527-8CE8-E1A78FE0E97A}" dt="2023-11-21T12:43:40.671" v="47"/>
          <ac:picMkLst>
            <pc:docMk/>
            <pc:sldMk cId="3430269784" sldId="473"/>
            <ac:picMk id="4" creationId="{C4250383-9169-BA4A-BDEE-201ED2032374}"/>
          </ac:picMkLst>
        </pc:picChg>
      </pc:sldChg>
      <pc:sldChg chg="addSp delSp modSp mod modClrScheme modAnim chgLayout">
        <pc:chgData name="Helen Evans (Institute of Management and Health)" userId="d9a8b39e-a9d4-4d81-a719-001f6364ef6d" providerId="ADAL" clId="{1403DFFA-E071-4527-8CE8-E1A78FE0E97A}" dt="2023-11-21T12:46:53.720" v="105"/>
        <pc:sldMkLst>
          <pc:docMk/>
          <pc:sldMk cId="3336422802" sldId="476"/>
        </pc:sldMkLst>
        <pc:spChg chg="add del mod ord">
          <ac:chgData name="Helen Evans (Institute of Management and Health)" userId="d9a8b39e-a9d4-4d81-a719-001f6364ef6d" providerId="ADAL" clId="{1403DFFA-E071-4527-8CE8-E1A78FE0E97A}" dt="2023-11-21T12:46:46.619" v="103" actId="26606"/>
          <ac:spMkLst>
            <pc:docMk/>
            <pc:sldMk cId="3336422802" sldId="476"/>
            <ac:spMk id="2" creationId="{4FBC451A-85D8-4CFE-A304-21A6EBE91D6C}"/>
          </ac:spMkLst>
        </pc:spChg>
        <pc:spChg chg="mod">
          <ac:chgData name="Helen Evans (Institute of Management and Health)" userId="d9a8b39e-a9d4-4d81-a719-001f6364ef6d" providerId="ADAL" clId="{1403DFFA-E071-4527-8CE8-E1A78FE0E97A}" dt="2023-11-21T12:46:50.405" v="104" actId="20577"/>
          <ac:spMkLst>
            <pc:docMk/>
            <pc:sldMk cId="3336422802" sldId="476"/>
            <ac:spMk id="9" creationId="{773D8C5C-B5F3-E18A-92A4-16EB8B120A63}"/>
          </ac:spMkLst>
        </pc:spChg>
        <pc:spChg chg="add mod">
          <ac:chgData name="Helen Evans (Institute of Management and Health)" userId="d9a8b39e-a9d4-4d81-a719-001f6364ef6d" providerId="ADAL" clId="{1403DFFA-E071-4527-8CE8-E1A78FE0E97A}" dt="2023-11-21T12:46:53.720" v="105"/>
          <ac:spMkLst>
            <pc:docMk/>
            <pc:sldMk cId="3336422802" sldId="476"/>
            <ac:spMk id="14" creationId="{FE54C915-27B8-058B-1C71-3DCECE884AD8}"/>
          </ac:spMkLst>
        </pc:spChg>
        <pc:picChg chg="mod ord">
          <ac:chgData name="Helen Evans (Institute of Management and Health)" userId="d9a8b39e-a9d4-4d81-a719-001f6364ef6d" providerId="ADAL" clId="{1403DFFA-E071-4527-8CE8-E1A78FE0E97A}" dt="2023-11-21T12:46:46.619" v="103" actId="26606"/>
          <ac:picMkLst>
            <pc:docMk/>
            <pc:sldMk cId="3336422802" sldId="476"/>
            <ac:picMk id="7" creationId="{B3BEC0AB-6621-5228-0C03-375BC363FD62}"/>
          </ac:picMkLst>
        </pc:picChg>
      </pc:sldChg>
      <pc:sldChg chg="modSp mod">
        <pc:chgData name="Helen Evans (Institute of Management and Health)" userId="d9a8b39e-a9d4-4d81-a719-001f6364ef6d" providerId="ADAL" clId="{1403DFFA-E071-4527-8CE8-E1A78FE0E97A}" dt="2023-11-21T12:50:13.340" v="134" actId="26606"/>
        <pc:sldMkLst>
          <pc:docMk/>
          <pc:sldMk cId="280240642" sldId="477"/>
        </pc:sldMkLst>
        <pc:spChg chg="mod">
          <ac:chgData name="Helen Evans (Institute of Management and Health)" userId="d9a8b39e-a9d4-4d81-a719-001f6364ef6d" providerId="ADAL" clId="{1403DFFA-E071-4527-8CE8-E1A78FE0E97A}" dt="2023-11-21T12:50:13.340" v="134" actId="26606"/>
          <ac:spMkLst>
            <pc:docMk/>
            <pc:sldMk cId="280240642" sldId="477"/>
            <ac:spMk id="9" creationId="{1823F2FB-3BBC-5CA6-1620-CA3762DA4AE8}"/>
          </ac:spMkLst>
        </pc:spChg>
        <pc:picChg chg="mod ord">
          <ac:chgData name="Helen Evans (Institute of Management and Health)" userId="d9a8b39e-a9d4-4d81-a719-001f6364ef6d" providerId="ADAL" clId="{1403DFFA-E071-4527-8CE8-E1A78FE0E97A}" dt="2023-11-21T12:50:13.340" v="134" actId="26606"/>
          <ac:picMkLst>
            <pc:docMk/>
            <pc:sldMk cId="280240642" sldId="477"/>
            <ac:picMk id="8" creationId="{742CC358-35FC-6CA5-C81B-4BE8A49A93CA}"/>
          </ac:picMkLst>
        </pc:picChg>
      </pc:sldChg>
      <pc:sldChg chg="delSp modSp mod setBg modClrScheme delDesignElem chgLayout">
        <pc:chgData name="Helen Evans (Institute of Management and Health)" userId="d9a8b39e-a9d4-4d81-a719-001f6364ef6d" providerId="ADAL" clId="{1403DFFA-E071-4527-8CE8-E1A78FE0E97A}" dt="2023-11-21T12:49:28.816" v="127" actId="26606"/>
        <pc:sldMkLst>
          <pc:docMk/>
          <pc:sldMk cId="1247359768" sldId="478"/>
        </pc:sldMkLst>
        <pc:spChg chg="mod">
          <ac:chgData name="Helen Evans (Institute of Management and Health)" userId="d9a8b39e-a9d4-4d81-a719-001f6364ef6d" providerId="ADAL" clId="{1403DFFA-E071-4527-8CE8-E1A78FE0E97A}" dt="2023-11-21T12:49:28.816" v="127" actId="26606"/>
          <ac:spMkLst>
            <pc:docMk/>
            <pc:sldMk cId="1247359768" sldId="478"/>
            <ac:spMk id="2" creationId="{00000000-0000-0000-0000-000000000000}"/>
          </ac:spMkLst>
        </pc:spChg>
        <pc:spChg chg="mod">
          <ac:chgData name="Helen Evans (Institute of Management and Health)" userId="d9a8b39e-a9d4-4d81-a719-001f6364ef6d" providerId="ADAL" clId="{1403DFFA-E071-4527-8CE8-E1A78FE0E97A}" dt="2023-11-21T12:49:28.816" v="127" actId="26606"/>
          <ac:spMkLst>
            <pc:docMk/>
            <pc:sldMk cId="1247359768" sldId="478"/>
            <ac:spMk id="3" creationId="{00000000-0000-0000-0000-000000000000}"/>
          </ac:spMkLst>
        </pc:spChg>
        <pc:spChg chg="del">
          <ac:chgData name="Helen Evans (Institute of Management and Health)" userId="d9a8b39e-a9d4-4d81-a719-001f6364ef6d" providerId="ADAL" clId="{1403DFFA-E071-4527-8CE8-E1A78FE0E97A}" dt="2023-11-21T12:43:40.671" v="47"/>
          <ac:spMkLst>
            <pc:docMk/>
            <pc:sldMk cId="1247359768" sldId="478"/>
            <ac:spMk id="29" creationId="{E8A8EAB8-D2FF-444D-B34B-7D32F106AD0E}"/>
          </ac:spMkLst>
        </pc:spChg>
        <pc:picChg chg="mod">
          <ac:chgData name="Helen Evans (Institute of Management and Health)" userId="d9a8b39e-a9d4-4d81-a719-001f6364ef6d" providerId="ADAL" clId="{1403DFFA-E071-4527-8CE8-E1A78FE0E97A}" dt="2023-11-21T12:49:28.816" v="127" actId="26606"/>
          <ac:picMkLst>
            <pc:docMk/>
            <pc:sldMk cId="1247359768" sldId="478"/>
            <ac:picMk id="5" creationId="{68C7D3D4-0A5E-C928-F461-C47F6C5754C7}"/>
          </ac:picMkLst>
        </pc:picChg>
        <pc:cxnChg chg="del">
          <ac:chgData name="Helen Evans (Institute of Management and Health)" userId="d9a8b39e-a9d4-4d81-a719-001f6364ef6d" providerId="ADAL" clId="{1403DFFA-E071-4527-8CE8-E1A78FE0E97A}" dt="2023-11-21T12:43:40.671" v="47"/>
          <ac:cxnSpMkLst>
            <pc:docMk/>
            <pc:sldMk cId="1247359768" sldId="478"/>
            <ac:cxnSpMk id="31" creationId="{EEA38897-7BA3-4408-8083-3235339C4A60}"/>
          </ac:cxnSpMkLst>
        </pc:cxnChg>
        <pc:cxnChg chg="del">
          <ac:chgData name="Helen Evans (Institute of Management and Health)" userId="d9a8b39e-a9d4-4d81-a719-001f6364ef6d" providerId="ADAL" clId="{1403DFFA-E071-4527-8CE8-E1A78FE0E97A}" dt="2023-11-21T12:43:40.671" v="47"/>
          <ac:cxnSpMkLst>
            <pc:docMk/>
            <pc:sldMk cId="1247359768" sldId="478"/>
            <ac:cxnSpMk id="33" creationId="{F11AD06B-AB20-4097-8606-5DA00DBACE88}"/>
          </ac:cxnSpMkLst>
        </pc:cxnChg>
      </pc:sldChg>
      <pc:sldChg chg="addSp delSp modSp mod modClrScheme delDesignElem chgLayout">
        <pc:chgData name="Helen Evans (Institute of Management and Health)" userId="d9a8b39e-a9d4-4d81-a719-001f6364ef6d" providerId="ADAL" clId="{1403DFFA-E071-4527-8CE8-E1A78FE0E97A}" dt="2023-11-21T12:49:52.590" v="131" actId="14100"/>
        <pc:sldMkLst>
          <pc:docMk/>
          <pc:sldMk cId="492543423" sldId="480"/>
        </pc:sldMkLst>
        <pc:spChg chg="mod ord">
          <ac:chgData name="Helen Evans (Institute of Management and Health)" userId="d9a8b39e-a9d4-4d81-a719-001f6364ef6d" providerId="ADAL" clId="{1403DFFA-E071-4527-8CE8-E1A78FE0E97A}" dt="2023-11-21T12:49:43.085" v="128" actId="700"/>
          <ac:spMkLst>
            <pc:docMk/>
            <pc:sldMk cId="492543423" sldId="480"/>
            <ac:spMk id="2" creationId="{00000000-0000-0000-0000-000000000000}"/>
          </ac:spMkLst>
        </pc:spChg>
        <pc:spChg chg="mod ord">
          <ac:chgData name="Helen Evans (Institute of Management and Health)" userId="d9a8b39e-a9d4-4d81-a719-001f6364ef6d" providerId="ADAL" clId="{1403DFFA-E071-4527-8CE8-E1A78FE0E97A}" dt="2023-11-21T12:49:43.109" v="129" actId="27636"/>
          <ac:spMkLst>
            <pc:docMk/>
            <pc:sldMk cId="492543423" sldId="480"/>
            <ac:spMk id="3" creationId="{00000000-0000-0000-0000-000000000000}"/>
          </ac:spMkLst>
        </pc:spChg>
        <pc:spChg chg="add mod ord">
          <ac:chgData name="Helen Evans (Institute of Management and Health)" userId="d9a8b39e-a9d4-4d81-a719-001f6364ef6d" providerId="ADAL" clId="{1403DFFA-E071-4527-8CE8-E1A78FE0E97A}" dt="2023-11-21T12:49:43.085" v="128" actId="700"/>
          <ac:spMkLst>
            <pc:docMk/>
            <pc:sldMk cId="492543423" sldId="480"/>
            <ac:spMk id="6" creationId="{41C59BBA-FF2F-48D6-AE9F-A01697938A9D}"/>
          </ac:spMkLst>
        </pc:spChg>
        <pc:spChg chg="del">
          <ac:chgData name="Helen Evans (Institute of Management and Health)" userId="d9a8b39e-a9d4-4d81-a719-001f6364ef6d" providerId="ADAL" clId="{1403DFFA-E071-4527-8CE8-E1A78FE0E97A}" dt="2023-11-21T12:43:40.671" v="47"/>
          <ac:spMkLst>
            <pc:docMk/>
            <pc:sldMk cId="492543423" sldId="480"/>
            <ac:spMk id="33" creationId="{A8908DB7-C3A6-4FCB-9820-CEE02B398C4A}"/>
          </ac:spMkLst>
        </pc:spChg>
        <pc:spChg chg="del">
          <ac:chgData name="Helen Evans (Institute of Management and Health)" userId="d9a8b39e-a9d4-4d81-a719-001f6364ef6d" providerId="ADAL" clId="{1403DFFA-E071-4527-8CE8-E1A78FE0E97A}" dt="2023-11-21T12:43:40.671" v="47"/>
          <ac:spMkLst>
            <pc:docMk/>
            <pc:sldMk cId="492543423" sldId="480"/>
            <ac:spMk id="34" creationId="{535742DD-1B16-4E9D-B715-0D74B4574A68}"/>
          </ac:spMkLst>
        </pc:spChg>
        <pc:picChg chg="mod">
          <ac:chgData name="Helen Evans (Institute of Management and Health)" userId="d9a8b39e-a9d4-4d81-a719-001f6364ef6d" providerId="ADAL" clId="{1403DFFA-E071-4527-8CE8-E1A78FE0E97A}" dt="2023-11-21T12:49:52.590" v="131" actId="14100"/>
          <ac:picMkLst>
            <pc:docMk/>
            <pc:sldMk cId="492543423" sldId="480"/>
            <ac:picMk id="5" creationId="{68C7D3D4-0A5E-C928-F461-C47F6C5754C7}"/>
          </ac:picMkLst>
        </pc:picChg>
      </pc:sldChg>
      <pc:sldChg chg="delSp modSp mod setBg modClrScheme delDesignElem chgLayout">
        <pc:chgData name="Helen Evans (Institute of Management and Health)" userId="d9a8b39e-a9d4-4d81-a719-001f6364ef6d" providerId="ADAL" clId="{1403DFFA-E071-4527-8CE8-E1A78FE0E97A}" dt="2023-11-21T12:50:06.263" v="133" actId="14100"/>
        <pc:sldMkLst>
          <pc:docMk/>
          <pc:sldMk cId="3948587373" sldId="481"/>
        </pc:sldMkLst>
        <pc:spChg chg="mod">
          <ac:chgData name="Helen Evans (Institute of Management and Health)" userId="d9a8b39e-a9d4-4d81-a719-001f6364ef6d" providerId="ADAL" clId="{1403DFFA-E071-4527-8CE8-E1A78FE0E97A}" dt="2023-11-21T12:49:58.986" v="132" actId="26606"/>
          <ac:spMkLst>
            <pc:docMk/>
            <pc:sldMk cId="3948587373" sldId="481"/>
            <ac:spMk id="2" creationId="{00000000-0000-0000-0000-000000000000}"/>
          </ac:spMkLst>
        </pc:spChg>
        <pc:spChg chg="mod">
          <ac:chgData name="Helen Evans (Institute of Management and Health)" userId="d9a8b39e-a9d4-4d81-a719-001f6364ef6d" providerId="ADAL" clId="{1403DFFA-E071-4527-8CE8-E1A78FE0E97A}" dt="2023-11-21T12:49:58.986" v="132" actId="26606"/>
          <ac:spMkLst>
            <pc:docMk/>
            <pc:sldMk cId="3948587373" sldId="481"/>
            <ac:spMk id="3" creationId="{00000000-0000-0000-0000-000000000000}"/>
          </ac:spMkLst>
        </pc:spChg>
        <pc:spChg chg="del">
          <ac:chgData name="Helen Evans (Institute of Management and Health)" userId="d9a8b39e-a9d4-4d81-a719-001f6364ef6d" providerId="ADAL" clId="{1403DFFA-E071-4527-8CE8-E1A78FE0E97A}" dt="2023-11-21T12:43:40.671" v="47"/>
          <ac:spMkLst>
            <pc:docMk/>
            <pc:sldMk cId="3948587373" sldId="481"/>
            <ac:spMk id="33" creationId="{A8908DB7-C3A6-4FCB-9820-CEE02B398C4A}"/>
          </ac:spMkLst>
        </pc:spChg>
        <pc:spChg chg="del">
          <ac:chgData name="Helen Evans (Institute of Management and Health)" userId="d9a8b39e-a9d4-4d81-a719-001f6364ef6d" providerId="ADAL" clId="{1403DFFA-E071-4527-8CE8-E1A78FE0E97A}" dt="2023-11-21T12:43:40.671" v="47"/>
          <ac:spMkLst>
            <pc:docMk/>
            <pc:sldMk cId="3948587373" sldId="481"/>
            <ac:spMk id="34" creationId="{535742DD-1B16-4E9D-B715-0D74B4574A68}"/>
          </ac:spMkLst>
        </pc:spChg>
        <pc:picChg chg="mod">
          <ac:chgData name="Helen Evans (Institute of Management and Health)" userId="d9a8b39e-a9d4-4d81-a719-001f6364ef6d" providerId="ADAL" clId="{1403DFFA-E071-4527-8CE8-E1A78FE0E97A}" dt="2023-11-21T12:50:06.263" v="133" actId="14100"/>
          <ac:picMkLst>
            <pc:docMk/>
            <pc:sldMk cId="3948587373" sldId="481"/>
            <ac:picMk id="5" creationId="{68C7D3D4-0A5E-C928-F461-C47F6C5754C7}"/>
          </ac:picMkLst>
        </pc:picChg>
      </pc:sldChg>
      <pc:sldChg chg="modSp mod modClrScheme chgLayout">
        <pc:chgData name="Helen Evans (Institute of Management and Health)" userId="d9a8b39e-a9d4-4d81-a719-001f6364ef6d" providerId="ADAL" clId="{1403DFFA-E071-4527-8CE8-E1A78FE0E97A}" dt="2023-11-21T12:50:22.749" v="135" actId="26606"/>
        <pc:sldMkLst>
          <pc:docMk/>
          <pc:sldMk cId="1034855035" sldId="482"/>
        </pc:sldMkLst>
        <pc:picChg chg="mod">
          <ac:chgData name="Helen Evans (Institute of Management and Health)" userId="d9a8b39e-a9d4-4d81-a719-001f6364ef6d" providerId="ADAL" clId="{1403DFFA-E071-4527-8CE8-E1A78FE0E97A}" dt="2023-11-21T12:50:22.749" v="135" actId="26606"/>
          <ac:picMkLst>
            <pc:docMk/>
            <pc:sldMk cId="1034855035" sldId="482"/>
            <ac:picMk id="2" creationId="{B014E89F-719B-9BB1-206E-FA6E17987A0C}"/>
          </ac:picMkLst>
        </pc:picChg>
      </pc:sldChg>
      <pc:sldChg chg="del">
        <pc:chgData name="Helen Evans (Institute of Management and Health)" userId="d9a8b39e-a9d4-4d81-a719-001f6364ef6d" providerId="ADAL" clId="{1403DFFA-E071-4527-8CE8-E1A78FE0E97A}" dt="2023-11-21T12:43:06.259" v="33" actId="47"/>
        <pc:sldMkLst>
          <pc:docMk/>
          <pc:sldMk cId="2562605439" sldId="486"/>
        </pc:sldMkLst>
      </pc:sldChg>
      <pc:sldChg chg="modSp mod">
        <pc:chgData name="Helen Evans (Institute of Management and Health)" userId="d9a8b39e-a9d4-4d81-a719-001f6364ef6d" providerId="ADAL" clId="{1403DFFA-E071-4527-8CE8-E1A78FE0E97A}" dt="2023-11-21T12:51:25.052" v="142" actId="1076"/>
        <pc:sldMkLst>
          <pc:docMk/>
          <pc:sldMk cId="32307739" sldId="488"/>
        </pc:sldMkLst>
        <pc:spChg chg="mod">
          <ac:chgData name="Helen Evans (Institute of Management and Health)" userId="d9a8b39e-a9d4-4d81-a719-001f6364ef6d" providerId="ADAL" clId="{1403DFFA-E071-4527-8CE8-E1A78FE0E97A}" dt="2023-11-21T12:43:40.671" v="47"/>
          <ac:spMkLst>
            <pc:docMk/>
            <pc:sldMk cId="32307739" sldId="488"/>
            <ac:spMk id="2" creationId="{91B01B87-F920-517C-F483-BF2EC50398A3}"/>
          </ac:spMkLst>
        </pc:spChg>
        <pc:spChg chg="mod">
          <ac:chgData name="Helen Evans (Institute of Management and Health)" userId="d9a8b39e-a9d4-4d81-a719-001f6364ef6d" providerId="ADAL" clId="{1403DFFA-E071-4527-8CE8-E1A78FE0E97A}" dt="2023-11-21T12:43:41.110" v="57" actId="27636"/>
          <ac:spMkLst>
            <pc:docMk/>
            <pc:sldMk cId="32307739" sldId="488"/>
            <ac:spMk id="3" creationId="{4D5C72AC-DB55-97C0-2B05-62162D01CD21}"/>
          </ac:spMkLst>
        </pc:spChg>
        <pc:spChg chg="mod">
          <ac:chgData name="Helen Evans (Institute of Management and Health)" userId="d9a8b39e-a9d4-4d81-a719-001f6364ef6d" providerId="ADAL" clId="{1403DFFA-E071-4527-8CE8-E1A78FE0E97A}" dt="2023-11-21T12:51:19.195" v="141" actId="1076"/>
          <ac:spMkLst>
            <pc:docMk/>
            <pc:sldMk cId="32307739" sldId="488"/>
            <ac:spMk id="4" creationId="{850C830A-BB8F-E1E1-9BD9-BE98E1FB825E}"/>
          </ac:spMkLst>
        </pc:spChg>
        <pc:spChg chg="mod">
          <ac:chgData name="Helen Evans (Institute of Management and Health)" userId="d9a8b39e-a9d4-4d81-a719-001f6364ef6d" providerId="ADAL" clId="{1403DFFA-E071-4527-8CE8-E1A78FE0E97A}" dt="2023-11-21T12:51:25.052" v="142" actId="1076"/>
          <ac:spMkLst>
            <pc:docMk/>
            <pc:sldMk cId="32307739" sldId="488"/>
            <ac:spMk id="5" creationId="{21BBC5A1-C213-FD95-BC93-AB38C8CCE26B}"/>
          </ac:spMkLst>
        </pc:spChg>
      </pc:sldChg>
      <pc:sldChg chg="modSp del mod">
        <pc:chgData name="Helen Evans (Institute of Management and Health)" userId="d9a8b39e-a9d4-4d81-a719-001f6364ef6d" providerId="ADAL" clId="{1403DFFA-E071-4527-8CE8-E1A78FE0E97A}" dt="2023-11-21T13:09:11.756" v="147" actId="47"/>
        <pc:sldMkLst>
          <pc:docMk/>
          <pc:sldMk cId="1656204765" sldId="493"/>
        </pc:sldMkLst>
        <pc:spChg chg="mod">
          <ac:chgData name="Helen Evans (Institute of Management and Health)" userId="d9a8b39e-a9d4-4d81-a719-001f6364ef6d" providerId="ADAL" clId="{1403DFFA-E071-4527-8CE8-E1A78FE0E97A}" dt="2023-11-21T12:43:41.145" v="59" actId="27636"/>
          <ac:spMkLst>
            <pc:docMk/>
            <pc:sldMk cId="1656204765" sldId="493"/>
            <ac:spMk id="3" creationId="{FCCCC64D-4749-81BA-9832-5A4A0148076C}"/>
          </ac:spMkLst>
        </pc:spChg>
      </pc:sldChg>
      <pc:sldChg chg="del modTransition">
        <pc:chgData name="Helen Evans (Institute of Management and Health)" userId="d9a8b39e-a9d4-4d81-a719-001f6364ef6d" providerId="ADAL" clId="{1403DFFA-E071-4527-8CE8-E1A78FE0E97A}" dt="2023-11-21T13:09:30.925" v="150" actId="47"/>
        <pc:sldMkLst>
          <pc:docMk/>
          <pc:sldMk cId="109857222" sldId="596"/>
        </pc:sldMkLst>
      </pc:sldChg>
      <pc:sldChg chg="del modTransition">
        <pc:chgData name="Helen Evans (Institute of Management and Health)" userId="d9a8b39e-a9d4-4d81-a719-001f6364ef6d" providerId="ADAL" clId="{1403DFFA-E071-4527-8CE8-E1A78FE0E97A}" dt="2023-11-21T13:09:33.329" v="154" actId="47"/>
        <pc:sldMkLst>
          <pc:docMk/>
          <pc:sldMk cId="1434307184" sldId="598"/>
        </pc:sldMkLst>
      </pc:sldChg>
      <pc:sldChg chg="del modTransition">
        <pc:chgData name="Helen Evans (Institute of Management and Health)" userId="d9a8b39e-a9d4-4d81-a719-001f6364ef6d" providerId="ADAL" clId="{1403DFFA-E071-4527-8CE8-E1A78FE0E97A}" dt="2023-11-21T13:09:33.914" v="155" actId="47"/>
        <pc:sldMkLst>
          <pc:docMk/>
          <pc:sldMk cId="3577979864" sldId="599"/>
        </pc:sldMkLst>
      </pc:sldChg>
      <pc:sldChg chg="del modTransition">
        <pc:chgData name="Helen Evans (Institute of Management and Health)" userId="d9a8b39e-a9d4-4d81-a719-001f6364ef6d" providerId="ADAL" clId="{1403DFFA-E071-4527-8CE8-E1A78FE0E97A}" dt="2023-11-21T13:09:32.695" v="153" actId="47"/>
        <pc:sldMkLst>
          <pc:docMk/>
          <pc:sldMk cId="767872193" sldId="600"/>
        </pc:sldMkLst>
      </pc:sldChg>
      <pc:sldChg chg="del modTransition">
        <pc:chgData name="Helen Evans (Institute of Management and Health)" userId="d9a8b39e-a9d4-4d81-a719-001f6364ef6d" providerId="ADAL" clId="{1403DFFA-E071-4527-8CE8-E1A78FE0E97A}" dt="2023-11-21T13:09:24.333" v="148" actId="47"/>
        <pc:sldMkLst>
          <pc:docMk/>
          <pc:sldMk cId="3205642383" sldId="601"/>
        </pc:sldMkLst>
      </pc:sldChg>
      <pc:sldChg chg="delSp del modTransition delDesignElem">
        <pc:chgData name="Helen Evans (Institute of Management and Health)" userId="d9a8b39e-a9d4-4d81-a719-001f6364ef6d" providerId="ADAL" clId="{1403DFFA-E071-4527-8CE8-E1A78FE0E97A}" dt="2023-11-21T13:09:31.521" v="151" actId="47"/>
        <pc:sldMkLst>
          <pc:docMk/>
          <pc:sldMk cId="849241216" sldId="603"/>
        </pc:sldMkLst>
        <pc:spChg chg="del">
          <ac:chgData name="Helen Evans (Institute of Management and Health)" userId="d9a8b39e-a9d4-4d81-a719-001f6364ef6d" providerId="ADAL" clId="{1403DFFA-E071-4527-8CE8-E1A78FE0E97A}" dt="2023-11-21T12:43:40.671" v="47"/>
          <ac:spMkLst>
            <pc:docMk/>
            <pc:sldMk cId="849241216" sldId="603"/>
            <ac:spMk id="38" creationId="{8F23F8A3-8FD7-4779-8323-FDC26BE99889}"/>
          </ac:spMkLst>
        </pc:spChg>
        <pc:spChg chg="del">
          <ac:chgData name="Helen Evans (Institute of Management and Health)" userId="d9a8b39e-a9d4-4d81-a719-001f6364ef6d" providerId="ADAL" clId="{1403DFFA-E071-4527-8CE8-E1A78FE0E97A}" dt="2023-11-21T12:43:40.671" v="47"/>
          <ac:spMkLst>
            <pc:docMk/>
            <pc:sldMk cId="849241216" sldId="603"/>
            <ac:spMk id="40" creationId="{F605C4CC-A25C-416F-8333-7CB7DC97D870}"/>
          </ac:spMkLst>
        </pc:spChg>
      </pc:sldChg>
      <pc:sldChg chg="delSp del modTransition delDesignElem">
        <pc:chgData name="Helen Evans (Institute of Management and Health)" userId="d9a8b39e-a9d4-4d81-a719-001f6364ef6d" providerId="ADAL" clId="{1403DFFA-E071-4527-8CE8-E1A78FE0E97A}" dt="2023-11-21T13:09:32.041" v="152" actId="47"/>
        <pc:sldMkLst>
          <pc:docMk/>
          <pc:sldMk cId="134611075" sldId="607"/>
        </pc:sldMkLst>
        <pc:spChg chg="del">
          <ac:chgData name="Helen Evans (Institute of Management and Health)" userId="d9a8b39e-a9d4-4d81-a719-001f6364ef6d" providerId="ADAL" clId="{1403DFFA-E071-4527-8CE8-E1A78FE0E97A}" dt="2023-11-21T12:43:40.671" v="47"/>
          <ac:spMkLst>
            <pc:docMk/>
            <pc:sldMk cId="134611075" sldId="607"/>
            <ac:spMk id="27" creationId="{68A4132F-DEC6-4332-A00C-A11AD4519B6C}"/>
          </ac:spMkLst>
        </pc:spChg>
        <pc:spChg chg="del">
          <ac:chgData name="Helen Evans (Institute of Management and Health)" userId="d9a8b39e-a9d4-4d81-a719-001f6364ef6d" providerId="ADAL" clId="{1403DFFA-E071-4527-8CE8-E1A78FE0E97A}" dt="2023-11-21T12:43:40.671" v="47"/>
          <ac:spMkLst>
            <pc:docMk/>
            <pc:sldMk cId="134611075" sldId="607"/>
            <ac:spMk id="29" creationId="{64965EAE-E41A-435F-B993-07E824B6C977}"/>
          </ac:spMkLst>
        </pc:spChg>
        <pc:spChg chg="del">
          <ac:chgData name="Helen Evans (Institute of Management and Health)" userId="d9a8b39e-a9d4-4d81-a719-001f6364ef6d" providerId="ADAL" clId="{1403DFFA-E071-4527-8CE8-E1A78FE0E97A}" dt="2023-11-21T12:43:40.671" v="47"/>
          <ac:spMkLst>
            <pc:docMk/>
            <pc:sldMk cId="134611075" sldId="607"/>
            <ac:spMk id="31" creationId="{152F8994-E6D4-4311-9548-C3607BC43645}"/>
          </ac:spMkLst>
        </pc:spChg>
      </pc:sldChg>
      <pc:sldChg chg="delSp delDesignElem">
        <pc:chgData name="Helen Evans (Institute of Management and Health)" userId="d9a8b39e-a9d4-4d81-a719-001f6364ef6d" providerId="ADAL" clId="{1403DFFA-E071-4527-8CE8-E1A78FE0E97A}" dt="2023-11-21T12:43:40.671" v="47"/>
        <pc:sldMkLst>
          <pc:docMk/>
          <pc:sldMk cId="90164633" sldId="987"/>
        </pc:sldMkLst>
        <pc:spChg chg="del">
          <ac:chgData name="Helen Evans (Institute of Management and Health)" userId="d9a8b39e-a9d4-4d81-a719-001f6364ef6d" providerId="ADAL" clId="{1403DFFA-E071-4527-8CE8-E1A78FE0E97A}" dt="2023-11-21T12:43:40.671" v="47"/>
          <ac:spMkLst>
            <pc:docMk/>
            <pc:sldMk cId="90164633" sldId="987"/>
            <ac:spMk id="9" creationId="{2EB492CD-616E-47F8-933B-5E2D952A0593}"/>
          </ac:spMkLst>
        </pc:spChg>
        <pc:spChg chg="del">
          <ac:chgData name="Helen Evans (Institute of Management and Health)" userId="d9a8b39e-a9d4-4d81-a719-001f6364ef6d" providerId="ADAL" clId="{1403DFFA-E071-4527-8CE8-E1A78FE0E97A}" dt="2023-11-21T12:43:40.671" v="47"/>
          <ac:spMkLst>
            <pc:docMk/>
            <pc:sldMk cId="90164633" sldId="987"/>
            <ac:spMk id="11" creationId="{59383CF9-23B5-4335-9B21-1791C4CF1C75}"/>
          </ac:spMkLst>
        </pc:spChg>
        <pc:spChg chg="del">
          <ac:chgData name="Helen Evans (Institute of Management and Health)" userId="d9a8b39e-a9d4-4d81-a719-001f6364ef6d" providerId="ADAL" clId="{1403DFFA-E071-4527-8CE8-E1A78FE0E97A}" dt="2023-11-21T12:43:40.671" v="47"/>
          <ac:spMkLst>
            <pc:docMk/>
            <pc:sldMk cId="90164633" sldId="987"/>
            <ac:spMk id="13" creationId="{0007FE00-9498-4706-B255-6437B0252C02}"/>
          </ac:spMkLst>
        </pc:spChg>
      </pc:sldChg>
      <pc:sldChg chg="addSp modSp new mod modClrScheme chgLayout">
        <pc:chgData name="Helen Evans (Institute of Management and Health)" userId="d9a8b39e-a9d4-4d81-a719-001f6364ef6d" providerId="ADAL" clId="{1403DFFA-E071-4527-8CE8-E1A78FE0E97A}" dt="2023-11-21T13:11:19.693" v="222" actId="20577"/>
        <pc:sldMkLst>
          <pc:docMk/>
          <pc:sldMk cId="1272120197" sldId="988"/>
        </pc:sldMkLst>
        <pc:spChg chg="add mod">
          <ac:chgData name="Helen Evans (Institute of Management and Health)" userId="d9a8b39e-a9d4-4d81-a719-001f6364ef6d" providerId="ADAL" clId="{1403DFFA-E071-4527-8CE8-E1A78FE0E97A}" dt="2023-11-21T13:10:57.209" v="191" actId="20577"/>
          <ac:spMkLst>
            <pc:docMk/>
            <pc:sldMk cId="1272120197" sldId="988"/>
            <ac:spMk id="6" creationId="{41AC7864-DF67-8B2A-E708-F6A48855705A}"/>
          </ac:spMkLst>
        </pc:spChg>
        <pc:spChg chg="add mod">
          <ac:chgData name="Helen Evans (Institute of Management and Health)" userId="d9a8b39e-a9d4-4d81-a719-001f6364ef6d" providerId="ADAL" clId="{1403DFFA-E071-4527-8CE8-E1A78FE0E97A}" dt="2023-11-21T13:11:19.693" v="222" actId="20577"/>
          <ac:spMkLst>
            <pc:docMk/>
            <pc:sldMk cId="1272120197" sldId="988"/>
            <ac:spMk id="8" creationId="{14D4C42E-6CC4-C922-1950-A0A9245A4C61}"/>
          </ac:spMkLst>
        </pc:spChg>
      </pc:sldChg>
      <pc:sldChg chg="del">
        <pc:chgData name="Helen Evans (Institute of Management and Health)" userId="d9a8b39e-a9d4-4d81-a719-001f6364ef6d" providerId="ADAL" clId="{1403DFFA-E071-4527-8CE8-E1A78FE0E97A}" dt="2023-11-21T12:43:05.679" v="32" actId="47"/>
        <pc:sldMkLst>
          <pc:docMk/>
          <pc:sldMk cId="2972612767" sldId="988"/>
        </pc:sldMkLst>
      </pc:sldChg>
      <pc:sldChg chg="del">
        <pc:chgData name="Helen Evans (Institute of Management and Health)" userId="d9a8b39e-a9d4-4d81-a719-001f6364ef6d" providerId="ADAL" clId="{1403DFFA-E071-4527-8CE8-E1A78FE0E97A}" dt="2023-11-21T12:43:07.518" v="34" actId="47"/>
        <pc:sldMkLst>
          <pc:docMk/>
          <pc:sldMk cId="1724581827" sldId="989"/>
        </pc:sldMkLst>
      </pc:sldChg>
      <pc:sldChg chg="del">
        <pc:chgData name="Helen Evans (Institute of Management and Health)" userId="d9a8b39e-a9d4-4d81-a719-001f6364ef6d" providerId="ADAL" clId="{1403DFFA-E071-4527-8CE8-E1A78FE0E97A}" dt="2023-11-21T12:43:09.687" v="36" actId="47"/>
        <pc:sldMkLst>
          <pc:docMk/>
          <pc:sldMk cId="0" sldId="990"/>
        </pc:sldMkLst>
      </pc:sldChg>
      <pc:sldMasterChg chg="delSldLayout">
        <pc:chgData name="Helen Evans (Institute of Management and Health)" userId="d9a8b39e-a9d4-4d81-a719-001f6364ef6d" providerId="ADAL" clId="{1403DFFA-E071-4527-8CE8-E1A78FE0E97A}" dt="2023-11-21T12:43:08.407" v="35" actId="47"/>
        <pc:sldMasterMkLst>
          <pc:docMk/>
          <pc:sldMasterMk cId="1224679988" sldId="2147483746"/>
        </pc:sldMasterMkLst>
        <pc:sldLayoutChg chg="del">
          <pc:chgData name="Helen Evans (Institute of Management and Health)" userId="d9a8b39e-a9d4-4d81-a719-001f6364ef6d" providerId="ADAL" clId="{1403DFFA-E071-4527-8CE8-E1A78FE0E97A}" dt="2023-11-21T12:43:08.407" v="35" actId="47"/>
          <pc:sldLayoutMkLst>
            <pc:docMk/>
            <pc:sldMasterMk cId="1224679988" sldId="2147483746"/>
            <pc:sldLayoutMk cId="963355399" sldId="2147483749"/>
          </pc:sldLayoutMkLst>
        </pc:sldLayoutChg>
      </pc:sldMasterChg>
      <pc:sldMasterChg chg="delSldLayout">
        <pc:chgData name="Helen Evans (Institute of Management and Health)" userId="d9a8b39e-a9d4-4d81-a719-001f6364ef6d" providerId="ADAL" clId="{1403DFFA-E071-4527-8CE8-E1A78FE0E97A}" dt="2023-11-21T13:16:52.164" v="223" actId="47"/>
        <pc:sldMasterMkLst>
          <pc:docMk/>
          <pc:sldMasterMk cId="2596131464" sldId="2147483768"/>
        </pc:sldMasterMkLst>
        <pc:sldLayoutChg chg="del">
          <pc:chgData name="Helen Evans (Institute of Management and Health)" userId="d9a8b39e-a9d4-4d81-a719-001f6364ef6d" providerId="ADAL" clId="{1403DFFA-E071-4527-8CE8-E1A78FE0E97A}" dt="2023-11-21T13:09:29.921" v="149" actId="47"/>
          <pc:sldLayoutMkLst>
            <pc:docMk/>
            <pc:sldMasterMk cId="2596131464" sldId="2147483768"/>
            <pc:sldLayoutMk cId="1222855960" sldId="2147483780"/>
          </pc:sldLayoutMkLst>
        </pc:sldLayoutChg>
        <pc:sldLayoutChg chg="del">
          <pc:chgData name="Helen Evans (Institute of Management and Health)" userId="d9a8b39e-a9d4-4d81-a719-001f6364ef6d" providerId="ADAL" clId="{1403DFFA-E071-4527-8CE8-E1A78FE0E97A}" dt="2023-11-21T13:16:52.164" v="223" actId="47"/>
          <pc:sldLayoutMkLst>
            <pc:docMk/>
            <pc:sldMasterMk cId="2596131464" sldId="2147483768"/>
            <pc:sldLayoutMk cId="556194710" sldId="2147483781"/>
          </pc:sldLayoutMkLst>
        </pc:sldLayoutChg>
      </pc:sldMasterChg>
    </pc:docChg>
  </pc:docChgLst>
  <pc:docChgLst>
    <pc:chgData name="Christopher Wilkin" userId="10363294-769d-46d1-9962-1839b2820248" providerId="ADAL" clId="{2C4F8FFA-9E9F-447F-8A66-DD0BD657C9F4}"/>
    <pc:docChg chg="modSld">
      <pc:chgData name="Christopher Wilkin" userId="10363294-769d-46d1-9962-1839b2820248" providerId="ADAL" clId="{2C4F8FFA-9E9F-447F-8A66-DD0BD657C9F4}" dt="2023-06-02T13:27:27.182" v="24" actId="20577"/>
      <pc:docMkLst>
        <pc:docMk/>
      </pc:docMkLst>
      <pc:sldChg chg="modSp mod">
        <pc:chgData name="Christopher Wilkin" userId="10363294-769d-46d1-9962-1839b2820248" providerId="ADAL" clId="{2C4F8FFA-9E9F-447F-8A66-DD0BD657C9F4}" dt="2023-06-02T13:26:57.250" v="23" actId="20577"/>
        <pc:sldMkLst>
          <pc:docMk/>
          <pc:sldMk cId="2625509375" sldId="289"/>
        </pc:sldMkLst>
        <pc:spChg chg="mod">
          <ac:chgData name="Christopher Wilkin" userId="10363294-769d-46d1-9962-1839b2820248" providerId="ADAL" clId="{2C4F8FFA-9E9F-447F-8A66-DD0BD657C9F4}" dt="2023-06-02T13:26:57.250" v="23" actId="20577"/>
          <ac:spMkLst>
            <pc:docMk/>
            <pc:sldMk cId="2625509375" sldId="289"/>
            <ac:spMk id="2" creationId="{A0DB5E9C-E914-4487-8ACE-8DBA30DD6B72}"/>
          </ac:spMkLst>
        </pc:spChg>
      </pc:sldChg>
      <pc:sldChg chg="modNotesTx">
        <pc:chgData name="Christopher Wilkin" userId="10363294-769d-46d1-9962-1839b2820248" providerId="ADAL" clId="{2C4F8FFA-9E9F-447F-8A66-DD0BD657C9F4}" dt="2023-06-02T13:27:27.182" v="24" actId="20577"/>
        <pc:sldMkLst>
          <pc:docMk/>
          <pc:sldMk cId="109857222" sldId="59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21/11/2023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ntrepreneur.com/article/427568"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4</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6</a:t>
            </a:fld>
            <a:endParaRPr lang="en-GB"/>
          </a:p>
        </p:txBody>
      </p:sp>
    </p:spTree>
    <p:extLst>
      <p:ext uri="{BB962C8B-B14F-4D97-AF65-F5344CB8AC3E}">
        <p14:creationId xmlns:p14="http://schemas.microsoft.com/office/powerpoint/2010/main" val="4870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Checked your mobile?</a:t>
            </a:r>
          </a:p>
          <a:p>
            <a:pPr marL="0" indent="0">
              <a:buNone/>
            </a:pPr>
            <a:endParaRPr lang="en-GB" sz="1200" dirty="0"/>
          </a:p>
          <a:p>
            <a:pPr marL="0" indent="0">
              <a:buNone/>
            </a:pPr>
            <a:r>
              <a:rPr lang="en-GB" sz="1200" dirty="0"/>
              <a:t>Maybe set up a snapchat story?</a:t>
            </a:r>
          </a:p>
          <a:p>
            <a:pPr marL="0" indent="0">
              <a:buNone/>
            </a:pPr>
            <a:endParaRPr lang="en-GB" sz="1200" dirty="0"/>
          </a:p>
          <a:p>
            <a:pPr marL="0" indent="0">
              <a:buNone/>
            </a:pPr>
            <a:r>
              <a:rPr lang="en-GB" sz="1200" dirty="0"/>
              <a:t>Scrolled through a few Tweets </a:t>
            </a:r>
          </a:p>
          <a:p>
            <a:pPr marL="0" indent="0">
              <a:buNone/>
            </a:pPr>
            <a:endParaRPr lang="en-GB" sz="1200" dirty="0"/>
          </a:p>
          <a:p>
            <a:pPr marL="0" indent="0">
              <a:buNone/>
            </a:pPr>
            <a:r>
              <a:rPr lang="en-GB" sz="1200" dirty="0"/>
              <a:t>or checked out WhatsApp</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7</a:t>
            </a:fld>
            <a:endParaRPr lang="en-GB"/>
          </a:p>
        </p:txBody>
      </p:sp>
    </p:spTree>
    <p:extLst>
      <p:ext uri="{BB962C8B-B14F-4D97-AF65-F5344CB8AC3E}">
        <p14:creationId xmlns:p14="http://schemas.microsoft.com/office/powerpoint/2010/main" val="2251605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Big Data </a:t>
            </a:r>
            <a:r>
              <a:rPr lang="en-GB" dirty="0"/>
              <a:t>– Where does it come from? Everywhere, everything you do online is recorded and logged.. In 2020 44 trillion gigabytes of big data had been collected by marketers of consumer habits, behaviours and purchases.</a:t>
            </a:r>
          </a:p>
          <a:p>
            <a:r>
              <a:rPr lang="en-GB" dirty="0"/>
              <a:t>In 2018 Google spent 3 billion on Big data management and capture, Facebook 1 Billion (Jay Parikh - </a:t>
            </a:r>
            <a:r>
              <a:rPr lang="en-GB" dirty="0" err="1"/>
              <a:t>Vp</a:t>
            </a:r>
            <a:r>
              <a:rPr lang="en-GB" dirty="0"/>
              <a:t> of engineering at Facebook Said “everything we do is a Big data problem”</a:t>
            </a:r>
          </a:p>
          <a:p>
            <a:r>
              <a:rPr lang="en-GB" dirty="0"/>
              <a:t>CIA paid Amazon web services 600 million Dollars to build private cloud infrastructure to manage Big Data. (Ira Hunt – CTO at the CIA said “Our mission is to collect everything and hang on to it forever!”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Big Issues </a:t>
            </a:r>
            <a:r>
              <a:rPr lang="en-GB" dirty="0"/>
              <a:t>– much of the data gathered is unstructured and fragmented lacking cohesion of databases. only 12% on average of this data is ever analysed, with so much data humans simply cant keep up, The advent of the AI marketeer, now a 40 billion a year industry and needed to make sense of vast quantities of data produced.   </a:t>
            </a:r>
          </a:p>
          <a:p>
            <a:endParaRPr lang="en-GB" dirty="0"/>
          </a:p>
          <a:p>
            <a:r>
              <a:rPr lang="en-GB" dirty="0"/>
              <a:t> </a:t>
            </a:r>
          </a:p>
        </p:txBody>
      </p:sp>
      <p:sp>
        <p:nvSpPr>
          <p:cNvPr id="4" name="Slide Number Placeholder 3"/>
          <p:cNvSpPr>
            <a:spLocks noGrp="1"/>
          </p:cNvSpPr>
          <p:nvPr>
            <p:ph type="sldNum" sz="quarter" idx="5"/>
          </p:nvPr>
        </p:nvSpPr>
        <p:spPr/>
        <p:txBody>
          <a:bodyPr/>
          <a:lstStyle/>
          <a:p>
            <a:fld id="{AC058A7A-2F28-4122-82DE-A9C27F33DB3C}" type="slidenum">
              <a:rPr lang="en-GB" smtClean="0"/>
              <a:t>11</a:t>
            </a:fld>
            <a:endParaRPr lang="en-GB"/>
          </a:p>
        </p:txBody>
      </p:sp>
    </p:spTree>
    <p:extLst>
      <p:ext uri="{BB962C8B-B14F-4D97-AF65-F5344CB8AC3E}">
        <p14:creationId xmlns:p14="http://schemas.microsoft.com/office/powerpoint/2010/main" val="1801203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Craft Breweries example.  In Wales, craft</a:t>
            </a:r>
            <a:r>
              <a:rPr lang="en-GB" baseline="0" dirty="0"/>
              <a:t> </a:t>
            </a:r>
            <a:r>
              <a:rPr lang="en-GB" dirty="0"/>
              <a:t>breweries are mostly small micro businesses.</a:t>
            </a:r>
            <a:r>
              <a:rPr lang="en-GB" baseline="0" dirty="0"/>
              <a:t> To give you some sense of scale, Brewdog (largest craft beer producer, but still quite a small biz) only has 0.01 of the total UK share of the beer market - £43Mn.  The scope/money of the large breweries is huge. Craft breweries use free means such as </a:t>
            </a:r>
            <a:r>
              <a:rPr lang="en-GB" baseline="0" dirty="0" err="1"/>
              <a:t>s.media</a:t>
            </a:r>
            <a:r>
              <a:rPr lang="en-GB" baseline="0" dirty="0"/>
              <a:t> as they have no choice – they have no money for big advertising spend etc.  What has happened in the U.K? super markets/pubs/even large breweries jumping on the band wagon as they feel threatened by it’s popularity</a:t>
            </a:r>
          </a:p>
          <a:p>
            <a:pPr marL="228600" indent="-228600">
              <a:buAutoNum type="arabicParenR"/>
            </a:pPr>
            <a:endParaRPr lang="en-GB" baseline="0" dirty="0"/>
          </a:p>
          <a:p>
            <a:pPr marL="0" indent="0">
              <a:buNone/>
            </a:pPr>
            <a:r>
              <a:rPr lang="en-GB" baseline="0" dirty="0"/>
              <a:t>No need for a shop front premises. </a:t>
            </a:r>
          </a:p>
          <a:p>
            <a:pPr marL="0" indent="0">
              <a:buNone/>
            </a:pPr>
            <a:endParaRPr lang="en-GB" baseline="0" dirty="0"/>
          </a:p>
          <a:p>
            <a:pPr marL="0" indent="0">
              <a:buNone/>
            </a:pPr>
            <a:r>
              <a:rPr lang="en-GB" baseline="0" dirty="0"/>
              <a:t>Conversations/engagement</a:t>
            </a:r>
          </a:p>
          <a:p>
            <a:pPr marL="228600" indent="-228600">
              <a:buAutoNum type="arabicParenR"/>
            </a:pPr>
            <a:endParaRPr lang="en-GB" baseline="0" dirty="0"/>
          </a:p>
          <a:p>
            <a:pPr marL="0" indent="0">
              <a:buNone/>
            </a:pPr>
            <a:r>
              <a:rPr lang="en-GB" baseline="0" dirty="0"/>
              <a:t>Last week we discussed Customer profiles </a:t>
            </a:r>
            <a:r>
              <a:rPr lang="en-GB" baseline="0" dirty="0" err="1"/>
              <a:t>S.media</a:t>
            </a:r>
            <a:r>
              <a:rPr lang="en-GB" baseline="0" dirty="0"/>
              <a:t> channels are a gold mine for finding out about your client base and gathering Big data. Can be as easy as running a poll and asking your audience for feedback or by assessing the type of words and language your audience is using for more targeted communications</a:t>
            </a:r>
          </a:p>
          <a:p>
            <a:pPr marL="228600" indent="-228600">
              <a:buAutoNum type="arabicParenR"/>
            </a:pPr>
            <a:endParaRPr lang="en-GB" baseline="0" dirty="0"/>
          </a:p>
          <a:p>
            <a:pPr marL="0" indent="0">
              <a:buNone/>
            </a:pPr>
            <a:r>
              <a:rPr lang="en-GB" baseline="0" dirty="0"/>
              <a:t>Global – this goes back to what I mentioned earlier; essentially allows you to access markets the world over for free and in real-time.</a:t>
            </a:r>
            <a:endParaRPr lang="en-GB" dirty="0"/>
          </a:p>
        </p:txBody>
      </p:sp>
      <p:sp>
        <p:nvSpPr>
          <p:cNvPr id="4" name="Slide Number Placeholder 3"/>
          <p:cNvSpPr>
            <a:spLocks noGrp="1"/>
          </p:cNvSpPr>
          <p:nvPr>
            <p:ph type="sldNum" sz="quarter" idx="10"/>
          </p:nvPr>
        </p:nvSpPr>
        <p:spPr/>
        <p:txBody>
          <a:bodyPr/>
          <a:lstStyle/>
          <a:p>
            <a:fld id="{19F83056-7CE8-443B-B68B-8305673811E1}" type="slidenum">
              <a:rPr lang="en-GB" smtClean="0"/>
              <a:pPr/>
              <a:t>12</a:t>
            </a:fld>
            <a:endParaRPr lang="en-GB"/>
          </a:p>
        </p:txBody>
      </p:sp>
    </p:spTree>
    <p:extLst>
      <p:ext uri="{BB962C8B-B14F-4D97-AF65-F5344CB8AC3E}">
        <p14:creationId xmlns:p14="http://schemas.microsoft.com/office/powerpoint/2010/main" val="2041810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13</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14</a:t>
            </a:fld>
            <a:endParaRPr lang="en-GB"/>
          </a:p>
        </p:txBody>
      </p:sp>
    </p:spTree>
    <p:extLst>
      <p:ext uri="{BB962C8B-B14F-4D97-AF65-F5344CB8AC3E}">
        <p14:creationId xmlns:p14="http://schemas.microsoft.com/office/powerpoint/2010/main" val="551143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should define these actions as top-level goals of the funnel in analytics. Goals can include “Viewed product”, “Added to Basket”, “Registered as member” or “Signed up for an e-newsletter. Act is also about encouraging participation. This can be sharing of content via social media or customer reviews (Can also be an element of “Engage”).</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15</a:t>
            </a:fld>
            <a:endParaRPr lang="en-GB"/>
          </a:p>
        </p:txBody>
      </p:sp>
    </p:spTree>
    <p:extLst>
      <p:ext uri="{BB962C8B-B14F-4D97-AF65-F5344CB8AC3E}">
        <p14:creationId xmlns:p14="http://schemas.microsoft.com/office/powerpoint/2010/main" val="2328015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54348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can be measured by repeat actions such as repeat sale and sharing content through social media. We also need to measure percentage of active customers (subscribers), customer satisfaction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313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PGC &amp; UGC</a:t>
            </a:r>
          </a:p>
          <a:p>
            <a:r>
              <a:rPr lang="en-GB" dirty="0"/>
              <a:t>Professionally Generated content / User Generated Content </a:t>
            </a:r>
          </a:p>
          <a:p>
            <a:endParaRPr lang="en-GB" dirty="0"/>
          </a:p>
          <a:p>
            <a:pPr algn="l"/>
            <a:r>
              <a:rPr lang="en-GB" b="1" i="0" dirty="0">
                <a:solidFill>
                  <a:srgbClr val="323232"/>
                </a:solidFill>
                <a:effectLst/>
                <a:latin typeface="Source Sans Pro" panose="020B0503030403020204" pitchFamily="34" charset="0"/>
              </a:rPr>
              <a:t>1. What is paid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Defining paid media is the most simple. Paid or bought media are media where there is investment to pay for visitors, reach or conversions through search, display ad networks or affiliate marketing.</a:t>
            </a:r>
          </a:p>
          <a:p>
            <a:pPr algn="l">
              <a:buFont typeface="Arial" panose="020B0604020202020204" pitchFamily="34" charset="0"/>
              <a:buChar char="•"/>
            </a:pPr>
            <a:r>
              <a:rPr lang="en-GB" b="0" i="0" dirty="0">
                <a:solidFill>
                  <a:srgbClr val="595959"/>
                </a:solidFill>
                <a:effectLst/>
                <a:latin typeface="Helvetica" panose="020B0604020202020204" pitchFamily="34" charset="0"/>
              </a:rPr>
              <a:t>Offline traditional paid media like print and TV advertising and direct mail remain important accounting for a large share of paid media spend.</a:t>
            </a:r>
          </a:p>
          <a:p>
            <a:pPr algn="l">
              <a:buFont typeface="Arial" panose="020B0604020202020204" pitchFamily="34" charset="0"/>
              <a:buChar char="•"/>
            </a:pPr>
            <a:r>
              <a:rPr lang="en-GB" b="0" i="0" dirty="0">
                <a:solidFill>
                  <a:srgbClr val="595959"/>
                </a:solidFill>
                <a:effectLst/>
                <a:latin typeface="Helvetica" panose="020B0604020202020204" pitchFamily="34" charset="0"/>
              </a:rPr>
              <a:t>Digital diffusion means we are seeing more and more opportunities for targeted digital paid media such as online streaming and in-app ads.</a:t>
            </a:r>
          </a:p>
          <a:p>
            <a:endParaRPr lang="en-GB" dirty="0"/>
          </a:p>
          <a:p>
            <a:pPr algn="l"/>
            <a:r>
              <a:rPr lang="en-GB" b="1" i="0" dirty="0">
                <a:solidFill>
                  <a:srgbClr val="323232"/>
                </a:solidFill>
                <a:effectLst/>
                <a:latin typeface="Source Sans Pro" panose="020B0503030403020204" pitchFamily="34" charset="0"/>
              </a:rPr>
              <a:t>What is earned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Traditionally, earned media has been the name given to publicity generated through PR invested in targeting influencers to increase awareness about a brand.</a:t>
            </a:r>
          </a:p>
          <a:p>
            <a:pPr algn="l">
              <a:buFont typeface="Arial" panose="020B0604020202020204" pitchFamily="34" charset="0"/>
              <a:buChar char="•"/>
            </a:pPr>
            <a:r>
              <a:rPr lang="en-GB" b="0" i="0" dirty="0">
                <a:solidFill>
                  <a:srgbClr val="595959"/>
                </a:solidFill>
                <a:effectLst/>
                <a:latin typeface="Helvetica" panose="020B0604020202020204" pitchFamily="34" charset="0"/>
              </a:rPr>
              <a:t>Of course, it’s still an investment - whether time or money, or both. But this type of investment, when done well, has the most potential to </a:t>
            </a:r>
            <a:r>
              <a:rPr lang="en-GB" b="0" i="0" u="sng" dirty="0" err="1">
                <a:solidFill>
                  <a:srgbClr val="026BAC"/>
                </a:solidFill>
                <a:effectLst/>
                <a:latin typeface="Helvetica" panose="020B0604020202020204" pitchFamily="34" charset="0"/>
                <a:hlinkClick r:id="rId3"/>
              </a:rPr>
              <a:t>instill</a:t>
            </a:r>
            <a:r>
              <a:rPr lang="en-GB" b="0" i="0" u="sng" dirty="0">
                <a:solidFill>
                  <a:srgbClr val="026BAC"/>
                </a:solidFill>
                <a:effectLst/>
                <a:latin typeface="Helvetica" panose="020B0604020202020204" pitchFamily="34" charset="0"/>
                <a:hlinkClick r:id="rId3"/>
              </a:rPr>
              <a:t> customer trust</a:t>
            </a:r>
            <a:r>
              <a:rPr lang="en-GB" b="0" i="0" dirty="0">
                <a:solidFill>
                  <a:srgbClr val="595959"/>
                </a:solidFill>
                <a:effectLst/>
                <a:latin typeface="Helvetica" panose="020B0604020202020204" pitchFamily="34" charset="0"/>
              </a:rPr>
              <a:t> through recommendations/advocacy.</a:t>
            </a:r>
          </a:p>
          <a:p>
            <a:pPr algn="l">
              <a:buFont typeface="Arial" panose="020B0604020202020204" pitchFamily="34" charset="0"/>
              <a:buChar char="•"/>
            </a:pPr>
            <a:r>
              <a:rPr lang="en-GB" b="0" i="0" dirty="0">
                <a:solidFill>
                  <a:srgbClr val="595959"/>
                </a:solidFill>
                <a:effectLst/>
                <a:latin typeface="Helvetica" panose="020B0604020202020204" pitchFamily="34" charset="0"/>
              </a:rPr>
              <a:t>Earned media also includes word-of-mouth that can be stimulated through viral and social media marketing and includes conversations in social networks, blogs and other communities.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earned media as developed through different types of partners such as publishers, bloggers and other influencers including customer advocates. Think of earned media as different forms of conversations occurring both online and offline.</a:t>
            </a:r>
          </a:p>
          <a:p>
            <a:pPr algn="l">
              <a:buFont typeface="Arial" panose="020B0604020202020204" pitchFamily="34" charset="0"/>
              <a:buChar char="•"/>
            </a:pPr>
            <a:endParaRPr lang="en-GB" b="0" i="0" dirty="0">
              <a:solidFill>
                <a:srgbClr val="595959"/>
              </a:solidFill>
              <a:effectLst/>
              <a:latin typeface="Helvetica" panose="020B0604020202020204" pitchFamily="34" charset="0"/>
            </a:endParaRPr>
          </a:p>
          <a:p>
            <a:pPr algn="l">
              <a:buFont typeface="Arial" panose="020B0604020202020204" pitchFamily="34" charset="0"/>
              <a:buNone/>
            </a:pPr>
            <a:r>
              <a:rPr lang="en-GB" b="0" i="0" dirty="0">
                <a:solidFill>
                  <a:srgbClr val="595959"/>
                </a:solidFill>
                <a:effectLst/>
                <a:latin typeface="Helvetica" panose="020B0604020202020204" pitchFamily="34" charset="0"/>
              </a:rPr>
              <a:t>API’s = Application programming interfaces </a:t>
            </a:r>
          </a:p>
          <a:p>
            <a:pPr algn="l">
              <a:buFont typeface="Arial" panose="020B0604020202020204" pitchFamily="34" charset="0"/>
              <a:buNone/>
            </a:pPr>
            <a:r>
              <a:rPr lang="en-GB" b="0" i="0" dirty="0">
                <a:solidFill>
                  <a:srgbClr val="595959"/>
                </a:solidFill>
                <a:effectLst/>
                <a:latin typeface="Helvetica" panose="020B0604020202020204" pitchFamily="34" charset="0"/>
              </a:rPr>
              <a:t>Widget = media/social plugins for use on personal sites </a:t>
            </a:r>
          </a:p>
          <a:p>
            <a:endParaRPr lang="en-GB" dirty="0"/>
          </a:p>
          <a:p>
            <a:pPr algn="l"/>
            <a:r>
              <a:rPr lang="en-GB" b="1" i="0" dirty="0">
                <a:solidFill>
                  <a:srgbClr val="323232"/>
                </a:solidFill>
                <a:effectLst/>
                <a:latin typeface="Source Sans Pro" panose="020B0503030403020204" pitchFamily="34" charset="0"/>
              </a:rPr>
              <a:t>3. What is owned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This is media owned by the brand. Online this includes a company’s own websites, blogs, mobile apps or their social presence on Facebook, Linked In or Twitter. Offline owned media may include brochures or retails stores.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a company’s own presence as media in the sense that they are an alternative investment to other media and they offer opportunities to promote products using similar ad or editorial formats to other media. It emphasizes the need for all organizations to become multi-channel publishers.</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18</a:t>
            </a:fld>
            <a:endParaRPr lang="en-GB"/>
          </a:p>
        </p:txBody>
      </p:sp>
    </p:spTree>
    <p:extLst>
      <p:ext uri="{BB962C8B-B14F-4D97-AF65-F5344CB8AC3E}">
        <p14:creationId xmlns:p14="http://schemas.microsoft.com/office/powerpoint/2010/main" val="32865441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Distribution of Media types across the customer lifecycle </a:t>
            </a:r>
          </a:p>
        </p:txBody>
      </p:sp>
      <p:sp>
        <p:nvSpPr>
          <p:cNvPr id="4" name="Slide Number Placeholder 3"/>
          <p:cNvSpPr>
            <a:spLocks noGrp="1"/>
          </p:cNvSpPr>
          <p:nvPr>
            <p:ph type="sldNum" sz="quarter" idx="5"/>
          </p:nvPr>
        </p:nvSpPr>
        <p:spPr/>
        <p:txBody>
          <a:bodyPr/>
          <a:lstStyle/>
          <a:p>
            <a:fld id="{AC058A7A-2F28-4122-82DE-A9C27F33DB3C}" type="slidenum">
              <a:rPr lang="en-GB" smtClean="0"/>
              <a:t>19</a:t>
            </a:fld>
            <a:endParaRPr lang="en-GB"/>
          </a:p>
        </p:txBody>
      </p:sp>
    </p:spTree>
    <p:extLst>
      <p:ext uri="{BB962C8B-B14F-4D97-AF65-F5344CB8AC3E}">
        <p14:creationId xmlns:p14="http://schemas.microsoft.com/office/powerpoint/2010/main" val="7904708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22</a:t>
            </a:fld>
            <a:endParaRPr lang="en-GB"/>
          </a:p>
        </p:txBody>
      </p:sp>
    </p:spTree>
    <p:extLst>
      <p:ext uri="{BB962C8B-B14F-4D97-AF65-F5344CB8AC3E}">
        <p14:creationId xmlns:p14="http://schemas.microsoft.com/office/powerpoint/2010/main" val="35729703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B408A-0EA1-4385-B8B7-11948C2488A2}" type="slidenum">
              <a:rPr lang="en-GB" smtClean="0"/>
              <a:t>23</a:t>
            </a:fld>
            <a:endParaRPr lang="en-GB"/>
          </a:p>
        </p:txBody>
      </p:sp>
    </p:spTree>
    <p:extLst>
      <p:ext uri="{BB962C8B-B14F-4D97-AF65-F5344CB8AC3E}">
        <p14:creationId xmlns:p14="http://schemas.microsoft.com/office/powerpoint/2010/main" val="40135378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Reach and Act to gain interest and interactions, (</a:t>
            </a:r>
            <a:r>
              <a:rPr lang="en-GB" dirty="0" err="1"/>
              <a:t>e.g</a:t>
            </a:r>
            <a:r>
              <a:rPr lang="en-GB" dirty="0"/>
              <a:t> sharing interesting stories on social media/ creating content, stories of local events etc..) PR, Email/Direct marketing, Advertising)   </a:t>
            </a:r>
          </a:p>
          <a:p>
            <a:r>
              <a:rPr lang="en-GB" dirty="0"/>
              <a:t>Convert -  promotions discounts, (personal selling, sales promotion etc..</a:t>
            </a:r>
          </a:p>
          <a:p>
            <a:r>
              <a:rPr lang="en-GB" dirty="0"/>
              <a:t>Engage – keep the customers interested, build relationships – email marketing, encouraging social media stories, remarketing – personalised messages, reminders of previous holidays etc.. </a:t>
            </a:r>
          </a:p>
          <a:p>
            <a:r>
              <a:rPr lang="en-GB" dirty="0"/>
              <a:t> </a:t>
            </a:r>
          </a:p>
        </p:txBody>
      </p:sp>
      <p:sp>
        <p:nvSpPr>
          <p:cNvPr id="4" name="Slide Number Placeholder 3"/>
          <p:cNvSpPr>
            <a:spLocks noGrp="1"/>
          </p:cNvSpPr>
          <p:nvPr>
            <p:ph type="sldNum" sz="quarter" idx="5"/>
          </p:nvPr>
        </p:nvSpPr>
        <p:spPr/>
        <p:txBody>
          <a:bodyPr/>
          <a:lstStyle/>
          <a:p>
            <a:fld id="{BC82ED47-BD2B-4410-B765-3F01A647013B}" type="slidenum">
              <a:rPr lang="en-GB" smtClean="0"/>
              <a:t>24</a:t>
            </a:fld>
            <a:endParaRPr lang="en-GB"/>
          </a:p>
        </p:txBody>
      </p:sp>
    </p:spTree>
    <p:extLst>
      <p:ext uri="{BB962C8B-B14F-4D97-AF65-F5344CB8AC3E}">
        <p14:creationId xmlns:p14="http://schemas.microsoft.com/office/powerpoint/2010/main" val="3516693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11/21/2023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79F1E6B-445D-CA46-80DE-7864B0ECB295}" type="datetimeFigureOut">
              <a:rPr lang="en-US" smtClean="0"/>
              <a:t>11/21/2023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6471083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9F1E6B-445D-CA46-80DE-7864B0ECB295}" type="datetimeFigureOut">
              <a:rPr lang="en-US" smtClean="0"/>
              <a:t>11/21/2023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4292306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11/21/2023</a:t>
            </a:fld>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3357082"/>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79F1E6B-445D-CA46-80DE-7864B0ECB295}" type="datetimeFigureOut">
              <a:rPr lang="en-US" smtClean="0"/>
              <a:t>11/21/2023</a:t>
            </a:fld>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528246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79F1E6B-445D-CA46-80DE-7864B0ECB295}" type="datetimeFigureOut">
              <a:rPr lang="en-US" smtClean="0"/>
              <a:t>11/21/2023</a:t>
            </a:fld>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355222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79F1E6B-445D-CA46-80DE-7864B0ECB295}" type="datetimeFigureOut">
              <a:rPr lang="en-US" smtClean="0"/>
              <a:t>11/21/2023</a:t>
            </a:fld>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3447923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11/21/2023</a:t>
            </a:fld>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296188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11/21/2023</a:t>
            </a:fld>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2139161"/>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11/21/2023</a:t>
            </a:fld>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2741874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9F1E6B-445D-CA46-80DE-7864B0ECB295}" type="datetimeFigureOut">
              <a:rPr lang="en-US" smtClean="0"/>
              <a:t>11/21/2023</a:t>
            </a:fld>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789063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9F1E6B-445D-CA46-80DE-7864B0ECB295}" type="datetimeFigureOut">
              <a:rPr lang="en-US" smtClean="0"/>
              <a:t>11/21/2023</a:t>
            </a:fld>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2447912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theme" Target="../theme/theme19.xml"/><Relationship Id="rId2" Type="http://schemas.openxmlformats.org/officeDocument/2006/relationships/slideLayout" Target="../slideLayouts/slideLayout69.xml"/><Relationship Id="rId1" Type="http://schemas.openxmlformats.org/officeDocument/2006/relationships/slideLayout" Target="../slideLayouts/slideLayout68.xml"/><Relationship Id="rId4" Type="http://schemas.openxmlformats.org/officeDocument/2006/relationships/image" Target="../media/image7.pn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image" Target="../media/image11.png"/><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theme" Target="../theme/theme20.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2.xml"/><Relationship Id="rId1" Type="http://schemas.openxmlformats.org/officeDocument/2006/relationships/slideLayout" Target="../slideLayouts/slideLayout81.xml"/><Relationship Id="rId4" Type="http://schemas.openxmlformats.org/officeDocument/2006/relationships/image" Target="../media/image8.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90.xml"/><Relationship Id="rId13" Type="http://schemas.openxmlformats.org/officeDocument/2006/relationships/image" Target="../media/image25.jpg"/><Relationship Id="rId3" Type="http://schemas.openxmlformats.org/officeDocument/2006/relationships/slideLayout" Target="../slideLayouts/slideLayout85.xml"/><Relationship Id="rId7" Type="http://schemas.openxmlformats.org/officeDocument/2006/relationships/slideLayout" Target="../slideLayouts/slideLayout89.xml"/><Relationship Id="rId12" Type="http://schemas.openxmlformats.org/officeDocument/2006/relationships/theme" Target="../theme/theme22.xml"/><Relationship Id="rId2" Type="http://schemas.openxmlformats.org/officeDocument/2006/relationships/slideLayout" Target="../slideLayouts/slideLayout84.xml"/><Relationship Id="rId1" Type="http://schemas.openxmlformats.org/officeDocument/2006/relationships/slideLayout" Target="../slideLayouts/slideLayout83.xml"/><Relationship Id="rId6" Type="http://schemas.openxmlformats.org/officeDocument/2006/relationships/slideLayout" Target="../slideLayouts/slideLayout88.xml"/><Relationship Id="rId11" Type="http://schemas.openxmlformats.org/officeDocument/2006/relationships/slideLayout" Target="../slideLayouts/slideLayout93.xml"/><Relationship Id="rId5" Type="http://schemas.openxmlformats.org/officeDocument/2006/relationships/slideLayout" Target="../slideLayouts/slideLayout87.xml"/><Relationship Id="rId10" Type="http://schemas.openxmlformats.org/officeDocument/2006/relationships/slideLayout" Target="../slideLayouts/slideLayout92.xml"/><Relationship Id="rId4" Type="http://schemas.openxmlformats.org/officeDocument/2006/relationships/slideLayout" Target="../slideLayouts/slideLayout86.xml"/><Relationship Id="rId9" Type="http://schemas.openxmlformats.org/officeDocument/2006/relationships/slideLayout" Target="../slideLayouts/slideLayout9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21/11/2023</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9613146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3.xml"/></Relationships>
</file>

<file path=ppt/slides/_rels/slide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6.xml"/></Relationships>
</file>

<file path=ppt/slides/_rels/slide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4.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86.xml"/></Relationships>
</file>

<file path=ppt/slides/_rels/slide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8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84.xml"/><Relationship Id="rId1" Type="http://schemas.openxmlformats.org/officeDocument/2006/relationships/video" Target="https://www.youtube.com/embed/yBSImJJS1vw?feature=oembed" TargetMode="External"/><Relationship Id="rId4" Type="http://schemas.openxmlformats.org/officeDocument/2006/relationships/image" Target="../media/image30.jpeg"/></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84.xml"/><Relationship Id="rId6" Type="http://schemas.openxmlformats.org/officeDocument/2006/relationships/image" Target="../media/image34.png"/><Relationship Id="rId5" Type="http://schemas.openxmlformats.org/officeDocument/2006/relationships/image" Target="../media/image33.jpeg"/><Relationship Id="rId4" Type="http://schemas.openxmlformats.org/officeDocument/2006/relationships/image" Target="../media/image32.png"/></Relationships>
</file>

<file path=ppt/slides/_rels/slide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4.xml"/></Relationships>
</file>

<file path=ppt/slides/_rels/slide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86.xml"/></Relationships>
</file>

<file path=ppt/slides/_rels/slide1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84.xml"/><Relationship Id="rId1" Type="http://schemas.openxmlformats.org/officeDocument/2006/relationships/video" Target="https://www.youtube.com/embed/bixR-KIJKYM?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8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4.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6.xml"/><Relationship Id="rId1" Type="http://schemas.openxmlformats.org/officeDocument/2006/relationships/slideLayout" Target="../slideLayouts/slideLayout86.xml"/><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86.xml"/><Relationship Id="rId4" Type="http://schemas.openxmlformats.org/officeDocument/2006/relationships/image" Target="../media/image42.png"/></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86.xml"/><Relationship Id="rId4" Type="http://schemas.openxmlformats.org/officeDocument/2006/relationships/image" Target="../media/image42.png"/></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9.xml"/><Relationship Id="rId1" Type="http://schemas.openxmlformats.org/officeDocument/2006/relationships/slideLayout" Target="../slideLayouts/slideLayout86.xml"/><Relationship Id="rId4" Type="http://schemas.openxmlformats.org/officeDocument/2006/relationships/image" Target="../media/image42.png"/></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86.xml"/><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xml"/><Relationship Id="rId1" Type="http://schemas.openxmlformats.org/officeDocument/2006/relationships/slideLayout" Target="../slideLayouts/slideLayout84.xml"/></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84.xm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www.postermywall.com/" TargetMode="External"/><Relationship Id="rId1" Type="http://schemas.openxmlformats.org/officeDocument/2006/relationships/slideLayout" Target="../slideLayouts/slideLayout84.xml"/></Relationships>
</file>

<file path=ppt/slides/_rels/slide2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84.xml"/></Relationships>
</file>

<file path=ppt/slides/_rels/slide2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3.xml"/><Relationship Id="rId1" Type="http://schemas.openxmlformats.org/officeDocument/2006/relationships/slideLayout" Target="../slideLayouts/slideLayout84.xml"/></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4.xml"/><Relationship Id="rId1" Type="http://schemas.openxmlformats.org/officeDocument/2006/relationships/slideLayout" Target="../slideLayouts/slideLayout86.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84.xml"/></Relationships>
</file>

<file path=ppt/slides/_rels/slide2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84.xml"/></Relationships>
</file>

<file path=ppt/slides/_rels/slide2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8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1AC7864-DF67-8B2A-E708-F6A48855705A}"/>
              </a:ext>
            </a:extLst>
          </p:cNvPr>
          <p:cNvSpPr>
            <a:spLocks noGrp="1"/>
          </p:cNvSpPr>
          <p:nvPr>
            <p:ph type="ctrTitle"/>
          </p:nvPr>
        </p:nvSpPr>
        <p:spPr>
          <a:xfrm>
            <a:off x="683568" y="1988842"/>
            <a:ext cx="7772400" cy="1470025"/>
          </a:xfrm>
        </p:spPr>
        <p:txBody>
          <a:bodyPr/>
          <a:lstStyle/>
          <a:p>
            <a:r>
              <a:rPr lang="en-US" dirty="0"/>
              <a:t>Marketing Essentials </a:t>
            </a:r>
          </a:p>
        </p:txBody>
      </p:sp>
      <p:sp>
        <p:nvSpPr>
          <p:cNvPr id="8" name="Subtitle 2">
            <a:extLst>
              <a:ext uri="{FF2B5EF4-FFF2-40B4-BE49-F238E27FC236}">
                <a16:creationId xmlns:a16="http://schemas.microsoft.com/office/drawing/2014/main" id="{14D4C42E-6CC4-C922-1950-A0A9245A4C61}"/>
              </a:ext>
            </a:extLst>
          </p:cNvPr>
          <p:cNvSpPr>
            <a:spLocks noGrp="1"/>
          </p:cNvSpPr>
          <p:nvPr>
            <p:ph type="subTitle" idx="1"/>
          </p:nvPr>
        </p:nvSpPr>
        <p:spPr>
          <a:xfrm>
            <a:off x="1369368" y="3744615"/>
            <a:ext cx="6400800" cy="1752600"/>
          </a:xfrm>
        </p:spPr>
        <p:txBody>
          <a:bodyPr/>
          <a:lstStyle/>
          <a:p>
            <a:r>
              <a:rPr lang="en-US" dirty="0"/>
              <a:t>Tactic, Action, Control</a:t>
            </a:r>
          </a:p>
          <a:p>
            <a:r>
              <a:rPr lang="en-US" dirty="0"/>
              <a:t>BMET4003</a:t>
            </a:r>
          </a:p>
        </p:txBody>
      </p:sp>
    </p:spTree>
    <p:extLst>
      <p:ext uri="{BB962C8B-B14F-4D97-AF65-F5344CB8AC3E}">
        <p14:creationId xmlns:p14="http://schemas.microsoft.com/office/powerpoint/2010/main" val="12721201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457200" y="274638"/>
            <a:ext cx="8229600" cy="1143000"/>
          </a:xfrm>
        </p:spPr>
        <p:txBody>
          <a:bodyPr vert="horz" lIns="51435" tIns="25718" rIns="51435" bIns="25718" rtlCol="0" anchor="ctr">
            <a:normAutofit/>
          </a:bodyPr>
          <a:lstStyle/>
          <a:p>
            <a:r>
              <a:rPr lang="en-US" b="1"/>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sz="half" idx="1"/>
          </p:nvPr>
        </p:nvSpPr>
        <p:spPr>
          <a:xfrm>
            <a:off x="457200" y="1600201"/>
            <a:ext cx="4038600" cy="3989040"/>
          </a:xfrm>
        </p:spPr>
        <p:txBody>
          <a:bodyPr vert="horz" lIns="51435" tIns="25718" rIns="51435" bIns="25718" rtlCol="0">
            <a:norm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effectLst/>
                <a:uLnTx/>
                <a:uFillTx/>
              </a:rPr>
              <a:t>What is Social Media/Digital Marketing</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b="0" i="0" u="none" strike="noStrike" kern="1200" cap="none" spc="0" normalizeH="0" baseline="0" noProof="0" dirty="0">
              <a:ln>
                <a:noFill/>
              </a:ln>
              <a:effectLst/>
              <a:uLnTx/>
              <a:uFillTx/>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effectLst/>
                <a:uLnTx/>
                <a:uFillTx/>
              </a:rPr>
              <a:t>What affect does it have on Tourism and Evets Industry?</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b="0" i="0" u="none" strike="noStrike" kern="1200" cap="none" spc="0" normalizeH="0" baseline="0" noProof="0" dirty="0">
              <a:ln>
                <a:noFill/>
              </a:ln>
              <a:effectLst/>
              <a:uLnTx/>
              <a:uFillTx/>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effectLst/>
                <a:uLnTx/>
                <a:uFillTx/>
              </a:rPr>
              <a:t>Communication &amp; promotional Mix </a:t>
            </a:r>
          </a:p>
          <a:p>
            <a:pPr marL="0"/>
            <a:endParaRPr lang="en-US" b="1" dirty="0"/>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15687" b="10233"/>
          <a:stretch/>
        </p:blipFill>
        <p:spPr>
          <a:xfrm>
            <a:off x="4648200" y="1600201"/>
            <a:ext cx="4038600" cy="3989040"/>
          </a:xfrm>
          <a:prstGeom prst="rect">
            <a:avLst/>
          </a:prstGeom>
          <a:noFill/>
        </p:spPr>
      </p:pic>
    </p:spTree>
    <p:extLst>
      <p:ext uri="{BB962C8B-B14F-4D97-AF65-F5344CB8AC3E}">
        <p14:creationId xmlns:p14="http://schemas.microsoft.com/office/powerpoint/2010/main" val="2941564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26B37C0-57FD-4B19-BD36-560A494B59E9}"/>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marL="0" marR="0" lvl="0" indent="0" fontAlgn="auto">
              <a:spcAft>
                <a:spcPts val="0"/>
              </a:spcAft>
              <a:buClrTx/>
              <a:buSzTx/>
              <a:tabLst/>
              <a:defRPr/>
            </a:pPr>
            <a:r>
              <a:rPr kumimoji="0" lang="en-GB" b="0" i="0" u="none" strike="noStrike" cap="none" spc="0" normalizeH="0" baseline="0" noProof="0">
                <a:ln>
                  <a:noFill/>
                </a:ln>
                <a:effectLst/>
                <a:uLnTx/>
                <a:uFillTx/>
              </a:rPr>
              <a:t>Tactics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2604573" y="1600201"/>
            <a:ext cx="3934853" cy="391703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457200" y="274638"/>
            <a:ext cx="8229600" cy="1143000"/>
          </a:xfrm>
        </p:spPr>
        <p:txBody>
          <a:bodyPr anchor="ctr">
            <a:normAutofit/>
          </a:bodyPr>
          <a:lstStyle/>
          <a:p>
            <a:r>
              <a:rPr lang="en-GB" b="1"/>
              <a:t>Communications Mix</a:t>
            </a:r>
            <a:br>
              <a:rPr lang="en-GB" b="1"/>
            </a:br>
            <a:r>
              <a:rPr lang="en-GB" b="1"/>
              <a:t> </a:t>
            </a:r>
          </a:p>
        </p:txBody>
      </p:sp>
      <p:sp>
        <p:nvSpPr>
          <p:cNvPr id="3" name="Content Placeholder 2">
            <a:extLst>
              <a:ext uri="{FF2B5EF4-FFF2-40B4-BE49-F238E27FC236}">
                <a16:creationId xmlns:a16="http://schemas.microsoft.com/office/drawing/2014/main" id="{C11B9CAA-56B5-4448-AEF0-87B04CEC4AF2}"/>
              </a:ext>
            </a:extLst>
          </p:cNvPr>
          <p:cNvSpPr>
            <a:spLocks noGrp="1"/>
          </p:cNvSpPr>
          <p:nvPr>
            <p:ph sz="half" idx="1"/>
          </p:nvPr>
        </p:nvSpPr>
        <p:spPr>
          <a:xfrm>
            <a:off x="405517" y="1450080"/>
            <a:ext cx="4038600" cy="3626400"/>
          </a:xfrm>
        </p:spPr>
        <p:txBody>
          <a:bodyPr>
            <a:normAutofit lnSpcReduction="10000"/>
          </a:bodyPr>
          <a:lstStyle/>
          <a:p>
            <a:pPr>
              <a:lnSpc>
                <a:spcPct val="90000"/>
              </a:lnSpc>
            </a:pPr>
            <a:r>
              <a:rPr lang="en-GB" sz="1600" b="0" i="0" dirty="0">
                <a:effectLst/>
              </a:rPr>
              <a:t>A company’s overall marketing communication strategy is called the “Communications” or “Promotional” mix.</a:t>
            </a:r>
          </a:p>
          <a:p>
            <a:pPr>
              <a:lnSpc>
                <a:spcPct val="90000"/>
              </a:lnSpc>
            </a:pPr>
            <a:br>
              <a:rPr lang="en-GB" sz="1600" dirty="0"/>
            </a:br>
            <a:r>
              <a:rPr lang="en-GB" sz="1600" b="0" i="0" dirty="0">
                <a:effectLst/>
              </a:rPr>
              <a:t>“The specific blend of advertising, public relations, personal selling, and direct-marketing tools that the company uses to persuasively communicate customer value and build customer relationships.”</a:t>
            </a:r>
            <a:r>
              <a:rPr lang="en-GB" sz="1600" dirty="0"/>
              <a:t> (Kotler &amp; Armstrong, 2018) </a:t>
            </a:r>
          </a:p>
          <a:p>
            <a:pPr>
              <a:lnSpc>
                <a:spcPct val="90000"/>
              </a:lnSpc>
            </a:pPr>
            <a:r>
              <a:rPr lang="en-GB" sz="1600" dirty="0"/>
              <a:t>In the era of mass communications and emerging mobile technologies, an organization must build an adequate mix of marketing communications </a:t>
            </a:r>
            <a:r>
              <a:rPr lang="en-GB" sz="1600" b="0" i="0" dirty="0">
                <a:effectLst/>
              </a:rPr>
              <a:t>(Todorova, 2015)</a:t>
            </a:r>
          </a:p>
          <a:p>
            <a:pPr marL="0" indent="0">
              <a:lnSpc>
                <a:spcPct val="90000"/>
              </a:lnSpc>
              <a:buNone/>
            </a:pPr>
            <a:endParaRPr lang="en-GB" sz="1600" dirty="0"/>
          </a:p>
        </p:txBody>
      </p:sp>
      <p:pic>
        <p:nvPicPr>
          <p:cNvPr id="2050" name="Picture 2">
            <a:extLst>
              <a:ext uri="{FF2B5EF4-FFF2-40B4-BE49-F238E27FC236}">
                <a16:creationId xmlns:a16="http://schemas.microsoft.com/office/drawing/2014/main" id="{B65F7F53-EAEC-AFAD-9AE6-6C3212E4DEA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648200" y="2191308"/>
            <a:ext cx="4038600" cy="280682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266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B8C45-46DB-45A4-969F-2B0AF879A731}"/>
              </a:ext>
            </a:extLst>
          </p:cNvPr>
          <p:cNvSpPr>
            <a:spLocks noGrp="1"/>
          </p:cNvSpPr>
          <p:nvPr>
            <p:ph type="title"/>
          </p:nvPr>
        </p:nvSpPr>
        <p:spPr>
          <a:xfrm>
            <a:off x="457200" y="274638"/>
            <a:ext cx="3610744" cy="1143000"/>
          </a:xfrm>
        </p:spPr>
        <p:txBody>
          <a:bodyPr anchor="ctr">
            <a:normAutofit/>
          </a:bodyPr>
          <a:lstStyle/>
          <a:p>
            <a:r>
              <a:rPr lang="en-GB" sz="2800" b="1" dirty="0">
                <a:solidFill>
                  <a:schemeClr val="tx2"/>
                </a:solidFill>
              </a:rPr>
              <a:t>Channels &amp; Vehicles</a:t>
            </a:r>
          </a:p>
        </p:txBody>
      </p:sp>
      <p:sp>
        <p:nvSpPr>
          <p:cNvPr id="3" name="Content Placeholder 2">
            <a:extLst>
              <a:ext uri="{FF2B5EF4-FFF2-40B4-BE49-F238E27FC236}">
                <a16:creationId xmlns:a16="http://schemas.microsoft.com/office/drawing/2014/main" id="{C2D84CD7-ECD5-4E3F-B661-4F61489483E1}"/>
              </a:ext>
            </a:extLst>
          </p:cNvPr>
          <p:cNvSpPr>
            <a:spLocks noGrp="1"/>
          </p:cNvSpPr>
          <p:nvPr>
            <p:ph sz="half" idx="1"/>
          </p:nvPr>
        </p:nvSpPr>
        <p:spPr>
          <a:xfrm>
            <a:off x="4290120" y="274638"/>
            <a:ext cx="4853880" cy="5314603"/>
          </a:xfrm>
        </p:spPr>
        <p:txBody>
          <a:bodyPr>
            <a:normAutofit/>
          </a:bodyPr>
          <a:lstStyle/>
          <a:p>
            <a:pPr marL="0" indent="0">
              <a:lnSpc>
                <a:spcPct val="90000"/>
              </a:lnSpc>
              <a:buNone/>
            </a:pPr>
            <a:r>
              <a:rPr lang="en-GB" sz="1600" dirty="0"/>
              <a:t>If you think of your marketing plan, and the message that you would want to communicate to current and future guests, how many different channels could we use to share that message?</a:t>
            </a:r>
          </a:p>
          <a:p>
            <a:pPr marL="0" indent="0">
              <a:lnSpc>
                <a:spcPct val="90000"/>
              </a:lnSpc>
              <a:buNone/>
            </a:pPr>
            <a:r>
              <a:rPr lang="en-US" sz="1600" b="1" i="1" dirty="0">
                <a:solidFill>
                  <a:schemeClr val="tx2"/>
                </a:solidFill>
              </a:rPr>
              <a:t>Word of mouth</a:t>
            </a:r>
          </a:p>
          <a:p>
            <a:pPr marL="0" indent="0">
              <a:lnSpc>
                <a:spcPct val="90000"/>
              </a:lnSpc>
              <a:buNone/>
            </a:pPr>
            <a:r>
              <a:rPr lang="en-US" sz="1600" b="1" i="1" dirty="0">
                <a:solidFill>
                  <a:schemeClr val="tx2"/>
                </a:solidFill>
              </a:rPr>
              <a:t>TV</a:t>
            </a:r>
          </a:p>
          <a:p>
            <a:pPr marL="0" indent="0">
              <a:lnSpc>
                <a:spcPct val="90000"/>
              </a:lnSpc>
              <a:buNone/>
            </a:pPr>
            <a:r>
              <a:rPr lang="en-US" sz="1600" b="1" i="1" dirty="0">
                <a:solidFill>
                  <a:schemeClr val="tx2"/>
                </a:solidFill>
              </a:rPr>
              <a:t>Newspaper/Magazine</a:t>
            </a:r>
          </a:p>
          <a:p>
            <a:pPr marL="0" indent="0">
              <a:lnSpc>
                <a:spcPct val="90000"/>
              </a:lnSpc>
              <a:buNone/>
            </a:pPr>
            <a:r>
              <a:rPr lang="en-US" sz="1600" b="1" i="1" dirty="0">
                <a:solidFill>
                  <a:schemeClr val="tx2"/>
                </a:solidFill>
              </a:rPr>
              <a:t>Radio</a:t>
            </a:r>
          </a:p>
          <a:p>
            <a:pPr marL="0" indent="0">
              <a:lnSpc>
                <a:spcPct val="90000"/>
              </a:lnSpc>
              <a:buNone/>
            </a:pPr>
            <a:r>
              <a:rPr lang="en-US" sz="1600" b="1" i="1" dirty="0">
                <a:solidFill>
                  <a:schemeClr val="tx2"/>
                </a:solidFill>
              </a:rPr>
              <a:t>Signage</a:t>
            </a:r>
          </a:p>
          <a:p>
            <a:pPr marL="0" indent="0">
              <a:lnSpc>
                <a:spcPct val="90000"/>
              </a:lnSpc>
              <a:buNone/>
            </a:pPr>
            <a:r>
              <a:rPr lang="en-US" sz="1600" b="1" i="1" dirty="0">
                <a:solidFill>
                  <a:schemeClr val="tx2"/>
                </a:solidFill>
              </a:rPr>
              <a:t>Internet</a:t>
            </a:r>
          </a:p>
          <a:p>
            <a:pPr marL="0" indent="0">
              <a:lnSpc>
                <a:spcPct val="90000"/>
              </a:lnSpc>
              <a:buNone/>
            </a:pPr>
            <a:r>
              <a:rPr lang="en-US" sz="1600" b="1" i="1" dirty="0">
                <a:solidFill>
                  <a:schemeClr val="tx2"/>
                </a:solidFill>
              </a:rPr>
              <a:t>Direct mail</a:t>
            </a:r>
          </a:p>
          <a:p>
            <a:pPr marL="0" indent="0">
              <a:lnSpc>
                <a:spcPct val="90000"/>
              </a:lnSpc>
              <a:buNone/>
            </a:pPr>
            <a:r>
              <a:rPr lang="en-US" sz="1600" b="1" i="1" dirty="0">
                <a:solidFill>
                  <a:schemeClr val="tx2"/>
                </a:solidFill>
              </a:rPr>
              <a:t>Telephone.</a:t>
            </a:r>
          </a:p>
          <a:p>
            <a:pPr marL="0" indent="0">
              <a:lnSpc>
                <a:spcPct val="90000"/>
              </a:lnSpc>
              <a:buNone/>
            </a:pPr>
            <a:r>
              <a:rPr lang="en-US" sz="1300" dirty="0"/>
              <a:t>What vehicles could we use?</a:t>
            </a:r>
          </a:p>
          <a:p>
            <a:pPr marL="0" indent="0">
              <a:lnSpc>
                <a:spcPct val="90000"/>
              </a:lnSpc>
              <a:buNone/>
            </a:pPr>
            <a:r>
              <a:rPr lang="en-US" sz="1600" b="1" i="1" dirty="0">
                <a:solidFill>
                  <a:schemeClr val="tx2"/>
                </a:solidFill>
              </a:rPr>
              <a:t>TV</a:t>
            </a:r>
          </a:p>
          <a:p>
            <a:pPr marL="0" indent="0">
              <a:lnSpc>
                <a:spcPct val="90000"/>
              </a:lnSpc>
              <a:buNone/>
            </a:pPr>
            <a:r>
              <a:rPr lang="en-US" sz="1600" b="1" i="1" dirty="0">
                <a:solidFill>
                  <a:schemeClr val="tx2"/>
                </a:solidFill>
              </a:rPr>
              <a:t>Radio</a:t>
            </a:r>
          </a:p>
          <a:p>
            <a:pPr marL="0" indent="0">
              <a:lnSpc>
                <a:spcPct val="90000"/>
              </a:lnSpc>
              <a:buNone/>
            </a:pPr>
            <a:r>
              <a:rPr lang="en-US" sz="1600" b="1" dirty="0">
                <a:solidFill>
                  <a:schemeClr val="tx2"/>
                </a:solidFill>
              </a:rPr>
              <a:t>Social Media </a:t>
            </a:r>
          </a:p>
          <a:p>
            <a:pPr marL="0" indent="0">
              <a:lnSpc>
                <a:spcPct val="90000"/>
              </a:lnSpc>
              <a:buNone/>
            </a:pPr>
            <a:r>
              <a:rPr lang="en-US" sz="1600" dirty="0"/>
              <a:t>and like other media there are many combinations that could be used within one channel.</a:t>
            </a:r>
            <a:endParaRPr lang="en-GB" sz="1600" dirty="0"/>
          </a:p>
        </p:txBody>
      </p:sp>
      <p:pic>
        <p:nvPicPr>
          <p:cNvPr id="5" name="Picture 4">
            <a:extLst>
              <a:ext uri="{FF2B5EF4-FFF2-40B4-BE49-F238E27FC236}">
                <a16:creationId xmlns:a16="http://schemas.microsoft.com/office/drawing/2014/main" id="{3A85091E-66D9-450F-B37F-9511F2A9C65F}"/>
              </a:ext>
            </a:extLst>
          </p:cNvPr>
          <p:cNvPicPr>
            <a:picLocks noChangeAspect="1"/>
          </p:cNvPicPr>
          <p:nvPr/>
        </p:nvPicPr>
        <p:blipFill>
          <a:blip r:embed="rId2"/>
          <a:stretch>
            <a:fillRect/>
          </a:stretch>
        </p:blipFill>
        <p:spPr>
          <a:xfrm>
            <a:off x="251520" y="1988840"/>
            <a:ext cx="4038600" cy="2372676"/>
          </a:xfrm>
          <a:prstGeom prst="rect">
            <a:avLst/>
          </a:prstGeom>
          <a:noFill/>
        </p:spPr>
      </p:pic>
    </p:spTree>
    <p:extLst>
      <p:ext uri="{BB962C8B-B14F-4D97-AF65-F5344CB8AC3E}">
        <p14:creationId xmlns:p14="http://schemas.microsoft.com/office/powerpoint/2010/main" val="291746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A010A-0202-2F0B-0FFD-50DBF873DE42}"/>
              </a:ext>
            </a:extLst>
          </p:cNvPr>
          <p:cNvSpPr>
            <a:spLocks noGrp="1"/>
          </p:cNvSpPr>
          <p:nvPr>
            <p:ph type="title"/>
          </p:nvPr>
        </p:nvSpPr>
        <p:spPr>
          <a:xfrm>
            <a:off x="179512" y="18255"/>
            <a:ext cx="8712968" cy="1325563"/>
          </a:xfrm>
        </p:spPr>
        <p:txBody>
          <a:bodyPr/>
          <a:lstStyle/>
          <a:p>
            <a:r>
              <a:rPr lang="en-GB" dirty="0"/>
              <a:t>Marketing Channels: Explained in 10 minutes</a:t>
            </a:r>
          </a:p>
        </p:txBody>
      </p:sp>
      <p:pic>
        <p:nvPicPr>
          <p:cNvPr id="4" name="Online Media 3" title="Marketing Channels: Explained in 10 minutes">
            <a:hlinkClick r:id="" action="ppaction://media"/>
            <a:extLst>
              <a:ext uri="{FF2B5EF4-FFF2-40B4-BE49-F238E27FC236}">
                <a16:creationId xmlns:a16="http://schemas.microsoft.com/office/drawing/2014/main" id="{C4250383-9169-BA4A-BDEE-201ED2032374}"/>
              </a:ext>
            </a:extLst>
          </p:cNvPr>
          <p:cNvPicPr>
            <a:picLocks noGrp="1" noRot="1" noChangeAspect="1"/>
          </p:cNvPicPr>
          <p:nvPr>
            <p:ph idx="1"/>
            <a:videoFile r:link="rId1"/>
          </p:nvPr>
        </p:nvPicPr>
        <p:blipFill>
          <a:blip r:embed="rId4"/>
          <a:stretch>
            <a:fillRect/>
          </a:stretch>
        </p:blipFill>
        <p:spPr>
          <a:xfrm>
            <a:off x="900113" y="1323975"/>
            <a:ext cx="7700962" cy="4332288"/>
          </a:xfrm>
          <a:prstGeom prst="rect">
            <a:avLst/>
          </a:prstGeom>
        </p:spPr>
      </p:pic>
    </p:spTree>
    <p:extLst>
      <p:ext uri="{BB962C8B-B14F-4D97-AF65-F5344CB8AC3E}">
        <p14:creationId xmlns:p14="http://schemas.microsoft.com/office/powerpoint/2010/main" val="343026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B684-130B-4F2D-899C-8373A5E1FC5F}"/>
              </a:ext>
            </a:extLst>
          </p:cNvPr>
          <p:cNvSpPr>
            <a:spLocks noGrp="1"/>
          </p:cNvSpPr>
          <p:nvPr>
            <p:ph type="title"/>
          </p:nvPr>
        </p:nvSpPr>
        <p:spPr>
          <a:xfrm>
            <a:off x="457200" y="274638"/>
            <a:ext cx="8229600" cy="1143000"/>
          </a:xfrm>
        </p:spPr>
        <p:txBody>
          <a:bodyPr anchor="ctr">
            <a:normAutofit/>
          </a:bodyPr>
          <a:lstStyle/>
          <a:p>
            <a:r>
              <a:rPr lang="en-GB" b="1"/>
              <a:t>Its a social World</a:t>
            </a:r>
          </a:p>
        </p:txBody>
      </p:sp>
      <p:sp>
        <p:nvSpPr>
          <p:cNvPr id="3" name="Content Placeholder 2">
            <a:extLst>
              <a:ext uri="{FF2B5EF4-FFF2-40B4-BE49-F238E27FC236}">
                <a16:creationId xmlns:a16="http://schemas.microsoft.com/office/drawing/2014/main" id="{2D3A7A8B-C362-4E5A-B53A-B0267CD01037}"/>
              </a:ext>
            </a:extLst>
          </p:cNvPr>
          <p:cNvSpPr>
            <a:spLocks/>
          </p:cNvSpPr>
          <p:nvPr/>
        </p:nvSpPr>
        <p:spPr>
          <a:xfrm>
            <a:off x="827584" y="1599482"/>
            <a:ext cx="6912768" cy="3917751"/>
          </a:xfrm>
          <a:prstGeom prst="rect">
            <a:avLst/>
          </a:prstGeom>
        </p:spPr>
        <p:txBody>
          <a:bodyPr>
            <a:normAutofit/>
          </a:bodyPr>
          <a:lstStyle/>
          <a:p>
            <a:pPr defTabSz="306324">
              <a:spcAft>
                <a:spcPts val="600"/>
              </a:spcAft>
            </a:pPr>
            <a:r>
              <a:rPr lang="en-GB" sz="1876" kern="1200" dirty="0">
                <a:solidFill>
                  <a:schemeClr val="tx1"/>
                </a:solidFill>
                <a:latin typeface="+mn-lt"/>
                <a:ea typeface="+mn-ea"/>
                <a:cs typeface="+mn-cs"/>
              </a:rPr>
              <a:t>What was the first thing you did when you woke up this morning?</a:t>
            </a:r>
          </a:p>
          <a:p>
            <a:pPr defTabSz="306324">
              <a:spcAft>
                <a:spcPts val="600"/>
              </a:spcAft>
            </a:pPr>
            <a:endParaRPr lang="en-GB" sz="1876" kern="1200" dirty="0">
              <a:solidFill>
                <a:schemeClr val="tx1"/>
              </a:solidFill>
              <a:latin typeface="+mn-lt"/>
              <a:ea typeface="+mn-ea"/>
              <a:cs typeface="+mn-cs"/>
            </a:endParaRPr>
          </a:p>
          <a:p>
            <a:pPr defTabSz="306324">
              <a:spcAft>
                <a:spcPts val="600"/>
              </a:spcAft>
            </a:pPr>
            <a:endParaRPr lang="en-GB" sz="1876" kern="1200" dirty="0">
              <a:solidFill>
                <a:schemeClr val="tx1"/>
              </a:solidFill>
              <a:latin typeface="+mn-lt"/>
              <a:ea typeface="+mn-ea"/>
              <a:cs typeface="+mn-cs"/>
            </a:endParaRPr>
          </a:p>
          <a:p>
            <a:pPr defTabSz="306324">
              <a:spcAft>
                <a:spcPts val="600"/>
              </a:spcAft>
            </a:pPr>
            <a:endParaRPr lang="en-GB" sz="1206" kern="1200" dirty="0">
              <a:solidFill>
                <a:schemeClr val="tx1"/>
              </a:solidFill>
              <a:latin typeface="+mn-lt"/>
              <a:ea typeface="+mn-ea"/>
              <a:cs typeface="+mn-cs"/>
            </a:endParaRPr>
          </a:p>
          <a:p>
            <a:pPr defTabSz="306324">
              <a:spcAft>
                <a:spcPts val="600"/>
              </a:spcAft>
            </a:pPr>
            <a:endParaRPr lang="en-GB" sz="1876" kern="1200" dirty="0">
              <a:solidFill>
                <a:schemeClr val="tx1"/>
              </a:solidFill>
              <a:latin typeface="+mn-lt"/>
              <a:ea typeface="+mn-ea"/>
              <a:cs typeface="+mn-cs"/>
            </a:endParaRPr>
          </a:p>
          <a:p>
            <a:pPr defTabSz="306324">
              <a:spcAft>
                <a:spcPts val="600"/>
              </a:spcAft>
            </a:pPr>
            <a:endParaRPr lang="en-GB" sz="1876" kern="1200" dirty="0">
              <a:solidFill>
                <a:schemeClr val="tx1"/>
              </a:solidFill>
              <a:latin typeface="+mn-lt"/>
              <a:ea typeface="+mn-ea"/>
              <a:cs typeface="+mn-cs"/>
            </a:endParaRPr>
          </a:p>
          <a:p>
            <a:pPr algn="ctr" defTabSz="306324">
              <a:spcAft>
                <a:spcPts val="600"/>
              </a:spcAft>
            </a:pPr>
            <a:r>
              <a:rPr lang="en-GB" sz="1876" b="1" kern="1200" dirty="0">
                <a:solidFill>
                  <a:schemeClr val="tx2"/>
                </a:solidFill>
                <a:latin typeface="+mn-lt"/>
                <a:ea typeface="+mn-ea"/>
                <a:cs typeface="+mn-cs"/>
              </a:rPr>
              <a:t>You wouldn't be alone one survey of people from 31 countries reported that 96% of them use their smartphone within an hour of waking up often before they get out of bed</a:t>
            </a:r>
            <a:endParaRPr lang="en-GB" sz="2200" dirty="0"/>
          </a:p>
        </p:txBody>
      </p:sp>
      <p:pic>
        <p:nvPicPr>
          <p:cNvPr id="5" name="Picture 4">
            <a:extLst>
              <a:ext uri="{FF2B5EF4-FFF2-40B4-BE49-F238E27FC236}">
                <a16:creationId xmlns:a16="http://schemas.microsoft.com/office/drawing/2014/main" id="{987C74E9-EFC4-5695-1170-3186E9F92241}"/>
              </a:ext>
            </a:extLst>
          </p:cNvPr>
          <p:cNvPicPr>
            <a:picLocks noChangeAspect="1"/>
          </p:cNvPicPr>
          <p:nvPr/>
        </p:nvPicPr>
        <p:blipFill>
          <a:blip r:embed="rId3"/>
          <a:stretch>
            <a:fillRect/>
          </a:stretch>
        </p:blipFill>
        <p:spPr>
          <a:xfrm>
            <a:off x="5622483" y="2568931"/>
            <a:ext cx="1358352" cy="1279115"/>
          </a:xfrm>
          <a:prstGeom prst="rect">
            <a:avLst/>
          </a:prstGeom>
          <a:effectLst>
            <a:outerShdw blurRad="50800" dist="38100" dir="8100000" algn="tr" rotWithShape="0">
              <a:prstClr val="black">
                <a:alpha val="40000"/>
              </a:prstClr>
            </a:outerShdw>
          </a:effectLst>
        </p:spPr>
      </p:pic>
      <p:pic>
        <p:nvPicPr>
          <p:cNvPr id="10" name="Picture 9">
            <a:extLst>
              <a:ext uri="{FF2B5EF4-FFF2-40B4-BE49-F238E27FC236}">
                <a16:creationId xmlns:a16="http://schemas.microsoft.com/office/drawing/2014/main" id="{A914D562-8A26-1679-7A22-2B5663AC1E5E}"/>
              </a:ext>
            </a:extLst>
          </p:cNvPr>
          <p:cNvPicPr>
            <a:picLocks noChangeAspect="1"/>
          </p:cNvPicPr>
          <p:nvPr/>
        </p:nvPicPr>
        <p:blipFill>
          <a:blip r:embed="rId4"/>
          <a:stretch>
            <a:fillRect/>
          </a:stretch>
        </p:blipFill>
        <p:spPr>
          <a:xfrm>
            <a:off x="3136401" y="2040867"/>
            <a:ext cx="2363641" cy="1575761"/>
          </a:xfrm>
          <a:prstGeom prst="rect">
            <a:avLst/>
          </a:prstGeom>
          <a:effectLst>
            <a:outerShdw blurRad="50800" dist="38100" dir="2700000" algn="tl" rotWithShape="0">
              <a:prstClr val="black">
                <a:alpha val="40000"/>
              </a:prstClr>
            </a:outerShdw>
          </a:effectLst>
        </p:spPr>
      </p:pic>
      <p:pic>
        <p:nvPicPr>
          <p:cNvPr id="1026" name="Picture 2" descr="See the source image">
            <a:extLst>
              <a:ext uri="{FF2B5EF4-FFF2-40B4-BE49-F238E27FC236}">
                <a16:creationId xmlns:a16="http://schemas.microsoft.com/office/drawing/2014/main" id="{377315FB-DEB6-0A2F-407D-C40A7A0EE6F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87875" y="2807818"/>
            <a:ext cx="1660706" cy="1108290"/>
          </a:xfrm>
          <a:prstGeom prst="rect">
            <a:avLst/>
          </a:prstGeom>
          <a:noFill/>
          <a:effectLst>
            <a:outerShdw blurRad="50800" dist="38100" dir="8100000" algn="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6D7CB46-00D2-7B9A-F714-191FD73B99C1}"/>
              </a:ext>
            </a:extLst>
          </p:cNvPr>
          <p:cNvPicPr>
            <a:picLocks noChangeAspect="1"/>
          </p:cNvPicPr>
          <p:nvPr/>
        </p:nvPicPr>
        <p:blipFill>
          <a:blip r:embed="rId6"/>
          <a:stretch>
            <a:fillRect/>
          </a:stretch>
        </p:blipFill>
        <p:spPr>
          <a:xfrm rot="20044710">
            <a:off x="3056670" y="2895989"/>
            <a:ext cx="365370" cy="205521"/>
          </a:xfrm>
          <a:prstGeom prst="rect">
            <a:avLst/>
          </a:prstGeom>
          <a:effectLst>
            <a:outerShdw blurRad="50800" dist="38100" dir="8100000" algn="tr" rotWithShape="0">
              <a:prstClr val="black">
                <a:alpha val="40000"/>
              </a:prstClr>
            </a:outerShdw>
          </a:effectLst>
        </p:spPr>
      </p:pic>
      <p:sp>
        <p:nvSpPr>
          <p:cNvPr id="13" name="TextBox 12">
            <a:extLst>
              <a:ext uri="{FF2B5EF4-FFF2-40B4-BE49-F238E27FC236}">
                <a16:creationId xmlns:a16="http://schemas.microsoft.com/office/drawing/2014/main" id="{B0B551DA-EF00-7CE9-64BA-B1ABA9D4E848}"/>
              </a:ext>
            </a:extLst>
          </p:cNvPr>
          <p:cNvSpPr txBox="1"/>
          <p:nvPr/>
        </p:nvSpPr>
        <p:spPr>
          <a:xfrm>
            <a:off x="6156176" y="5286226"/>
            <a:ext cx="1953771" cy="277897"/>
          </a:xfrm>
          <a:prstGeom prst="rect">
            <a:avLst/>
          </a:prstGeom>
          <a:noFill/>
        </p:spPr>
        <p:txBody>
          <a:bodyPr wrap="square">
            <a:spAutoFit/>
          </a:bodyPr>
          <a:lstStyle/>
          <a:p>
            <a:pPr defTabSz="306324">
              <a:spcAft>
                <a:spcPts val="600"/>
              </a:spcAft>
            </a:pPr>
            <a:r>
              <a:rPr lang="en-GB" sz="1206" kern="1200" dirty="0">
                <a:solidFill>
                  <a:schemeClr val="tx1"/>
                </a:solidFill>
                <a:latin typeface="+mn-lt"/>
                <a:ea typeface="+mn-ea"/>
                <a:cs typeface="+mn-cs"/>
              </a:rPr>
              <a:t>(Lee &amp; </a:t>
            </a:r>
            <a:r>
              <a:rPr lang="en-GB" sz="1206" kern="1200" dirty="0" err="1">
                <a:solidFill>
                  <a:schemeClr val="tx1"/>
                </a:solidFill>
                <a:latin typeface="+mn-lt"/>
                <a:ea typeface="+mn-ea"/>
                <a:cs typeface="+mn-cs"/>
              </a:rPr>
              <a:t>Calugar</a:t>
            </a:r>
            <a:r>
              <a:rPr lang="en-GB" sz="1206" kern="1200" dirty="0">
                <a:solidFill>
                  <a:schemeClr val="tx1"/>
                </a:solidFill>
                <a:latin typeface="+mn-lt"/>
                <a:ea typeface="+mn-ea"/>
                <a:cs typeface="+mn-cs"/>
              </a:rPr>
              <a:t>-Pop 2016)</a:t>
            </a:r>
            <a:endParaRPr lang="en-GB" dirty="0"/>
          </a:p>
        </p:txBody>
      </p:sp>
    </p:spTree>
    <p:extLst>
      <p:ext uri="{BB962C8B-B14F-4D97-AF65-F5344CB8AC3E}">
        <p14:creationId xmlns:p14="http://schemas.microsoft.com/office/powerpoint/2010/main" val="60005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500"/>
                                        <p:tgtEl>
                                          <p:spTgt spid="1026"/>
                                        </p:tgtEl>
                                      </p:cBhvr>
                                    </p:animEffect>
                                  </p:childTnLst>
                                </p:cTn>
                              </p:par>
                              <p:par>
                                <p:cTn id="12" presetID="10" presetClass="entr" presetSubtype="0" fill="hold" nodeType="withEffect">
                                  <p:stCondLst>
                                    <p:cond delay="100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2000"/>
                            </p:stCondLst>
                            <p:childTnLst>
                              <p:par>
                                <p:cTn id="16" presetID="10" presetClass="entr" presetSubtype="0"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80B1-A8F1-4448-B723-D12A12C5853F}"/>
              </a:ext>
            </a:extLst>
          </p:cNvPr>
          <p:cNvSpPr>
            <a:spLocks noGrp="1"/>
          </p:cNvSpPr>
          <p:nvPr>
            <p:ph type="title"/>
          </p:nvPr>
        </p:nvSpPr>
        <p:spPr>
          <a:xfrm>
            <a:off x="457200" y="274638"/>
            <a:ext cx="8229600" cy="1143000"/>
          </a:xfrm>
        </p:spPr>
        <p:txBody>
          <a:bodyPr anchor="ctr">
            <a:normAutofit/>
          </a:bodyPr>
          <a:lstStyle/>
          <a:p>
            <a:r>
              <a:rPr lang="en-GB" b="1"/>
              <a:t>So how connected are our customers?</a:t>
            </a:r>
          </a:p>
        </p:txBody>
      </p:sp>
      <p:pic>
        <p:nvPicPr>
          <p:cNvPr id="7" name="Picture 6">
            <a:extLst>
              <a:ext uri="{FF2B5EF4-FFF2-40B4-BE49-F238E27FC236}">
                <a16:creationId xmlns:a16="http://schemas.microsoft.com/office/drawing/2014/main" id="{6E10DB54-BEFA-E32D-1D4D-9E464338CF85}"/>
              </a:ext>
            </a:extLst>
          </p:cNvPr>
          <p:cNvPicPr>
            <a:picLocks noChangeAspect="1"/>
          </p:cNvPicPr>
          <p:nvPr/>
        </p:nvPicPr>
        <p:blipFill>
          <a:blip r:embed="rId2"/>
          <a:stretch>
            <a:fillRect/>
          </a:stretch>
        </p:blipFill>
        <p:spPr>
          <a:xfrm>
            <a:off x="1090193" y="1600201"/>
            <a:ext cx="6963613" cy="3917032"/>
          </a:xfrm>
          <a:prstGeom prst="rect">
            <a:avLst/>
          </a:prstGeom>
          <a:noFill/>
        </p:spPr>
      </p:pic>
    </p:spTree>
    <p:extLst>
      <p:ext uri="{BB962C8B-B14F-4D97-AF65-F5344CB8AC3E}">
        <p14:creationId xmlns:p14="http://schemas.microsoft.com/office/powerpoint/2010/main" val="143145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FE54C915-27B8-058B-1C71-3DCECE884AD8}"/>
              </a:ext>
            </a:extLst>
          </p:cNvPr>
          <p:cNvSpPr>
            <a:spLocks noGrp="1"/>
          </p:cNvSpPr>
          <p:nvPr>
            <p:ph type="title"/>
          </p:nvPr>
        </p:nvSpPr>
        <p:spPr>
          <a:xfrm>
            <a:off x="457200" y="274638"/>
            <a:ext cx="8229600" cy="1143000"/>
          </a:xfrm>
        </p:spPr>
        <p:txBody>
          <a:bodyPr/>
          <a:lstStyle/>
          <a:p>
            <a:r>
              <a:rPr lang="en-GB" altLang="en-US" sz="3600" b="1" dirty="0"/>
              <a:t>Digital Marketing Applications</a:t>
            </a:r>
            <a:br>
              <a:rPr lang="en-GB" altLang="en-US" sz="3600" b="1" dirty="0"/>
            </a:br>
            <a:endParaRPr lang="en-US" dirty="0"/>
          </a:p>
        </p:txBody>
      </p:sp>
      <p:sp>
        <p:nvSpPr>
          <p:cNvPr id="9" name="Rectangle 3">
            <a:extLst>
              <a:ext uri="{FF2B5EF4-FFF2-40B4-BE49-F238E27FC236}">
                <a16:creationId xmlns:a16="http://schemas.microsoft.com/office/drawing/2014/main" id="{773D8C5C-B5F3-E18A-92A4-16EB8B120A63}"/>
              </a:ext>
            </a:extLst>
          </p:cNvPr>
          <p:cNvSpPr txBox="1">
            <a:spLocks noChangeArrowheads="1"/>
          </p:cNvSpPr>
          <p:nvPr/>
        </p:nvSpPr>
        <p:spPr>
          <a:xfrm>
            <a:off x="457200" y="1600201"/>
            <a:ext cx="4038600" cy="39890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5875" indent="0" defTabSz="685800">
              <a:spcBef>
                <a:spcPct val="20000"/>
              </a:spcBef>
              <a:buFont typeface="Arial" pitchFamily="34" charset="0"/>
              <a:buNone/>
            </a:pPr>
            <a:endParaRPr lang="en-GB" altLang="en-US" sz="1900" dirty="0"/>
          </a:p>
          <a:p>
            <a:pPr marL="393700" indent="-377825" defTabSz="685800">
              <a:spcBef>
                <a:spcPct val="20000"/>
              </a:spcBef>
            </a:pPr>
            <a:r>
              <a:rPr lang="en-GB" altLang="en-US" sz="1900" dirty="0"/>
              <a:t>An advertising medium  </a:t>
            </a:r>
          </a:p>
          <a:p>
            <a:pPr marL="393700" indent="-377825" defTabSz="685800">
              <a:spcBef>
                <a:spcPct val="20000"/>
              </a:spcBef>
            </a:pPr>
            <a:r>
              <a:rPr lang="en-GB" altLang="en-US" sz="1900" dirty="0"/>
              <a:t>A direct-response medium  </a:t>
            </a:r>
          </a:p>
          <a:p>
            <a:pPr marL="393700" indent="-377825" defTabSz="685800">
              <a:spcBef>
                <a:spcPct val="20000"/>
              </a:spcBef>
            </a:pPr>
            <a:r>
              <a:rPr lang="en-GB" altLang="en-US" sz="1900" dirty="0"/>
              <a:t>A platform for sales transactions  </a:t>
            </a:r>
          </a:p>
          <a:p>
            <a:pPr marL="393700" indent="-377825" defTabSz="685800">
              <a:spcBef>
                <a:spcPct val="20000"/>
              </a:spcBef>
            </a:pPr>
            <a:r>
              <a:rPr lang="en-GB" altLang="en-US" sz="1900" dirty="0"/>
              <a:t>A lead-generation method </a:t>
            </a:r>
          </a:p>
          <a:p>
            <a:pPr marL="393700" indent="-377825" defTabSz="685800">
              <a:spcBef>
                <a:spcPct val="20000"/>
              </a:spcBef>
            </a:pPr>
            <a:r>
              <a:rPr lang="en-GB" altLang="en-US" sz="1900" dirty="0"/>
              <a:t>A distribution channel </a:t>
            </a:r>
          </a:p>
          <a:p>
            <a:pPr marL="393700" indent="-377825" defTabSz="685800">
              <a:spcBef>
                <a:spcPct val="20000"/>
              </a:spcBef>
            </a:pPr>
            <a:r>
              <a:rPr lang="en-GB" altLang="en-US" sz="1900" dirty="0"/>
              <a:t>A customer service mechanism </a:t>
            </a:r>
          </a:p>
          <a:p>
            <a:pPr marL="393700" indent="-377825" defTabSz="685800">
              <a:spcBef>
                <a:spcPct val="20000"/>
              </a:spcBef>
            </a:pPr>
            <a:r>
              <a:rPr lang="en-GB" altLang="en-US" sz="1900" dirty="0"/>
              <a:t>A relationship-building medium</a:t>
            </a:r>
          </a:p>
          <a:p>
            <a:pPr marL="393700" indent="-377825" defTabSz="685800">
              <a:spcBef>
                <a:spcPct val="20000"/>
              </a:spcBef>
            </a:pPr>
            <a:r>
              <a:rPr lang="en-GB" altLang="en-US" sz="1900" dirty="0"/>
              <a:t>Data capture opportunity </a:t>
            </a:r>
          </a:p>
        </p:txBody>
      </p:sp>
      <p:pic>
        <p:nvPicPr>
          <p:cNvPr id="7" name="Content Placeholder 6">
            <a:extLst>
              <a:ext uri="{FF2B5EF4-FFF2-40B4-BE49-F238E27FC236}">
                <a16:creationId xmlns:a16="http://schemas.microsoft.com/office/drawing/2014/main" id="{B3BEC0AB-6621-5228-0C03-375BC363FD62}"/>
              </a:ext>
            </a:extLst>
          </p:cNvPr>
          <p:cNvPicPr>
            <a:picLocks noGrp="1" noChangeAspect="1"/>
          </p:cNvPicPr>
          <p:nvPr>
            <p:ph sz="half" idx="2"/>
          </p:nvPr>
        </p:nvPicPr>
        <p:blipFill rotWithShape="1">
          <a:blip r:embed="rId2"/>
          <a:srcRect t="13401" r="1" b="24126"/>
          <a:stretch/>
        </p:blipFill>
        <p:spPr>
          <a:xfrm>
            <a:off x="4648200" y="1600201"/>
            <a:ext cx="4038600" cy="3989040"/>
          </a:xfrm>
          <a:prstGeom prst="rect">
            <a:avLst/>
          </a:prstGeom>
          <a:noFill/>
        </p:spPr>
      </p:pic>
    </p:spTree>
    <p:extLst>
      <p:ext uri="{BB962C8B-B14F-4D97-AF65-F5344CB8AC3E}">
        <p14:creationId xmlns:p14="http://schemas.microsoft.com/office/powerpoint/2010/main" val="333642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fade">
                                      <p:cBhvr>
                                        <p:cTn id="7" dur="500"/>
                                        <p:tgtEl>
                                          <p:spTgt spid="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Effect transition="in" filter="fade">
                                      <p:cBhvr>
                                        <p:cTn id="17" dur="500"/>
                                        <p:tgtEl>
                                          <p:spTgt spid="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fade">
                                      <p:cBhvr>
                                        <p:cTn id="22" dur="500"/>
                                        <p:tgtEl>
                                          <p:spTgt spid="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animEffect transition="in" filter="fade">
                                      <p:cBhvr>
                                        <p:cTn id="27" dur="500"/>
                                        <p:tgtEl>
                                          <p:spTgt spid="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6" end="6"/>
                                            </p:txEl>
                                          </p:spTgt>
                                        </p:tgtEl>
                                        <p:attrNameLst>
                                          <p:attrName>style.visibility</p:attrName>
                                        </p:attrNameLst>
                                      </p:cBhvr>
                                      <p:to>
                                        <p:strVal val="visible"/>
                                      </p:to>
                                    </p:set>
                                    <p:animEffect transition="in" filter="fade">
                                      <p:cBhvr>
                                        <p:cTn id="32" dur="500"/>
                                        <p:tgtEl>
                                          <p:spTgt spid="9">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7" end="7"/>
                                            </p:txEl>
                                          </p:spTgt>
                                        </p:tgtEl>
                                        <p:attrNameLst>
                                          <p:attrName>style.visibility</p:attrName>
                                        </p:attrNameLst>
                                      </p:cBhvr>
                                      <p:to>
                                        <p:strVal val="visible"/>
                                      </p:to>
                                    </p:set>
                                    <p:animEffect transition="in" filter="fade">
                                      <p:cBhvr>
                                        <p:cTn id="37" dur="500"/>
                                        <p:tgtEl>
                                          <p:spTgt spid="9">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xEl>
                                              <p:pRg st="8" end="8"/>
                                            </p:txEl>
                                          </p:spTgt>
                                        </p:tgtEl>
                                        <p:attrNameLst>
                                          <p:attrName>style.visibility</p:attrName>
                                        </p:attrNameLst>
                                      </p:cBhvr>
                                      <p:to>
                                        <p:strVal val="visible"/>
                                      </p:to>
                                    </p:set>
                                    <p:animEffect transition="in" filter="fade">
                                      <p:cBhvr>
                                        <p:cTn id="42" dur="500"/>
                                        <p:tgtEl>
                                          <p:spTgt spid="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igital Marketing In 5 Minutes | What Is Digital Marketing? | Learn Digital Marketing | Simplilearn">
            <a:hlinkClick r:id="" action="ppaction://media"/>
            <a:extLst>
              <a:ext uri="{FF2B5EF4-FFF2-40B4-BE49-F238E27FC236}">
                <a16:creationId xmlns:a16="http://schemas.microsoft.com/office/drawing/2014/main" id="{9AC56E52-F654-4946-9324-EEE944E68954}"/>
              </a:ext>
            </a:extLst>
          </p:cNvPr>
          <p:cNvPicPr>
            <a:picLocks noGrp="1" noRot="1" noChangeAspect="1"/>
          </p:cNvPicPr>
          <p:nvPr>
            <p:ph idx="1"/>
            <a:videoFile r:link="rId1"/>
          </p:nvPr>
        </p:nvPicPr>
        <p:blipFill>
          <a:blip r:embed="rId3"/>
          <a:stretch>
            <a:fillRect/>
          </a:stretch>
        </p:blipFill>
        <p:spPr>
          <a:xfrm>
            <a:off x="0" y="438150"/>
            <a:ext cx="9144000" cy="5143500"/>
          </a:xfrm>
          <a:prstGeom prst="rect">
            <a:avLst/>
          </a:prstGeom>
        </p:spPr>
      </p:pic>
    </p:spTree>
    <p:extLst>
      <p:ext uri="{BB962C8B-B14F-4D97-AF65-F5344CB8AC3E}">
        <p14:creationId xmlns:p14="http://schemas.microsoft.com/office/powerpoint/2010/main" val="405160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7F7F-A3FA-43A0-8593-DA67229349CE}"/>
              </a:ext>
            </a:extLst>
          </p:cNvPr>
          <p:cNvSpPr>
            <a:spLocks noGrp="1"/>
          </p:cNvSpPr>
          <p:nvPr>
            <p:ph type="title"/>
          </p:nvPr>
        </p:nvSpPr>
        <p:spPr>
          <a:xfrm>
            <a:off x="208232" y="125759"/>
            <a:ext cx="3826768" cy="1143000"/>
          </a:xfrm>
        </p:spPr>
        <p:txBody>
          <a:bodyPr anchor="ctr">
            <a:normAutofit fontScale="90000"/>
          </a:bodyPr>
          <a:lstStyle/>
          <a:p>
            <a:r>
              <a:rPr lang="en-GB" sz="2800" b="1" dirty="0">
                <a:solidFill>
                  <a:schemeClr val="tx2"/>
                </a:solidFill>
              </a:rPr>
              <a:t>Big Data, Social footprints &amp; </a:t>
            </a:r>
            <a:br>
              <a:rPr lang="en-GB" sz="2800" b="1" dirty="0">
                <a:solidFill>
                  <a:schemeClr val="tx2"/>
                </a:solidFill>
              </a:rPr>
            </a:br>
            <a:r>
              <a:rPr lang="en-GB" sz="2800" b="1" dirty="0">
                <a:solidFill>
                  <a:schemeClr val="tx2"/>
                </a:solidFill>
              </a:rPr>
              <a:t>The Goldmine!</a:t>
            </a:r>
          </a:p>
        </p:txBody>
      </p:sp>
      <p:pic>
        <p:nvPicPr>
          <p:cNvPr id="5" name="Content Placeholder 4">
            <a:extLst>
              <a:ext uri="{FF2B5EF4-FFF2-40B4-BE49-F238E27FC236}">
                <a16:creationId xmlns:a16="http://schemas.microsoft.com/office/drawing/2014/main" id="{74C76CC8-30C3-4AED-BE08-970C7E575638}"/>
              </a:ext>
            </a:extLst>
          </p:cNvPr>
          <p:cNvPicPr>
            <a:picLocks noGrp="1" noChangeAspect="1"/>
          </p:cNvPicPr>
          <p:nvPr>
            <p:ph sz="half" idx="1"/>
          </p:nvPr>
        </p:nvPicPr>
        <p:blipFill>
          <a:blip r:embed="rId3"/>
          <a:stretch>
            <a:fillRect/>
          </a:stretch>
        </p:blipFill>
        <p:spPr>
          <a:xfrm>
            <a:off x="426390" y="1340768"/>
            <a:ext cx="3426826" cy="3989040"/>
          </a:xfrm>
          <a:noFill/>
        </p:spPr>
      </p:pic>
      <p:sp>
        <p:nvSpPr>
          <p:cNvPr id="10" name="Content Placeholder 3">
            <a:extLst>
              <a:ext uri="{FF2B5EF4-FFF2-40B4-BE49-F238E27FC236}">
                <a16:creationId xmlns:a16="http://schemas.microsoft.com/office/drawing/2014/main" id="{3D8CA7CD-61C3-4E11-A792-FFA76A57DF49}"/>
              </a:ext>
            </a:extLst>
          </p:cNvPr>
          <p:cNvSpPr>
            <a:spLocks noGrp="1"/>
          </p:cNvSpPr>
          <p:nvPr>
            <p:ph sz="half" idx="2"/>
          </p:nvPr>
        </p:nvSpPr>
        <p:spPr>
          <a:xfrm>
            <a:off x="3853216" y="404664"/>
            <a:ext cx="5255288" cy="5184577"/>
          </a:xfrm>
        </p:spPr>
        <p:txBody>
          <a:bodyPr>
            <a:normAutofit/>
          </a:bodyPr>
          <a:lstStyle/>
          <a:p>
            <a:pPr marL="0" indent="0">
              <a:lnSpc>
                <a:spcPct val="120000"/>
              </a:lnSpc>
              <a:buNone/>
            </a:pPr>
            <a:r>
              <a:rPr lang="en-US" dirty="0"/>
              <a:t>This is the impression or mark that we make when we visit sites.</a:t>
            </a:r>
          </a:p>
          <a:p>
            <a:pPr marL="0" indent="0">
              <a:lnSpc>
                <a:spcPct val="120000"/>
              </a:lnSpc>
              <a:buNone/>
            </a:pPr>
            <a:r>
              <a:rPr lang="en-US" dirty="0"/>
              <a:t>When we visit websites and web communities, we leave </a:t>
            </a:r>
            <a:r>
              <a:rPr lang="en-US" b="1" dirty="0"/>
              <a:t>a digital trail </a:t>
            </a:r>
            <a:r>
              <a:rPr lang="en-US" dirty="0"/>
              <a:t>behind… your footprints become a source of </a:t>
            </a:r>
            <a:r>
              <a:rPr lang="en-US" b="1" dirty="0"/>
              <a:t>Big data </a:t>
            </a:r>
            <a:endParaRPr lang="en-US" dirty="0"/>
          </a:p>
          <a:p>
            <a:pPr marL="0" indent="0">
              <a:lnSpc>
                <a:spcPct val="120000"/>
              </a:lnSpc>
              <a:buNone/>
            </a:pPr>
            <a:r>
              <a:rPr lang="en-US" dirty="0"/>
              <a:t>Much research on what can be revealed about you by the footprints that you leave has been carried out, one notably by Dong (2015) who found that </a:t>
            </a:r>
            <a:r>
              <a:rPr lang="en-US" b="1" dirty="0"/>
              <a:t>personal traits are clear  </a:t>
            </a:r>
            <a:r>
              <a:rPr lang="en-US" dirty="0"/>
              <a:t>including whether your parents were divorced could be established!</a:t>
            </a:r>
          </a:p>
        </p:txBody>
      </p:sp>
    </p:spTree>
    <p:extLst>
      <p:ext uri="{BB962C8B-B14F-4D97-AF65-F5344CB8AC3E}">
        <p14:creationId xmlns:p14="http://schemas.microsoft.com/office/powerpoint/2010/main" val="2936463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8229600" cy="1325563"/>
          </a:xfrm>
        </p:spPr>
        <p:txBody>
          <a:bodyPr/>
          <a:lstStyle/>
          <a:p>
            <a:r>
              <a:rPr lang="en-US" dirty="0"/>
              <a:t>Benefits for Hospitality Businesses?</a:t>
            </a:r>
          </a:p>
        </p:txBody>
      </p:sp>
      <p:sp>
        <p:nvSpPr>
          <p:cNvPr id="3" name="Content Placeholder 2"/>
          <p:cNvSpPr>
            <a:spLocks noGrp="1"/>
          </p:cNvSpPr>
          <p:nvPr>
            <p:ph idx="1"/>
          </p:nvPr>
        </p:nvSpPr>
        <p:spPr>
          <a:xfrm>
            <a:off x="457200" y="1667848"/>
            <a:ext cx="8229600" cy="4525963"/>
          </a:xfrm>
        </p:spPr>
        <p:txBody>
          <a:bodyPr>
            <a:normAutofit/>
          </a:bodyPr>
          <a:lstStyle/>
          <a:p>
            <a:r>
              <a:rPr lang="en-US" dirty="0"/>
              <a:t>Allows small businesses compete at the same level as large businesses.</a:t>
            </a:r>
          </a:p>
          <a:p>
            <a:r>
              <a:rPr lang="en-US" dirty="0"/>
              <a:t>Allows a business communicate directly with the target market in an informal setting.</a:t>
            </a:r>
          </a:p>
          <a:p>
            <a:r>
              <a:rPr lang="en-US" dirty="0"/>
              <a:t>Enables a business to build a relationship of trust and credibility with the target audience.</a:t>
            </a:r>
          </a:p>
          <a:p>
            <a:r>
              <a:rPr lang="en-US" dirty="0"/>
              <a:t>Ability to conduct detailed market research.</a:t>
            </a:r>
          </a:p>
          <a:p>
            <a:r>
              <a:rPr lang="en-US" dirty="0"/>
              <a:t>Global</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288279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2641851" y="10"/>
            <a:ext cx="6502149" cy="6857990"/>
          </a:xfrm>
          <a:prstGeom prst="rect">
            <a:avLst/>
          </a:prstGeom>
        </p:spPr>
      </p:pic>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78320" y="1161288"/>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(Online)</a:t>
            </a:r>
            <a:br>
              <a:rPr lang="en-US" sz="2400" b="1" dirty="0"/>
            </a:br>
            <a:r>
              <a:rPr lang="en-US" sz="2400" b="1" dirty="0"/>
              <a:t> </a:t>
            </a: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sz="half" idx="1"/>
          </p:nvPr>
        </p:nvSpPr>
        <p:spPr>
          <a:xfrm>
            <a:off x="278320" y="2718054"/>
            <a:ext cx="2579180" cy="3207258"/>
          </a:xfrm>
        </p:spPr>
        <p:txBody>
          <a:bodyPr vert="horz" lIns="91440" tIns="45720" rIns="91440" bIns="45720" rtlCol="0" anchor="t">
            <a:normAutofit fontScale="92500"/>
          </a:bodyPr>
          <a:lstStyle/>
          <a:p>
            <a:pPr marL="0" indent="0">
              <a:buNone/>
            </a:pPr>
            <a:r>
              <a:rPr lang="en-US" sz="1500" dirty="0"/>
              <a:t>Similar to the traditional communications mix, the same activities are continued online in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0" y="6014466"/>
            <a:ext cx="9180512" cy="843534"/>
          </a:xfrm>
          <a:prstGeom prst="rect">
            <a:avLst/>
          </a:prstGeom>
        </p:spPr>
      </p:pic>
    </p:spTree>
    <p:extLst>
      <p:ext uri="{BB962C8B-B14F-4D97-AF65-F5344CB8AC3E}">
        <p14:creationId xmlns:p14="http://schemas.microsoft.com/office/powerpoint/2010/main" val="32855059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sz="3300" dirty="0">
                <a:solidFill>
                  <a:schemeClr val="accent1">
                    <a:lumMod val="50000"/>
                  </a:schemeClr>
                </a:solidFill>
              </a:rPr>
              <a:t>Reach</a:t>
            </a:r>
          </a:p>
        </p:txBody>
      </p:sp>
      <p:sp>
        <p:nvSpPr>
          <p:cNvPr id="3" name="Content Placeholder 2"/>
          <p:cNvSpPr>
            <a:spLocks noGrp="1"/>
          </p:cNvSpPr>
          <p:nvPr>
            <p:ph sz="half" idx="1"/>
          </p:nvPr>
        </p:nvSpPr>
        <p:spPr/>
        <p:txBody>
          <a:bodyPr>
            <a:normAutofit/>
          </a:bodyPr>
          <a:lstStyle/>
          <a:p>
            <a:r>
              <a:rPr lang="en-GB" sz="1700" dirty="0">
                <a:solidFill>
                  <a:schemeClr val="accent1">
                    <a:lumMod val="50000"/>
                  </a:schemeClr>
                </a:solidFill>
              </a:rPr>
              <a:t>Reach involves building awareness of a brand, its products and services on other websites and in offline media in order to build traffic by driving visits to different web presences like your main site, microsites or social media pages. </a:t>
            </a:r>
          </a:p>
          <a:p>
            <a:r>
              <a:rPr lang="en-GB" sz="1700" dirty="0">
                <a:solidFill>
                  <a:schemeClr val="accent1">
                    <a:lumMod val="50000"/>
                  </a:schemeClr>
                </a:solidFill>
              </a:rPr>
              <a:t>It involves maximising reach over time to create multiple interactions using different paid, owned and earned media touchpoints</a:t>
            </a:r>
          </a:p>
          <a:p>
            <a:r>
              <a:rPr lang="en-GB" sz="1700" dirty="0">
                <a:solidFill>
                  <a:schemeClr val="accent1">
                    <a:lumMod val="50000"/>
                  </a:schemeClr>
                </a:solidFill>
              </a:rPr>
              <a:t>SEO – Search engine optimisation</a:t>
            </a:r>
          </a:p>
          <a:p>
            <a:endParaRPr lang="en-GB" sz="1700" dirty="0">
              <a:solidFill>
                <a:schemeClr val="accent1">
                  <a:lumMod val="50000"/>
                </a:schemeClr>
              </a:solidFill>
            </a:endParaRPr>
          </a:p>
        </p:txBody>
      </p:sp>
      <p:sp>
        <p:nvSpPr>
          <p:cNvPr id="4" name="Content Placeholder 3">
            <a:extLst>
              <a:ext uri="{FF2B5EF4-FFF2-40B4-BE49-F238E27FC236}">
                <a16:creationId xmlns:a16="http://schemas.microsoft.com/office/drawing/2014/main" id="{4896E02E-D2B5-4AF2-A16E-72379357C626}"/>
              </a:ext>
            </a:extLst>
          </p:cNvPr>
          <p:cNvSpPr>
            <a:spLocks noGrp="1"/>
          </p:cNvSpPr>
          <p:nvPr>
            <p:ph sz="half" idx="2"/>
          </p:nvPr>
        </p:nvSpPr>
        <p:spPr/>
        <p:txBody>
          <a:bodyPr/>
          <a:lstStyle/>
          <a:p>
            <a:endParaRPr lang="en-GB"/>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50000" b="50000"/>
          <a:stretch/>
        </p:blipFill>
        <p:spPr>
          <a:xfrm>
            <a:off x="4654836" y="1445710"/>
            <a:ext cx="4031964" cy="3966579"/>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36513" y="6093296"/>
            <a:ext cx="9213563" cy="837896"/>
          </a:xfrm>
          <a:prstGeom prst="rect">
            <a:avLst/>
          </a:prstGeom>
        </p:spPr>
      </p:pic>
    </p:spTree>
    <p:extLst>
      <p:ext uri="{BB962C8B-B14F-4D97-AF65-F5344CB8AC3E}">
        <p14:creationId xmlns:p14="http://schemas.microsoft.com/office/powerpoint/2010/main" val="34432185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a:t>Act</a:t>
            </a:r>
          </a:p>
        </p:txBody>
      </p:sp>
      <p:sp>
        <p:nvSpPr>
          <p:cNvPr id="3" name="Content Placeholder 2"/>
          <p:cNvSpPr>
            <a:spLocks noGrp="1"/>
          </p:cNvSpPr>
          <p:nvPr>
            <p:ph sz="half" idx="1"/>
          </p:nvPr>
        </p:nvSpPr>
        <p:spPr>
          <a:xfrm>
            <a:off x="457200" y="1600201"/>
            <a:ext cx="4038600" cy="3989040"/>
          </a:xfrm>
        </p:spPr>
        <p:txBody>
          <a:bodyPr>
            <a:normAutofit/>
          </a:bodyPr>
          <a:lstStyle/>
          <a:p>
            <a:pPr marL="0" indent="0">
              <a:lnSpc>
                <a:spcPct val="90000"/>
              </a:lnSpc>
              <a:buNone/>
            </a:pPr>
            <a:r>
              <a:rPr lang="en-GB" b="1"/>
              <a:t>Act:</a:t>
            </a:r>
            <a:r>
              <a:rPr lang="en-GB"/>
              <a:t> Act is short for Interact. For most businesses the main aim of Act is to generate online leads. So, it’s about persuading site visitors or prospects take the next step, the next Action on their customer journey when they initially reach your site or social network presence. It may mean finding out more about a company or its products, searching to find a product or reading a blog post. </a:t>
            </a:r>
          </a:p>
          <a:p>
            <a:pPr marL="0" indent="0">
              <a:lnSpc>
                <a:spcPct val="90000"/>
              </a:lnSpc>
              <a:buNone/>
            </a:pPr>
            <a:endParaRPr lang="en-GB"/>
          </a:p>
          <a:p>
            <a:pPr>
              <a:lnSpc>
                <a:spcPct val="90000"/>
              </a:lnSpc>
            </a:pPr>
            <a:endParaRPr lang="en-GB"/>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49647" t="50567" r="1303" b="3938"/>
          <a:stretch/>
        </p:blipFill>
        <p:spPr>
          <a:xfrm>
            <a:off x="4648200" y="1749869"/>
            <a:ext cx="4038600" cy="3689705"/>
          </a:xfrm>
          <a:prstGeom prst="rect">
            <a:avLst/>
          </a:prstGeom>
          <a:noFill/>
        </p:spPr>
      </p:pic>
      <p:pic>
        <p:nvPicPr>
          <p:cNvPr id="4" name="Picture 3">
            <a:extLst>
              <a:ext uri="{FF2B5EF4-FFF2-40B4-BE49-F238E27FC236}">
                <a16:creationId xmlns:a16="http://schemas.microsoft.com/office/drawing/2014/main" id="{2164916F-86A8-A506-2919-0E11F5B48696}"/>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1247359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sz="4700" dirty="0"/>
              <a:t>Convert</a:t>
            </a:r>
          </a:p>
        </p:txBody>
      </p:sp>
      <p:sp>
        <p:nvSpPr>
          <p:cNvPr id="3" name="Content Placeholder 2"/>
          <p:cNvSpPr>
            <a:spLocks noGrp="1"/>
          </p:cNvSpPr>
          <p:nvPr>
            <p:ph sz="half" idx="1"/>
          </p:nvPr>
        </p:nvSpPr>
        <p:spPr/>
        <p:txBody>
          <a:bodyPr anchor="t">
            <a:normAutofit/>
          </a:bodyPr>
          <a:lstStyle/>
          <a:p>
            <a:pPr marL="0" indent="0">
              <a:buNone/>
            </a:pPr>
            <a:r>
              <a:rPr lang="en-GB" sz="1800" b="1" dirty="0"/>
              <a:t>Convert:</a:t>
            </a:r>
            <a:r>
              <a:rPr lang="en-GB" sz="1800" dirty="0"/>
              <a:t> This is simply conversion to sale, online or offline. It involves getting your audience to take that vital next step which turns them into paying customers whether the payment is taken through online e-commerce transactions or offline channels. </a:t>
            </a:r>
          </a:p>
          <a:p>
            <a:endParaRPr lang="en-GB" sz="1800" dirty="0"/>
          </a:p>
        </p:txBody>
      </p:sp>
      <p:sp>
        <p:nvSpPr>
          <p:cNvPr id="6" name="Content Placeholder 5">
            <a:extLst>
              <a:ext uri="{FF2B5EF4-FFF2-40B4-BE49-F238E27FC236}">
                <a16:creationId xmlns:a16="http://schemas.microsoft.com/office/drawing/2014/main" id="{41C59BBA-FF2F-48D6-AE9F-A01697938A9D}"/>
              </a:ext>
            </a:extLst>
          </p:cNvPr>
          <p:cNvSpPr>
            <a:spLocks noGrp="1"/>
          </p:cNvSpPr>
          <p:nvPr>
            <p:ph sz="half" idx="2"/>
          </p:nvPr>
        </p:nvSpPr>
        <p:spPr/>
        <p:txBody>
          <a:bodyPr/>
          <a:lstStyle/>
          <a:p>
            <a:endParaRPr lang="en-GB"/>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1712" t="50567" r="50352" b="-1483"/>
          <a:stretch/>
        </p:blipFill>
        <p:spPr>
          <a:xfrm>
            <a:off x="4642587" y="1600201"/>
            <a:ext cx="4306325" cy="4205063"/>
          </a:xfrm>
          <a:prstGeom prst="rect">
            <a:avLst/>
          </a:prstGeom>
        </p:spPr>
      </p:pic>
      <p:pic>
        <p:nvPicPr>
          <p:cNvPr id="4" name="Picture 3">
            <a:extLst>
              <a:ext uri="{FF2B5EF4-FFF2-40B4-BE49-F238E27FC236}">
                <a16:creationId xmlns:a16="http://schemas.microsoft.com/office/drawing/2014/main" id="{B6915812-EEEB-7BC9-A42F-6F195C3AAA90}"/>
              </a:ext>
            </a:extLst>
          </p:cNvPr>
          <p:cNvPicPr>
            <a:picLocks noChangeAspect="1"/>
          </p:cNvPicPr>
          <p:nvPr/>
        </p:nvPicPr>
        <p:blipFill>
          <a:blip r:embed="rId4"/>
          <a:stretch>
            <a:fillRect/>
          </a:stretch>
        </p:blipFill>
        <p:spPr>
          <a:xfrm>
            <a:off x="36512" y="6135637"/>
            <a:ext cx="9144000" cy="722363"/>
          </a:xfrm>
          <a:prstGeom prst="rect">
            <a:avLst/>
          </a:prstGeom>
        </p:spPr>
      </p:pic>
    </p:spTree>
    <p:extLst>
      <p:ext uri="{BB962C8B-B14F-4D97-AF65-F5344CB8AC3E}">
        <p14:creationId xmlns:p14="http://schemas.microsoft.com/office/powerpoint/2010/main" val="492543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a:t>Engage</a:t>
            </a:r>
          </a:p>
        </p:txBody>
      </p:sp>
      <p:sp>
        <p:nvSpPr>
          <p:cNvPr id="3" name="Content Placeholder 2"/>
          <p:cNvSpPr>
            <a:spLocks noGrp="1"/>
          </p:cNvSpPr>
          <p:nvPr>
            <p:ph sz="half" idx="1"/>
          </p:nvPr>
        </p:nvSpPr>
        <p:spPr>
          <a:xfrm>
            <a:off x="457200" y="1600201"/>
            <a:ext cx="4038600" cy="3989040"/>
          </a:xfrm>
        </p:spPr>
        <p:txBody>
          <a:bodyPr>
            <a:normAutofit/>
          </a:bodyPr>
          <a:lstStyle/>
          <a:p>
            <a:pPr marL="0" indent="0">
              <a:buNone/>
            </a:pPr>
            <a:r>
              <a:rPr lang="en-GB" b="1"/>
              <a:t>Engage:</a:t>
            </a:r>
            <a:r>
              <a:rPr lang="en-GB"/>
              <a:t> This is long-term customer engagement and communications that is, developing a long-term relationship with first-time buyers to build customer loyalty as repeat purchases using communications on your site, social presence, email, and direct interactions to boost customer lifetime value</a:t>
            </a: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2431" t="-516" r="49953" b="49600"/>
          <a:stretch/>
        </p:blipFill>
        <p:spPr>
          <a:xfrm>
            <a:off x="4355976" y="1160074"/>
            <a:ext cx="4205179" cy="4429167"/>
          </a:xfrm>
          <a:prstGeom prst="rect">
            <a:avLst/>
          </a:prstGeom>
          <a:noFill/>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3948587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823F2FB-3BBC-5CA6-1620-CA3762DA4AE8}"/>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b="1"/>
              <a:t>Types of Media </a:t>
            </a:r>
            <a:br>
              <a:rPr lang="en-US" b="1"/>
            </a:br>
            <a:r>
              <a:rPr lang="en-US" b="1"/>
              <a:t> </a:t>
            </a:r>
          </a:p>
        </p:txBody>
      </p:sp>
      <p:pic>
        <p:nvPicPr>
          <p:cNvPr id="8" name="Picture 2">
            <a:extLst>
              <a:ext uri="{FF2B5EF4-FFF2-40B4-BE49-F238E27FC236}">
                <a16:creationId xmlns:a16="http://schemas.microsoft.com/office/drawing/2014/main" id="{742CC358-35FC-6CA5-C81B-4BE8A49A93CA}"/>
              </a:ext>
            </a:extLst>
          </p:cNvPr>
          <p:cNvPicPr>
            <a:picLocks noChangeAspect="1"/>
          </p:cNvPicPr>
          <p:nvPr/>
        </p:nvPicPr>
        <p:blipFill>
          <a:blip r:embed="rId3" cstate="print"/>
          <a:stretch>
            <a:fillRect/>
          </a:stretch>
        </p:blipFill>
        <p:spPr>
          <a:xfrm>
            <a:off x="1842361" y="1600201"/>
            <a:ext cx="5459277" cy="3917032"/>
          </a:xfrm>
          <a:prstGeom prst="rect">
            <a:avLst/>
          </a:prstGeom>
          <a:noFill/>
        </p:spPr>
      </p:pic>
    </p:spTree>
    <p:extLst>
      <p:ext uri="{BB962C8B-B14F-4D97-AF65-F5344CB8AC3E}">
        <p14:creationId xmlns:p14="http://schemas.microsoft.com/office/powerpoint/2010/main" val="280240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14E89F-719B-9BB1-206E-FA6E17987A0C}"/>
              </a:ext>
            </a:extLst>
          </p:cNvPr>
          <p:cNvPicPr>
            <a:picLocks noChangeAspect="1"/>
          </p:cNvPicPr>
          <p:nvPr/>
        </p:nvPicPr>
        <p:blipFill>
          <a:blip r:embed="rId3"/>
          <a:stretch>
            <a:fillRect/>
          </a:stretch>
        </p:blipFill>
        <p:spPr>
          <a:xfrm>
            <a:off x="90488" y="941761"/>
            <a:ext cx="8963025" cy="4974478"/>
          </a:xfrm>
          <a:prstGeom prst="rect">
            <a:avLst/>
          </a:prstGeom>
          <a:noFill/>
        </p:spPr>
      </p:pic>
    </p:spTree>
    <p:extLst>
      <p:ext uri="{BB962C8B-B14F-4D97-AF65-F5344CB8AC3E}">
        <p14:creationId xmlns:p14="http://schemas.microsoft.com/office/powerpoint/2010/main" val="1034855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58454-E2A2-CBD2-4A3D-29AD41CFA3C2}"/>
              </a:ext>
            </a:extLst>
          </p:cNvPr>
          <p:cNvSpPr>
            <a:spLocks noGrp="1"/>
          </p:cNvSpPr>
          <p:nvPr>
            <p:ph type="title"/>
          </p:nvPr>
        </p:nvSpPr>
        <p:spPr>
          <a:xfrm>
            <a:off x="4421221" y="164793"/>
            <a:ext cx="4094129" cy="1640263"/>
          </a:xfrm>
        </p:spPr>
        <p:txBody>
          <a:bodyPr>
            <a:normAutofit/>
          </a:bodyPr>
          <a:lstStyle/>
          <a:p>
            <a:r>
              <a:rPr lang="en-GB" dirty="0"/>
              <a:t>Activity </a:t>
            </a:r>
            <a:br>
              <a:rPr lang="en-GB" dirty="0"/>
            </a:br>
            <a:r>
              <a:rPr lang="en-GB" dirty="0"/>
              <a:t>30 mins</a:t>
            </a:r>
          </a:p>
        </p:txBody>
      </p:sp>
      <p:sp>
        <p:nvSpPr>
          <p:cNvPr id="3" name="Content Placeholder 2">
            <a:extLst>
              <a:ext uri="{FF2B5EF4-FFF2-40B4-BE49-F238E27FC236}">
                <a16:creationId xmlns:a16="http://schemas.microsoft.com/office/drawing/2014/main" id="{99E31A32-A681-516D-D605-60EABA5440E1}"/>
              </a:ext>
            </a:extLst>
          </p:cNvPr>
          <p:cNvSpPr>
            <a:spLocks noGrp="1"/>
          </p:cNvSpPr>
          <p:nvPr>
            <p:ph idx="1"/>
          </p:nvPr>
        </p:nvSpPr>
        <p:spPr>
          <a:xfrm>
            <a:off x="4421221" y="4221088"/>
            <a:ext cx="4195393" cy="1955875"/>
          </a:xfrm>
        </p:spPr>
        <p:txBody>
          <a:bodyPr>
            <a:normAutofit fontScale="85000" lnSpcReduction="20000"/>
          </a:bodyPr>
          <a:lstStyle/>
          <a:p>
            <a:pPr marL="0" indent="0">
              <a:buNone/>
            </a:pPr>
            <a:endParaRPr lang="en-GB" sz="2000" dirty="0"/>
          </a:p>
          <a:p>
            <a:pPr marL="0" indent="0">
              <a:buNone/>
            </a:pPr>
            <a:r>
              <a:rPr lang="en-GB" sz="2000" dirty="0"/>
              <a:t>Use </a:t>
            </a:r>
            <a:r>
              <a:rPr lang="en-GB" sz="2000" dirty="0" err="1"/>
              <a:t>Postermywall</a:t>
            </a:r>
            <a:endParaRPr lang="en-GB" sz="2000" dirty="0"/>
          </a:p>
          <a:p>
            <a:pPr marL="0" indent="0">
              <a:buNone/>
            </a:pPr>
            <a:r>
              <a:rPr lang="en-GB" sz="1400" dirty="0">
                <a:hlinkClick r:id="rId2"/>
              </a:rPr>
              <a:t>Easy Promotional Graphics, Videos and Email Campaigns | </a:t>
            </a:r>
            <a:r>
              <a:rPr lang="en-GB" sz="1400" dirty="0" err="1">
                <a:hlinkClick r:id="rId2"/>
              </a:rPr>
              <a:t>PosterMyWall</a:t>
            </a:r>
            <a:endParaRPr lang="en-GB" sz="2000" dirty="0"/>
          </a:p>
          <a:p>
            <a:pPr marL="0" indent="0">
              <a:buNone/>
            </a:pPr>
            <a:r>
              <a:rPr lang="en-GB" sz="2000" dirty="0"/>
              <a:t>Click on create in the top right corner and select “browse templates”-</a:t>
            </a:r>
          </a:p>
          <a:p>
            <a:pPr marL="0" indent="0">
              <a:buNone/>
            </a:pPr>
            <a:r>
              <a:rPr lang="en-GB" sz="2000" dirty="0"/>
              <a:t>On the left select social media graphics and select what you want, Be creative! </a:t>
            </a:r>
          </a:p>
        </p:txBody>
      </p:sp>
      <p:pic>
        <p:nvPicPr>
          <p:cNvPr id="4" name="Picture 3">
            <a:extLst>
              <a:ext uri="{FF2B5EF4-FFF2-40B4-BE49-F238E27FC236}">
                <a16:creationId xmlns:a16="http://schemas.microsoft.com/office/drawing/2014/main" id="{EB58EC40-FD15-2A06-5C86-36ED6F725596}"/>
              </a:ext>
            </a:extLst>
          </p:cNvPr>
          <p:cNvPicPr>
            <a:picLocks noChangeAspect="1"/>
          </p:cNvPicPr>
          <p:nvPr/>
        </p:nvPicPr>
        <p:blipFill>
          <a:blip r:embed="rId3"/>
          <a:stretch>
            <a:fillRect/>
          </a:stretch>
        </p:blipFill>
        <p:spPr>
          <a:xfrm>
            <a:off x="527386" y="1239233"/>
            <a:ext cx="3583036" cy="42097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D229263C-CC3D-5927-ACC0-0882164E7C83}"/>
              </a:ext>
            </a:extLst>
          </p:cNvPr>
          <p:cNvSpPr txBox="1"/>
          <p:nvPr/>
        </p:nvSpPr>
        <p:spPr>
          <a:xfrm>
            <a:off x="4399117" y="2198991"/>
            <a:ext cx="3947514"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defRPr/>
            </a:pPr>
            <a:r>
              <a:rPr lang="en-GB" sz="1800" dirty="0"/>
              <a:t>For the same hotel make some content (A short video, social media post, photo post, Meme, etc) that you feel is in line with their current social media content (with the 5 golden rules in mind!.)</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Tree>
    <p:extLst>
      <p:ext uri="{BB962C8B-B14F-4D97-AF65-F5344CB8AC3E}">
        <p14:creationId xmlns:p14="http://schemas.microsoft.com/office/powerpoint/2010/main" val="90164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46B023E-C89A-332A-A256-56B6C8EEED65}"/>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altLang="en-US"/>
              <a:t>Action</a:t>
            </a:r>
          </a:p>
        </p:txBody>
      </p:sp>
      <p:pic>
        <p:nvPicPr>
          <p:cNvPr id="24578" name="Picture 2" descr="See the source image">
            <a:extLst>
              <a:ext uri="{FF2B5EF4-FFF2-40B4-BE49-F238E27FC236}">
                <a16:creationId xmlns:a16="http://schemas.microsoft.com/office/drawing/2014/main" id="{22BE969A-51C0-0854-0152-AFD7C4403D4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3066591" y="1600201"/>
            <a:ext cx="3010818" cy="39170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4818"/>
                                        </p:tgtEl>
                                        <p:attrNameLst>
                                          <p:attrName>style.visibility</p:attrName>
                                        </p:attrNameLst>
                                      </p:cBhvr>
                                      <p:to>
                                        <p:strVal val="visible"/>
                                      </p:to>
                                    </p:set>
                                    <p:animEffect transition="in" filter="fade">
                                      <p:cBhvr>
                                        <p:cTn id="7" dur="400"/>
                                        <p:tgtEl>
                                          <p:spTgt spid="348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p:txBody>
          <a:bodyPr/>
          <a:lstStyle/>
          <a:p>
            <a:r>
              <a:rPr lang="en-GB" dirty="0"/>
              <a:t>Action!</a:t>
            </a:r>
          </a:p>
        </p:txBody>
      </p:sp>
      <p:sp>
        <p:nvSpPr>
          <p:cNvPr id="3" name="Content Placeholder 2">
            <a:extLst>
              <a:ext uri="{FF2B5EF4-FFF2-40B4-BE49-F238E27FC236}">
                <a16:creationId xmlns:a16="http://schemas.microsoft.com/office/drawing/2014/main" id="{4D5C72AC-DB55-97C0-2B05-62162D01CD21}"/>
              </a:ext>
            </a:extLst>
          </p:cNvPr>
          <p:cNvSpPr>
            <a:spLocks noGrp="1"/>
          </p:cNvSpPr>
          <p:nvPr>
            <p:ph idx="1"/>
          </p:nvPr>
        </p:nvSpPr>
        <p:spPr>
          <a:xfrm>
            <a:off x="340756" y="1597993"/>
            <a:ext cx="7886700" cy="3279899"/>
          </a:xfrm>
        </p:spPr>
        <p:txBody>
          <a:bodyPr>
            <a:normAutofit fontScale="92500" lnSpcReduction="20000"/>
          </a:bodyPr>
          <a:lstStyle/>
          <a:p>
            <a:r>
              <a:rPr lang="en-GB" dirty="0"/>
              <a:t>Now you have an idea of what your audience wants and what channels they use  and thought about the types of communications we want to send ‘RACE’ now we have to deliver!</a:t>
            </a:r>
          </a:p>
          <a:p>
            <a:r>
              <a:rPr lang="en-GB" dirty="0"/>
              <a:t>Now we must create a timeline of our communications (Just the communications!)</a:t>
            </a:r>
          </a:p>
          <a:p>
            <a:r>
              <a:rPr lang="en-GB" dirty="0"/>
              <a:t>Think about at what time of year we should release what types of messages for our brand?</a:t>
            </a:r>
          </a:p>
          <a:p>
            <a:r>
              <a:rPr lang="en-GB" dirty="0" err="1"/>
              <a:t>E.g</a:t>
            </a:r>
            <a:r>
              <a:rPr lang="en-GB" dirty="0"/>
              <a:t> if we are a beach resort in Spain, should we use promotions in summer or winter?... </a:t>
            </a:r>
          </a:p>
          <a:p>
            <a:endParaRPr lang="en-GB" dirty="0"/>
          </a:p>
        </p:txBody>
      </p:sp>
      <p:pic>
        <p:nvPicPr>
          <p:cNvPr id="2050" name="Picture 2" descr="Time For Action Images – Browse 106,199 Stock Photos, Vectors, and Video |  Adobe Stock">
            <a:extLst>
              <a:ext uri="{FF2B5EF4-FFF2-40B4-BE49-F238E27FC236}">
                <a16:creationId xmlns:a16="http://schemas.microsoft.com/office/drawing/2014/main" id="{CD0FF394-762E-C758-ADBF-63FCBBE967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260649"/>
            <a:ext cx="2247482" cy="13373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0C830A-BB8F-E1E1-9BD9-BE98E1FB825E}"/>
              </a:ext>
            </a:extLst>
          </p:cNvPr>
          <p:cNvSpPr txBox="1"/>
          <p:nvPr/>
        </p:nvSpPr>
        <p:spPr>
          <a:xfrm>
            <a:off x="6485757" y="4533094"/>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Is</a:t>
            </a:r>
            <a:r>
              <a:rPr kumimoji="0" lang="en-US" sz="1350" b="0" i="0" u="none" strike="noStrike" kern="1200" cap="none" spc="0" normalizeH="0" noProof="0" dirty="0">
                <a:ln>
                  <a:noFill/>
                </a:ln>
                <a:solidFill>
                  <a:prstClr val="black"/>
                </a:solidFill>
                <a:effectLst/>
                <a:uLnTx/>
                <a:uFillTx/>
                <a:latin typeface="Calibri"/>
                <a:ea typeface="+mn-ea"/>
                <a:cs typeface="Calibri"/>
              </a:rPr>
              <a:t> a ‘Promotion’ likely to be Reach, </a:t>
            </a:r>
            <a:r>
              <a:rPr lang="en-US" sz="1350" dirty="0">
                <a:solidFill>
                  <a:prstClr val="black"/>
                </a:solidFill>
                <a:latin typeface="Calibri"/>
                <a:cs typeface="Calibri"/>
              </a:rPr>
              <a:t>A</a:t>
            </a:r>
            <a:r>
              <a:rPr kumimoji="0" lang="en-US" sz="1350" b="0" i="0" u="none" strike="noStrike" kern="1200" cap="none" spc="0" normalizeH="0" noProof="0" dirty="0" err="1">
                <a:ln>
                  <a:noFill/>
                </a:ln>
                <a:solidFill>
                  <a:prstClr val="black"/>
                </a:solidFill>
                <a:effectLst/>
                <a:uLnTx/>
                <a:uFillTx/>
                <a:latin typeface="Calibri"/>
                <a:ea typeface="+mn-ea"/>
                <a:cs typeface="Calibri"/>
              </a:rPr>
              <a:t>ct</a:t>
            </a:r>
            <a:r>
              <a:rPr kumimoji="0" lang="en-US" sz="1350" b="0" i="0" u="none" strike="noStrike" kern="1200" cap="none" spc="0" normalizeH="0" noProof="0" dirty="0">
                <a:ln>
                  <a:noFill/>
                </a:ln>
                <a:solidFill>
                  <a:prstClr val="black"/>
                </a:solidFill>
                <a:effectLst/>
                <a:uLnTx/>
                <a:uFillTx/>
                <a:latin typeface="Calibri"/>
                <a:ea typeface="+mn-ea"/>
                <a:cs typeface="Calibri"/>
              </a:rPr>
              <a:t>, Convert or Engage?</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5" name="TextBox 4">
            <a:extLst>
              <a:ext uri="{FF2B5EF4-FFF2-40B4-BE49-F238E27FC236}">
                <a16:creationId xmlns:a16="http://schemas.microsoft.com/office/drawing/2014/main" id="{21BBC5A1-C213-FD95-BC93-AB38C8CCE26B}"/>
              </a:ext>
            </a:extLst>
          </p:cNvPr>
          <p:cNvSpPr txBox="1"/>
          <p:nvPr/>
        </p:nvSpPr>
        <p:spPr>
          <a:xfrm>
            <a:off x="2915816" y="4787009"/>
            <a:ext cx="3096837"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What</a:t>
            </a:r>
            <a:r>
              <a:rPr kumimoji="0" lang="en-US" sz="1350" b="0" i="0" u="none" strike="noStrike" kern="1200" cap="none" spc="0" normalizeH="0" noProof="0" dirty="0">
                <a:ln>
                  <a:noFill/>
                </a:ln>
                <a:solidFill>
                  <a:prstClr val="black"/>
                </a:solidFill>
                <a:effectLst/>
                <a:uLnTx/>
                <a:uFillTx/>
                <a:latin typeface="Calibri"/>
                <a:ea typeface="+mn-ea"/>
                <a:cs typeface="Calibri"/>
              </a:rPr>
              <a:t> channels would you use for a beach resort in Spain when targeting promotions to British holiday makers?  </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3230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382D56A-0E1D-637B-7C4E-D5C348FD3D03}"/>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altLang="en-US" dirty="0"/>
              <a:t>P</a:t>
            </a:r>
            <a:r>
              <a:rPr lang="en-US" altLang="en-US"/>
              <a:t>lan your communications mix with a Gannt Chart</a:t>
            </a:r>
          </a:p>
        </p:txBody>
      </p:sp>
      <p:sp>
        <p:nvSpPr>
          <p:cNvPr id="3" name="TextBox 2">
            <a:extLst>
              <a:ext uri="{FF2B5EF4-FFF2-40B4-BE49-F238E27FC236}">
                <a16:creationId xmlns:a16="http://schemas.microsoft.com/office/drawing/2014/main" id="{90508A4B-7CA7-C884-C9ED-1BB77987967F}"/>
              </a:ext>
            </a:extLst>
          </p:cNvPr>
          <p:cNvSpPr txBox="1"/>
          <p:nvPr/>
        </p:nvSpPr>
        <p:spPr>
          <a:xfrm>
            <a:off x="457200" y="1600201"/>
            <a:ext cx="4038600" cy="3989040"/>
          </a:xfrm>
          <a:prstGeom prst="rect">
            <a:avLst/>
          </a:prstGeom>
        </p:spPr>
        <p:txBody>
          <a:bodyPr vert="horz" lIns="91440" tIns="45720" rIns="91440" bIns="45720" rtlCol="0">
            <a:normAutofit/>
          </a:bodyPr>
          <a:lstStyle/>
          <a:p>
            <a:pPr defTabSz="685800">
              <a:spcBef>
                <a:spcPct val="20000"/>
              </a:spcBef>
              <a:spcAft>
                <a:spcPts val="600"/>
              </a:spcAft>
              <a:buFont typeface="Arial" pitchFamily="34" charset="0"/>
            </a:pPr>
            <a:endParaRPr lang="en-US" sz="2100"/>
          </a:p>
          <a:p>
            <a:pPr defTabSz="685800">
              <a:spcBef>
                <a:spcPct val="20000"/>
              </a:spcBef>
              <a:spcAft>
                <a:spcPts val="600"/>
              </a:spcAft>
              <a:buFont typeface="Arial" pitchFamily="34" charset="0"/>
            </a:pPr>
            <a:r>
              <a:rPr lang="en-GB" sz="2100"/>
              <a:t>A Gantt chart is a project management tool assisting in the planning and scheduling of projects of all </a:t>
            </a:r>
          </a:p>
          <a:p>
            <a:pPr defTabSz="685800">
              <a:spcBef>
                <a:spcPct val="20000"/>
              </a:spcBef>
              <a:spcAft>
                <a:spcPts val="600"/>
              </a:spcAft>
              <a:buFont typeface="Arial" pitchFamily="34" charset="0"/>
            </a:pPr>
            <a:r>
              <a:rPr lang="en-US" sz="2100" u="sng"/>
              <a:t>A Gannt chart template has been provided for you on Moodle Which must be used for your assessment!.</a:t>
            </a:r>
          </a:p>
        </p:txBody>
      </p:sp>
      <p:pic>
        <p:nvPicPr>
          <p:cNvPr id="4" name="Picture 3">
            <a:extLst>
              <a:ext uri="{FF2B5EF4-FFF2-40B4-BE49-F238E27FC236}">
                <a16:creationId xmlns:a16="http://schemas.microsoft.com/office/drawing/2014/main" id="{23643279-7F21-11B2-A31C-7A5538130D1F}"/>
              </a:ext>
            </a:extLst>
          </p:cNvPr>
          <p:cNvPicPr>
            <a:picLocks noChangeAspect="1"/>
          </p:cNvPicPr>
          <p:nvPr/>
        </p:nvPicPr>
        <p:blipFill rotWithShape="1">
          <a:blip r:embed="rId3"/>
          <a:srcRect l="26720" r="27720" b="-2"/>
          <a:stretch/>
        </p:blipFill>
        <p:spPr>
          <a:xfrm>
            <a:off x="4648200" y="1600201"/>
            <a:ext cx="4038600" cy="398904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a:xfrm>
            <a:off x="40095" y="58140"/>
            <a:ext cx="7886700" cy="1325563"/>
          </a:xfrm>
        </p:spPr>
        <p:txBody>
          <a:bodyPr/>
          <a:lstStyle/>
          <a:p>
            <a:r>
              <a:rPr lang="en-GB" dirty="0"/>
              <a:t>Action!</a:t>
            </a:r>
          </a:p>
        </p:txBody>
      </p:sp>
      <p:sp>
        <p:nvSpPr>
          <p:cNvPr id="5" name="TextBox 4">
            <a:extLst>
              <a:ext uri="{FF2B5EF4-FFF2-40B4-BE49-F238E27FC236}">
                <a16:creationId xmlns:a16="http://schemas.microsoft.com/office/drawing/2014/main" id="{21BBC5A1-C213-FD95-BC93-AB38C8CCE26B}"/>
              </a:ext>
            </a:extLst>
          </p:cNvPr>
          <p:cNvSpPr txBox="1"/>
          <p:nvPr/>
        </p:nvSpPr>
        <p:spPr>
          <a:xfrm>
            <a:off x="1907704" y="146695"/>
            <a:ext cx="3096837" cy="196207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In</a:t>
            </a:r>
            <a:r>
              <a:rPr kumimoji="0" lang="en-US" sz="1350" b="0" i="0" u="none" strike="noStrike" kern="1200" cap="none" spc="0" normalizeH="0" noProof="0" dirty="0">
                <a:ln>
                  <a:noFill/>
                </a:ln>
                <a:solidFill>
                  <a:prstClr val="black"/>
                </a:solidFill>
                <a:effectLst/>
                <a:uLnTx/>
                <a:uFillTx/>
                <a:latin typeface="Calibri"/>
                <a:ea typeface="+mn-ea"/>
                <a:cs typeface="Calibri"/>
              </a:rPr>
              <a:t> groups make a Gannt chart of marketing activities and channels for the case study. Gannt chart template is in the learning materials on Moodle- </a:t>
            </a:r>
            <a:r>
              <a:rPr lang="en-US" sz="1350" u="sng" dirty="0">
                <a:solidFill>
                  <a:prstClr val="black"/>
                </a:solidFill>
                <a:latin typeface="Calibri"/>
                <a:cs typeface="Calibri"/>
              </a:rPr>
              <a:t>Y</a:t>
            </a:r>
            <a:r>
              <a:rPr kumimoji="0" lang="en-US" sz="1350" b="0" i="0" u="sng" strike="noStrike" kern="1200" cap="none" spc="0" normalizeH="0" noProof="0" dirty="0" err="1">
                <a:ln>
                  <a:noFill/>
                </a:ln>
                <a:solidFill>
                  <a:prstClr val="black"/>
                </a:solidFill>
                <a:effectLst/>
                <a:uLnTx/>
                <a:uFillTx/>
                <a:latin typeface="Calibri"/>
                <a:ea typeface="+mn-ea"/>
                <a:cs typeface="Calibri"/>
              </a:rPr>
              <a:t>ou</a:t>
            </a:r>
            <a:r>
              <a:rPr kumimoji="0" lang="en-US" sz="1350" b="0" i="0" u="sng" strike="noStrike" kern="1200" cap="none" spc="0" normalizeH="0" noProof="0" dirty="0">
                <a:ln>
                  <a:noFill/>
                </a:ln>
                <a:solidFill>
                  <a:prstClr val="black"/>
                </a:solidFill>
                <a:effectLst/>
                <a:uLnTx/>
                <a:uFillTx/>
                <a:latin typeface="Calibri"/>
                <a:ea typeface="+mn-ea"/>
                <a:cs typeface="Calibri"/>
              </a:rPr>
              <a:t> must use this template for your assessment.</a:t>
            </a:r>
          </a:p>
          <a:p>
            <a:pPr marL="0" marR="0" lvl="0" indent="0" algn="l" defTabSz="342900" rtl="0" eaLnBrk="1" fontAlgn="auto" latinLnBrk="0" hangingPunct="1">
              <a:lnSpc>
                <a:spcPct val="100000"/>
              </a:lnSpc>
              <a:spcBef>
                <a:spcPts val="0"/>
              </a:spcBef>
              <a:spcAft>
                <a:spcPts val="0"/>
              </a:spcAft>
              <a:buClrTx/>
              <a:buSzTx/>
              <a:buFontTx/>
              <a:buNone/>
              <a:tabLst/>
              <a:defRPr/>
            </a:pPr>
            <a:r>
              <a:rPr lang="en-US" sz="1350" baseline="0" dirty="0">
                <a:solidFill>
                  <a:prstClr val="black"/>
                </a:solidFill>
                <a:latin typeface="Calibri"/>
                <a:cs typeface="Calibri"/>
              </a:rPr>
              <a:t>Consider the</a:t>
            </a:r>
            <a:r>
              <a:rPr lang="en-US" sz="1350" dirty="0">
                <a:solidFill>
                  <a:prstClr val="black"/>
                </a:solidFill>
                <a:latin typeface="Calibri"/>
                <a:cs typeface="Calibri"/>
              </a:rPr>
              <a:t> issues this organization is facing? How will you structure their communications to be the most effective?</a:t>
            </a:r>
            <a:endParaRPr kumimoji="0" lang="en-US" sz="1350" b="0" i="0" strike="noStrike" kern="1200" cap="none" spc="0" normalizeH="0" baseline="0" noProof="0" dirty="0">
              <a:ln>
                <a:noFill/>
              </a:ln>
              <a:solidFill>
                <a:prstClr val="black"/>
              </a:solidFill>
              <a:effectLst/>
              <a:uLnTx/>
              <a:uFillTx/>
              <a:latin typeface="Calibri"/>
              <a:ea typeface="+mn-ea"/>
              <a:cs typeface="Calibri"/>
            </a:endParaRPr>
          </a:p>
        </p:txBody>
      </p:sp>
      <p:sp>
        <p:nvSpPr>
          <p:cNvPr id="6" name="TextBox 5">
            <a:extLst>
              <a:ext uri="{FF2B5EF4-FFF2-40B4-BE49-F238E27FC236}">
                <a16:creationId xmlns:a16="http://schemas.microsoft.com/office/drawing/2014/main" id="{9922D365-8171-B086-1CDC-9A490FF62A1F}"/>
              </a:ext>
            </a:extLst>
          </p:cNvPr>
          <p:cNvSpPr txBox="1"/>
          <p:nvPr/>
        </p:nvSpPr>
        <p:spPr>
          <a:xfrm>
            <a:off x="24754" y="2108771"/>
            <a:ext cx="8856984" cy="3970318"/>
          </a:xfrm>
          <a:prstGeom prst="rect">
            <a:avLst/>
          </a:prstGeom>
          <a:noFill/>
        </p:spPr>
        <p:txBody>
          <a:bodyPr wrap="square" rtlCol="0">
            <a:spAutoFit/>
          </a:bodyPr>
          <a:lstStyle/>
          <a:p>
            <a:r>
              <a:rPr lang="en-GB" dirty="0"/>
              <a:t>Case study – The Cosy cottage</a:t>
            </a:r>
          </a:p>
          <a:p>
            <a:endParaRPr lang="en-GB" dirty="0"/>
          </a:p>
          <a:p>
            <a:r>
              <a:rPr lang="en-GB" dirty="0"/>
              <a:t>In late 2022, The Jones family purchased the Cosy Cottage Hotel in South Devon (An existing hotel that had gone out of business during the Covid lockdown). The Hotel has a basic website and a little used social media page with a good number of followers from the previous owners (400), The hotel is a 15 mins walk from the beach and a 20 min drive to Torquay which has many attractions, The Jones family are keen to get their hotel started on the right foot and have asked you to design a communications plan for next year January to December that will attract new users to their website and social media and increase bookings in the quieter autumn and winter months and reach out to the customers who have been to the hotel under the previous owners.</a:t>
            </a:r>
          </a:p>
          <a:p>
            <a:r>
              <a:rPr lang="en-GB" dirty="0"/>
              <a:t>-Consider RACE (what is the aim of the message)/ and what Channels you will use for which groups of new and existing customers? </a:t>
            </a:r>
          </a:p>
          <a:p>
            <a:r>
              <a:rPr lang="en-GB" dirty="0"/>
              <a:t>-What times of year will need which kinds of strategies?   </a:t>
            </a:r>
          </a:p>
        </p:txBody>
      </p:sp>
      <p:pic>
        <p:nvPicPr>
          <p:cNvPr id="3" name="Picture 2">
            <a:extLst>
              <a:ext uri="{FF2B5EF4-FFF2-40B4-BE49-F238E27FC236}">
                <a16:creationId xmlns:a16="http://schemas.microsoft.com/office/drawing/2014/main" id="{611702D1-55CB-6962-42C8-2037182F9E66}"/>
              </a:ext>
            </a:extLst>
          </p:cNvPr>
          <p:cNvPicPr>
            <a:picLocks noChangeAspect="1"/>
          </p:cNvPicPr>
          <p:nvPr/>
        </p:nvPicPr>
        <p:blipFill rotWithShape="1">
          <a:blip r:embed="rId3"/>
          <a:srcRect t="571" b="573"/>
          <a:stretch/>
        </p:blipFill>
        <p:spPr>
          <a:xfrm>
            <a:off x="5220072" y="160562"/>
            <a:ext cx="3790901" cy="2446281"/>
          </a:xfrm>
          <a:prstGeom prst="rect">
            <a:avLst/>
          </a:prstGeom>
        </p:spPr>
      </p:pic>
    </p:spTree>
    <p:extLst>
      <p:ext uri="{BB962C8B-B14F-4D97-AF65-F5344CB8AC3E}">
        <p14:creationId xmlns:p14="http://schemas.microsoft.com/office/powerpoint/2010/main" val="131821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9C8C5F-0916-76D0-C4DC-60B553AA9A9A}"/>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US" altLang="en-US"/>
              <a:t>Control</a:t>
            </a:r>
          </a:p>
        </p:txBody>
      </p:sp>
      <p:pic>
        <p:nvPicPr>
          <p:cNvPr id="22530" name="Picture 2" descr="See the source image">
            <a:extLst>
              <a:ext uri="{FF2B5EF4-FFF2-40B4-BE49-F238E27FC236}">
                <a16:creationId xmlns:a16="http://schemas.microsoft.com/office/drawing/2014/main" id="{3055835E-4D6D-66C5-3E32-247C575F5C5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5739" r="-1" b="29519"/>
          <a:stretch/>
        </p:blipFill>
        <p:spPr bwMode="auto">
          <a:xfrm>
            <a:off x="457200" y="1600201"/>
            <a:ext cx="8229600" cy="391703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6866"/>
                                        </p:tgtEl>
                                        <p:attrNameLst>
                                          <p:attrName>style.visibility</p:attrName>
                                        </p:attrNameLst>
                                      </p:cBhvr>
                                      <p:to>
                                        <p:strVal val="visible"/>
                                      </p:to>
                                    </p:set>
                                    <p:animEffect transition="in" filter="fade">
                                      <p:cBhvr>
                                        <p:cTn id="7" dur="7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6E2A334-0DD8-E27E-4175-DF793F3BDE79}"/>
              </a:ext>
            </a:extLst>
          </p:cNvPr>
          <p:cNvSpPr>
            <a:spLocks noGrp="1"/>
          </p:cNvSpPr>
          <p:nvPr>
            <p:ph type="title"/>
          </p:nvPr>
        </p:nvSpPr>
        <p:spPr>
          <a:xfrm>
            <a:off x="193141" y="188640"/>
            <a:ext cx="3985902" cy="1325563"/>
          </a:xfrm>
        </p:spPr>
        <p:txBody>
          <a:bodyPr>
            <a:normAutofit/>
          </a:bodyPr>
          <a:lstStyle/>
          <a:p>
            <a:r>
              <a:rPr lang="en-GB" altLang="en-US" dirty="0">
                <a:latin typeface="Trebuchet MS" panose="020B0603020202020204" pitchFamily="34" charset="0"/>
              </a:rPr>
              <a:t>Control</a:t>
            </a:r>
          </a:p>
        </p:txBody>
      </p:sp>
      <p:sp>
        <p:nvSpPr>
          <p:cNvPr id="37891" name="Content Placeholder 2">
            <a:extLst>
              <a:ext uri="{FF2B5EF4-FFF2-40B4-BE49-F238E27FC236}">
                <a16:creationId xmlns:a16="http://schemas.microsoft.com/office/drawing/2014/main" id="{378689CB-65C9-AFEF-9D78-EFB0CDF76258}"/>
              </a:ext>
            </a:extLst>
          </p:cNvPr>
          <p:cNvSpPr>
            <a:spLocks noGrp="1"/>
          </p:cNvSpPr>
          <p:nvPr>
            <p:ph idx="1"/>
          </p:nvPr>
        </p:nvSpPr>
        <p:spPr>
          <a:xfrm>
            <a:off x="268537" y="1233412"/>
            <a:ext cx="5023543" cy="4427836"/>
          </a:xfrm>
        </p:spPr>
        <p:txBody>
          <a:bodyPr anchor="t">
            <a:normAutofit fontScale="70000" lnSpcReduction="20000"/>
          </a:bodyPr>
          <a:lstStyle/>
          <a:p>
            <a:r>
              <a:rPr lang="en-GB" altLang="en-US" sz="2100" dirty="0">
                <a:latin typeface="Trebuchet MS" panose="020B0603020202020204" pitchFamily="34" charset="0"/>
              </a:rPr>
              <a:t>Plans should include control systems – performance must be monitored, measured and controlled (how will we measure success? Think about your SMART target and what was identified)</a:t>
            </a:r>
          </a:p>
          <a:p>
            <a:r>
              <a:rPr lang="en-GB" altLang="en-US" sz="2100" dirty="0">
                <a:latin typeface="Trebuchet MS" panose="020B0603020202020204" pitchFamily="34" charset="0"/>
              </a:rPr>
              <a:t>Identify USP, Features and Benefits</a:t>
            </a:r>
          </a:p>
          <a:p>
            <a:pPr marL="0" indent="0">
              <a:buNone/>
            </a:pPr>
            <a:endParaRPr lang="en-GB" altLang="en-US" sz="2100" dirty="0">
              <a:latin typeface="Trebuchet MS" panose="020B0603020202020204" pitchFamily="34" charset="0"/>
            </a:endParaRPr>
          </a:p>
          <a:p>
            <a:r>
              <a:rPr lang="en-GB" altLang="en-US" sz="2100" dirty="0">
                <a:latin typeface="Trebuchet MS" panose="020B0603020202020204" pitchFamily="34" charset="0"/>
              </a:rPr>
              <a:t>On your Gannt there is a space for “Metrics/KPI’s” for each channel you use, this is what you will measure to know that the process is working, consider what can be measured and how</a:t>
            </a:r>
          </a:p>
          <a:p>
            <a:r>
              <a:rPr lang="en-GB" altLang="en-US" sz="2100" dirty="0">
                <a:latin typeface="Trebuchet MS" panose="020B0603020202020204" pitchFamily="34" charset="0"/>
              </a:rPr>
              <a:t>Discuss how we will measure success? Why? </a:t>
            </a:r>
          </a:p>
          <a:p>
            <a:r>
              <a:rPr lang="en-GB" altLang="en-US" sz="2100" dirty="0">
                <a:latin typeface="Trebuchet MS" panose="020B0603020202020204" pitchFamily="34" charset="0"/>
              </a:rPr>
              <a:t>What is the objective-New customers, positive attitudes towards brand, Increase profits etc.. </a:t>
            </a:r>
          </a:p>
          <a:p>
            <a:r>
              <a:rPr lang="en-GB" altLang="en-US" sz="2100" dirty="0">
                <a:latin typeface="Trebuchet MS" panose="020B0603020202020204" pitchFamily="34" charset="0"/>
              </a:rPr>
              <a:t>In this section you will discuss your use of metrics and justify your choices, </a:t>
            </a:r>
          </a:p>
          <a:p>
            <a:pPr marL="0" indent="0">
              <a:buNone/>
            </a:pPr>
            <a:r>
              <a:rPr lang="en-GB" altLang="en-US" sz="2100" dirty="0" err="1">
                <a:latin typeface="Trebuchet MS" panose="020B0603020202020204" pitchFamily="34" charset="0"/>
              </a:rPr>
              <a:t>e.g</a:t>
            </a:r>
            <a:endParaRPr lang="en-GB" altLang="en-US" sz="2100" dirty="0">
              <a:latin typeface="Trebuchet MS" panose="020B0603020202020204" pitchFamily="34" charset="0"/>
            </a:endParaRPr>
          </a:p>
          <a:p>
            <a:pPr marL="0" indent="0">
              <a:buNone/>
            </a:pPr>
            <a:r>
              <a:rPr lang="en-GB" altLang="en-US" sz="2100" i="1" dirty="0">
                <a:latin typeface="Trebuchet MS" panose="020B0603020202020204" pitchFamily="34" charset="0"/>
              </a:rPr>
              <a:t>“Promotional discount codes have been used to measure radio communications effectiveness as each time a promotional code is used this can be traced to a successful engagement of the channel.”</a:t>
            </a:r>
          </a:p>
          <a:p>
            <a:endParaRPr lang="en-GB" altLang="en-US" sz="1600" dirty="0">
              <a:latin typeface="Trebuchet MS" panose="020B0603020202020204" pitchFamily="34" charset="0"/>
            </a:endParaRPr>
          </a:p>
        </p:txBody>
      </p:sp>
      <p:pic>
        <p:nvPicPr>
          <p:cNvPr id="2" name="Picture 1">
            <a:extLst>
              <a:ext uri="{FF2B5EF4-FFF2-40B4-BE49-F238E27FC236}">
                <a16:creationId xmlns:a16="http://schemas.microsoft.com/office/drawing/2014/main" id="{5A7E8AEA-6201-368A-CD1E-15524042A76F}"/>
              </a:ext>
            </a:extLst>
          </p:cNvPr>
          <p:cNvPicPr>
            <a:picLocks noChangeAspect="1"/>
          </p:cNvPicPr>
          <p:nvPr/>
        </p:nvPicPr>
        <p:blipFill rotWithShape="1">
          <a:blip r:embed="rId2"/>
          <a:srcRect t="20666" r="63157"/>
          <a:stretch/>
        </p:blipFill>
        <p:spPr>
          <a:xfrm>
            <a:off x="5638491" y="1124744"/>
            <a:ext cx="3312368" cy="3214976"/>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2858</Words>
  <Application>Microsoft Office PowerPoint</Application>
  <PresentationFormat>On-screen Show (4:3)</PresentationFormat>
  <Paragraphs>197</Paragraphs>
  <Slides>27</Slides>
  <Notes>15</Notes>
  <HiddenSlides>0</HiddenSlides>
  <MMClips>2</MMClips>
  <ScaleCrop>false</ScaleCrop>
  <HeadingPairs>
    <vt:vector size="6" baseType="variant">
      <vt:variant>
        <vt:lpstr>Fonts Used</vt:lpstr>
      </vt:variant>
      <vt:variant>
        <vt:i4>8</vt:i4>
      </vt:variant>
      <vt:variant>
        <vt:lpstr>Theme</vt:lpstr>
      </vt:variant>
      <vt:variant>
        <vt:i4>22</vt:i4>
      </vt:variant>
      <vt:variant>
        <vt:lpstr>Slide Titles</vt:lpstr>
      </vt:variant>
      <vt:variant>
        <vt:i4>27</vt:i4>
      </vt:variant>
    </vt:vector>
  </HeadingPairs>
  <TitlesOfParts>
    <vt:vector size="57" baseType="lpstr">
      <vt:lpstr>Myriad Pro</vt:lpstr>
      <vt:lpstr>Abadi</vt:lpstr>
      <vt:lpstr>Arial</vt:lpstr>
      <vt:lpstr>Calibri</vt:lpstr>
      <vt:lpstr>Calibri Light</vt:lpstr>
      <vt:lpstr>Helvetica</vt:lpstr>
      <vt:lpstr>Source Sans Pro</vt:lpstr>
      <vt:lpstr>Trebuchet MS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1_Sub Title 2</vt:lpstr>
      <vt:lpstr>UWTSD</vt:lpstr>
      <vt:lpstr>Marketing Essentials </vt:lpstr>
      <vt:lpstr>Aims for today</vt:lpstr>
      <vt:lpstr>Tactics</vt:lpstr>
      <vt:lpstr>Communications Mix  </vt:lpstr>
      <vt:lpstr>Channels &amp; Vehicles</vt:lpstr>
      <vt:lpstr>Marketing Channels: Explained in 10 minutes</vt:lpstr>
      <vt:lpstr>Its a social World</vt:lpstr>
      <vt:lpstr>So how connected are our customers?</vt:lpstr>
      <vt:lpstr>Digital Marketing Applications </vt:lpstr>
      <vt:lpstr>PowerPoint Presentation</vt:lpstr>
      <vt:lpstr>Big Data, Social footprints &amp;  The Goldmine!</vt:lpstr>
      <vt:lpstr>Benefits for Hospitality Businesses?</vt:lpstr>
      <vt:lpstr>Communications Mix  (Online)  </vt:lpstr>
      <vt:lpstr>Reach</vt:lpstr>
      <vt:lpstr>Act</vt:lpstr>
      <vt:lpstr>Convert</vt:lpstr>
      <vt:lpstr>Engage</vt:lpstr>
      <vt:lpstr>Types of Media   </vt:lpstr>
      <vt:lpstr>PowerPoint Presentation</vt:lpstr>
      <vt:lpstr>Activity  30 mins</vt:lpstr>
      <vt:lpstr>Action</vt:lpstr>
      <vt:lpstr>Action!</vt:lpstr>
      <vt:lpstr>Plan your communications mix with a Gannt Chart</vt:lpstr>
      <vt:lpstr>Action!</vt:lpstr>
      <vt:lpstr>Control</vt:lpstr>
      <vt:lpstr>Control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dc:title>
  <dc:creator>Helen Evans (Institute of Management and Health)</dc:creator>
  <cp:lastModifiedBy>Helen Evans (Institute of Management and Health)</cp:lastModifiedBy>
  <cp:revision>1</cp:revision>
  <dcterms:created xsi:type="dcterms:W3CDTF">2023-11-21T12:51:46Z</dcterms:created>
  <dcterms:modified xsi:type="dcterms:W3CDTF">2023-11-21T13:16:54Z</dcterms:modified>
</cp:coreProperties>
</file>