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41" r:id="rId1"/>
  </p:sldMasterIdLst>
  <p:notesMasterIdLst>
    <p:notesMasterId r:id="rId10"/>
  </p:notesMasterIdLst>
  <p:handoutMasterIdLst>
    <p:handoutMasterId r:id="rId11"/>
  </p:handoutMasterIdLst>
  <p:sldIdLst>
    <p:sldId id="256" r:id="rId2"/>
    <p:sldId id="257" r:id="rId3"/>
    <p:sldId id="258" r:id="rId4"/>
    <p:sldId id="264" r:id="rId5"/>
    <p:sldId id="262" r:id="rId6"/>
    <p:sldId id="259" r:id="rId7"/>
    <p:sldId id="263"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9FC3C3-924D-4480-B5C1-DCA14852086B}" v="133" dt="2023-03-27T18:49:20.359"/>
    <p1510:client id="{C878C9F9-D6E5-4082-8128-B2ECFD60A6CD}" v="3" dt="2023-03-28T18:37:33.838"/>
    <p1510:client id="{3A72A02A-1B75-4155-A2DB-0F32040FC7DC}" v="95" dt="2023-03-27T15:03:45.037"/>
    <p1510:client id="{9B1E8801-B463-42F2-BDE7-2DE2AFBF5AEB}" v="461" dt="2023-03-28T18:27:09.567"/>
    <p1510:client id="{360F7CE5-7F70-4108-9059-2F4BFF983D21}" v="4" dt="2023-03-27T19:15:28.9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1"/>
  </p:normalViewPr>
  <p:slideViewPr>
    <p:cSldViewPr snapToGrid="0">
      <p:cViewPr varScale="1">
        <p:scale>
          <a:sx n="91" d="100"/>
          <a:sy n="91" d="100"/>
        </p:scale>
        <p:origin x="840" y="184"/>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73" d="100"/>
          <a:sy n="73" d="100"/>
        </p:scale>
        <p:origin x="3560" y="19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E73DD1-9CE1-46B7-B526-2967C399B39C}"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US"/>
        </a:p>
      </dgm:t>
    </dgm:pt>
    <dgm:pt modelId="{A0F9C9A3-3F48-440C-935E-4AD2455BEC3D}">
      <dgm:prSet phldr="0"/>
      <dgm:spPr/>
      <dgm:t>
        <a:bodyPr/>
        <a:lstStyle/>
        <a:p>
          <a:r>
            <a:rPr lang="en-GB" i="1">
              <a:latin typeface="Corbel" panose="020B0503020204020204"/>
            </a:rPr>
            <a:t>Passionate</a:t>
          </a:r>
          <a:endParaRPr lang="en-GB" i="1"/>
        </a:p>
      </dgm:t>
    </dgm:pt>
    <dgm:pt modelId="{B6B08A34-D9ED-4F5A-8E75-42D20AF0EBF1}" type="parTrans" cxnId="{762BC1F2-8C93-41A4-AD21-FD21FB32B992}">
      <dgm:prSet/>
      <dgm:spPr/>
      <dgm:t>
        <a:bodyPr/>
        <a:lstStyle/>
        <a:p>
          <a:endParaRPr lang="en-US"/>
        </a:p>
      </dgm:t>
    </dgm:pt>
    <dgm:pt modelId="{A09B2BC2-71E1-49CA-B4DC-F26B16D0D086}" type="sibTrans" cxnId="{762BC1F2-8C93-41A4-AD21-FD21FB32B992}">
      <dgm:prSet/>
      <dgm:spPr/>
      <dgm:t>
        <a:bodyPr/>
        <a:lstStyle/>
        <a:p>
          <a:endParaRPr lang="en-US"/>
        </a:p>
      </dgm:t>
    </dgm:pt>
    <dgm:pt modelId="{0B98A1CE-AEB0-4D60-87D9-04BE16FEF451}">
      <dgm:prSet/>
      <dgm:spPr/>
      <dgm:t>
        <a:bodyPr/>
        <a:lstStyle/>
        <a:p>
          <a:r>
            <a:rPr lang="en-GB"/>
            <a:t>Communication</a:t>
          </a:r>
          <a:endParaRPr lang="en-US"/>
        </a:p>
      </dgm:t>
    </dgm:pt>
    <dgm:pt modelId="{615F2A0F-8486-49F7-A02D-21C1E2623519}" type="parTrans" cxnId="{13B563C6-E70C-400F-8C68-74AF18D68238}">
      <dgm:prSet/>
      <dgm:spPr/>
      <dgm:t>
        <a:bodyPr/>
        <a:lstStyle/>
        <a:p>
          <a:endParaRPr lang="en-US"/>
        </a:p>
      </dgm:t>
    </dgm:pt>
    <dgm:pt modelId="{DDD52655-4417-40E9-81A2-CF3C7D95B1F3}" type="sibTrans" cxnId="{13B563C6-E70C-400F-8C68-74AF18D68238}">
      <dgm:prSet/>
      <dgm:spPr/>
      <dgm:t>
        <a:bodyPr/>
        <a:lstStyle/>
        <a:p>
          <a:endParaRPr lang="en-US"/>
        </a:p>
      </dgm:t>
    </dgm:pt>
    <dgm:pt modelId="{98567893-CAA9-4DD0-AF5F-E7473B4D0A7A}">
      <dgm:prSet/>
      <dgm:spPr/>
      <dgm:t>
        <a:bodyPr/>
        <a:lstStyle/>
        <a:p>
          <a:r>
            <a:rPr lang="en-US" dirty="0"/>
            <a:t>Transparent</a:t>
          </a:r>
        </a:p>
      </dgm:t>
    </dgm:pt>
    <dgm:pt modelId="{23107CA0-C7E4-4E40-8204-4E67019C07F5}" type="parTrans" cxnId="{2DF37878-A57C-49CC-8B8A-654A62F754A3}">
      <dgm:prSet/>
      <dgm:spPr/>
      <dgm:t>
        <a:bodyPr/>
        <a:lstStyle/>
        <a:p>
          <a:endParaRPr lang="en-US"/>
        </a:p>
      </dgm:t>
    </dgm:pt>
    <dgm:pt modelId="{5DAF3874-9F5F-4BD1-8086-B73779614041}" type="sibTrans" cxnId="{2DF37878-A57C-49CC-8B8A-654A62F754A3}">
      <dgm:prSet/>
      <dgm:spPr/>
      <dgm:t>
        <a:bodyPr/>
        <a:lstStyle/>
        <a:p>
          <a:endParaRPr lang="en-US"/>
        </a:p>
      </dgm:t>
    </dgm:pt>
    <dgm:pt modelId="{491AE851-CF4D-42BB-A449-9F6C438D9C97}">
      <dgm:prSet/>
      <dgm:spPr/>
      <dgm:t>
        <a:bodyPr/>
        <a:lstStyle/>
        <a:p>
          <a:r>
            <a:rPr lang="en-GB"/>
            <a:t>Trustworthy</a:t>
          </a:r>
          <a:endParaRPr lang="en-US"/>
        </a:p>
      </dgm:t>
    </dgm:pt>
    <dgm:pt modelId="{41AF4B52-4B22-4347-AA55-02B9156554C4}" type="parTrans" cxnId="{9D51DAB4-FE3C-4DC4-94A1-A077EE200045}">
      <dgm:prSet/>
      <dgm:spPr/>
      <dgm:t>
        <a:bodyPr/>
        <a:lstStyle/>
        <a:p>
          <a:endParaRPr lang="en-US"/>
        </a:p>
      </dgm:t>
    </dgm:pt>
    <dgm:pt modelId="{B4CEEB02-1BA8-4601-83B5-3D2502E5D0E8}" type="sibTrans" cxnId="{9D51DAB4-FE3C-4DC4-94A1-A077EE200045}">
      <dgm:prSet/>
      <dgm:spPr/>
      <dgm:t>
        <a:bodyPr/>
        <a:lstStyle/>
        <a:p>
          <a:endParaRPr lang="en-US"/>
        </a:p>
      </dgm:t>
    </dgm:pt>
    <dgm:pt modelId="{2142FA1C-32D2-4D6C-AD73-11AD38AE09EA}">
      <dgm:prSet/>
      <dgm:spPr/>
      <dgm:t>
        <a:bodyPr/>
        <a:lstStyle/>
        <a:p>
          <a:r>
            <a:rPr lang="en-GB"/>
            <a:t>Ability to adapt </a:t>
          </a:r>
          <a:endParaRPr lang="en-US"/>
        </a:p>
      </dgm:t>
    </dgm:pt>
    <dgm:pt modelId="{28434948-7E17-4D5C-BAAC-D5D3990F06B6}" type="parTrans" cxnId="{46959356-40A0-4394-9134-1DB804177844}">
      <dgm:prSet/>
      <dgm:spPr/>
      <dgm:t>
        <a:bodyPr/>
        <a:lstStyle/>
        <a:p>
          <a:endParaRPr lang="en-US"/>
        </a:p>
      </dgm:t>
    </dgm:pt>
    <dgm:pt modelId="{48F8C075-D855-4AD2-906B-EBBEA02D21C9}" type="sibTrans" cxnId="{46959356-40A0-4394-9134-1DB804177844}">
      <dgm:prSet/>
      <dgm:spPr/>
      <dgm:t>
        <a:bodyPr/>
        <a:lstStyle/>
        <a:p>
          <a:endParaRPr lang="en-US"/>
        </a:p>
      </dgm:t>
    </dgm:pt>
    <dgm:pt modelId="{C1BC9B0F-07A0-4390-8B83-ED323DC03AF1}">
      <dgm:prSet/>
      <dgm:spPr/>
      <dgm:t>
        <a:bodyPr/>
        <a:lstStyle/>
        <a:p>
          <a:r>
            <a:rPr lang="en-GB"/>
            <a:t>Excellent Organiser</a:t>
          </a:r>
          <a:endParaRPr lang="en-US"/>
        </a:p>
      </dgm:t>
    </dgm:pt>
    <dgm:pt modelId="{30C25450-4039-4D2B-9C81-7E293D245350}" type="parTrans" cxnId="{B4703D32-3E8D-4EB1-853C-DA5A7CF64780}">
      <dgm:prSet/>
      <dgm:spPr/>
      <dgm:t>
        <a:bodyPr/>
        <a:lstStyle/>
        <a:p>
          <a:endParaRPr lang="en-US"/>
        </a:p>
      </dgm:t>
    </dgm:pt>
    <dgm:pt modelId="{703CC68B-E610-47B8-A570-A043062F9EDF}" type="sibTrans" cxnId="{B4703D32-3E8D-4EB1-853C-DA5A7CF64780}">
      <dgm:prSet/>
      <dgm:spPr/>
      <dgm:t>
        <a:bodyPr/>
        <a:lstStyle/>
        <a:p>
          <a:endParaRPr lang="en-US"/>
        </a:p>
      </dgm:t>
    </dgm:pt>
    <dgm:pt modelId="{430C2FA8-31D7-45AD-8253-AB48DA659AE1}">
      <dgm:prSet/>
      <dgm:spPr/>
      <dgm:t>
        <a:bodyPr/>
        <a:lstStyle/>
        <a:p>
          <a:r>
            <a:rPr lang="en-GB"/>
            <a:t>Discreet</a:t>
          </a:r>
          <a:endParaRPr lang="en-US"/>
        </a:p>
      </dgm:t>
    </dgm:pt>
    <dgm:pt modelId="{3C4330AC-245F-4977-A54E-28991FB9B9EB}" type="parTrans" cxnId="{C13FBF73-E0DF-454B-8B24-B3B5CDC9313D}">
      <dgm:prSet/>
      <dgm:spPr/>
      <dgm:t>
        <a:bodyPr/>
        <a:lstStyle/>
        <a:p>
          <a:endParaRPr lang="en-US"/>
        </a:p>
      </dgm:t>
    </dgm:pt>
    <dgm:pt modelId="{CBFC0AD1-5BF5-4210-84DF-C61F93A46FCA}" type="sibTrans" cxnId="{C13FBF73-E0DF-454B-8B24-B3B5CDC9313D}">
      <dgm:prSet/>
      <dgm:spPr/>
      <dgm:t>
        <a:bodyPr/>
        <a:lstStyle/>
        <a:p>
          <a:endParaRPr lang="en-US"/>
        </a:p>
      </dgm:t>
    </dgm:pt>
    <dgm:pt modelId="{1AFD5A0F-D05A-4C89-855C-9761221B2A44}">
      <dgm:prSet/>
      <dgm:spPr/>
      <dgm:t>
        <a:bodyPr/>
        <a:lstStyle/>
        <a:p>
          <a:r>
            <a:rPr lang="en-GB"/>
            <a:t>Creative</a:t>
          </a:r>
          <a:endParaRPr lang="en-US"/>
        </a:p>
      </dgm:t>
    </dgm:pt>
    <dgm:pt modelId="{4973AC8E-2F5B-47CE-89EB-51B2F528AD8B}" type="parTrans" cxnId="{5DAE6D11-88C7-4FEB-B4F5-E72DE9A66C4F}">
      <dgm:prSet/>
      <dgm:spPr/>
      <dgm:t>
        <a:bodyPr/>
        <a:lstStyle/>
        <a:p>
          <a:endParaRPr lang="en-US"/>
        </a:p>
      </dgm:t>
    </dgm:pt>
    <dgm:pt modelId="{D8BDB136-0A53-4912-8967-539BA5A8D874}" type="sibTrans" cxnId="{5DAE6D11-88C7-4FEB-B4F5-E72DE9A66C4F}">
      <dgm:prSet/>
      <dgm:spPr/>
      <dgm:t>
        <a:bodyPr/>
        <a:lstStyle/>
        <a:p>
          <a:endParaRPr lang="en-US"/>
        </a:p>
      </dgm:t>
    </dgm:pt>
    <dgm:pt modelId="{5AF480FC-3870-4726-9B24-8A3CBBC9E1B6}">
      <dgm:prSet/>
      <dgm:spPr/>
      <dgm:t>
        <a:bodyPr/>
        <a:lstStyle/>
        <a:p>
          <a:r>
            <a:rPr lang="en-GB" dirty="0"/>
            <a:t>Empathetic listener</a:t>
          </a:r>
          <a:endParaRPr lang="en-US" dirty="0"/>
        </a:p>
      </dgm:t>
    </dgm:pt>
    <dgm:pt modelId="{DA141528-DA6B-4414-A68F-A6A31467E330}" type="parTrans" cxnId="{7539B167-2355-40C6-9174-7227242027E9}">
      <dgm:prSet/>
      <dgm:spPr/>
      <dgm:t>
        <a:bodyPr/>
        <a:lstStyle/>
        <a:p>
          <a:endParaRPr lang="en-US"/>
        </a:p>
      </dgm:t>
    </dgm:pt>
    <dgm:pt modelId="{38D72A0D-DFD6-4D66-A9D2-C5923F68941B}" type="sibTrans" cxnId="{7539B167-2355-40C6-9174-7227242027E9}">
      <dgm:prSet/>
      <dgm:spPr/>
      <dgm:t>
        <a:bodyPr/>
        <a:lstStyle/>
        <a:p>
          <a:endParaRPr lang="en-US"/>
        </a:p>
      </dgm:t>
    </dgm:pt>
    <dgm:pt modelId="{21A16B06-A170-864E-95E8-49B562627F4C}">
      <dgm:prSet/>
      <dgm:spPr/>
      <dgm:t>
        <a:bodyPr/>
        <a:lstStyle/>
        <a:p>
          <a:r>
            <a:rPr lang="en-US" dirty="0"/>
            <a:t>Diverse</a:t>
          </a:r>
        </a:p>
      </dgm:t>
    </dgm:pt>
    <dgm:pt modelId="{A27D5C41-F9F9-6143-A8B4-09D23302FA95}" type="parTrans" cxnId="{63107C94-2E66-4047-80FB-09DC40D61376}">
      <dgm:prSet/>
      <dgm:spPr/>
      <dgm:t>
        <a:bodyPr/>
        <a:lstStyle/>
        <a:p>
          <a:endParaRPr lang="en-US"/>
        </a:p>
      </dgm:t>
    </dgm:pt>
    <dgm:pt modelId="{FB059504-4FD8-774F-AF43-6DC2666D7506}" type="sibTrans" cxnId="{63107C94-2E66-4047-80FB-09DC40D61376}">
      <dgm:prSet/>
      <dgm:spPr/>
      <dgm:t>
        <a:bodyPr/>
        <a:lstStyle/>
        <a:p>
          <a:endParaRPr lang="en-US"/>
        </a:p>
      </dgm:t>
    </dgm:pt>
    <dgm:pt modelId="{FBA85D72-FB19-EC4B-B332-900930BBAE9F}">
      <dgm:prSet/>
      <dgm:spPr/>
      <dgm:t>
        <a:bodyPr/>
        <a:lstStyle/>
        <a:p>
          <a:r>
            <a:rPr lang="en-US" dirty="0"/>
            <a:t>Problem solver</a:t>
          </a:r>
        </a:p>
      </dgm:t>
    </dgm:pt>
    <dgm:pt modelId="{91E5BEE4-052F-2848-B4D0-9B01871833F7}" type="parTrans" cxnId="{A190020C-DC5D-494B-A2BC-FB76531220B9}">
      <dgm:prSet/>
      <dgm:spPr/>
      <dgm:t>
        <a:bodyPr/>
        <a:lstStyle/>
        <a:p>
          <a:endParaRPr lang="en-US"/>
        </a:p>
      </dgm:t>
    </dgm:pt>
    <dgm:pt modelId="{B57B460E-B93C-CC4B-9EA9-628768DE6756}" type="sibTrans" cxnId="{A190020C-DC5D-494B-A2BC-FB76531220B9}">
      <dgm:prSet/>
      <dgm:spPr/>
      <dgm:t>
        <a:bodyPr/>
        <a:lstStyle/>
        <a:p>
          <a:endParaRPr lang="en-US"/>
        </a:p>
      </dgm:t>
    </dgm:pt>
    <dgm:pt modelId="{C34FE024-8FAC-4E9E-A72D-FC4F9DFAFB9E}" type="pres">
      <dgm:prSet presAssocID="{E0E73DD1-9CE1-46B7-B526-2967C399B39C}" presName="Name0" presStyleCnt="0">
        <dgm:presLayoutVars>
          <dgm:dir/>
          <dgm:resizeHandles val="exact"/>
        </dgm:presLayoutVars>
      </dgm:prSet>
      <dgm:spPr/>
    </dgm:pt>
    <dgm:pt modelId="{0D3C9D98-0FB6-4881-B08F-EEDB0985707E}" type="pres">
      <dgm:prSet presAssocID="{E0E73DD1-9CE1-46B7-B526-2967C399B39C}" presName="cycle" presStyleCnt="0"/>
      <dgm:spPr/>
    </dgm:pt>
    <dgm:pt modelId="{6EBB24F0-8C54-42F4-B893-48CE034F32A9}" type="pres">
      <dgm:prSet presAssocID="{A0F9C9A3-3F48-440C-935E-4AD2455BEC3D}" presName="nodeFirstNode" presStyleLbl="node1" presStyleIdx="0" presStyleCnt="11">
        <dgm:presLayoutVars>
          <dgm:bulletEnabled val="1"/>
        </dgm:presLayoutVars>
      </dgm:prSet>
      <dgm:spPr/>
    </dgm:pt>
    <dgm:pt modelId="{7EE24996-B3C9-4B51-A7B1-69D45AA3ED51}" type="pres">
      <dgm:prSet presAssocID="{A09B2BC2-71E1-49CA-B4DC-F26B16D0D086}" presName="sibTransFirstNode" presStyleLbl="bgShp" presStyleIdx="0" presStyleCnt="1"/>
      <dgm:spPr/>
    </dgm:pt>
    <dgm:pt modelId="{32945D56-B8AB-4168-AED9-963629A64646}" type="pres">
      <dgm:prSet presAssocID="{0B98A1CE-AEB0-4D60-87D9-04BE16FEF451}" presName="nodeFollowingNodes" presStyleLbl="node1" presStyleIdx="1" presStyleCnt="11">
        <dgm:presLayoutVars>
          <dgm:bulletEnabled val="1"/>
        </dgm:presLayoutVars>
      </dgm:prSet>
      <dgm:spPr/>
    </dgm:pt>
    <dgm:pt modelId="{590F885B-D5C9-40FD-9896-D5C40462A98F}" type="pres">
      <dgm:prSet presAssocID="{98567893-CAA9-4DD0-AF5F-E7473B4D0A7A}" presName="nodeFollowingNodes" presStyleLbl="node1" presStyleIdx="2" presStyleCnt="11">
        <dgm:presLayoutVars>
          <dgm:bulletEnabled val="1"/>
        </dgm:presLayoutVars>
      </dgm:prSet>
      <dgm:spPr/>
    </dgm:pt>
    <dgm:pt modelId="{13AEC26D-7114-4956-9826-732D9EB57C9C}" type="pres">
      <dgm:prSet presAssocID="{491AE851-CF4D-42BB-A449-9F6C438D9C97}" presName="nodeFollowingNodes" presStyleLbl="node1" presStyleIdx="3" presStyleCnt="11">
        <dgm:presLayoutVars>
          <dgm:bulletEnabled val="1"/>
        </dgm:presLayoutVars>
      </dgm:prSet>
      <dgm:spPr/>
    </dgm:pt>
    <dgm:pt modelId="{B92743FC-6103-4B21-9646-E161E6EB74F4}" type="pres">
      <dgm:prSet presAssocID="{2142FA1C-32D2-4D6C-AD73-11AD38AE09EA}" presName="nodeFollowingNodes" presStyleLbl="node1" presStyleIdx="4" presStyleCnt="11">
        <dgm:presLayoutVars>
          <dgm:bulletEnabled val="1"/>
        </dgm:presLayoutVars>
      </dgm:prSet>
      <dgm:spPr/>
    </dgm:pt>
    <dgm:pt modelId="{C2F3F117-3715-45DC-B0FE-C3829AD6F172}" type="pres">
      <dgm:prSet presAssocID="{C1BC9B0F-07A0-4390-8B83-ED323DC03AF1}" presName="nodeFollowingNodes" presStyleLbl="node1" presStyleIdx="5" presStyleCnt="11">
        <dgm:presLayoutVars>
          <dgm:bulletEnabled val="1"/>
        </dgm:presLayoutVars>
      </dgm:prSet>
      <dgm:spPr/>
    </dgm:pt>
    <dgm:pt modelId="{91A227EB-FD69-4D55-BB40-B49A7CCD0C88}" type="pres">
      <dgm:prSet presAssocID="{430C2FA8-31D7-45AD-8253-AB48DA659AE1}" presName="nodeFollowingNodes" presStyleLbl="node1" presStyleIdx="6" presStyleCnt="11">
        <dgm:presLayoutVars>
          <dgm:bulletEnabled val="1"/>
        </dgm:presLayoutVars>
      </dgm:prSet>
      <dgm:spPr/>
    </dgm:pt>
    <dgm:pt modelId="{1AAFD1D7-F9EA-4055-836F-D48B53E65865}" type="pres">
      <dgm:prSet presAssocID="{1AFD5A0F-D05A-4C89-855C-9761221B2A44}" presName="nodeFollowingNodes" presStyleLbl="node1" presStyleIdx="7" presStyleCnt="11">
        <dgm:presLayoutVars>
          <dgm:bulletEnabled val="1"/>
        </dgm:presLayoutVars>
      </dgm:prSet>
      <dgm:spPr/>
    </dgm:pt>
    <dgm:pt modelId="{3DB6707B-6467-4C6B-85D7-219609BA8529}" type="pres">
      <dgm:prSet presAssocID="{5AF480FC-3870-4726-9B24-8A3CBBC9E1B6}" presName="nodeFollowingNodes" presStyleLbl="node1" presStyleIdx="8" presStyleCnt="11">
        <dgm:presLayoutVars>
          <dgm:bulletEnabled val="1"/>
        </dgm:presLayoutVars>
      </dgm:prSet>
      <dgm:spPr/>
    </dgm:pt>
    <dgm:pt modelId="{5096EF63-93C1-B546-802A-8C236335962A}" type="pres">
      <dgm:prSet presAssocID="{21A16B06-A170-864E-95E8-49B562627F4C}" presName="nodeFollowingNodes" presStyleLbl="node1" presStyleIdx="9" presStyleCnt="11">
        <dgm:presLayoutVars>
          <dgm:bulletEnabled val="1"/>
        </dgm:presLayoutVars>
      </dgm:prSet>
      <dgm:spPr/>
    </dgm:pt>
    <dgm:pt modelId="{73192668-229C-B549-951C-6EFA0E48D3DB}" type="pres">
      <dgm:prSet presAssocID="{FBA85D72-FB19-EC4B-B332-900930BBAE9F}" presName="nodeFollowingNodes" presStyleLbl="node1" presStyleIdx="10" presStyleCnt="11">
        <dgm:presLayoutVars>
          <dgm:bulletEnabled val="1"/>
        </dgm:presLayoutVars>
      </dgm:prSet>
      <dgm:spPr/>
    </dgm:pt>
  </dgm:ptLst>
  <dgm:cxnLst>
    <dgm:cxn modelId="{A190020C-DC5D-494B-A2BC-FB76531220B9}" srcId="{E0E73DD1-9CE1-46B7-B526-2967C399B39C}" destId="{FBA85D72-FB19-EC4B-B332-900930BBAE9F}" srcOrd="10" destOrd="0" parTransId="{91E5BEE4-052F-2848-B4D0-9B01871833F7}" sibTransId="{B57B460E-B93C-CC4B-9EA9-628768DE6756}"/>
    <dgm:cxn modelId="{715AC70F-7F59-451F-A1CB-0EDA7F3E2BD5}" type="presOf" srcId="{C1BC9B0F-07A0-4390-8B83-ED323DC03AF1}" destId="{C2F3F117-3715-45DC-B0FE-C3829AD6F172}" srcOrd="0" destOrd="0" presId="urn:microsoft.com/office/officeart/2005/8/layout/cycle3"/>
    <dgm:cxn modelId="{5DAE6D11-88C7-4FEB-B4F5-E72DE9A66C4F}" srcId="{E0E73DD1-9CE1-46B7-B526-2967C399B39C}" destId="{1AFD5A0F-D05A-4C89-855C-9761221B2A44}" srcOrd="7" destOrd="0" parTransId="{4973AC8E-2F5B-47CE-89EB-51B2F528AD8B}" sibTransId="{D8BDB136-0A53-4912-8967-539BA5A8D874}"/>
    <dgm:cxn modelId="{943EDE2B-8229-42C2-9499-A69D774DC187}" type="presOf" srcId="{491AE851-CF4D-42BB-A449-9F6C438D9C97}" destId="{13AEC26D-7114-4956-9826-732D9EB57C9C}" srcOrd="0" destOrd="0" presId="urn:microsoft.com/office/officeart/2005/8/layout/cycle3"/>
    <dgm:cxn modelId="{B4703D32-3E8D-4EB1-853C-DA5A7CF64780}" srcId="{E0E73DD1-9CE1-46B7-B526-2967C399B39C}" destId="{C1BC9B0F-07A0-4390-8B83-ED323DC03AF1}" srcOrd="5" destOrd="0" parTransId="{30C25450-4039-4D2B-9C81-7E293D245350}" sibTransId="{703CC68B-E610-47B8-A570-A043062F9EDF}"/>
    <dgm:cxn modelId="{46959356-40A0-4394-9134-1DB804177844}" srcId="{E0E73DD1-9CE1-46B7-B526-2967C399B39C}" destId="{2142FA1C-32D2-4D6C-AD73-11AD38AE09EA}" srcOrd="4" destOrd="0" parTransId="{28434948-7E17-4D5C-BAAC-D5D3990F06B6}" sibTransId="{48F8C075-D855-4AD2-906B-EBBEA02D21C9}"/>
    <dgm:cxn modelId="{00A52B59-1A02-1C45-968A-A8C7906D6C26}" type="presOf" srcId="{FBA85D72-FB19-EC4B-B332-900930BBAE9F}" destId="{73192668-229C-B549-951C-6EFA0E48D3DB}" srcOrd="0" destOrd="0" presId="urn:microsoft.com/office/officeart/2005/8/layout/cycle3"/>
    <dgm:cxn modelId="{E21F6A65-AF29-4D85-8B67-D55AE16E2612}" type="presOf" srcId="{0B98A1CE-AEB0-4D60-87D9-04BE16FEF451}" destId="{32945D56-B8AB-4168-AED9-963629A64646}" srcOrd="0" destOrd="0" presId="urn:microsoft.com/office/officeart/2005/8/layout/cycle3"/>
    <dgm:cxn modelId="{7539B167-2355-40C6-9174-7227242027E9}" srcId="{E0E73DD1-9CE1-46B7-B526-2967C399B39C}" destId="{5AF480FC-3870-4726-9B24-8A3CBBC9E1B6}" srcOrd="8" destOrd="0" parTransId="{DA141528-DA6B-4414-A68F-A6A31467E330}" sibTransId="{38D72A0D-DFD6-4D66-A9D2-C5923F68941B}"/>
    <dgm:cxn modelId="{C5A91871-A475-4AED-8C8B-9AE8E7210222}" type="presOf" srcId="{430C2FA8-31D7-45AD-8253-AB48DA659AE1}" destId="{91A227EB-FD69-4D55-BB40-B49A7CCD0C88}" srcOrd="0" destOrd="0" presId="urn:microsoft.com/office/officeart/2005/8/layout/cycle3"/>
    <dgm:cxn modelId="{D8B15272-EE13-5041-A892-C1331BDC92AB}" type="presOf" srcId="{21A16B06-A170-864E-95E8-49B562627F4C}" destId="{5096EF63-93C1-B546-802A-8C236335962A}" srcOrd="0" destOrd="0" presId="urn:microsoft.com/office/officeart/2005/8/layout/cycle3"/>
    <dgm:cxn modelId="{C13FBF73-E0DF-454B-8B24-B3B5CDC9313D}" srcId="{E0E73DD1-9CE1-46B7-B526-2967C399B39C}" destId="{430C2FA8-31D7-45AD-8253-AB48DA659AE1}" srcOrd="6" destOrd="0" parTransId="{3C4330AC-245F-4977-A54E-28991FB9B9EB}" sibTransId="{CBFC0AD1-5BF5-4210-84DF-C61F93A46FCA}"/>
    <dgm:cxn modelId="{2DF37878-A57C-49CC-8B8A-654A62F754A3}" srcId="{E0E73DD1-9CE1-46B7-B526-2967C399B39C}" destId="{98567893-CAA9-4DD0-AF5F-E7473B4D0A7A}" srcOrd="2" destOrd="0" parTransId="{23107CA0-C7E4-4E40-8204-4E67019C07F5}" sibTransId="{5DAF3874-9F5F-4BD1-8086-B73779614041}"/>
    <dgm:cxn modelId="{EDC56592-0A16-4370-8A00-8A5E4DC0F004}" type="presOf" srcId="{1AFD5A0F-D05A-4C89-855C-9761221B2A44}" destId="{1AAFD1D7-F9EA-4055-836F-D48B53E65865}" srcOrd="0" destOrd="0" presId="urn:microsoft.com/office/officeart/2005/8/layout/cycle3"/>
    <dgm:cxn modelId="{63107C94-2E66-4047-80FB-09DC40D61376}" srcId="{E0E73DD1-9CE1-46B7-B526-2967C399B39C}" destId="{21A16B06-A170-864E-95E8-49B562627F4C}" srcOrd="9" destOrd="0" parTransId="{A27D5C41-F9F9-6143-A8B4-09D23302FA95}" sibTransId="{FB059504-4FD8-774F-AF43-6DC2666D7506}"/>
    <dgm:cxn modelId="{3FB62A95-3485-4740-90F8-A0908C2D142A}" type="presOf" srcId="{5AF480FC-3870-4726-9B24-8A3CBBC9E1B6}" destId="{3DB6707B-6467-4C6B-85D7-219609BA8529}" srcOrd="0" destOrd="0" presId="urn:microsoft.com/office/officeart/2005/8/layout/cycle3"/>
    <dgm:cxn modelId="{9D51DAB4-FE3C-4DC4-94A1-A077EE200045}" srcId="{E0E73DD1-9CE1-46B7-B526-2967C399B39C}" destId="{491AE851-CF4D-42BB-A449-9F6C438D9C97}" srcOrd="3" destOrd="0" parTransId="{41AF4B52-4B22-4347-AA55-02B9156554C4}" sibTransId="{B4CEEB02-1BA8-4601-83B5-3D2502E5D0E8}"/>
    <dgm:cxn modelId="{F419EFB6-D5AF-477D-8823-0DF6B6F1AD32}" type="presOf" srcId="{A09B2BC2-71E1-49CA-B4DC-F26B16D0D086}" destId="{7EE24996-B3C9-4B51-A7B1-69D45AA3ED51}" srcOrd="0" destOrd="0" presId="urn:microsoft.com/office/officeart/2005/8/layout/cycle3"/>
    <dgm:cxn modelId="{1F710CB7-15D2-4E4E-A49A-0D5DD471CFF2}" type="presOf" srcId="{A0F9C9A3-3F48-440C-935E-4AD2455BEC3D}" destId="{6EBB24F0-8C54-42F4-B893-48CE034F32A9}" srcOrd="0" destOrd="0" presId="urn:microsoft.com/office/officeart/2005/8/layout/cycle3"/>
    <dgm:cxn modelId="{0C8BF2BE-B09E-476F-8B6C-275D938A0DB4}" type="presOf" srcId="{E0E73DD1-9CE1-46B7-B526-2967C399B39C}" destId="{C34FE024-8FAC-4E9E-A72D-FC4F9DFAFB9E}" srcOrd="0" destOrd="0" presId="urn:microsoft.com/office/officeart/2005/8/layout/cycle3"/>
    <dgm:cxn modelId="{13B563C6-E70C-400F-8C68-74AF18D68238}" srcId="{E0E73DD1-9CE1-46B7-B526-2967C399B39C}" destId="{0B98A1CE-AEB0-4D60-87D9-04BE16FEF451}" srcOrd="1" destOrd="0" parTransId="{615F2A0F-8486-49F7-A02D-21C1E2623519}" sibTransId="{DDD52655-4417-40E9-81A2-CF3C7D95B1F3}"/>
    <dgm:cxn modelId="{4DE6CDC9-FAF2-427B-BA40-0B25B4705B50}" type="presOf" srcId="{98567893-CAA9-4DD0-AF5F-E7473B4D0A7A}" destId="{590F885B-D5C9-40FD-9896-D5C40462A98F}" srcOrd="0" destOrd="0" presId="urn:microsoft.com/office/officeart/2005/8/layout/cycle3"/>
    <dgm:cxn modelId="{04BF22E6-0A2E-40DA-A3A0-D95837311C9F}" type="presOf" srcId="{2142FA1C-32D2-4D6C-AD73-11AD38AE09EA}" destId="{B92743FC-6103-4B21-9646-E161E6EB74F4}" srcOrd="0" destOrd="0" presId="urn:microsoft.com/office/officeart/2005/8/layout/cycle3"/>
    <dgm:cxn modelId="{762BC1F2-8C93-41A4-AD21-FD21FB32B992}" srcId="{E0E73DD1-9CE1-46B7-B526-2967C399B39C}" destId="{A0F9C9A3-3F48-440C-935E-4AD2455BEC3D}" srcOrd="0" destOrd="0" parTransId="{B6B08A34-D9ED-4F5A-8E75-42D20AF0EBF1}" sibTransId="{A09B2BC2-71E1-49CA-B4DC-F26B16D0D086}"/>
    <dgm:cxn modelId="{05874A2D-E166-4458-A944-5B09A8B07D59}" type="presParOf" srcId="{C34FE024-8FAC-4E9E-A72D-FC4F9DFAFB9E}" destId="{0D3C9D98-0FB6-4881-B08F-EEDB0985707E}" srcOrd="0" destOrd="0" presId="urn:microsoft.com/office/officeart/2005/8/layout/cycle3"/>
    <dgm:cxn modelId="{C1FF75FA-B1D6-4F59-9F07-A4BF8ACC8838}" type="presParOf" srcId="{0D3C9D98-0FB6-4881-B08F-EEDB0985707E}" destId="{6EBB24F0-8C54-42F4-B893-48CE034F32A9}" srcOrd="0" destOrd="0" presId="urn:microsoft.com/office/officeart/2005/8/layout/cycle3"/>
    <dgm:cxn modelId="{86CB1F48-FF80-403E-8F53-6F821B3CC589}" type="presParOf" srcId="{0D3C9D98-0FB6-4881-B08F-EEDB0985707E}" destId="{7EE24996-B3C9-4B51-A7B1-69D45AA3ED51}" srcOrd="1" destOrd="0" presId="urn:microsoft.com/office/officeart/2005/8/layout/cycle3"/>
    <dgm:cxn modelId="{C581468E-EBF2-4A57-82D9-E1442F42FD0E}" type="presParOf" srcId="{0D3C9D98-0FB6-4881-B08F-EEDB0985707E}" destId="{32945D56-B8AB-4168-AED9-963629A64646}" srcOrd="2" destOrd="0" presId="urn:microsoft.com/office/officeart/2005/8/layout/cycle3"/>
    <dgm:cxn modelId="{0414CE22-3E47-4D60-B443-8A090CCBB6B7}" type="presParOf" srcId="{0D3C9D98-0FB6-4881-B08F-EEDB0985707E}" destId="{590F885B-D5C9-40FD-9896-D5C40462A98F}" srcOrd="3" destOrd="0" presId="urn:microsoft.com/office/officeart/2005/8/layout/cycle3"/>
    <dgm:cxn modelId="{05B237F1-1F94-48E7-ACB2-C3114118E673}" type="presParOf" srcId="{0D3C9D98-0FB6-4881-B08F-EEDB0985707E}" destId="{13AEC26D-7114-4956-9826-732D9EB57C9C}" srcOrd="4" destOrd="0" presId="urn:microsoft.com/office/officeart/2005/8/layout/cycle3"/>
    <dgm:cxn modelId="{70C3228A-6F08-4B3F-B9C9-CF7908496B85}" type="presParOf" srcId="{0D3C9D98-0FB6-4881-B08F-EEDB0985707E}" destId="{B92743FC-6103-4B21-9646-E161E6EB74F4}" srcOrd="5" destOrd="0" presId="urn:microsoft.com/office/officeart/2005/8/layout/cycle3"/>
    <dgm:cxn modelId="{3E644517-D2E3-472B-A8AB-420A8738FA4A}" type="presParOf" srcId="{0D3C9D98-0FB6-4881-B08F-EEDB0985707E}" destId="{C2F3F117-3715-45DC-B0FE-C3829AD6F172}" srcOrd="6" destOrd="0" presId="urn:microsoft.com/office/officeart/2005/8/layout/cycle3"/>
    <dgm:cxn modelId="{E0850BAA-481E-4DE9-8222-57F2C987B009}" type="presParOf" srcId="{0D3C9D98-0FB6-4881-B08F-EEDB0985707E}" destId="{91A227EB-FD69-4D55-BB40-B49A7CCD0C88}" srcOrd="7" destOrd="0" presId="urn:microsoft.com/office/officeart/2005/8/layout/cycle3"/>
    <dgm:cxn modelId="{DEE1790D-B500-4A5C-A8F3-24C9856D97B3}" type="presParOf" srcId="{0D3C9D98-0FB6-4881-B08F-EEDB0985707E}" destId="{1AAFD1D7-F9EA-4055-836F-D48B53E65865}" srcOrd="8" destOrd="0" presId="urn:microsoft.com/office/officeart/2005/8/layout/cycle3"/>
    <dgm:cxn modelId="{FFE893AA-9A33-4A37-BBA8-178875C31BD3}" type="presParOf" srcId="{0D3C9D98-0FB6-4881-B08F-EEDB0985707E}" destId="{3DB6707B-6467-4C6B-85D7-219609BA8529}" srcOrd="9" destOrd="0" presId="urn:microsoft.com/office/officeart/2005/8/layout/cycle3"/>
    <dgm:cxn modelId="{09A2474F-2603-4643-A7E9-93C24332D007}" type="presParOf" srcId="{0D3C9D98-0FB6-4881-B08F-EEDB0985707E}" destId="{5096EF63-93C1-B546-802A-8C236335962A}" srcOrd="10" destOrd="0" presId="urn:microsoft.com/office/officeart/2005/8/layout/cycle3"/>
    <dgm:cxn modelId="{689C9EED-7C73-1349-838C-543C0CC85F20}" type="presParOf" srcId="{0D3C9D98-0FB6-4881-B08F-EEDB0985707E}" destId="{73192668-229C-B549-951C-6EFA0E48D3DB}" srcOrd="11" destOrd="0" presId="urn:microsoft.com/office/officeart/2005/8/layout/cycle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E73DD1-9CE1-46B7-B526-2967C399B39C}"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US"/>
        </a:p>
      </dgm:t>
    </dgm:pt>
    <dgm:pt modelId="{EFA7446B-CF9D-46B9-8527-DAB86B773017}">
      <dgm:prSet/>
      <dgm:spPr/>
      <dgm:t>
        <a:bodyPr/>
        <a:lstStyle/>
        <a:p>
          <a:r>
            <a:rPr lang="en-GB"/>
            <a:t>Ability to manage people</a:t>
          </a:r>
        </a:p>
      </dgm:t>
    </dgm:pt>
    <dgm:pt modelId="{A905AFAA-199D-4E1A-B66A-87A063A17E9A}" type="parTrans" cxnId="{33102B69-254E-40DC-94EA-E68EDA056FB1}">
      <dgm:prSet/>
      <dgm:spPr/>
      <dgm:t>
        <a:bodyPr/>
        <a:lstStyle/>
        <a:p>
          <a:endParaRPr lang="en-GB"/>
        </a:p>
      </dgm:t>
    </dgm:pt>
    <dgm:pt modelId="{43AA7F04-7EE0-485E-A7CE-1E06E9B48A91}" type="sibTrans" cxnId="{33102B69-254E-40DC-94EA-E68EDA056FB1}">
      <dgm:prSet/>
      <dgm:spPr/>
      <dgm:t>
        <a:bodyPr/>
        <a:lstStyle/>
        <a:p>
          <a:endParaRPr lang="en-GB"/>
        </a:p>
      </dgm:t>
    </dgm:pt>
    <dgm:pt modelId="{0830512D-EDB7-4ABD-9E30-CD4DF99B0D09}">
      <dgm:prSet phldr="0"/>
      <dgm:spPr/>
      <dgm:t>
        <a:bodyPr/>
        <a:lstStyle/>
        <a:p>
          <a:pPr rtl="0"/>
          <a:r>
            <a:rPr lang="en-GB">
              <a:latin typeface="Corbel" panose="020B0503020204020204"/>
            </a:rPr>
            <a:t>Conflict management</a:t>
          </a:r>
          <a:endParaRPr lang="en-GB"/>
        </a:p>
      </dgm:t>
    </dgm:pt>
    <dgm:pt modelId="{9438E116-9D51-4813-B2C1-A9C664360D6A}" type="parTrans" cxnId="{4582EB38-E207-41A3-8814-B1C7A1FBC8CC}">
      <dgm:prSet/>
      <dgm:spPr/>
      <dgm:t>
        <a:bodyPr/>
        <a:lstStyle/>
        <a:p>
          <a:endParaRPr lang="en-GB"/>
        </a:p>
      </dgm:t>
    </dgm:pt>
    <dgm:pt modelId="{9DD0849A-9D9B-4956-ACD7-DC16F037D7CA}" type="sibTrans" cxnId="{4582EB38-E207-41A3-8814-B1C7A1FBC8CC}">
      <dgm:prSet/>
      <dgm:spPr/>
      <dgm:t>
        <a:bodyPr/>
        <a:lstStyle/>
        <a:p>
          <a:endParaRPr lang="en-GB"/>
        </a:p>
      </dgm:t>
    </dgm:pt>
    <dgm:pt modelId="{B451AF52-2578-4C58-8F82-43A2B7A11FF1}">
      <dgm:prSet/>
      <dgm:spPr/>
      <dgm:t>
        <a:bodyPr/>
        <a:lstStyle/>
        <a:p>
          <a:r>
            <a:rPr lang="en-GB"/>
            <a:t>Professional</a:t>
          </a:r>
        </a:p>
      </dgm:t>
    </dgm:pt>
    <dgm:pt modelId="{EE36579C-5CBA-4798-B042-2AE2065E74F0}" type="parTrans" cxnId="{A4BC525E-88A6-462B-A163-1DECF70091B3}">
      <dgm:prSet/>
      <dgm:spPr/>
      <dgm:t>
        <a:bodyPr/>
        <a:lstStyle/>
        <a:p>
          <a:endParaRPr lang="en-GB"/>
        </a:p>
      </dgm:t>
    </dgm:pt>
    <dgm:pt modelId="{31D34481-7E53-478D-AD0F-56A8F34F9810}" type="sibTrans" cxnId="{A4BC525E-88A6-462B-A163-1DECF70091B3}">
      <dgm:prSet/>
      <dgm:spPr/>
      <dgm:t>
        <a:bodyPr/>
        <a:lstStyle/>
        <a:p>
          <a:endParaRPr lang="en-GB"/>
        </a:p>
      </dgm:t>
    </dgm:pt>
    <dgm:pt modelId="{238FB950-652A-4BA4-B273-91C88515C327}">
      <dgm:prSet/>
      <dgm:spPr/>
      <dgm:t>
        <a:bodyPr/>
        <a:lstStyle/>
        <a:p>
          <a:r>
            <a:rPr lang="en-GB"/>
            <a:t>Numeracy skills</a:t>
          </a:r>
        </a:p>
      </dgm:t>
    </dgm:pt>
    <dgm:pt modelId="{0717B201-3D78-45DC-B878-39735C781359}" type="parTrans" cxnId="{0756A675-6668-4E02-831D-B6E0692B77BA}">
      <dgm:prSet/>
      <dgm:spPr/>
      <dgm:t>
        <a:bodyPr/>
        <a:lstStyle/>
        <a:p>
          <a:endParaRPr lang="en-GB"/>
        </a:p>
      </dgm:t>
    </dgm:pt>
    <dgm:pt modelId="{D6C42FD0-3E7B-427C-A53F-728CE5FEB88B}" type="sibTrans" cxnId="{0756A675-6668-4E02-831D-B6E0692B77BA}">
      <dgm:prSet/>
      <dgm:spPr/>
      <dgm:t>
        <a:bodyPr/>
        <a:lstStyle/>
        <a:p>
          <a:endParaRPr lang="en-GB"/>
        </a:p>
      </dgm:t>
    </dgm:pt>
    <dgm:pt modelId="{5ABE8A34-2444-4733-BA86-43F011FAA46C}">
      <dgm:prSet/>
      <dgm:spPr/>
      <dgm:t>
        <a:bodyPr/>
        <a:lstStyle/>
        <a:p>
          <a:r>
            <a:rPr lang="en-GB"/>
            <a:t>Computer Literate</a:t>
          </a:r>
        </a:p>
      </dgm:t>
    </dgm:pt>
    <dgm:pt modelId="{60ECA6F9-4CA0-4A5E-8440-632DE8B321E3}" type="parTrans" cxnId="{67A55176-6C3B-45B4-9B77-68DBDE80C2C3}">
      <dgm:prSet/>
      <dgm:spPr/>
      <dgm:t>
        <a:bodyPr/>
        <a:lstStyle/>
        <a:p>
          <a:endParaRPr lang="en-GB"/>
        </a:p>
      </dgm:t>
    </dgm:pt>
    <dgm:pt modelId="{01D20752-CD57-48C6-84E9-13D85184050B}" type="sibTrans" cxnId="{67A55176-6C3B-45B4-9B77-68DBDE80C2C3}">
      <dgm:prSet/>
      <dgm:spPr/>
      <dgm:t>
        <a:bodyPr/>
        <a:lstStyle/>
        <a:p>
          <a:endParaRPr lang="en-GB"/>
        </a:p>
      </dgm:t>
    </dgm:pt>
    <dgm:pt modelId="{CCBD7D42-DE33-4A48-9307-D4D798E88A10}">
      <dgm:prSet/>
      <dgm:spPr/>
      <dgm:t>
        <a:bodyPr/>
        <a:lstStyle/>
        <a:p>
          <a:r>
            <a:rPr lang="en-GB" dirty="0"/>
            <a:t>Bilingual</a:t>
          </a:r>
        </a:p>
      </dgm:t>
    </dgm:pt>
    <dgm:pt modelId="{35849832-ADAF-4F2C-BEBA-1335216FC928}" type="parTrans" cxnId="{F4BA386B-1A98-482C-BC93-544B7E5B8D0D}">
      <dgm:prSet/>
      <dgm:spPr/>
      <dgm:t>
        <a:bodyPr/>
        <a:lstStyle/>
        <a:p>
          <a:endParaRPr lang="en-GB"/>
        </a:p>
      </dgm:t>
    </dgm:pt>
    <dgm:pt modelId="{B6E60D8C-8DAB-417F-8FE3-0C86238C2E67}" type="sibTrans" cxnId="{F4BA386B-1A98-482C-BC93-544B7E5B8D0D}">
      <dgm:prSet/>
      <dgm:spPr/>
      <dgm:t>
        <a:bodyPr/>
        <a:lstStyle/>
        <a:p>
          <a:endParaRPr lang="en-GB"/>
        </a:p>
      </dgm:t>
    </dgm:pt>
    <dgm:pt modelId="{B72977BD-7E43-48EF-B80B-0E174D8D479E}">
      <dgm:prSet/>
      <dgm:spPr/>
      <dgm:t>
        <a:bodyPr/>
        <a:lstStyle/>
        <a:p>
          <a:r>
            <a:rPr lang="en-GB" dirty="0"/>
            <a:t>Experienced in finance</a:t>
          </a:r>
        </a:p>
      </dgm:t>
    </dgm:pt>
    <dgm:pt modelId="{96781E6B-0A9D-4458-AF98-F6E03461E3EE}" type="parTrans" cxnId="{F4FF99CF-66FE-4E6D-8330-435FB056633A}">
      <dgm:prSet/>
      <dgm:spPr/>
      <dgm:t>
        <a:bodyPr/>
        <a:lstStyle/>
        <a:p>
          <a:endParaRPr lang="en-GB"/>
        </a:p>
      </dgm:t>
    </dgm:pt>
    <dgm:pt modelId="{62F30B99-B10F-4B45-A39A-5F2C683CD715}" type="sibTrans" cxnId="{F4FF99CF-66FE-4E6D-8330-435FB056633A}">
      <dgm:prSet/>
      <dgm:spPr/>
      <dgm:t>
        <a:bodyPr/>
        <a:lstStyle/>
        <a:p>
          <a:endParaRPr lang="en-GB"/>
        </a:p>
      </dgm:t>
    </dgm:pt>
    <dgm:pt modelId="{63881A0F-0E37-EF43-97F0-207D15665658}">
      <dgm:prSet/>
      <dgm:spPr/>
      <dgm:t>
        <a:bodyPr/>
        <a:lstStyle/>
        <a:p>
          <a:r>
            <a:rPr lang="en-GB" dirty="0"/>
            <a:t>Competent in meeting deadlines</a:t>
          </a:r>
        </a:p>
      </dgm:t>
    </dgm:pt>
    <dgm:pt modelId="{D181FC3E-51CD-B840-B588-D9749D41901D}" type="parTrans" cxnId="{CA2E7E43-06A2-3E49-A433-FE175F3BF90E}">
      <dgm:prSet/>
      <dgm:spPr/>
      <dgm:t>
        <a:bodyPr/>
        <a:lstStyle/>
        <a:p>
          <a:endParaRPr lang="en-US"/>
        </a:p>
      </dgm:t>
    </dgm:pt>
    <dgm:pt modelId="{EA77F42B-9B2D-B748-BE3B-F6440CF7F7DE}" type="sibTrans" cxnId="{CA2E7E43-06A2-3E49-A433-FE175F3BF90E}">
      <dgm:prSet/>
      <dgm:spPr/>
      <dgm:t>
        <a:bodyPr/>
        <a:lstStyle/>
        <a:p>
          <a:endParaRPr lang="en-US"/>
        </a:p>
      </dgm:t>
    </dgm:pt>
    <dgm:pt modelId="{11E0EFB6-2FB7-9B41-870D-7B6343811FFB}">
      <dgm:prSet/>
      <dgm:spPr/>
      <dgm:t>
        <a:bodyPr/>
        <a:lstStyle/>
        <a:p>
          <a:r>
            <a:rPr lang="en-GB" dirty="0"/>
            <a:t>Literacy skills</a:t>
          </a:r>
        </a:p>
      </dgm:t>
    </dgm:pt>
    <dgm:pt modelId="{FE17C55E-33D3-0545-A7A1-C6B22980245E}" type="parTrans" cxnId="{A6BD16B6-1D44-B64A-867E-373344CCB573}">
      <dgm:prSet/>
      <dgm:spPr/>
      <dgm:t>
        <a:bodyPr/>
        <a:lstStyle/>
        <a:p>
          <a:endParaRPr lang="en-US"/>
        </a:p>
      </dgm:t>
    </dgm:pt>
    <dgm:pt modelId="{6D0DF38C-3785-1643-898C-2D7614A4555B}" type="sibTrans" cxnId="{A6BD16B6-1D44-B64A-867E-373344CCB573}">
      <dgm:prSet/>
      <dgm:spPr/>
      <dgm:t>
        <a:bodyPr/>
        <a:lstStyle/>
        <a:p>
          <a:endParaRPr lang="en-US"/>
        </a:p>
      </dgm:t>
    </dgm:pt>
    <dgm:pt modelId="{483F81AD-6B2B-BD43-92CA-74018ECD704C}">
      <dgm:prSet/>
      <dgm:spPr/>
      <dgm:t>
        <a:bodyPr/>
        <a:lstStyle/>
        <a:p>
          <a:r>
            <a:rPr lang="en-GB" dirty="0"/>
            <a:t>Competent in customer care</a:t>
          </a:r>
        </a:p>
      </dgm:t>
    </dgm:pt>
    <dgm:pt modelId="{D5A7A766-1E75-CA43-9B60-B84901E1BF0B}" type="parTrans" cxnId="{670C9BF3-17C9-1249-B949-833AC0FD9B3A}">
      <dgm:prSet/>
      <dgm:spPr/>
      <dgm:t>
        <a:bodyPr/>
        <a:lstStyle/>
        <a:p>
          <a:endParaRPr lang="en-US"/>
        </a:p>
      </dgm:t>
    </dgm:pt>
    <dgm:pt modelId="{A1759BBA-C181-2A44-8B40-DB7D1AD2E0DE}" type="sibTrans" cxnId="{670C9BF3-17C9-1249-B949-833AC0FD9B3A}">
      <dgm:prSet/>
      <dgm:spPr/>
      <dgm:t>
        <a:bodyPr/>
        <a:lstStyle/>
        <a:p>
          <a:endParaRPr lang="en-US"/>
        </a:p>
      </dgm:t>
    </dgm:pt>
    <dgm:pt modelId="{1074B5DC-7875-BC43-B060-7F48CE6DB7E5}">
      <dgm:prSet/>
      <dgm:spPr/>
      <dgm:t>
        <a:bodyPr/>
        <a:lstStyle/>
        <a:p>
          <a:r>
            <a:rPr lang="en-GB" dirty="0"/>
            <a:t>Team builder</a:t>
          </a:r>
        </a:p>
      </dgm:t>
    </dgm:pt>
    <dgm:pt modelId="{EB49092E-D0A3-3745-86A6-CD7FA367BC10}" type="parTrans" cxnId="{EBF3A84C-92C8-0948-AE81-78274DD53B8F}">
      <dgm:prSet/>
      <dgm:spPr/>
      <dgm:t>
        <a:bodyPr/>
        <a:lstStyle/>
        <a:p>
          <a:endParaRPr lang="en-US"/>
        </a:p>
      </dgm:t>
    </dgm:pt>
    <dgm:pt modelId="{50AD4685-F759-E141-9C67-12B1D057F529}" type="sibTrans" cxnId="{EBF3A84C-92C8-0948-AE81-78274DD53B8F}">
      <dgm:prSet/>
      <dgm:spPr/>
      <dgm:t>
        <a:bodyPr/>
        <a:lstStyle/>
        <a:p>
          <a:endParaRPr lang="en-US"/>
        </a:p>
      </dgm:t>
    </dgm:pt>
    <dgm:pt modelId="{C34FE024-8FAC-4E9E-A72D-FC4F9DFAFB9E}" type="pres">
      <dgm:prSet presAssocID="{E0E73DD1-9CE1-46B7-B526-2967C399B39C}" presName="Name0" presStyleCnt="0">
        <dgm:presLayoutVars>
          <dgm:dir/>
          <dgm:resizeHandles val="exact"/>
        </dgm:presLayoutVars>
      </dgm:prSet>
      <dgm:spPr/>
    </dgm:pt>
    <dgm:pt modelId="{0D3C9D98-0FB6-4881-B08F-EEDB0985707E}" type="pres">
      <dgm:prSet presAssocID="{E0E73DD1-9CE1-46B7-B526-2967C399B39C}" presName="cycle" presStyleCnt="0"/>
      <dgm:spPr/>
    </dgm:pt>
    <dgm:pt modelId="{EDD6DED5-77A0-0F41-A037-32542057AA16}" type="pres">
      <dgm:prSet presAssocID="{EFA7446B-CF9D-46B9-8527-DAB86B773017}" presName="nodeFirstNode" presStyleLbl="node1" presStyleIdx="0" presStyleCnt="11">
        <dgm:presLayoutVars>
          <dgm:bulletEnabled val="1"/>
        </dgm:presLayoutVars>
      </dgm:prSet>
      <dgm:spPr/>
    </dgm:pt>
    <dgm:pt modelId="{434FA3E5-B769-FB4C-BE72-9D58EC2C0795}" type="pres">
      <dgm:prSet presAssocID="{43AA7F04-7EE0-485E-A7CE-1E06E9B48A91}" presName="sibTransFirstNode" presStyleLbl="bgShp" presStyleIdx="0" presStyleCnt="1"/>
      <dgm:spPr/>
    </dgm:pt>
    <dgm:pt modelId="{F08611B7-91EB-4768-AAF9-07CC6D28F179}" type="pres">
      <dgm:prSet presAssocID="{0830512D-EDB7-4ABD-9E30-CD4DF99B0D09}" presName="nodeFollowingNodes" presStyleLbl="node1" presStyleIdx="1" presStyleCnt="11">
        <dgm:presLayoutVars>
          <dgm:bulletEnabled val="1"/>
        </dgm:presLayoutVars>
      </dgm:prSet>
      <dgm:spPr/>
    </dgm:pt>
    <dgm:pt modelId="{E56A1168-DCF7-4669-8E99-4F09EBB444E9}" type="pres">
      <dgm:prSet presAssocID="{B451AF52-2578-4C58-8F82-43A2B7A11FF1}" presName="nodeFollowingNodes" presStyleLbl="node1" presStyleIdx="2" presStyleCnt="11">
        <dgm:presLayoutVars>
          <dgm:bulletEnabled val="1"/>
        </dgm:presLayoutVars>
      </dgm:prSet>
      <dgm:spPr/>
    </dgm:pt>
    <dgm:pt modelId="{9C581F19-2163-4C88-9D27-1B53C2FCF99E}" type="pres">
      <dgm:prSet presAssocID="{238FB950-652A-4BA4-B273-91C88515C327}" presName="nodeFollowingNodes" presStyleLbl="node1" presStyleIdx="3" presStyleCnt="11">
        <dgm:presLayoutVars>
          <dgm:bulletEnabled val="1"/>
        </dgm:presLayoutVars>
      </dgm:prSet>
      <dgm:spPr/>
    </dgm:pt>
    <dgm:pt modelId="{FBF3AC3D-8E3A-4FEF-ADA9-FDF0924BB11C}" type="pres">
      <dgm:prSet presAssocID="{5ABE8A34-2444-4733-BA86-43F011FAA46C}" presName="nodeFollowingNodes" presStyleLbl="node1" presStyleIdx="4" presStyleCnt="11">
        <dgm:presLayoutVars>
          <dgm:bulletEnabled val="1"/>
        </dgm:presLayoutVars>
      </dgm:prSet>
      <dgm:spPr/>
    </dgm:pt>
    <dgm:pt modelId="{87897B7D-942A-4E6F-884B-606968721F77}" type="pres">
      <dgm:prSet presAssocID="{CCBD7D42-DE33-4A48-9307-D4D798E88A10}" presName="nodeFollowingNodes" presStyleLbl="node1" presStyleIdx="5" presStyleCnt="11">
        <dgm:presLayoutVars>
          <dgm:bulletEnabled val="1"/>
        </dgm:presLayoutVars>
      </dgm:prSet>
      <dgm:spPr/>
    </dgm:pt>
    <dgm:pt modelId="{2624DFEE-A6E5-40A6-A220-A489B8488254}" type="pres">
      <dgm:prSet presAssocID="{B72977BD-7E43-48EF-B80B-0E174D8D479E}" presName="nodeFollowingNodes" presStyleLbl="node1" presStyleIdx="6" presStyleCnt="11">
        <dgm:presLayoutVars>
          <dgm:bulletEnabled val="1"/>
        </dgm:presLayoutVars>
      </dgm:prSet>
      <dgm:spPr/>
    </dgm:pt>
    <dgm:pt modelId="{F6D03468-EEFC-184B-BC68-DACAA987438A}" type="pres">
      <dgm:prSet presAssocID="{63881A0F-0E37-EF43-97F0-207D15665658}" presName="nodeFollowingNodes" presStyleLbl="node1" presStyleIdx="7" presStyleCnt="11">
        <dgm:presLayoutVars>
          <dgm:bulletEnabled val="1"/>
        </dgm:presLayoutVars>
      </dgm:prSet>
      <dgm:spPr/>
    </dgm:pt>
    <dgm:pt modelId="{CE2A2D15-2B91-9B4F-B49D-7AE46F742531}" type="pres">
      <dgm:prSet presAssocID="{11E0EFB6-2FB7-9B41-870D-7B6343811FFB}" presName="nodeFollowingNodes" presStyleLbl="node1" presStyleIdx="8" presStyleCnt="11">
        <dgm:presLayoutVars>
          <dgm:bulletEnabled val="1"/>
        </dgm:presLayoutVars>
      </dgm:prSet>
      <dgm:spPr/>
    </dgm:pt>
    <dgm:pt modelId="{71827294-BA93-E649-9F83-6F03A9EE3D03}" type="pres">
      <dgm:prSet presAssocID="{483F81AD-6B2B-BD43-92CA-74018ECD704C}" presName="nodeFollowingNodes" presStyleLbl="node1" presStyleIdx="9" presStyleCnt="11">
        <dgm:presLayoutVars>
          <dgm:bulletEnabled val="1"/>
        </dgm:presLayoutVars>
      </dgm:prSet>
      <dgm:spPr/>
    </dgm:pt>
    <dgm:pt modelId="{A2C9659B-9975-1543-BB74-204F13A66B0D}" type="pres">
      <dgm:prSet presAssocID="{1074B5DC-7875-BC43-B060-7F48CE6DB7E5}" presName="nodeFollowingNodes" presStyleLbl="node1" presStyleIdx="10" presStyleCnt="11">
        <dgm:presLayoutVars>
          <dgm:bulletEnabled val="1"/>
        </dgm:presLayoutVars>
      </dgm:prSet>
      <dgm:spPr/>
    </dgm:pt>
  </dgm:ptLst>
  <dgm:cxnLst>
    <dgm:cxn modelId="{1B6EBE29-E63C-F442-8779-0DB8AB64BC00}" type="presOf" srcId="{EFA7446B-CF9D-46B9-8527-DAB86B773017}" destId="{EDD6DED5-77A0-0F41-A037-32542057AA16}" srcOrd="0" destOrd="0" presId="urn:microsoft.com/office/officeart/2005/8/layout/cycle3"/>
    <dgm:cxn modelId="{BB305C2D-2415-764F-B2E3-76634A91A4B3}" type="presOf" srcId="{63881A0F-0E37-EF43-97F0-207D15665658}" destId="{F6D03468-EEFC-184B-BC68-DACAA987438A}" srcOrd="0" destOrd="0" presId="urn:microsoft.com/office/officeart/2005/8/layout/cycle3"/>
    <dgm:cxn modelId="{B572AA35-B8EF-45E5-82A2-F6AE71CC8FE7}" type="presOf" srcId="{B451AF52-2578-4C58-8F82-43A2B7A11FF1}" destId="{E56A1168-DCF7-4669-8E99-4F09EBB444E9}" srcOrd="0" destOrd="0" presId="urn:microsoft.com/office/officeart/2005/8/layout/cycle3"/>
    <dgm:cxn modelId="{4582EB38-E207-41A3-8814-B1C7A1FBC8CC}" srcId="{E0E73DD1-9CE1-46B7-B526-2967C399B39C}" destId="{0830512D-EDB7-4ABD-9E30-CD4DF99B0D09}" srcOrd="1" destOrd="0" parTransId="{9438E116-9D51-4813-B2C1-A9C664360D6A}" sibTransId="{9DD0849A-9D9B-4956-ACD7-DC16F037D7CA}"/>
    <dgm:cxn modelId="{CA2E7E43-06A2-3E49-A433-FE175F3BF90E}" srcId="{E0E73DD1-9CE1-46B7-B526-2967C399B39C}" destId="{63881A0F-0E37-EF43-97F0-207D15665658}" srcOrd="7" destOrd="0" parTransId="{D181FC3E-51CD-B840-B588-D9749D41901D}" sibTransId="{EA77F42B-9B2D-B748-BE3B-F6440CF7F7DE}"/>
    <dgm:cxn modelId="{EBF3A84C-92C8-0948-AE81-78274DD53B8F}" srcId="{E0E73DD1-9CE1-46B7-B526-2967C399B39C}" destId="{1074B5DC-7875-BC43-B060-7F48CE6DB7E5}" srcOrd="10" destOrd="0" parTransId="{EB49092E-D0A3-3745-86A6-CD7FA367BC10}" sibTransId="{50AD4685-F759-E141-9C67-12B1D057F529}"/>
    <dgm:cxn modelId="{A4BC525E-88A6-462B-A163-1DECF70091B3}" srcId="{E0E73DD1-9CE1-46B7-B526-2967C399B39C}" destId="{B451AF52-2578-4C58-8F82-43A2B7A11FF1}" srcOrd="2" destOrd="0" parTransId="{EE36579C-5CBA-4798-B042-2AE2065E74F0}" sibTransId="{31D34481-7E53-478D-AD0F-56A8F34F9810}"/>
    <dgm:cxn modelId="{A38D2B60-A707-E844-A2A7-CD160CAD0741}" type="presOf" srcId="{11E0EFB6-2FB7-9B41-870D-7B6343811FFB}" destId="{CE2A2D15-2B91-9B4F-B49D-7AE46F742531}" srcOrd="0" destOrd="0" presId="urn:microsoft.com/office/officeart/2005/8/layout/cycle3"/>
    <dgm:cxn modelId="{585FCA65-BFE1-40CE-B555-743FB9243C0B}" type="presOf" srcId="{CCBD7D42-DE33-4A48-9307-D4D798E88A10}" destId="{87897B7D-942A-4E6F-884B-606968721F77}" srcOrd="0" destOrd="0" presId="urn:microsoft.com/office/officeart/2005/8/layout/cycle3"/>
    <dgm:cxn modelId="{33102B69-254E-40DC-94EA-E68EDA056FB1}" srcId="{E0E73DD1-9CE1-46B7-B526-2967C399B39C}" destId="{EFA7446B-CF9D-46B9-8527-DAB86B773017}" srcOrd="0" destOrd="0" parTransId="{A905AFAA-199D-4E1A-B66A-87A063A17E9A}" sibTransId="{43AA7F04-7EE0-485E-A7CE-1E06E9B48A91}"/>
    <dgm:cxn modelId="{F4BA386B-1A98-482C-BC93-544B7E5B8D0D}" srcId="{E0E73DD1-9CE1-46B7-B526-2967C399B39C}" destId="{CCBD7D42-DE33-4A48-9307-D4D798E88A10}" srcOrd="5" destOrd="0" parTransId="{35849832-ADAF-4F2C-BEBA-1335216FC928}" sibTransId="{B6E60D8C-8DAB-417F-8FE3-0C86238C2E67}"/>
    <dgm:cxn modelId="{0756A675-6668-4E02-831D-B6E0692B77BA}" srcId="{E0E73DD1-9CE1-46B7-B526-2967C399B39C}" destId="{238FB950-652A-4BA4-B273-91C88515C327}" srcOrd="3" destOrd="0" parTransId="{0717B201-3D78-45DC-B878-39735C781359}" sibTransId="{D6C42FD0-3E7B-427C-A53F-728CE5FEB88B}"/>
    <dgm:cxn modelId="{67A55176-6C3B-45B4-9B77-68DBDE80C2C3}" srcId="{E0E73DD1-9CE1-46B7-B526-2967C399B39C}" destId="{5ABE8A34-2444-4733-BA86-43F011FAA46C}" srcOrd="4" destOrd="0" parTransId="{60ECA6F9-4CA0-4A5E-8440-632DE8B321E3}" sibTransId="{01D20752-CD57-48C6-84E9-13D85184050B}"/>
    <dgm:cxn modelId="{3C4CE0A0-BD73-EC41-B070-C9DDAC57F6CF}" type="presOf" srcId="{1074B5DC-7875-BC43-B060-7F48CE6DB7E5}" destId="{A2C9659B-9975-1543-BB74-204F13A66B0D}" srcOrd="0" destOrd="0" presId="urn:microsoft.com/office/officeart/2005/8/layout/cycle3"/>
    <dgm:cxn modelId="{A6BD16B6-1D44-B64A-867E-373344CCB573}" srcId="{E0E73DD1-9CE1-46B7-B526-2967C399B39C}" destId="{11E0EFB6-2FB7-9B41-870D-7B6343811FFB}" srcOrd="8" destOrd="0" parTransId="{FE17C55E-33D3-0545-A7A1-C6B22980245E}" sibTransId="{6D0DF38C-3785-1643-898C-2D7614A4555B}"/>
    <dgm:cxn modelId="{0C8BF2BE-B09E-476F-8B6C-275D938A0DB4}" type="presOf" srcId="{E0E73DD1-9CE1-46B7-B526-2967C399B39C}" destId="{C34FE024-8FAC-4E9E-A72D-FC4F9DFAFB9E}" srcOrd="0" destOrd="0" presId="urn:microsoft.com/office/officeart/2005/8/layout/cycle3"/>
    <dgm:cxn modelId="{C5D98BC1-05F0-484D-BA9E-20537CFCFBF0}" type="presOf" srcId="{B72977BD-7E43-48EF-B80B-0E174D8D479E}" destId="{2624DFEE-A6E5-40A6-A220-A489B8488254}" srcOrd="0" destOrd="0" presId="urn:microsoft.com/office/officeart/2005/8/layout/cycle3"/>
    <dgm:cxn modelId="{B9E9E6C5-AE4C-49E4-AB84-30B1A89C7283}" type="presOf" srcId="{238FB950-652A-4BA4-B273-91C88515C327}" destId="{9C581F19-2163-4C88-9D27-1B53C2FCF99E}" srcOrd="0" destOrd="0" presId="urn:microsoft.com/office/officeart/2005/8/layout/cycle3"/>
    <dgm:cxn modelId="{BD464ACC-7847-C045-81FA-BF3FAA347030}" type="presOf" srcId="{483F81AD-6B2B-BD43-92CA-74018ECD704C}" destId="{71827294-BA93-E649-9F83-6F03A9EE3D03}" srcOrd="0" destOrd="0" presId="urn:microsoft.com/office/officeart/2005/8/layout/cycle3"/>
    <dgm:cxn modelId="{F4FF99CF-66FE-4E6D-8330-435FB056633A}" srcId="{E0E73DD1-9CE1-46B7-B526-2967C399B39C}" destId="{B72977BD-7E43-48EF-B80B-0E174D8D479E}" srcOrd="6" destOrd="0" parTransId="{96781E6B-0A9D-4458-AF98-F6E03461E3EE}" sibTransId="{62F30B99-B10F-4B45-A39A-5F2C683CD715}"/>
    <dgm:cxn modelId="{3644B4CF-D035-4542-B51E-B14E5F382CC6}" type="presOf" srcId="{0830512D-EDB7-4ABD-9E30-CD4DF99B0D09}" destId="{F08611B7-91EB-4768-AAF9-07CC6D28F179}" srcOrd="0" destOrd="0" presId="urn:microsoft.com/office/officeart/2005/8/layout/cycle3"/>
    <dgm:cxn modelId="{E4BF35D7-1D38-CC4B-AD11-8FB6B6EBE41D}" type="presOf" srcId="{43AA7F04-7EE0-485E-A7CE-1E06E9B48A91}" destId="{434FA3E5-B769-FB4C-BE72-9D58EC2C0795}" srcOrd="0" destOrd="0" presId="urn:microsoft.com/office/officeart/2005/8/layout/cycle3"/>
    <dgm:cxn modelId="{670C9BF3-17C9-1249-B949-833AC0FD9B3A}" srcId="{E0E73DD1-9CE1-46B7-B526-2967C399B39C}" destId="{483F81AD-6B2B-BD43-92CA-74018ECD704C}" srcOrd="9" destOrd="0" parTransId="{D5A7A766-1E75-CA43-9B60-B84901E1BF0B}" sibTransId="{A1759BBA-C181-2A44-8B40-DB7D1AD2E0DE}"/>
    <dgm:cxn modelId="{97CCC2FC-7A5A-41AD-B0DE-BA4C36F25ADC}" type="presOf" srcId="{5ABE8A34-2444-4733-BA86-43F011FAA46C}" destId="{FBF3AC3D-8E3A-4FEF-ADA9-FDF0924BB11C}" srcOrd="0" destOrd="0" presId="urn:microsoft.com/office/officeart/2005/8/layout/cycle3"/>
    <dgm:cxn modelId="{7AD2405D-A8D7-4609-9C20-4AC0794487A1}" type="presParOf" srcId="{C34FE024-8FAC-4E9E-A72D-FC4F9DFAFB9E}" destId="{0D3C9D98-0FB6-4881-B08F-EEDB0985707E}" srcOrd="0" destOrd="0" presId="urn:microsoft.com/office/officeart/2005/8/layout/cycle3"/>
    <dgm:cxn modelId="{A2DBA1CB-5452-AB4A-8B11-FEE9631DCE9B}" type="presParOf" srcId="{0D3C9D98-0FB6-4881-B08F-EEDB0985707E}" destId="{EDD6DED5-77A0-0F41-A037-32542057AA16}" srcOrd="0" destOrd="0" presId="urn:microsoft.com/office/officeart/2005/8/layout/cycle3"/>
    <dgm:cxn modelId="{40790FE1-0C11-7849-BB18-D21D604C8472}" type="presParOf" srcId="{0D3C9D98-0FB6-4881-B08F-EEDB0985707E}" destId="{434FA3E5-B769-FB4C-BE72-9D58EC2C0795}" srcOrd="1" destOrd="0" presId="urn:microsoft.com/office/officeart/2005/8/layout/cycle3"/>
    <dgm:cxn modelId="{EB50D577-FF9D-4D66-904B-4CDE59316E61}" type="presParOf" srcId="{0D3C9D98-0FB6-4881-B08F-EEDB0985707E}" destId="{F08611B7-91EB-4768-AAF9-07CC6D28F179}" srcOrd="2" destOrd="0" presId="urn:microsoft.com/office/officeart/2005/8/layout/cycle3"/>
    <dgm:cxn modelId="{8C6D82F1-A8AC-495C-B4CD-8B8D6B5B129E}" type="presParOf" srcId="{0D3C9D98-0FB6-4881-B08F-EEDB0985707E}" destId="{E56A1168-DCF7-4669-8E99-4F09EBB444E9}" srcOrd="3" destOrd="0" presId="urn:microsoft.com/office/officeart/2005/8/layout/cycle3"/>
    <dgm:cxn modelId="{A6476471-5879-4BE1-B9EE-DE01FF45DC06}" type="presParOf" srcId="{0D3C9D98-0FB6-4881-B08F-EEDB0985707E}" destId="{9C581F19-2163-4C88-9D27-1B53C2FCF99E}" srcOrd="4" destOrd="0" presId="urn:microsoft.com/office/officeart/2005/8/layout/cycle3"/>
    <dgm:cxn modelId="{016C0629-248C-4C6B-BD0A-4E821F153BB4}" type="presParOf" srcId="{0D3C9D98-0FB6-4881-B08F-EEDB0985707E}" destId="{FBF3AC3D-8E3A-4FEF-ADA9-FDF0924BB11C}" srcOrd="5" destOrd="0" presId="urn:microsoft.com/office/officeart/2005/8/layout/cycle3"/>
    <dgm:cxn modelId="{231F4D7A-D258-4A3A-872C-37F0E977A8B2}" type="presParOf" srcId="{0D3C9D98-0FB6-4881-B08F-EEDB0985707E}" destId="{87897B7D-942A-4E6F-884B-606968721F77}" srcOrd="6" destOrd="0" presId="urn:microsoft.com/office/officeart/2005/8/layout/cycle3"/>
    <dgm:cxn modelId="{C73DFF66-D23B-4E84-9629-A0FCA8291D93}" type="presParOf" srcId="{0D3C9D98-0FB6-4881-B08F-EEDB0985707E}" destId="{2624DFEE-A6E5-40A6-A220-A489B8488254}" srcOrd="7" destOrd="0" presId="urn:microsoft.com/office/officeart/2005/8/layout/cycle3"/>
    <dgm:cxn modelId="{4B0FC471-108E-F54B-A767-CC324F1291E2}" type="presParOf" srcId="{0D3C9D98-0FB6-4881-B08F-EEDB0985707E}" destId="{F6D03468-EEFC-184B-BC68-DACAA987438A}" srcOrd="8" destOrd="0" presId="urn:microsoft.com/office/officeart/2005/8/layout/cycle3"/>
    <dgm:cxn modelId="{265616E0-5451-214A-97A0-E4D2435E9C05}" type="presParOf" srcId="{0D3C9D98-0FB6-4881-B08F-EEDB0985707E}" destId="{CE2A2D15-2B91-9B4F-B49D-7AE46F742531}" srcOrd="9" destOrd="0" presId="urn:microsoft.com/office/officeart/2005/8/layout/cycle3"/>
    <dgm:cxn modelId="{45B4A900-1CE8-E042-8CDA-C9533AF81115}" type="presParOf" srcId="{0D3C9D98-0FB6-4881-B08F-EEDB0985707E}" destId="{71827294-BA93-E649-9F83-6F03A9EE3D03}" srcOrd="10" destOrd="0" presId="urn:microsoft.com/office/officeart/2005/8/layout/cycle3"/>
    <dgm:cxn modelId="{B2C28D6F-6F79-AE47-858F-DAAD3D8FE830}" type="presParOf" srcId="{0D3C9D98-0FB6-4881-B08F-EEDB0985707E}" destId="{A2C9659B-9975-1543-BB74-204F13A66B0D}" srcOrd="11" destOrd="0" presId="urn:microsoft.com/office/officeart/2005/8/layout/cycle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E24996-B3C9-4B51-A7B1-69D45AA3ED51}">
      <dsp:nvSpPr>
        <dsp:cNvPr id="0" name=""/>
        <dsp:cNvSpPr/>
      </dsp:nvSpPr>
      <dsp:spPr>
        <a:xfrm>
          <a:off x="124294" y="-43409"/>
          <a:ext cx="4646465" cy="4646465"/>
        </a:xfrm>
        <a:prstGeom prst="circularArrow">
          <a:avLst>
            <a:gd name="adj1" fmla="val 5544"/>
            <a:gd name="adj2" fmla="val 330680"/>
            <a:gd name="adj3" fmla="val 14973515"/>
            <a:gd name="adj4" fmla="val 16692082"/>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BB24F0-8C54-42F4-B893-48CE034F32A9}">
      <dsp:nvSpPr>
        <dsp:cNvPr id="0" name=""/>
        <dsp:cNvSpPr/>
      </dsp:nvSpPr>
      <dsp:spPr>
        <a:xfrm>
          <a:off x="1963519" y="34774"/>
          <a:ext cx="968016" cy="48400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i="1" kern="1200">
              <a:latin typeface="Corbel" panose="020B0503020204020204"/>
            </a:rPr>
            <a:t>Passionate</a:t>
          </a:r>
          <a:endParaRPr lang="en-GB" sz="1000" i="1" kern="1200"/>
        </a:p>
      </dsp:txBody>
      <dsp:txXfrm>
        <a:off x="1987146" y="58401"/>
        <a:ext cx="920762" cy="436754"/>
      </dsp:txXfrm>
    </dsp:sp>
    <dsp:sp modelId="{32945D56-B8AB-4168-AED9-963629A64646}">
      <dsp:nvSpPr>
        <dsp:cNvPr id="0" name=""/>
        <dsp:cNvSpPr/>
      </dsp:nvSpPr>
      <dsp:spPr>
        <a:xfrm>
          <a:off x="3034764" y="349319"/>
          <a:ext cx="968016" cy="48400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Communication</a:t>
          </a:r>
          <a:endParaRPr lang="en-US" sz="1000" kern="1200"/>
        </a:p>
      </dsp:txBody>
      <dsp:txXfrm>
        <a:off x="3058391" y="372946"/>
        <a:ext cx="920762" cy="436754"/>
      </dsp:txXfrm>
    </dsp:sp>
    <dsp:sp modelId="{590F885B-D5C9-40FD-9896-D5C40462A98F}">
      <dsp:nvSpPr>
        <dsp:cNvPr id="0" name=""/>
        <dsp:cNvSpPr/>
      </dsp:nvSpPr>
      <dsp:spPr>
        <a:xfrm>
          <a:off x="3765896" y="1193091"/>
          <a:ext cx="968016" cy="48400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Transparent</a:t>
          </a:r>
        </a:p>
      </dsp:txBody>
      <dsp:txXfrm>
        <a:off x="3789523" y="1216718"/>
        <a:ext cx="920762" cy="436754"/>
      </dsp:txXfrm>
    </dsp:sp>
    <dsp:sp modelId="{13AEC26D-7114-4956-9826-732D9EB57C9C}">
      <dsp:nvSpPr>
        <dsp:cNvPr id="0" name=""/>
        <dsp:cNvSpPr/>
      </dsp:nvSpPr>
      <dsp:spPr>
        <a:xfrm>
          <a:off x="3924786" y="2298197"/>
          <a:ext cx="968016" cy="48400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Trustworthy</a:t>
          </a:r>
          <a:endParaRPr lang="en-US" sz="1000" kern="1200"/>
        </a:p>
      </dsp:txBody>
      <dsp:txXfrm>
        <a:off x="3948413" y="2321824"/>
        <a:ext cx="920762" cy="436754"/>
      </dsp:txXfrm>
    </dsp:sp>
    <dsp:sp modelId="{B92743FC-6103-4B21-9646-E161E6EB74F4}">
      <dsp:nvSpPr>
        <dsp:cNvPr id="0" name=""/>
        <dsp:cNvSpPr/>
      </dsp:nvSpPr>
      <dsp:spPr>
        <a:xfrm>
          <a:off x="3460988" y="3313773"/>
          <a:ext cx="968016" cy="48400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Ability to adapt </a:t>
          </a:r>
          <a:endParaRPr lang="en-US" sz="1000" kern="1200"/>
        </a:p>
      </dsp:txBody>
      <dsp:txXfrm>
        <a:off x="3484615" y="3337400"/>
        <a:ext cx="920762" cy="436754"/>
      </dsp:txXfrm>
    </dsp:sp>
    <dsp:sp modelId="{C2F3F117-3715-45DC-B0FE-C3829AD6F172}">
      <dsp:nvSpPr>
        <dsp:cNvPr id="0" name=""/>
        <dsp:cNvSpPr/>
      </dsp:nvSpPr>
      <dsp:spPr>
        <a:xfrm>
          <a:off x="2521754" y="3917382"/>
          <a:ext cx="968016" cy="48400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Excellent Organiser</a:t>
          </a:r>
          <a:endParaRPr lang="en-US" sz="1000" kern="1200"/>
        </a:p>
      </dsp:txBody>
      <dsp:txXfrm>
        <a:off x="2545381" y="3941009"/>
        <a:ext cx="920762" cy="436754"/>
      </dsp:txXfrm>
    </dsp:sp>
    <dsp:sp modelId="{91A227EB-FD69-4D55-BB40-B49A7CCD0C88}">
      <dsp:nvSpPr>
        <dsp:cNvPr id="0" name=""/>
        <dsp:cNvSpPr/>
      </dsp:nvSpPr>
      <dsp:spPr>
        <a:xfrm>
          <a:off x="1405284" y="3917382"/>
          <a:ext cx="968016" cy="48400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Discreet</a:t>
          </a:r>
          <a:endParaRPr lang="en-US" sz="1000" kern="1200"/>
        </a:p>
      </dsp:txBody>
      <dsp:txXfrm>
        <a:off x="1428911" y="3941009"/>
        <a:ext cx="920762" cy="436754"/>
      </dsp:txXfrm>
    </dsp:sp>
    <dsp:sp modelId="{1AAFD1D7-F9EA-4055-836F-D48B53E65865}">
      <dsp:nvSpPr>
        <dsp:cNvPr id="0" name=""/>
        <dsp:cNvSpPr/>
      </dsp:nvSpPr>
      <dsp:spPr>
        <a:xfrm>
          <a:off x="466050" y="3313773"/>
          <a:ext cx="968016" cy="48400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Creative</a:t>
          </a:r>
          <a:endParaRPr lang="en-US" sz="1000" kern="1200"/>
        </a:p>
      </dsp:txBody>
      <dsp:txXfrm>
        <a:off x="489677" y="3337400"/>
        <a:ext cx="920762" cy="436754"/>
      </dsp:txXfrm>
    </dsp:sp>
    <dsp:sp modelId="{3DB6707B-6467-4C6B-85D7-219609BA8529}">
      <dsp:nvSpPr>
        <dsp:cNvPr id="0" name=""/>
        <dsp:cNvSpPr/>
      </dsp:nvSpPr>
      <dsp:spPr>
        <a:xfrm>
          <a:off x="2252" y="2298197"/>
          <a:ext cx="968016" cy="48400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Empathetic listener</a:t>
          </a:r>
          <a:endParaRPr lang="en-US" sz="1000" kern="1200" dirty="0"/>
        </a:p>
      </dsp:txBody>
      <dsp:txXfrm>
        <a:off x="25879" y="2321824"/>
        <a:ext cx="920762" cy="436754"/>
      </dsp:txXfrm>
    </dsp:sp>
    <dsp:sp modelId="{5096EF63-93C1-B546-802A-8C236335962A}">
      <dsp:nvSpPr>
        <dsp:cNvPr id="0" name=""/>
        <dsp:cNvSpPr/>
      </dsp:nvSpPr>
      <dsp:spPr>
        <a:xfrm>
          <a:off x="161142" y="1193091"/>
          <a:ext cx="968016" cy="48400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Diverse</a:t>
          </a:r>
        </a:p>
      </dsp:txBody>
      <dsp:txXfrm>
        <a:off x="184769" y="1216718"/>
        <a:ext cx="920762" cy="436754"/>
      </dsp:txXfrm>
    </dsp:sp>
    <dsp:sp modelId="{73192668-229C-B549-951C-6EFA0E48D3DB}">
      <dsp:nvSpPr>
        <dsp:cNvPr id="0" name=""/>
        <dsp:cNvSpPr/>
      </dsp:nvSpPr>
      <dsp:spPr>
        <a:xfrm>
          <a:off x="892274" y="349319"/>
          <a:ext cx="968016" cy="48400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Problem solver</a:t>
          </a:r>
        </a:p>
      </dsp:txBody>
      <dsp:txXfrm>
        <a:off x="915901" y="372946"/>
        <a:ext cx="920762" cy="4367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4FA3E5-B769-FB4C-BE72-9D58EC2C0795}">
      <dsp:nvSpPr>
        <dsp:cNvPr id="0" name=""/>
        <dsp:cNvSpPr/>
      </dsp:nvSpPr>
      <dsp:spPr>
        <a:xfrm>
          <a:off x="294499" y="-74968"/>
          <a:ext cx="4732822" cy="4732822"/>
        </a:xfrm>
        <a:prstGeom prst="circularArrow">
          <a:avLst>
            <a:gd name="adj1" fmla="val 5544"/>
            <a:gd name="adj2" fmla="val 330680"/>
            <a:gd name="adj3" fmla="val 14966177"/>
            <a:gd name="adj4" fmla="val 16696170"/>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D6DED5-77A0-0F41-A037-32542057AA16}">
      <dsp:nvSpPr>
        <dsp:cNvPr id="0" name=""/>
        <dsp:cNvSpPr/>
      </dsp:nvSpPr>
      <dsp:spPr>
        <a:xfrm>
          <a:off x="2163939" y="3646"/>
          <a:ext cx="993943" cy="49697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Ability to manage people</a:t>
          </a:r>
        </a:p>
      </dsp:txBody>
      <dsp:txXfrm>
        <a:off x="2188199" y="27906"/>
        <a:ext cx="945423" cy="448451"/>
      </dsp:txXfrm>
    </dsp:sp>
    <dsp:sp modelId="{F08611B7-91EB-4768-AAF9-07CC6D28F179}">
      <dsp:nvSpPr>
        <dsp:cNvPr id="0" name=""/>
        <dsp:cNvSpPr/>
      </dsp:nvSpPr>
      <dsp:spPr>
        <a:xfrm>
          <a:off x="3255093" y="324038"/>
          <a:ext cx="993943" cy="49697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rtl="0">
            <a:lnSpc>
              <a:spcPct val="90000"/>
            </a:lnSpc>
            <a:spcBef>
              <a:spcPct val="0"/>
            </a:spcBef>
            <a:spcAft>
              <a:spcPct val="35000"/>
            </a:spcAft>
            <a:buNone/>
          </a:pPr>
          <a:r>
            <a:rPr lang="en-GB" sz="900" kern="1200">
              <a:latin typeface="Corbel" panose="020B0503020204020204"/>
            </a:rPr>
            <a:t>Conflict management</a:t>
          </a:r>
          <a:endParaRPr lang="en-GB" sz="900" kern="1200"/>
        </a:p>
      </dsp:txBody>
      <dsp:txXfrm>
        <a:off x="3279353" y="348298"/>
        <a:ext cx="945423" cy="448451"/>
      </dsp:txXfrm>
    </dsp:sp>
    <dsp:sp modelId="{E56A1168-DCF7-4669-8E99-4F09EBB444E9}">
      <dsp:nvSpPr>
        <dsp:cNvPr id="0" name=""/>
        <dsp:cNvSpPr/>
      </dsp:nvSpPr>
      <dsp:spPr>
        <a:xfrm>
          <a:off x="3999813" y="1183491"/>
          <a:ext cx="993943" cy="49697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Professional</a:t>
          </a:r>
        </a:p>
      </dsp:txBody>
      <dsp:txXfrm>
        <a:off x="4024073" y="1207751"/>
        <a:ext cx="945423" cy="448451"/>
      </dsp:txXfrm>
    </dsp:sp>
    <dsp:sp modelId="{9C581F19-2163-4C88-9D27-1B53C2FCF99E}">
      <dsp:nvSpPr>
        <dsp:cNvPr id="0" name=""/>
        <dsp:cNvSpPr/>
      </dsp:nvSpPr>
      <dsp:spPr>
        <a:xfrm>
          <a:off x="4161657" y="2309136"/>
          <a:ext cx="993943" cy="49697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Numeracy skills</a:t>
          </a:r>
        </a:p>
      </dsp:txBody>
      <dsp:txXfrm>
        <a:off x="4185917" y="2333396"/>
        <a:ext cx="945423" cy="448451"/>
      </dsp:txXfrm>
    </dsp:sp>
    <dsp:sp modelId="{FBF3AC3D-8E3A-4FEF-ADA9-FDF0924BB11C}">
      <dsp:nvSpPr>
        <dsp:cNvPr id="0" name=""/>
        <dsp:cNvSpPr/>
      </dsp:nvSpPr>
      <dsp:spPr>
        <a:xfrm>
          <a:off x="3689239" y="3343587"/>
          <a:ext cx="993943" cy="49697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Computer Literate</a:t>
          </a:r>
        </a:p>
      </dsp:txBody>
      <dsp:txXfrm>
        <a:off x="3713499" y="3367847"/>
        <a:ext cx="945423" cy="448451"/>
      </dsp:txXfrm>
    </dsp:sp>
    <dsp:sp modelId="{87897B7D-942A-4E6F-884B-606968721F77}">
      <dsp:nvSpPr>
        <dsp:cNvPr id="0" name=""/>
        <dsp:cNvSpPr/>
      </dsp:nvSpPr>
      <dsp:spPr>
        <a:xfrm>
          <a:off x="2732548" y="3958415"/>
          <a:ext cx="993943" cy="49697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Bilingual</a:t>
          </a:r>
        </a:p>
      </dsp:txBody>
      <dsp:txXfrm>
        <a:off x="2756808" y="3982675"/>
        <a:ext cx="945423" cy="448451"/>
      </dsp:txXfrm>
    </dsp:sp>
    <dsp:sp modelId="{2624DFEE-A6E5-40A6-A220-A489B8488254}">
      <dsp:nvSpPr>
        <dsp:cNvPr id="0" name=""/>
        <dsp:cNvSpPr/>
      </dsp:nvSpPr>
      <dsp:spPr>
        <a:xfrm>
          <a:off x="1595329" y="3958415"/>
          <a:ext cx="993943" cy="49697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Experienced in finance</a:t>
          </a:r>
        </a:p>
      </dsp:txBody>
      <dsp:txXfrm>
        <a:off x="1619589" y="3982675"/>
        <a:ext cx="945423" cy="448451"/>
      </dsp:txXfrm>
    </dsp:sp>
    <dsp:sp modelId="{F6D03468-EEFC-184B-BC68-DACAA987438A}">
      <dsp:nvSpPr>
        <dsp:cNvPr id="0" name=""/>
        <dsp:cNvSpPr/>
      </dsp:nvSpPr>
      <dsp:spPr>
        <a:xfrm>
          <a:off x="638639" y="3343587"/>
          <a:ext cx="993943" cy="49697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Competent in meeting deadlines</a:t>
          </a:r>
        </a:p>
      </dsp:txBody>
      <dsp:txXfrm>
        <a:off x="662899" y="3367847"/>
        <a:ext cx="945423" cy="448451"/>
      </dsp:txXfrm>
    </dsp:sp>
    <dsp:sp modelId="{CE2A2D15-2B91-9B4F-B49D-7AE46F742531}">
      <dsp:nvSpPr>
        <dsp:cNvPr id="0" name=""/>
        <dsp:cNvSpPr/>
      </dsp:nvSpPr>
      <dsp:spPr>
        <a:xfrm>
          <a:off x="166221" y="2309136"/>
          <a:ext cx="993943" cy="49697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Literacy skills</a:t>
          </a:r>
        </a:p>
      </dsp:txBody>
      <dsp:txXfrm>
        <a:off x="190481" y="2333396"/>
        <a:ext cx="945423" cy="448451"/>
      </dsp:txXfrm>
    </dsp:sp>
    <dsp:sp modelId="{71827294-BA93-E649-9F83-6F03A9EE3D03}">
      <dsp:nvSpPr>
        <dsp:cNvPr id="0" name=""/>
        <dsp:cNvSpPr/>
      </dsp:nvSpPr>
      <dsp:spPr>
        <a:xfrm>
          <a:off x="328064" y="1183491"/>
          <a:ext cx="993943" cy="49697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Competent in customer care</a:t>
          </a:r>
        </a:p>
      </dsp:txBody>
      <dsp:txXfrm>
        <a:off x="352324" y="1207751"/>
        <a:ext cx="945423" cy="448451"/>
      </dsp:txXfrm>
    </dsp:sp>
    <dsp:sp modelId="{A2C9659B-9975-1543-BB74-204F13A66B0D}">
      <dsp:nvSpPr>
        <dsp:cNvPr id="0" name=""/>
        <dsp:cNvSpPr/>
      </dsp:nvSpPr>
      <dsp:spPr>
        <a:xfrm>
          <a:off x="1072784" y="324038"/>
          <a:ext cx="993943" cy="496971"/>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Team builder</a:t>
          </a:r>
        </a:p>
      </dsp:txBody>
      <dsp:txXfrm>
        <a:off x="1097044" y="348298"/>
        <a:ext cx="945423" cy="448451"/>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1440852-6354-5746-AC80-6A29FC5ADE6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E229141-E725-124B-A7B2-DB797DCC5C5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488FF17-4E69-384A-8951-86C31FC883F1}" type="datetimeFigureOut">
              <a:rPr lang="en-US" smtClean="0"/>
              <a:t>3/28/23</a:t>
            </a:fld>
            <a:endParaRPr lang="en-US"/>
          </a:p>
        </p:txBody>
      </p:sp>
      <p:sp>
        <p:nvSpPr>
          <p:cNvPr id="4" name="Footer Placeholder 3">
            <a:extLst>
              <a:ext uri="{FF2B5EF4-FFF2-40B4-BE49-F238E27FC236}">
                <a16:creationId xmlns:a16="http://schemas.microsoft.com/office/drawing/2014/main" id="{6840F1C5-A39F-234B-B324-36FC8A8793B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E64EB9D7-A88D-6B4F-A929-7FD945A504B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3EA78DC-5DF8-0E4E-A85C-F8E6735D532F}" type="slidenum">
              <a:rPr lang="en-US" smtClean="0"/>
              <a:t>‹#›</a:t>
            </a:fld>
            <a:endParaRPr lang="en-US"/>
          </a:p>
        </p:txBody>
      </p:sp>
    </p:spTree>
    <p:extLst>
      <p:ext uri="{BB962C8B-B14F-4D97-AF65-F5344CB8AC3E}">
        <p14:creationId xmlns:p14="http://schemas.microsoft.com/office/powerpoint/2010/main" val="34639333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FA4AD6-61AA-4B07-984A-27956AC385F5}" type="datetimeFigureOut">
              <a:rPr lang="en-GB" smtClean="0"/>
              <a:t>28/03/2023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BC38CD-3099-4AA1-803C-E6F45C9F39D5}" type="slidenum">
              <a:rPr lang="en-GB" smtClean="0"/>
              <a:t>‹#›</a:t>
            </a:fld>
            <a:endParaRPr lang="en-GB"/>
          </a:p>
        </p:txBody>
      </p:sp>
    </p:spTree>
    <p:extLst>
      <p:ext uri="{BB962C8B-B14F-4D97-AF65-F5344CB8AC3E}">
        <p14:creationId xmlns:p14="http://schemas.microsoft.com/office/powerpoint/2010/main" val="2121987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My Personal brand. This  presentation will show how I will evaluate my strengths in employability skills and how I compare them to those that are required in professional practice. Research shows that a personal brand is important because in any venture you are that brand. </a:t>
            </a:r>
            <a:r>
              <a:rPr lang="en-US"/>
              <a:t>Bahn, 2020 suggests that to market yourself using your personal brand can be easier than promoting yourself to any business. You must be transparent and wholly mean what you say that way people will be drawn to your brand and trust that you will do your very best for them.</a:t>
            </a:r>
            <a:endParaRPr lang="en-US">
              <a:cs typeface="Calibri"/>
            </a:endParaRPr>
          </a:p>
        </p:txBody>
      </p:sp>
      <p:sp>
        <p:nvSpPr>
          <p:cNvPr id="4" name="Slide Number Placeholder 3"/>
          <p:cNvSpPr>
            <a:spLocks noGrp="1"/>
          </p:cNvSpPr>
          <p:nvPr>
            <p:ph type="sldNum" sz="quarter" idx="5"/>
          </p:nvPr>
        </p:nvSpPr>
        <p:spPr/>
        <p:txBody>
          <a:bodyPr/>
          <a:lstStyle/>
          <a:p>
            <a:fld id="{A3BC38CD-3099-4AA1-803C-E6F45C9F39D5}" type="slidenum">
              <a:rPr lang="en-GB" smtClean="0"/>
              <a:t>1</a:t>
            </a:fld>
            <a:endParaRPr lang="en-GB"/>
          </a:p>
        </p:txBody>
      </p:sp>
    </p:spTree>
    <p:extLst>
      <p:ext uri="{BB962C8B-B14F-4D97-AF65-F5344CB8AC3E}">
        <p14:creationId xmlns:p14="http://schemas.microsoft.com/office/powerpoint/2010/main" val="3966322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Richmond, 2021 suggests that a personal brand is important as it is the way you can portray yourself, it is the foundation block on which you build your profile. </a:t>
            </a:r>
            <a:r>
              <a:rPr lang="en-GB" err="1"/>
              <a:t>Monarth</a:t>
            </a:r>
            <a:r>
              <a:rPr lang="en-GB"/>
              <a:t>, 2022 agrees and states that it is a way in which you can showcase yourself to prospective employers or even to management within your team. In my brand I need to discover how I see myself and how others see me.</a:t>
            </a:r>
          </a:p>
          <a:p>
            <a:pPr marL="0" indent="0">
              <a:buNone/>
            </a:pPr>
            <a:r>
              <a:rPr lang="en-GB"/>
              <a:t> </a:t>
            </a:r>
          </a:p>
          <a:p>
            <a:endParaRPr lang="en-GB"/>
          </a:p>
        </p:txBody>
      </p:sp>
      <p:sp>
        <p:nvSpPr>
          <p:cNvPr id="4" name="Slide Number Placeholder 3"/>
          <p:cNvSpPr>
            <a:spLocks noGrp="1"/>
          </p:cNvSpPr>
          <p:nvPr>
            <p:ph type="sldNum" sz="quarter" idx="5"/>
          </p:nvPr>
        </p:nvSpPr>
        <p:spPr/>
        <p:txBody>
          <a:bodyPr/>
          <a:lstStyle/>
          <a:p>
            <a:fld id="{A3BC38CD-3099-4AA1-803C-E6F45C9F39D5}" type="slidenum">
              <a:rPr lang="en-GB" smtClean="0"/>
              <a:t>2</a:t>
            </a:fld>
            <a:endParaRPr lang="en-GB"/>
          </a:p>
        </p:txBody>
      </p:sp>
    </p:spTree>
    <p:extLst>
      <p:ext uri="{BB962C8B-B14F-4D97-AF65-F5344CB8AC3E}">
        <p14:creationId xmlns:p14="http://schemas.microsoft.com/office/powerpoint/2010/main" val="31818313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 begin building my personal brand I will first look at my skills, values and goals. I can do this by examining my soft and hard skills. Research suggests that soft skills are personal traits, the way in which you communicate and interact with people.(Dom Barnard, 2019)</a:t>
            </a:r>
            <a:endParaRPr lang="en-US"/>
          </a:p>
          <a:p>
            <a:r>
              <a:rPr lang="en-GB"/>
              <a:t> The hard skills can be defined as skills that have been learnt or gained by education.(Gillis, 2023)</a:t>
            </a:r>
          </a:p>
        </p:txBody>
      </p:sp>
      <p:sp>
        <p:nvSpPr>
          <p:cNvPr id="4" name="Slide Number Placeholder 3"/>
          <p:cNvSpPr>
            <a:spLocks noGrp="1"/>
          </p:cNvSpPr>
          <p:nvPr>
            <p:ph type="sldNum" sz="quarter" idx="5"/>
          </p:nvPr>
        </p:nvSpPr>
        <p:spPr/>
        <p:txBody>
          <a:bodyPr/>
          <a:lstStyle/>
          <a:p>
            <a:fld id="{A3BC38CD-3099-4AA1-803C-E6F45C9F39D5}" type="slidenum">
              <a:rPr lang="en-GB" smtClean="0"/>
              <a:t>3</a:t>
            </a:fld>
            <a:endParaRPr lang="en-GB"/>
          </a:p>
        </p:txBody>
      </p:sp>
    </p:spTree>
    <p:extLst>
      <p:ext uri="{BB962C8B-B14F-4D97-AF65-F5344CB8AC3E}">
        <p14:creationId xmlns:p14="http://schemas.microsoft.com/office/powerpoint/2010/main" val="33454359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the job description of a position that is of interest to me within Carmarthenshire County Council. I will examine the necessary skills required for this position and match them with my own record of skills. I will then compare and analyse the list.</a:t>
            </a:r>
          </a:p>
        </p:txBody>
      </p:sp>
      <p:sp>
        <p:nvSpPr>
          <p:cNvPr id="4" name="Slide Number Placeholder 3"/>
          <p:cNvSpPr>
            <a:spLocks noGrp="1"/>
          </p:cNvSpPr>
          <p:nvPr>
            <p:ph type="sldNum" sz="quarter" idx="5"/>
          </p:nvPr>
        </p:nvSpPr>
        <p:spPr/>
        <p:txBody>
          <a:bodyPr/>
          <a:lstStyle/>
          <a:p>
            <a:fld id="{A3BC38CD-3099-4AA1-803C-E6F45C9F39D5}" type="slidenum">
              <a:rPr lang="en-GB" smtClean="0"/>
              <a:t>4</a:t>
            </a:fld>
            <a:endParaRPr lang="en-GB"/>
          </a:p>
        </p:txBody>
      </p:sp>
    </p:spTree>
    <p:extLst>
      <p:ext uri="{BB962C8B-B14F-4D97-AF65-F5344CB8AC3E}">
        <p14:creationId xmlns:p14="http://schemas.microsoft.com/office/powerpoint/2010/main" val="24331368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suggests that it is important to analyse job specifications as this is a concise list of what the employer wants in an employee.(</a:t>
            </a:r>
            <a:r>
              <a:rPr lang="en-GB" dirty="0" err="1"/>
              <a:t>Danao</a:t>
            </a:r>
            <a:r>
              <a:rPr lang="en-GB" dirty="0"/>
              <a:t>, 2023) By making comparisons with my own personal strengths I am able to determine if I am a good fit for this position. This also gives me the confidence to apply myself fully to be successful in my application for the position.</a:t>
            </a:r>
          </a:p>
          <a:p>
            <a:r>
              <a:rPr lang="en-GB" dirty="0">
                <a:cs typeface="Calibri"/>
              </a:rPr>
              <a:t>By looking at these lists I can see that my strengths are what this job requires, I feel my experience with working with people and my knowledge gained through courses and learning has given me a good platform to be able to apply myself to a job such as this.</a:t>
            </a:r>
          </a:p>
        </p:txBody>
      </p:sp>
      <p:sp>
        <p:nvSpPr>
          <p:cNvPr id="4" name="Slide Number Placeholder 3"/>
          <p:cNvSpPr>
            <a:spLocks noGrp="1"/>
          </p:cNvSpPr>
          <p:nvPr>
            <p:ph type="sldNum" sz="quarter" idx="5"/>
          </p:nvPr>
        </p:nvSpPr>
        <p:spPr/>
        <p:txBody>
          <a:bodyPr/>
          <a:lstStyle/>
          <a:p>
            <a:fld id="{A3BC38CD-3099-4AA1-803C-E6F45C9F39D5}" type="slidenum">
              <a:rPr lang="en-GB" smtClean="0"/>
              <a:t>5</a:t>
            </a:fld>
            <a:endParaRPr lang="en-GB"/>
          </a:p>
        </p:txBody>
      </p:sp>
    </p:spTree>
    <p:extLst>
      <p:ext uri="{BB962C8B-B14F-4D97-AF65-F5344CB8AC3E}">
        <p14:creationId xmlns:p14="http://schemas.microsoft.com/office/powerpoint/2010/main" val="2349366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Ball, 2015 states that an individual's unique selling point should be a way to showcase themselves. To highlight the skills, experience and knowledge that makes a person, that person. The person that is going to make a difference to the people they are striving to help. My USP is my ability to use my expertise and experience to communicate and help disadvantaged people in a diverse and transparent way. To challenge economic inequality by providing face to face assistance and proactive support.</a:t>
            </a:r>
            <a:endParaRPr lang="en-GB">
              <a:cs typeface="Calibri"/>
            </a:endParaRPr>
          </a:p>
        </p:txBody>
      </p:sp>
      <p:sp>
        <p:nvSpPr>
          <p:cNvPr id="4" name="Slide Number Placeholder 3"/>
          <p:cNvSpPr>
            <a:spLocks noGrp="1"/>
          </p:cNvSpPr>
          <p:nvPr>
            <p:ph type="sldNum" sz="quarter" idx="5"/>
          </p:nvPr>
        </p:nvSpPr>
        <p:spPr/>
        <p:txBody>
          <a:bodyPr/>
          <a:lstStyle/>
          <a:p>
            <a:fld id="{A3BC38CD-3099-4AA1-803C-E6F45C9F39D5}" type="slidenum">
              <a:rPr lang="en-GB" smtClean="0"/>
              <a:t>6</a:t>
            </a:fld>
            <a:endParaRPr lang="en-GB"/>
          </a:p>
        </p:txBody>
      </p:sp>
    </p:spTree>
    <p:extLst>
      <p:ext uri="{BB962C8B-B14F-4D97-AF65-F5344CB8AC3E}">
        <p14:creationId xmlns:p14="http://schemas.microsoft.com/office/powerpoint/2010/main" val="15897999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conclude by stating that I have  </a:t>
            </a:r>
            <a:r>
              <a:rPr lang="en-US" dirty="0"/>
              <a:t>examined my strengths in employability skills and how I compare them to those that are required in professional practice.</a:t>
            </a:r>
            <a:endParaRPr lang="en-GB" dirty="0"/>
          </a:p>
          <a:p>
            <a:r>
              <a:rPr lang="en-GB" dirty="0"/>
              <a:t>I have explored why a personal brand is needed , I have looked at the necessity of an unique selling point. Using a comparison analysis I have highlighted any strengths and weaknesses in my brand as compared to the job requirements. This has led me to my Personal brand statement and my unique selling point.</a:t>
            </a:r>
            <a:endParaRPr lang="en-GB" dirty="0">
              <a:cs typeface="Calibri"/>
            </a:endParaRPr>
          </a:p>
        </p:txBody>
      </p:sp>
      <p:sp>
        <p:nvSpPr>
          <p:cNvPr id="4" name="Slide Number Placeholder 3"/>
          <p:cNvSpPr>
            <a:spLocks noGrp="1"/>
          </p:cNvSpPr>
          <p:nvPr>
            <p:ph type="sldNum" sz="quarter" idx="5"/>
          </p:nvPr>
        </p:nvSpPr>
        <p:spPr/>
        <p:txBody>
          <a:bodyPr/>
          <a:lstStyle/>
          <a:p>
            <a:fld id="{A3BC38CD-3099-4AA1-803C-E6F45C9F39D5}" type="slidenum">
              <a:rPr lang="en-GB" smtClean="0"/>
              <a:t>7</a:t>
            </a:fld>
            <a:endParaRPr lang="en-GB"/>
          </a:p>
        </p:txBody>
      </p:sp>
    </p:spTree>
    <p:extLst>
      <p:ext uri="{BB962C8B-B14F-4D97-AF65-F5344CB8AC3E}">
        <p14:creationId xmlns:p14="http://schemas.microsoft.com/office/powerpoint/2010/main" val="38077500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my list of references – Thank you for listening.</a:t>
            </a:r>
          </a:p>
        </p:txBody>
      </p:sp>
      <p:sp>
        <p:nvSpPr>
          <p:cNvPr id="4" name="Slide Number Placeholder 3"/>
          <p:cNvSpPr>
            <a:spLocks noGrp="1"/>
          </p:cNvSpPr>
          <p:nvPr>
            <p:ph type="sldNum" sz="quarter" idx="5"/>
          </p:nvPr>
        </p:nvSpPr>
        <p:spPr/>
        <p:txBody>
          <a:bodyPr/>
          <a:lstStyle/>
          <a:p>
            <a:fld id="{A3BC38CD-3099-4AA1-803C-E6F45C9F39D5}" type="slidenum">
              <a:rPr lang="en-GB" smtClean="0"/>
              <a:t>8</a:t>
            </a:fld>
            <a:endParaRPr lang="en-GB"/>
          </a:p>
        </p:txBody>
      </p:sp>
    </p:spTree>
    <p:extLst>
      <p:ext uri="{BB962C8B-B14F-4D97-AF65-F5344CB8AC3E}">
        <p14:creationId xmlns:p14="http://schemas.microsoft.com/office/powerpoint/2010/main" val="24197456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DBB9EEE-30D7-4A5F-9A2B-6BEF874B557F}" type="datetimeFigureOut">
              <a:rPr lang="en-GB" smtClean="0"/>
              <a:t>28/03/2023</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1056983196"/>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BB9EEE-30D7-4A5F-9A2B-6BEF874B557F}"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2494291779"/>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BB9EEE-30D7-4A5F-9A2B-6BEF874B557F}"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390111694"/>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DBB9EEE-30D7-4A5F-9A2B-6BEF874B557F}"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3307826437"/>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DBB9EEE-30D7-4A5F-9A2B-6BEF874B557F}" type="datetimeFigureOut">
              <a:rPr lang="en-GB" smtClean="0"/>
              <a:t>28/03/2023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3660287088"/>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DBB9EEE-30D7-4A5F-9A2B-6BEF874B557F}" type="datetimeFigureOut">
              <a:rPr lang="en-GB" smtClean="0"/>
              <a:t>28/03/2023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455705321"/>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BB9EEE-30D7-4A5F-9A2B-6BEF874B557F}" type="datetimeFigureOut">
              <a:rPr lang="en-GB" smtClean="0"/>
              <a:t>28/03/2023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810185745"/>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BB9EEE-30D7-4A5F-9A2B-6BEF874B557F}"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360251063"/>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BB9EEE-30D7-4A5F-9A2B-6BEF874B557F}"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84988941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BB9EEE-30D7-4A5F-9A2B-6BEF874B557F}"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635261499"/>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BB9EEE-30D7-4A5F-9A2B-6BEF874B557F}"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3518928627"/>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BB9EEE-30D7-4A5F-9A2B-6BEF874B557F}"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373426052"/>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BB9EEE-30D7-4A5F-9A2B-6BEF874B557F}"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2961490787"/>
      </p:ext>
    </p:extLst>
  </p:cSld>
  <p:clrMapOvr>
    <a:masterClrMapping/>
  </p:clrMapOvr>
  <p:transition spd="slow">
    <p:wip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BB9EEE-30D7-4A5F-9A2B-6BEF874B557F}"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2776331166"/>
      </p:ext>
    </p:extLst>
  </p:cSld>
  <p:clrMapOvr>
    <a:masterClrMapping/>
  </p:clrMapOvr>
  <p:transition spd="slow">
    <p:wip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BB9EEE-30D7-4A5F-9A2B-6BEF874B557F}"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2650434338"/>
      </p:ext>
    </p:extLst>
  </p:cSld>
  <p:clrMapOvr>
    <a:masterClrMapping/>
  </p:clrMapOvr>
  <p:transition spd="slow">
    <p:wip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BB9EEE-30D7-4A5F-9A2B-6BEF874B557F}"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4114526120"/>
      </p:ext>
    </p:extLst>
  </p:cSld>
  <p:clrMapOvr>
    <a:masterClrMapping/>
  </p:clrMapOvr>
  <p:transition spd="slow">
    <p:wip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BB9EEE-30D7-4A5F-9A2B-6BEF874B557F}"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742FB-415B-4A41-AC4E-48C258F9D018}" type="slidenum">
              <a:rPr lang="en-GB" smtClean="0"/>
              <a:t>‹#›</a:t>
            </a:fld>
            <a:endParaRPr lang="en-GB"/>
          </a:p>
        </p:txBody>
      </p:sp>
    </p:spTree>
    <p:extLst>
      <p:ext uri="{BB962C8B-B14F-4D97-AF65-F5344CB8AC3E}">
        <p14:creationId xmlns:p14="http://schemas.microsoft.com/office/powerpoint/2010/main" val="1795505635"/>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DBB9EEE-30D7-4A5F-9A2B-6BEF874B557F}" type="datetimeFigureOut">
              <a:rPr lang="en-GB" smtClean="0"/>
              <a:t>28/03/2023</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56742FB-415B-4A41-AC4E-48C258F9D018}" type="slidenum">
              <a:rPr lang="en-GB" smtClean="0"/>
              <a:t>‹#›</a:t>
            </a:fld>
            <a:endParaRPr lang="en-GB"/>
          </a:p>
        </p:txBody>
      </p:sp>
    </p:spTree>
    <p:extLst>
      <p:ext uri="{BB962C8B-B14F-4D97-AF65-F5344CB8AC3E}">
        <p14:creationId xmlns:p14="http://schemas.microsoft.com/office/powerpoint/2010/main" val="3700635647"/>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 id="2147483755" r:id="rId14"/>
    <p:sldLayoutId id="2147483756" r:id="rId15"/>
    <p:sldLayoutId id="2147483757" r:id="rId16"/>
    <p:sldLayoutId id="2147483758" r:id="rId17"/>
  </p:sldLayoutIdLst>
  <p:transition spd="slow">
    <p:wipe/>
  </p:transition>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Layout" Target="../diagrams/layout2.xml"/><Relationship Id="rId3" Type="http://schemas.openxmlformats.org/officeDocument/2006/relationships/slideLayout" Target="../slideLayouts/slideLayout4.xml"/><Relationship Id="rId7" Type="http://schemas.openxmlformats.org/officeDocument/2006/relationships/diagramQuickStyle" Target="../diagrams/quickStyle1.xml"/><Relationship Id="rId12" Type="http://schemas.openxmlformats.org/officeDocument/2006/relationships/diagramData" Target="../diagrams/data2.xml"/><Relationship Id="rId17" Type="http://schemas.openxmlformats.org/officeDocument/2006/relationships/image" Target="../media/image2.png"/><Relationship Id="rId2" Type="http://schemas.openxmlformats.org/officeDocument/2006/relationships/audio" Target="../media/media3.m4a"/><Relationship Id="rId16" Type="http://schemas.microsoft.com/office/2007/relationships/diagramDrawing" Target="../diagrams/drawing2.xml"/><Relationship Id="rId1" Type="http://schemas.microsoft.com/office/2007/relationships/media" Target="../media/media3.m4a"/><Relationship Id="rId6" Type="http://schemas.openxmlformats.org/officeDocument/2006/relationships/diagramLayout" Target="../diagrams/layout1.xml"/><Relationship Id="rId11" Type="http://schemas.openxmlformats.org/officeDocument/2006/relationships/image" Target="../media/image4.jpeg"/><Relationship Id="rId5" Type="http://schemas.openxmlformats.org/officeDocument/2006/relationships/diagramData" Target="../diagrams/data1.xml"/><Relationship Id="rId15" Type="http://schemas.openxmlformats.org/officeDocument/2006/relationships/diagramColors" Target="../diagrams/colors2.xml"/><Relationship Id="rId10" Type="http://schemas.openxmlformats.org/officeDocument/2006/relationships/image" Target="../media/image3.jpeg"/><Relationship Id="rId4" Type="http://schemas.openxmlformats.org/officeDocument/2006/relationships/notesSlide" Target="../notesSlides/notesSlide3.xml"/><Relationship Id="rId9" Type="http://schemas.microsoft.com/office/2007/relationships/diagramDrawing" Target="../diagrams/drawing1.xml"/><Relationship Id="rId1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jpeg"/><Relationship Id="rId5" Type="http://schemas.openxmlformats.org/officeDocument/2006/relationships/image" Target="../media/image1.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hyperlink" Target="https://www.forbes.com/advisor/business/job-analysis/" TargetMode="External"/><Relationship Id="rId3" Type="http://schemas.openxmlformats.org/officeDocument/2006/relationships/slideLayout" Target="../slideLayouts/slideLayout2.xml"/><Relationship Id="rId7" Type="http://schemas.openxmlformats.org/officeDocument/2006/relationships/hyperlink" Target="http://Www.forbes.com" TargetMode="Externa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coburgbanks.co.uk/blog/candidate-tips/8-tips-to-developing-a-killer-usp/" TargetMode="External"/><Relationship Id="rId11" Type="http://schemas.openxmlformats.org/officeDocument/2006/relationships/image" Target="../media/image2.png"/><Relationship Id="rId5" Type="http://schemas.openxmlformats.org/officeDocument/2006/relationships/hyperlink" Target="https://clairebahn.com/value-of-your-personal-brand/" TargetMode="External"/><Relationship Id="rId10" Type="http://schemas.openxmlformats.org/officeDocument/2006/relationships/hyperlink" Target="https://www.techtarget.com/searchcio/definition/hard-skills" TargetMode="External"/><Relationship Id="rId4" Type="http://schemas.openxmlformats.org/officeDocument/2006/relationships/notesSlide" Target="../notesSlides/notesSlide8.xml"/><Relationship Id="rId9" Type="http://schemas.openxmlformats.org/officeDocument/2006/relationships/hyperlink" Target="https://virtualspeech.com/blog/importance-soft-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A138D-3769-0BC6-B36D-D43918F0FC4B}"/>
              </a:ext>
            </a:extLst>
          </p:cNvPr>
          <p:cNvSpPr>
            <a:spLocks noGrp="1"/>
          </p:cNvSpPr>
          <p:nvPr>
            <p:ph type="ctrTitle"/>
          </p:nvPr>
        </p:nvSpPr>
        <p:spPr>
          <a:xfrm>
            <a:off x="2118139" y="363110"/>
            <a:ext cx="6117158" cy="4175166"/>
          </a:xfrm>
        </p:spPr>
        <p:txBody>
          <a:bodyPr anchor="ctr">
            <a:normAutofit fontScale="90000"/>
          </a:bodyPr>
          <a:lstStyle/>
          <a:p>
            <a:pPr algn="r"/>
            <a:r>
              <a:rPr lang="en-GB" sz="9600"/>
              <a:t>My Personal Brand</a:t>
            </a:r>
          </a:p>
        </p:txBody>
      </p:sp>
      <p:sp>
        <p:nvSpPr>
          <p:cNvPr id="3" name="Subtitle 2">
            <a:extLst>
              <a:ext uri="{FF2B5EF4-FFF2-40B4-BE49-F238E27FC236}">
                <a16:creationId xmlns:a16="http://schemas.microsoft.com/office/drawing/2014/main" id="{CCCAAF90-583F-0970-C4C0-4487FFBA45A2}"/>
              </a:ext>
            </a:extLst>
          </p:cNvPr>
          <p:cNvSpPr>
            <a:spLocks noGrp="1"/>
          </p:cNvSpPr>
          <p:nvPr>
            <p:ph type="subTitle" idx="1"/>
          </p:nvPr>
        </p:nvSpPr>
        <p:spPr>
          <a:xfrm>
            <a:off x="8848404" y="4367917"/>
            <a:ext cx="3086502" cy="1598946"/>
          </a:xfrm>
        </p:spPr>
        <p:txBody>
          <a:bodyPr anchor="ctr">
            <a:normAutofit/>
          </a:bodyPr>
          <a:lstStyle/>
          <a:p>
            <a:pPr algn="l"/>
            <a:r>
              <a:rPr lang="en-GB" sz="2400"/>
              <a:t>Joy James</a:t>
            </a:r>
          </a:p>
          <a:p>
            <a:pPr algn="l"/>
            <a:r>
              <a:rPr lang="en-GB" sz="2400"/>
              <a:t>2114452</a:t>
            </a:r>
          </a:p>
        </p:txBody>
      </p:sp>
      <p:pic>
        <p:nvPicPr>
          <p:cNvPr id="5" name="Audio 4">
            <a:hlinkClick r:id="" action="ppaction://media"/>
            <a:extLst>
              <a:ext uri="{FF2B5EF4-FFF2-40B4-BE49-F238E27FC236}">
                <a16:creationId xmlns:a16="http://schemas.microsoft.com/office/drawing/2014/main" id="{C1D07F32-AF13-C74A-8B55-707D53C45ED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217376970"/>
      </p:ext>
    </p:extLst>
  </p:cSld>
  <p:clrMapOvr>
    <a:masterClrMapping/>
  </p:clrMapOvr>
  <p:transition spd="slow" advTm="42609">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E1FFB-95B9-EA13-E486-C6FD438AB39C}"/>
              </a:ext>
            </a:extLst>
          </p:cNvPr>
          <p:cNvSpPr>
            <a:spLocks noGrp="1"/>
          </p:cNvSpPr>
          <p:nvPr>
            <p:ph type="title"/>
          </p:nvPr>
        </p:nvSpPr>
        <p:spPr/>
        <p:txBody>
          <a:bodyPr/>
          <a:lstStyle/>
          <a:p>
            <a:r>
              <a:rPr lang="en-GB"/>
              <a:t>Why do I need a Personal Brand?</a:t>
            </a:r>
          </a:p>
        </p:txBody>
      </p:sp>
      <p:sp>
        <p:nvSpPr>
          <p:cNvPr id="3" name="Content Placeholder 2">
            <a:extLst>
              <a:ext uri="{FF2B5EF4-FFF2-40B4-BE49-F238E27FC236}">
                <a16:creationId xmlns:a16="http://schemas.microsoft.com/office/drawing/2014/main" id="{A0E5C181-D582-6CED-1536-2C8013A822D5}"/>
              </a:ext>
            </a:extLst>
          </p:cNvPr>
          <p:cNvSpPr>
            <a:spLocks noGrp="1"/>
          </p:cNvSpPr>
          <p:nvPr>
            <p:ph idx="1"/>
          </p:nvPr>
        </p:nvSpPr>
        <p:spPr>
          <a:xfrm>
            <a:off x="1643270" y="1842052"/>
            <a:ext cx="9859753" cy="4717773"/>
          </a:xfrm>
        </p:spPr>
        <p:txBody>
          <a:bodyPr>
            <a:normAutofit/>
          </a:bodyPr>
          <a:lstStyle/>
          <a:p>
            <a:pPr marL="0" indent="0">
              <a:buNone/>
            </a:pPr>
            <a:endParaRPr lang="en-GB"/>
          </a:p>
          <a:p>
            <a:pPr marL="0" indent="0">
              <a:buNone/>
            </a:pPr>
            <a:r>
              <a:rPr lang="en-GB"/>
              <a:t> </a:t>
            </a:r>
          </a:p>
          <a:p>
            <a:pPr marL="0" indent="0">
              <a:buNone/>
            </a:pPr>
            <a:endParaRPr lang="en-GB"/>
          </a:p>
          <a:p>
            <a:pPr marL="0" indent="0">
              <a:buNone/>
            </a:pPr>
            <a:endParaRPr lang="en-GB"/>
          </a:p>
          <a:p>
            <a:pPr marL="0" indent="0">
              <a:buNone/>
            </a:pPr>
            <a:endParaRPr lang="en-GB"/>
          </a:p>
          <a:p>
            <a:pPr marL="0" indent="0">
              <a:buNone/>
            </a:pPr>
            <a:endParaRPr lang="en-GB"/>
          </a:p>
          <a:p>
            <a:pPr marL="0" indent="0">
              <a:buNone/>
            </a:pPr>
            <a:r>
              <a:rPr lang="en-GB"/>
              <a:t>‘Your brand is your reputation, your reputation is the foundation of your career’ (Richmond, 2021).</a:t>
            </a:r>
          </a:p>
        </p:txBody>
      </p:sp>
      <p:sp>
        <p:nvSpPr>
          <p:cNvPr id="8" name="Oval 7">
            <a:extLst>
              <a:ext uri="{FF2B5EF4-FFF2-40B4-BE49-F238E27FC236}">
                <a16:creationId xmlns:a16="http://schemas.microsoft.com/office/drawing/2014/main" id="{EADE85F0-86D9-29F3-3FA5-773A5BC2D33A}"/>
              </a:ext>
            </a:extLst>
          </p:cNvPr>
          <p:cNvSpPr/>
          <p:nvPr/>
        </p:nvSpPr>
        <p:spPr>
          <a:xfrm>
            <a:off x="2696819" y="1938127"/>
            <a:ext cx="3465442" cy="29419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b="1" i="1" dirty="0"/>
              <a:t>How</a:t>
            </a:r>
          </a:p>
          <a:p>
            <a:r>
              <a:rPr lang="en-GB" sz="3200" b="1" i="1" dirty="0"/>
              <a:t> I see</a:t>
            </a:r>
          </a:p>
          <a:p>
            <a:r>
              <a:rPr lang="en-GB" sz="3200" b="1" i="1" dirty="0"/>
              <a:t>Myself</a:t>
            </a:r>
          </a:p>
        </p:txBody>
      </p:sp>
      <p:sp>
        <p:nvSpPr>
          <p:cNvPr id="9" name="Oval 8">
            <a:extLst>
              <a:ext uri="{FF2B5EF4-FFF2-40B4-BE49-F238E27FC236}">
                <a16:creationId xmlns:a16="http://schemas.microsoft.com/office/drawing/2014/main" id="{DDA50A46-4514-BDA9-8B0D-B6A588C96820}"/>
              </a:ext>
            </a:extLst>
          </p:cNvPr>
          <p:cNvSpPr/>
          <p:nvPr/>
        </p:nvSpPr>
        <p:spPr>
          <a:xfrm>
            <a:off x="5403576" y="1938128"/>
            <a:ext cx="3359426" cy="29419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3200" b="1" dirty="0"/>
              <a:t>How</a:t>
            </a:r>
          </a:p>
          <a:p>
            <a:pPr algn="r"/>
            <a:r>
              <a:rPr lang="en-GB" sz="3200" b="1" dirty="0"/>
              <a:t> others</a:t>
            </a:r>
          </a:p>
          <a:p>
            <a:pPr algn="r"/>
            <a:r>
              <a:rPr lang="en-GB" sz="3200" b="1" dirty="0"/>
              <a:t>See me</a:t>
            </a:r>
          </a:p>
        </p:txBody>
      </p:sp>
      <p:sp>
        <p:nvSpPr>
          <p:cNvPr id="10" name="Diamond 9">
            <a:extLst>
              <a:ext uri="{FF2B5EF4-FFF2-40B4-BE49-F238E27FC236}">
                <a16:creationId xmlns:a16="http://schemas.microsoft.com/office/drawing/2014/main" id="{382BF1C0-2ACD-4ABC-D6AB-C71A6837DC22}"/>
              </a:ext>
            </a:extLst>
          </p:cNvPr>
          <p:cNvSpPr/>
          <p:nvPr/>
        </p:nvSpPr>
        <p:spPr>
          <a:xfrm>
            <a:off x="4712678" y="2073962"/>
            <a:ext cx="1983544" cy="2425149"/>
          </a:xfrm>
          <a:prstGeom prst="diamond">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My</a:t>
            </a:r>
          </a:p>
          <a:p>
            <a:pPr algn="ctr"/>
            <a:r>
              <a:rPr lang="en-GB" sz="2400" b="1" dirty="0"/>
              <a:t>Brand</a:t>
            </a:r>
          </a:p>
        </p:txBody>
      </p:sp>
      <p:pic>
        <p:nvPicPr>
          <p:cNvPr id="5" name="Audio 4">
            <a:hlinkClick r:id="" action="ppaction://media"/>
            <a:extLst>
              <a:ext uri="{FF2B5EF4-FFF2-40B4-BE49-F238E27FC236}">
                <a16:creationId xmlns:a16="http://schemas.microsoft.com/office/drawing/2014/main" id="{7543F3A0-23FC-3C4E-88C0-43C6674303E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713745043"/>
      </p:ext>
    </p:extLst>
  </p:cSld>
  <p:clrMapOvr>
    <a:masterClrMapping/>
  </p:clrMapOvr>
  <p:transition spd="slow" advTm="32778">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92A47-EE56-8791-7576-035E2D6C67B9}"/>
              </a:ext>
            </a:extLst>
          </p:cNvPr>
          <p:cNvSpPr>
            <a:spLocks noGrp="1"/>
          </p:cNvSpPr>
          <p:nvPr>
            <p:ph type="title"/>
          </p:nvPr>
        </p:nvSpPr>
        <p:spPr>
          <a:xfrm>
            <a:off x="1614487" y="224482"/>
            <a:ext cx="10018713" cy="876185"/>
          </a:xfrm>
        </p:spPr>
        <p:txBody>
          <a:bodyPr>
            <a:normAutofit/>
          </a:bodyPr>
          <a:lstStyle/>
          <a:p>
            <a:r>
              <a:rPr lang="en-GB" sz="3600" u="sng" dirty="0"/>
              <a:t>My Skills</a:t>
            </a:r>
          </a:p>
        </p:txBody>
      </p:sp>
      <p:graphicFrame>
        <p:nvGraphicFramePr>
          <p:cNvPr id="3080" name="Content Placeholder 2">
            <a:extLst>
              <a:ext uri="{FF2B5EF4-FFF2-40B4-BE49-F238E27FC236}">
                <a16:creationId xmlns:a16="http://schemas.microsoft.com/office/drawing/2014/main" id="{74CE74E5-8DA3-BEC0-07AE-6C1D0AAFA0BD}"/>
              </a:ext>
            </a:extLst>
          </p:cNvPr>
          <p:cNvGraphicFramePr>
            <a:graphicFrameLocks noGrp="1"/>
          </p:cNvGraphicFramePr>
          <p:nvPr>
            <p:ph sz="half" idx="1"/>
            <p:extLst>
              <p:ext uri="{D42A27DB-BD31-4B8C-83A1-F6EECF244321}">
                <p14:modId xmlns:p14="http://schemas.microsoft.com/office/powerpoint/2010/main" val="2600441245"/>
              </p:ext>
            </p:extLst>
          </p:nvPr>
        </p:nvGraphicFramePr>
        <p:xfrm>
          <a:off x="1053370" y="1709812"/>
          <a:ext cx="4895055" cy="443616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076" name="Picture 4" descr="Soft Skills Icon at Vectorified.com | Collection of Soft Skills Icon ...">
            <a:extLst>
              <a:ext uri="{FF2B5EF4-FFF2-40B4-BE49-F238E27FC236}">
                <a16:creationId xmlns:a16="http://schemas.microsoft.com/office/drawing/2014/main" id="{783D3868-AB4E-9BEA-0B3F-58A0AE46A36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813268" y="3222294"/>
            <a:ext cx="1404012" cy="1404012"/>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ARD SKILLS. Concept With People, Letters And Icons. Flat Vector ...">
            <a:extLst>
              <a:ext uri="{FF2B5EF4-FFF2-40B4-BE49-F238E27FC236}">
                <a16:creationId xmlns:a16="http://schemas.microsoft.com/office/drawing/2014/main" id="{F9B2F22E-8685-65AD-6659-34851F0ACC6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898294" y="3316771"/>
            <a:ext cx="2314398" cy="121505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9E39D8A4-FE62-EBE5-352C-97424AE913F9}"/>
              </a:ext>
            </a:extLst>
          </p:cNvPr>
          <p:cNvGraphicFramePr>
            <a:graphicFrameLocks/>
          </p:cNvGraphicFramePr>
          <p:nvPr>
            <p:extLst>
              <p:ext uri="{D42A27DB-BD31-4B8C-83A1-F6EECF244321}">
                <p14:modId xmlns:p14="http://schemas.microsoft.com/office/powerpoint/2010/main" val="373605999"/>
              </p:ext>
            </p:extLst>
          </p:nvPr>
        </p:nvGraphicFramePr>
        <p:xfrm>
          <a:off x="6394582" y="1686943"/>
          <a:ext cx="5321822" cy="4459034"/>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3074" name="TextBox 3073">
            <a:extLst>
              <a:ext uri="{FF2B5EF4-FFF2-40B4-BE49-F238E27FC236}">
                <a16:creationId xmlns:a16="http://schemas.microsoft.com/office/drawing/2014/main" id="{8CF72809-C892-7727-E01D-D8F42977F2A5}"/>
              </a:ext>
            </a:extLst>
          </p:cNvPr>
          <p:cNvSpPr txBox="1"/>
          <p:nvPr/>
        </p:nvSpPr>
        <p:spPr>
          <a:xfrm>
            <a:off x="2743200" y="6438900"/>
            <a:ext cx="2489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(Dom Barnard, 2019)</a:t>
            </a:r>
            <a:endParaRPr lang="en-US"/>
          </a:p>
        </p:txBody>
      </p:sp>
      <p:sp>
        <p:nvSpPr>
          <p:cNvPr id="3099" name="TextBox 3098">
            <a:extLst>
              <a:ext uri="{FF2B5EF4-FFF2-40B4-BE49-F238E27FC236}">
                <a16:creationId xmlns:a16="http://schemas.microsoft.com/office/drawing/2014/main" id="{4581B05A-D7FD-3956-1576-B5FFE06FFFEA}"/>
              </a:ext>
            </a:extLst>
          </p:cNvPr>
          <p:cNvSpPr txBox="1"/>
          <p:nvPr/>
        </p:nvSpPr>
        <p:spPr>
          <a:xfrm>
            <a:off x="8153399" y="6464299"/>
            <a:ext cx="22479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(Gillis, 2023)</a:t>
            </a:r>
            <a:endParaRPr lang="en-US">
              <a:ea typeface="+mn-lt"/>
              <a:cs typeface="+mn-lt"/>
            </a:endParaRPr>
          </a:p>
        </p:txBody>
      </p:sp>
      <p:pic>
        <p:nvPicPr>
          <p:cNvPr id="4" name="Audio 3">
            <a:hlinkClick r:id="" action="ppaction://media"/>
            <a:extLst>
              <a:ext uri="{FF2B5EF4-FFF2-40B4-BE49-F238E27FC236}">
                <a16:creationId xmlns:a16="http://schemas.microsoft.com/office/drawing/2014/main" id="{22872793-F0D4-C745-B027-9325A4EF956B}"/>
              </a:ext>
            </a:extLst>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70342304"/>
      </p:ext>
    </p:extLst>
  </p:cSld>
  <p:clrMapOvr>
    <a:masterClrMapping/>
  </p:clrMapOvr>
  <p:transition spd="slow" advTm="30276">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E0585-5465-81DF-6F70-941D354FF856}"/>
              </a:ext>
            </a:extLst>
          </p:cNvPr>
          <p:cNvSpPr>
            <a:spLocks noGrp="1"/>
          </p:cNvSpPr>
          <p:nvPr>
            <p:ph type="title"/>
          </p:nvPr>
        </p:nvSpPr>
        <p:spPr>
          <a:xfrm>
            <a:off x="3741556" y="53197"/>
            <a:ext cx="5461091" cy="1374912"/>
          </a:xfrm>
        </p:spPr>
        <p:txBody>
          <a:bodyPr>
            <a:normAutofit/>
          </a:bodyPr>
          <a:lstStyle/>
          <a:p>
            <a:endParaRPr lang="en-GB" u="sng"/>
          </a:p>
        </p:txBody>
      </p:sp>
      <p:sp>
        <p:nvSpPr>
          <p:cNvPr id="3" name="Content Placeholder 2">
            <a:extLst>
              <a:ext uri="{FF2B5EF4-FFF2-40B4-BE49-F238E27FC236}">
                <a16:creationId xmlns:a16="http://schemas.microsoft.com/office/drawing/2014/main" id="{C9BB9CCB-A338-EDE8-917A-56BC6975ADFB}"/>
              </a:ext>
            </a:extLst>
          </p:cNvPr>
          <p:cNvSpPr>
            <a:spLocks noGrp="1"/>
          </p:cNvSpPr>
          <p:nvPr>
            <p:ph idx="1"/>
          </p:nvPr>
        </p:nvSpPr>
        <p:spPr>
          <a:xfrm>
            <a:off x="6487632" y="1427859"/>
            <a:ext cx="5432335" cy="5427265"/>
          </a:xfrm>
        </p:spPr>
        <p:txBody>
          <a:bodyPr>
            <a:normAutofit fontScale="55000" lnSpcReduction="20000"/>
          </a:bodyPr>
          <a:lstStyle/>
          <a:p>
            <a:pPr marL="0" indent="0">
              <a:buNone/>
            </a:pPr>
            <a:r>
              <a:rPr lang="en-GB" b="0" i="0" dirty="0">
                <a:solidFill>
                  <a:srgbClr val="000000"/>
                </a:solidFill>
                <a:effectLst/>
                <a:latin typeface="Geneva"/>
              </a:rPr>
              <a:t>Are you a people person and value the opportunity to help others? </a:t>
            </a:r>
            <a:endParaRPr lang="en-GB" dirty="0">
              <a:solidFill>
                <a:srgbClr val="000000"/>
              </a:solidFill>
              <a:latin typeface="Corbel" panose="020B0503020204020204"/>
            </a:endParaRPr>
          </a:p>
          <a:p>
            <a:pPr marL="0" indent="0" algn="l">
              <a:buNone/>
            </a:pPr>
            <a:r>
              <a:rPr lang="en-GB" b="0" i="0" dirty="0">
                <a:solidFill>
                  <a:srgbClr val="000000"/>
                </a:solidFill>
                <a:effectLst/>
                <a:latin typeface="Geneva"/>
              </a:rPr>
              <a:t>You could be the perfect person to join our customer services</a:t>
            </a:r>
            <a:endParaRPr lang="en-GB" dirty="0"/>
          </a:p>
          <a:p>
            <a:pPr marL="0" indent="0">
              <a:lnSpc>
                <a:spcPct val="170000"/>
              </a:lnSpc>
              <a:buNone/>
            </a:pPr>
            <a:r>
              <a:rPr lang="en-GB" dirty="0">
                <a:solidFill>
                  <a:srgbClr val="000000"/>
                </a:solidFill>
                <a:latin typeface="Geneva"/>
              </a:rPr>
              <a:t> </a:t>
            </a:r>
            <a:r>
              <a:rPr lang="en-GB" b="0" i="0" dirty="0">
                <a:solidFill>
                  <a:srgbClr val="000000"/>
                </a:solidFill>
                <a:effectLst/>
                <a:latin typeface="Geneva"/>
              </a:rPr>
              <a:t>team. We are looking to appoint friendly, motivated individuals with great communication skills to work in this customer facing</a:t>
            </a:r>
            <a:endParaRPr lang="en-GB" dirty="0">
              <a:solidFill>
                <a:srgbClr val="000000"/>
              </a:solidFill>
              <a:latin typeface="Corbel" panose="020B0503020204020204"/>
            </a:endParaRPr>
          </a:p>
          <a:p>
            <a:pPr marL="0" indent="0">
              <a:lnSpc>
                <a:spcPct val="170000"/>
              </a:lnSpc>
              <a:buNone/>
            </a:pPr>
            <a:r>
              <a:rPr lang="en-GB" dirty="0">
                <a:solidFill>
                  <a:srgbClr val="000000"/>
                </a:solidFill>
                <a:latin typeface="Geneva"/>
              </a:rPr>
              <a:t> </a:t>
            </a:r>
            <a:r>
              <a:rPr lang="en-GB" b="0" i="0" dirty="0">
                <a:solidFill>
                  <a:srgbClr val="000000"/>
                </a:solidFill>
                <a:effectLst/>
                <a:latin typeface="Geneva"/>
              </a:rPr>
              <a:t>role. These officers will support and provide high quality income management advice to our customers as well as offering support regarding welfare benefits, income maximisation, budgeting and help with financial skills. The service will involve building a relationship with the customer, take responsibility for a case load by monitoring the enquiry and working with the customer to obtain an outcome. </a:t>
            </a:r>
            <a:endParaRPr lang="en-GB" dirty="0"/>
          </a:p>
          <a:p>
            <a:pPr marL="0" indent="0" algn="l">
              <a:buNone/>
            </a:pPr>
            <a:br>
              <a:rPr lang="en-GB" b="0" i="0" dirty="0">
                <a:solidFill>
                  <a:srgbClr val="000000"/>
                </a:solidFill>
                <a:effectLst/>
                <a:latin typeface="Geneva"/>
              </a:rPr>
            </a:br>
            <a:r>
              <a:rPr lang="en-GB" b="0" i="0" dirty="0">
                <a:solidFill>
                  <a:srgbClr val="000000"/>
                </a:solidFill>
                <a:effectLst/>
                <a:latin typeface="Geneva"/>
              </a:rPr>
              <a:t>All the necessary training will be provided to deal with the new types of enquiries we will handle.  </a:t>
            </a:r>
          </a:p>
          <a:p>
            <a:pPr marL="0" indent="0">
              <a:buNone/>
            </a:pPr>
            <a:br>
              <a:rPr lang="en-GB" b="0" i="0" dirty="0">
                <a:solidFill>
                  <a:srgbClr val="000000"/>
                </a:solidFill>
                <a:effectLst/>
                <a:latin typeface="Geneva"/>
              </a:rPr>
            </a:br>
            <a:r>
              <a:rPr lang="en-GB" b="0" i="0" dirty="0">
                <a:solidFill>
                  <a:srgbClr val="000000"/>
                </a:solidFill>
                <a:effectLst/>
                <a:latin typeface="Geneva"/>
              </a:rPr>
              <a:t>A Disclosure and Barring Service (DBS) check will be requested for this post. </a:t>
            </a:r>
            <a:endParaRPr lang="en-GB" dirty="0"/>
          </a:p>
          <a:p>
            <a:pPr marL="0" indent="0" algn="l">
              <a:buNone/>
            </a:pPr>
            <a:r>
              <a:rPr lang="en-GB" b="0" i="0" dirty="0">
                <a:solidFill>
                  <a:srgbClr val="000000"/>
                </a:solidFill>
                <a:effectLst/>
                <a:latin typeface="Geneva"/>
              </a:rPr>
              <a:t>(www.carmarthenshire.gov.wales, n.d.)</a:t>
            </a:r>
          </a:p>
          <a:p>
            <a:pPr marL="0" indent="0">
              <a:buNone/>
            </a:pPr>
            <a:endParaRPr lang="en-GB" dirty="0"/>
          </a:p>
        </p:txBody>
      </p:sp>
      <p:sp>
        <p:nvSpPr>
          <p:cNvPr id="4" name="TextBox 3">
            <a:extLst>
              <a:ext uri="{FF2B5EF4-FFF2-40B4-BE49-F238E27FC236}">
                <a16:creationId xmlns:a16="http://schemas.microsoft.com/office/drawing/2014/main" id="{6D72F294-E7B0-D175-9D3F-0EED87EBD2E8}"/>
              </a:ext>
            </a:extLst>
          </p:cNvPr>
          <p:cNvSpPr txBox="1"/>
          <p:nvPr/>
        </p:nvSpPr>
        <p:spPr>
          <a:xfrm>
            <a:off x="974854" y="1249076"/>
            <a:ext cx="5060830" cy="45772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6" name="Table 5">
            <a:extLst>
              <a:ext uri="{FF2B5EF4-FFF2-40B4-BE49-F238E27FC236}">
                <a16:creationId xmlns:a16="http://schemas.microsoft.com/office/drawing/2014/main" id="{772B0FFC-A9FE-409D-8E1B-1007A0DE0218}"/>
              </a:ext>
            </a:extLst>
          </p:cNvPr>
          <p:cNvGraphicFramePr>
            <a:graphicFrameLocks noGrp="1"/>
          </p:cNvGraphicFramePr>
          <p:nvPr>
            <p:extLst>
              <p:ext uri="{D42A27DB-BD31-4B8C-83A1-F6EECF244321}">
                <p14:modId xmlns:p14="http://schemas.microsoft.com/office/powerpoint/2010/main" val="1634675211"/>
              </p:ext>
            </p:extLst>
          </p:nvPr>
        </p:nvGraphicFramePr>
        <p:xfrm>
          <a:off x="1517383" y="2073180"/>
          <a:ext cx="4448346" cy="3430488"/>
        </p:xfrm>
        <a:graphic>
          <a:graphicData uri="http://schemas.openxmlformats.org/drawingml/2006/table">
            <a:tbl>
              <a:tblPr/>
              <a:tblGrid>
                <a:gridCol w="2224173">
                  <a:extLst>
                    <a:ext uri="{9D8B030D-6E8A-4147-A177-3AD203B41FA5}">
                      <a16:colId xmlns:a16="http://schemas.microsoft.com/office/drawing/2014/main" val="2017805352"/>
                    </a:ext>
                  </a:extLst>
                </a:gridCol>
                <a:gridCol w="2224173">
                  <a:extLst>
                    <a:ext uri="{9D8B030D-6E8A-4147-A177-3AD203B41FA5}">
                      <a16:colId xmlns:a16="http://schemas.microsoft.com/office/drawing/2014/main" val="2162551904"/>
                    </a:ext>
                  </a:extLst>
                </a:gridCol>
              </a:tblGrid>
              <a:tr h="323560">
                <a:tc gridSpan="2">
                  <a:txBody>
                    <a:bodyPr/>
                    <a:lstStyle/>
                    <a:p>
                      <a:endParaRPr lang="en-GB" sz="1500"/>
                    </a:p>
                  </a:txBody>
                  <a:tcPr marL="78105" marR="78105" marT="39052" marB="39052" anchor="ctr">
                    <a:lnL>
                      <a:noFill/>
                    </a:lnL>
                    <a:lnR>
                      <a:noFill/>
                    </a:lnR>
                    <a:lnT>
                      <a:noFill/>
                    </a:lnT>
                    <a:lnB>
                      <a:noFill/>
                    </a:lnB>
                  </a:tcPr>
                </a:tc>
                <a:tc hMerge="1">
                  <a:txBody>
                    <a:bodyPr/>
                    <a:lstStyle/>
                    <a:p>
                      <a:endParaRPr lang="en-GB"/>
                    </a:p>
                  </a:txBody>
                  <a:tcPr/>
                </a:tc>
                <a:extLst>
                  <a:ext uri="{0D108BD9-81ED-4DB2-BD59-A6C34878D82A}">
                    <a16:rowId xmlns:a16="http://schemas.microsoft.com/office/drawing/2014/main" val="28066437"/>
                  </a:ext>
                </a:extLst>
              </a:tr>
              <a:tr h="323560">
                <a:tc>
                  <a:txBody>
                    <a:bodyPr/>
                    <a:lstStyle/>
                    <a:p>
                      <a:r>
                        <a:rPr lang="en-GB" sz="1500"/>
                        <a:t>Salary:</a:t>
                      </a:r>
                    </a:p>
                  </a:txBody>
                  <a:tcPr marL="78105" marR="78105" marT="39052" marB="39052" anchor="ctr">
                    <a:lnL>
                      <a:noFill/>
                    </a:lnL>
                    <a:lnR>
                      <a:noFill/>
                    </a:lnR>
                    <a:lnT>
                      <a:noFill/>
                    </a:lnT>
                    <a:lnB>
                      <a:noFill/>
                    </a:lnB>
                  </a:tcPr>
                </a:tc>
                <a:tc>
                  <a:txBody>
                    <a:bodyPr/>
                    <a:lstStyle/>
                    <a:p>
                      <a:r>
                        <a:rPr lang="en-GB" sz="1500"/>
                        <a:t>£24,496 - £28,371 (Grade F)</a:t>
                      </a:r>
                    </a:p>
                  </a:txBody>
                  <a:tcPr marL="78105" marR="78105" marT="39052" marB="39052" anchor="ctr">
                    <a:lnL>
                      <a:noFill/>
                    </a:lnL>
                    <a:lnR>
                      <a:noFill/>
                    </a:lnR>
                    <a:lnT>
                      <a:noFill/>
                    </a:lnT>
                    <a:lnB>
                      <a:noFill/>
                    </a:lnB>
                  </a:tcPr>
                </a:tc>
                <a:extLst>
                  <a:ext uri="{0D108BD9-81ED-4DB2-BD59-A6C34878D82A}">
                    <a16:rowId xmlns:a16="http://schemas.microsoft.com/office/drawing/2014/main" val="1863728579"/>
                  </a:ext>
                </a:extLst>
              </a:tr>
              <a:tr h="323560">
                <a:tc>
                  <a:txBody>
                    <a:bodyPr/>
                    <a:lstStyle/>
                    <a:p>
                      <a:r>
                        <a:rPr lang="en-GB" sz="1500"/>
                        <a:t>Location:</a:t>
                      </a:r>
                    </a:p>
                  </a:txBody>
                  <a:tcPr marL="78105" marR="78105" marT="39052" marB="39052" anchor="ctr">
                    <a:lnL>
                      <a:noFill/>
                    </a:lnL>
                    <a:lnR>
                      <a:noFill/>
                    </a:lnR>
                    <a:lnT>
                      <a:noFill/>
                    </a:lnT>
                    <a:lnB>
                      <a:noFill/>
                    </a:lnB>
                  </a:tcPr>
                </a:tc>
                <a:tc>
                  <a:txBody>
                    <a:bodyPr/>
                    <a:lstStyle/>
                    <a:p>
                      <a:r>
                        <a:rPr lang="en-GB" sz="1500"/>
                        <a:t>County Hall</a:t>
                      </a:r>
                    </a:p>
                  </a:txBody>
                  <a:tcPr marL="78105" marR="78105" marT="39052" marB="39052" anchor="ctr">
                    <a:lnL>
                      <a:noFill/>
                    </a:lnL>
                    <a:lnR>
                      <a:noFill/>
                    </a:lnR>
                    <a:lnT>
                      <a:noFill/>
                    </a:lnT>
                    <a:lnB>
                      <a:noFill/>
                    </a:lnB>
                  </a:tcPr>
                </a:tc>
                <a:extLst>
                  <a:ext uri="{0D108BD9-81ED-4DB2-BD59-A6C34878D82A}">
                    <a16:rowId xmlns:a16="http://schemas.microsoft.com/office/drawing/2014/main" val="4193368326"/>
                  </a:ext>
                </a:extLst>
              </a:tr>
              <a:tr h="323560">
                <a:tc>
                  <a:txBody>
                    <a:bodyPr/>
                    <a:lstStyle/>
                    <a:p>
                      <a:r>
                        <a:rPr lang="en-GB" sz="1500"/>
                        <a:t>Region:</a:t>
                      </a:r>
                    </a:p>
                  </a:txBody>
                  <a:tcPr marL="78105" marR="78105" marT="39052" marB="39052" anchor="ctr">
                    <a:lnL>
                      <a:noFill/>
                    </a:lnL>
                    <a:lnR>
                      <a:noFill/>
                    </a:lnR>
                    <a:lnT>
                      <a:noFill/>
                    </a:lnT>
                    <a:lnB>
                      <a:noFill/>
                    </a:lnB>
                  </a:tcPr>
                </a:tc>
                <a:tc>
                  <a:txBody>
                    <a:bodyPr/>
                    <a:lstStyle/>
                    <a:p>
                      <a:r>
                        <a:rPr lang="en-GB" sz="1500"/>
                        <a:t>Carmarthen</a:t>
                      </a:r>
                    </a:p>
                  </a:txBody>
                  <a:tcPr marL="78105" marR="78105" marT="39052" marB="39052" anchor="ctr">
                    <a:lnL>
                      <a:noFill/>
                    </a:lnL>
                    <a:lnR>
                      <a:noFill/>
                    </a:lnR>
                    <a:lnT>
                      <a:noFill/>
                    </a:lnT>
                    <a:lnB>
                      <a:noFill/>
                    </a:lnB>
                  </a:tcPr>
                </a:tc>
                <a:extLst>
                  <a:ext uri="{0D108BD9-81ED-4DB2-BD59-A6C34878D82A}">
                    <a16:rowId xmlns:a16="http://schemas.microsoft.com/office/drawing/2014/main" val="3322364353"/>
                  </a:ext>
                </a:extLst>
              </a:tr>
              <a:tr h="323560">
                <a:tc>
                  <a:txBody>
                    <a:bodyPr/>
                    <a:lstStyle/>
                    <a:p>
                      <a:r>
                        <a:rPr lang="en-GB" sz="1500"/>
                        <a:t>Job Type:</a:t>
                      </a:r>
                    </a:p>
                  </a:txBody>
                  <a:tcPr marL="78105" marR="78105" marT="39052" marB="39052" anchor="ctr">
                    <a:lnL>
                      <a:noFill/>
                    </a:lnL>
                    <a:lnR>
                      <a:noFill/>
                    </a:lnR>
                    <a:lnT>
                      <a:noFill/>
                    </a:lnT>
                    <a:lnB>
                      <a:noFill/>
                    </a:lnB>
                  </a:tcPr>
                </a:tc>
                <a:tc>
                  <a:txBody>
                    <a:bodyPr/>
                    <a:lstStyle/>
                    <a:p>
                      <a:r>
                        <a:rPr lang="en-GB" sz="1500"/>
                        <a:t>Temporary - Full Time</a:t>
                      </a:r>
                    </a:p>
                  </a:txBody>
                  <a:tcPr marL="78105" marR="78105" marT="39052" marB="39052" anchor="ctr">
                    <a:lnL>
                      <a:noFill/>
                    </a:lnL>
                    <a:lnR>
                      <a:noFill/>
                    </a:lnR>
                    <a:lnT>
                      <a:noFill/>
                    </a:lnT>
                    <a:lnB>
                      <a:noFill/>
                    </a:lnB>
                  </a:tcPr>
                </a:tc>
                <a:extLst>
                  <a:ext uri="{0D108BD9-81ED-4DB2-BD59-A6C34878D82A}">
                    <a16:rowId xmlns:a16="http://schemas.microsoft.com/office/drawing/2014/main" val="1402693245"/>
                  </a:ext>
                </a:extLst>
              </a:tr>
              <a:tr h="323560">
                <a:tc>
                  <a:txBody>
                    <a:bodyPr/>
                    <a:lstStyle/>
                    <a:p>
                      <a:r>
                        <a:rPr lang="en-GB" sz="1500"/>
                        <a:t>Vacancy Group:</a:t>
                      </a:r>
                    </a:p>
                  </a:txBody>
                  <a:tcPr marL="78105" marR="78105" marT="39052" marB="39052" anchor="ctr">
                    <a:lnL>
                      <a:noFill/>
                    </a:lnL>
                    <a:lnR>
                      <a:noFill/>
                    </a:lnR>
                    <a:lnT>
                      <a:noFill/>
                    </a:lnT>
                    <a:lnB>
                      <a:noFill/>
                    </a:lnB>
                  </a:tcPr>
                </a:tc>
                <a:tc>
                  <a:txBody>
                    <a:bodyPr/>
                    <a:lstStyle/>
                    <a:p>
                      <a:r>
                        <a:rPr lang="en-GB" sz="1500"/>
                        <a:t>Chief Executives</a:t>
                      </a:r>
                    </a:p>
                  </a:txBody>
                  <a:tcPr marL="78105" marR="78105" marT="39052" marB="39052" anchor="ctr">
                    <a:lnL>
                      <a:noFill/>
                    </a:lnL>
                    <a:lnR>
                      <a:noFill/>
                    </a:lnR>
                    <a:lnT>
                      <a:noFill/>
                    </a:lnT>
                    <a:lnB>
                      <a:noFill/>
                    </a:lnB>
                  </a:tcPr>
                </a:tc>
                <a:extLst>
                  <a:ext uri="{0D108BD9-81ED-4DB2-BD59-A6C34878D82A}">
                    <a16:rowId xmlns:a16="http://schemas.microsoft.com/office/drawing/2014/main" val="2073303112"/>
                  </a:ext>
                </a:extLst>
              </a:tr>
              <a:tr h="323560">
                <a:tc>
                  <a:txBody>
                    <a:bodyPr/>
                    <a:lstStyle/>
                    <a:p>
                      <a:r>
                        <a:rPr lang="en-GB" sz="1500"/>
                        <a:t>Category:</a:t>
                      </a:r>
                    </a:p>
                  </a:txBody>
                  <a:tcPr marL="78105" marR="78105" marT="39052" marB="39052" anchor="ctr">
                    <a:lnL>
                      <a:noFill/>
                    </a:lnL>
                    <a:lnR>
                      <a:noFill/>
                    </a:lnR>
                    <a:lnT>
                      <a:noFill/>
                    </a:lnT>
                    <a:lnB>
                      <a:noFill/>
                    </a:lnB>
                  </a:tcPr>
                </a:tc>
                <a:tc>
                  <a:txBody>
                    <a:bodyPr/>
                    <a:lstStyle/>
                    <a:p>
                      <a:r>
                        <a:rPr lang="en-GB" sz="1500"/>
                        <a:t>Customer Services</a:t>
                      </a:r>
                    </a:p>
                  </a:txBody>
                  <a:tcPr marL="78105" marR="78105" marT="39052" marB="39052" anchor="ctr">
                    <a:lnL>
                      <a:noFill/>
                    </a:lnL>
                    <a:lnR>
                      <a:noFill/>
                    </a:lnR>
                    <a:lnT>
                      <a:noFill/>
                    </a:lnT>
                    <a:lnB>
                      <a:noFill/>
                    </a:lnB>
                  </a:tcPr>
                </a:tc>
                <a:extLst>
                  <a:ext uri="{0D108BD9-81ED-4DB2-BD59-A6C34878D82A}">
                    <a16:rowId xmlns:a16="http://schemas.microsoft.com/office/drawing/2014/main" val="1564520850"/>
                  </a:ext>
                </a:extLst>
              </a:tr>
              <a:tr h="323560">
                <a:tc>
                  <a:txBody>
                    <a:bodyPr/>
                    <a:lstStyle/>
                    <a:p>
                      <a:r>
                        <a:rPr lang="en-GB" sz="1500"/>
                        <a:t>Closing Date:</a:t>
                      </a:r>
                    </a:p>
                  </a:txBody>
                  <a:tcPr marL="78105" marR="78105" marT="39052" marB="39052" anchor="ctr">
                    <a:lnL>
                      <a:noFill/>
                    </a:lnL>
                    <a:lnR>
                      <a:noFill/>
                    </a:lnR>
                    <a:lnT>
                      <a:noFill/>
                    </a:lnT>
                    <a:lnB>
                      <a:noFill/>
                    </a:lnB>
                  </a:tcPr>
                </a:tc>
                <a:tc>
                  <a:txBody>
                    <a:bodyPr/>
                    <a:lstStyle/>
                    <a:p>
                      <a:r>
                        <a:rPr lang="en-GB" sz="1500"/>
                        <a:t>30/03/2023</a:t>
                      </a:r>
                    </a:p>
                  </a:txBody>
                  <a:tcPr marL="78105" marR="78105" marT="39052" marB="39052" anchor="ctr">
                    <a:lnL>
                      <a:noFill/>
                    </a:lnL>
                    <a:lnR>
                      <a:noFill/>
                    </a:lnR>
                    <a:lnT>
                      <a:noFill/>
                    </a:lnT>
                    <a:lnB>
                      <a:noFill/>
                    </a:lnB>
                  </a:tcPr>
                </a:tc>
                <a:extLst>
                  <a:ext uri="{0D108BD9-81ED-4DB2-BD59-A6C34878D82A}">
                    <a16:rowId xmlns:a16="http://schemas.microsoft.com/office/drawing/2014/main" val="3892228080"/>
                  </a:ext>
                </a:extLst>
              </a:tr>
              <a:tr h="297365">
                <a:tc>
                  <a:txBody>
                    <a:bodyPr/>
                    <a:lstStyle/>
                    <a:p>
                      <a:r>
                        <a:rPr lang="en-GB" sz="1500"/>
                        <a:t>Date Posted:</a:t>
                      </a:r>
                    </a:p>
                  </a:txBody>
                  <a:tcPr marL="78105" marR="78105" marT="39052" marB="39052" anchor="ctr">
                    <a:lnL>
                      <a:noFill/>
                    </a:lnL>
                    <a:lnR>
                      <a:noFill/>
                    </a:lnR>
                    <a:lnT>
                      <a:noFill/>
                    </a:lnT>
                    <a:lnB>
                      <a:noFill/>
                    </a:lnB>
                  </a:tcPr>
                </a:tc>
                <a:tc>
                  <a:txBody>
                    <a:bodyPr/>
                    <a:lstStyle/>
                    <a:p>
                      <a:r>
                        <a:rPr lang="en-GB" sz="1500"/>
                        <a:t>20/03/2023</a:t>
                      </a:r>
                    </a:p>
                  </a:txBody>
                  <a:tcPr marL="78105" marR="78105" marT="39052" marB="39052" anchor="ctr">
                    <a:lnL>
                      <a:noFill/>
                    </a:lnL>
                    <a:lnR>
                      <a:noFill/>
                    </a:lnR>
                    <a:lnT>
                      <a:noFill/>
                    </a:lnT>
                    <a:lnB>
                      <a:noFill/>
                    </a:lnB>
                  </a:tcPr>
                </a:tc>
                <a:extLst>
                  <a:ext uri="{0D108BD9-81ED-4DB2-BD59-A6C34878D82A}">
                    <a16:rowId xmlns:a16="http://schemas.microsoft.com/office/drawing/2014/main" val="3550346212"/>
                  </a:ext>
                </a:extLst>
              </a:tr>
              <a:tr h="323560">
                <a:tc>
                  <a:txBody>
                    <a:bodyPr/>
                    <a:lstStyle/>
                    <a:p>
                      <a:r>
                        <a:rPr lang="en-GB" sz="1500"/>
                        <a:t>Reference:</a:t>
                      </a:r>
                    </a:p>
                  </a:txBody>
                  <a:tcPr marL="78105" marR="78105" marT="39052" marB="39052" anchor="ctr">
                    <a:lnL>
                      <a:noFill/>
                    </a:lnL>
                    <a:lnR>
                      <a:noFill/>
                    </a:lnR>
                    <a:lnT>
                      <a:noFill/>
                    </a:lnT>
                    <a:lnB>
                      <a:noFill/>
                    </a:lnB>
                  </a:tcPr>
                </a:tc>
                <a:tc>
                  <a:txBody>
                    <a:bodyPr/>
                    <a:lstStyle/>
                    <a:p>
                      <a:r>
                        <a:rPr lang="en-GB" sz="1500" dirty="0"/>
                        <a:t>033142</a:t>
                      </a:r>
                    </a:p>
                  </a:txBody>
                  <a:tcPr marL="78105" marR="78105" marT="39052" marB="39052" anchor="ctr">
                    <a:lnL>
                      <a:noFill/>
                    </a:lnL>
                    <a:lnR>
                      <a:noFill/>
                    </a:lnR>
                    <a:lnT>
                      <a:noFill/>
                    </a:lnT>
                    <a:lnB>
                      <a:noFill/>
                    </a:lnB>
                  </a:tcPr>
                </a:tc>
                <a:extLst>
                  <a:ext uri="{0D108BD9-81ED-4DB2-BD59-A6C34878D82A}">
                    <a16:rowId xmlns:a16="http://schemas.microsoft.com/office/drawing/2014/main" val="2428684643"/>
                  </a:ext>
                </a:extLst>
              </a:tr>
            </a:tbl>
          </a:graphicData>
        </a:graphic>
      </p:graphicFrame>
      <p:sp>
        <p:nvSpPr>
          <p:cNvPr id="9" name="TextBox 1">
            <a:extLst>
              <a:ext uri="{FF2B5EF4-FFF2-40B4-BE49-F238E27FC236}">
                <a16:creationId xmlns:a16="http://schemas.microsoft.com/office/drawing/2014/main" id="{4986CD81-EEC9-2E41-6773-F9123793D1EA}"/>
              </a:ext>
            </a:extLst>
          </p:cNvPr>
          <p:cNvSpPr txBox="1"/>
          <p:nvPr/>
        </p:nvSpPr>
        <p:spPr>
          <a:xfrm>
            <a:off x="1487993" y="1426849"/>
            <a:ext cx="3680604" cy="646331"/>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b="1" i="0">
                <a:solidFill>
                  <a:srgbClr val="000000"/>
                </a:solidFill>
                <a:effectLst/>
                <a:latin typeface="Times New Roman" panose="02020603050405020304" pitchFamily="18" charset="0"/>
              </a:rPr>
              <a:t>Personal Budgeting Support Officer</a:t>
            </a:r>
          </a:p>
        </p:txBody>
      </p:sp>
      <p:pic>
        <p:nvPicPr>
          <p:cNvPr id="10" name="Picture 10" descr="Logo, company name&#10;&#10;Description automatically generated">
            <a:extLst>
              <a:ext uri="{FF2B5EF4-FFF2-40B4-BE49-F238E27FC236}">
                <a16:creationId xmlns:a16="http://schemas.microsoft.com/office/drawing/2014/main" id="{6B6D0E40-BD3D-21D2-759A-C20788FC5577}"/>
              </a:ext>
            </a:extLst>
          </p:cNvPr>
          <p:cNvPicPr>
            <a:picLocks noChangeAspect="1"/>
          </p:cNvPicPr>
          <p:nvPr/>
        </p:nvPicPr>
        <p:blipFill>
          <a:blip r:embed="rId5"/>
          <a:stretch>
            <a:fillRect/>
          </a:stretch>
        </p:blipFill>
        <p:spPr>
          <a:xfrm>
            <a:off x="3746740" y="-451"/>
            <a:ext cx="5474897" cy="1366752"/>
          </a:xfrm>
          <a:prstGeom prst="rect">
            <a:avLst/>
          </a:prstGeom>
        </p:spPr>
      </p:pic>
      <p:pic>
        <p:nvPicPr>
          <p:cNvPr id="7" name="Audio 6">
            <a:hlinkClick r:id="" action="ppaction://media"/>
            <a:extLst>
              <a:ext uri="{FF2B5EF4-FFF2-40B4-BE49-F238E27FC236}">
                <a16:creationId xmlns:a16="http://schemas.microsoft.com/office/drawing/2014/main" id="{AD59F52A-70D8-2541-A961-B6FB758B6AF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786323297"/>
      </p:ext>
    </p:extLst>
  </p:cSld>
  <p:clrMapOvr>
    <a:masterClrMapping/>
  </p:clrMapOvr>
  <p:transition spd="slow" advTm="60108">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5DA34-1596-2029-7D09-6AB1DD99B404}"/>
              </a:ext>
            </a:extLst>
          </p:cNvPr>
          <p:cNvSpPr>
            <a:spLocks noGrp="1"/>
          </p:cNvSpPr>
          <p:nvPr>
            <p:ph type="title"/>
          </p:nvPr>
        </p:nvSpPr>
        <p:spPr>
          <a:xfrm>
            <a:off x="1484311" y="685801"/>
            <a:ext cx="10018713" cy="559904"/>
          </a:xfrm>
        </p:spPr>
        <p:txBody>
          <a:bodyPr>
            <a:normAutofit fontScale="90000"/>
          </a:bodyPr>
          <a:lstStyle/>
          <a:p>
            <a:r>
              <a:rPr lang="en-GB" u="sng"/>
              <a:t>Comparison &amp; Analysis of skills</a:t>
            </a:r>
          </a:p>
        </p:txBody>
      </p:sp>
      <p:sp>
        <p:nvSpPr>
          <p:cNvPr id="3" name="Content Placeholder 2">
            <a:extLst>
              <a:ext uri="{FF2B5EF4-FFF2-40B4-BE49-F238E27FC236}">
                <a16:creationId xmlns:a16="http://schemas.microsoft.com/office/drawing/2014/main" id="{959B268A-0B8D-9674-DCE9-C6698E817C55}"/>
              </a:ext>
            </a:extLst>
          </p:cNvPr>
          <p:cNvSpPr>
            <a:spLocks noGrp="1"/>
          </p:cNvSpPr>
          <p:nvPr>
            <p:ph idx="1"/>
          </p:nvPr>
        </p:nvSpPr>
        <p:spPr>
          <a:xfrm>
            <a:off x="1484310" y="1873045"/>
            <a:ext cx="10018713" cy="4724703"/>
          </a:xfrm>
        </p:spPr>
        <p:txBody>
          <a:bodyPr>
            <a:normAutofit/>
          </a:bodyPr>
          <a:lstStyle/>
          <a:p>
            <a:pPr marL="0" indent="0">
              <a:buNone/>
            </a:pPr>
            <a:r>
              <a:rPr lang="en-GB" sz="1800" dirty="0"/>
              <a:t>Budgeting &amp; Financial support							</a:t>
            </a:r>
          </a:p>
          <a:p>
            <a:pPr marL="0" indent="0">
              <a:buNone/>
            </a:pPr>
            <a:r>
              <a:rPr lang="en-GB" sz="1800" dirty="0"/>
              <a:t>Communication</a:t>
            </a:r>
          </a:p>
          <a:p>
            <a:pPr marL="0" indent="0">
              <a:buNone/>
            </a:pPr>
            <a:r>
              <a:rPr lang="en-GB" sz="1800" dirty="0"/>
              <a:t>Managing customer needs</a:t>
            </a:r>
          </a:p>
          <a:p>
            <a:pPr marL="0" indent="0">
              <a:buNone/>
            </a:pPr>
            <a:r>
              <a:rPr lang="en-GB" sz="1800" dirty="0"/>
              <a:t>Organisational skills</a:t>
            </a:r>
          </a:p>
          <a:p>
            <a:pPr marL="0" indent="0">
              <a:buNone/>
            </a:pPr>
            <a:r>
              <a:rPr lang="en-GB" sz="1800" dirty="0"/>
              <a:t>Working with partners</a:t>
            </a:r>
          </a:p>
          <a:p>
            <a:pPr marL="0" indent="0">
              <a:buNone/>
            </a:pPr>
            <a:r>
              <a:rPr lang="en-GB" sz="1800" dirty="0"/>
              <a:t>Ability to maintain records</a:t>
            </a:r>
          </a:p>
          <a:p>
            <a:pPr marL="0" indent="0">
              <a:buNone/>
            </a:pPr>
            <a:r>
              <a:rPr lang="en-GB" sz="1800" dirty="0"/>
              <a:t>Interpersonal skills</a:t>
            </a:r>
          </a:p>
          <a:p>
            <a:pPr marL="0" indent="0">
              <a:buNone/>
            </a:pPr>
            <a:r>
              <a:rPr lang="en-GB" sz="1800" dirty="0"/>
              <a:t>Ability to work to deadlines</a:t>
            </a:r>
          </a:p>
          <a:p>
            <a:pPr marL="0" indent="0">
              <a:buNone/>
            </a:pPr>
            <a:r>
              <a:rPr lang="en-GB" sz="1800" dirty="0"/>
              <a:t>Ensure equality, diversity and  wellbeing </a:t>
            </a:r>
          </a:p>
          <a:p>
            <a:pPr marL="0" indent="0">
              <a:buNone/>
            </a:pPr>
            <a:r>
              <a:rPr lang="en-GB" sz="1800" dirty="0"/>
              <a:t>     Sustainable working</a:t>
            </a:r>
            <a:endParaRPr lang="en-GB" dirty="0"/>
          </a:p>
        </p:txBody>
      </p:sp>
      <p:sp>
        <p:nvSpPr>
          <p:cNvPr id="5" name="TextBox 4">
            <a:extLst>
              <a:ext uri="{FF2B5EF4-FFF2-40B4-BE49-F238E27FC236}">
                <a16:creationId xmlns:a16="http://schemas.microsoft.com/office/drawing/2014/main" id="{38EAB94A-6BAB-1297-E2E8-1D93B9E7B6A3}"/>
              </a:ext>
            </a:extLst>
          </p:cNvPr>
          <p:cNvSpPr txBox="1"/>
          <p:nvPr/>
        </p:nvSpPr>
        <p:spPr>
          <a:xfrm>
            <a:off x="1847716" y="1439211"/>
            <a:ext cx="3952568" cy="369332"/>
          </a:xfrm>
          <a:prstGeom prst="rect">
            <a:avLst/>
          </a:prstGeom>
          <a:noFill/>
        </p:spPr>
        <p:txBody>
          <a:bodyPr wrap="square" rtlCol="0">
            <a:spAutoFit/>
          </a:bodyPr>
          <a:lstStyle/>
          <a:p>
            <a:r>
              <a:rPr lang="en-GB" u="sng"/>
              <a:t>Job Specifications</a:t>
            </a:r>
          </a:p>
        </p:txBody>
      </p:sp>
      <p:sp>
        <p:nvSpPr>
          <p:cNvPr id="7" name="TextBox 6">
            <a:extLst>
              <a:ext uri="{FF2B5EF4-FFF2-40B4-BE49-F238E27FC236}">
                <a16:creationId xmlns:a16="http://schemas.microsoft.com/office/drawing/2014/main" id="{6FB2C6C7-2861-7273-6F42-BF984CF4EDD5}"/>
              </a:ext>
            </a:extLst>
          </p:cNvPr>
          <p:cNvSpPr txBox="1"/>
          <p:nvPr/>
        </p:nvSpPr>
        <p:spPr>
          <a:xfrm>
            <a:off x="7699941" y="1374709"/>
            <a:ext cx="3532239" cy="369332"/>
          </a:xfrm>
          <a:prstGeom prst="rect">
            <a:avLst/>
          </a:prstGeom>
          <a:noFill/>
        </p:spPr>
        <p:txBody>
          <a:bodyPr wrap="square" rtlCol="0">
            <a:spAutoFit/>
          </a:bodyPr>
          <a:lstStyle/>
          <a:p>
            <a:r>
              <a:rPr lang="en-GB" u="sng"/>
              <a:t>My Personal strengths</a:t>
            </a:r>
          </a:p>
        </p:txBody>
      </p:sp>
      <p:sp>
        <p:nvSpPr>
          <p:cNvPr id="4" name="TextBox 3">
            <a:extLst>
              <a:ext uri="{FF2B5EF4-FFF2-40B4-BE49-F238E27FC236}">
                <a16:creationId xmlns:a16="http://schemas.microsoft.com/office/drawing/2014/main" id="{129C219F-13BB-33F8-F0EA-A7E4722E7D0F}"/>
              </a:ext>
            </a:extLst>
          </p:cNvPr>
          <p:cNvSpPr txBox="1"/>
          <p:nvPr/>
        </p:nvSpPr>
        <p:spPr>
          <a:xfrm>
            <a:off x="7024330" y="2081491"/>
            <a:ext cx="4478693" cy="54508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dirty="0"/>
              <a:t>Experienced in Finance</a:t>
            </a:r>
            <a:endParaRPr lang="en-US" dirty="0"/>
          </a:p>
          <a:p>
            <a:pPr>
              <a:lnSpc>
                <a:spcPct val="150000"/>
              </a:lnSpc>
            </a:pPr>
            <a:r>
              <a:rPr lang="en-GB" dirty="0"/>
              <a:t>Excellent communication skills</a:t>
            </a:r>
          </a:p>
          <a:p>
            <a:pPr>
              <a:lnSpc>
                <a:spcPct val="150000"/>
              </a:lnSpc>
            </a:pPr>
            <a:r>
              <a:rPr lang="en-GB" dirty="0"/>
              <a:t>Experienced in customer care</a:t>
            </a:r>
          </a:p>
          <a:p>
            <a:pPr>
              <a:lnSpc>
                <a:spcPct val="150000"/>
              </a:lnSpc>
            </a:pPr>
            <a:r>
              <a:rPr lang="en-GB" dirty="0"/>
              <a:t>Competent in meeting deadlines</a:t>
            </a:r>
          </a:p>
          <a:p>
            <a:pPr>
              <a:lnSpc>
                <a:spcPct val="150000"/>
              </a:lnSpc>
            </a:pPr>
            <a:r>
              <a:rPr lang="en-GB" dirty="0"/>
              <a:t>Excellent organiser and teambuilder</a:t>
            </a:r>
          </a:p>
          <a:p>
            <a:pPr>
              <a:lnSpc>
                <a:spcPct val="150000"/>
              </a:lnSpc>
            </a:pPr>
            <a:r>
              <a:rPr lang="en-GB" dirty="0"/>
              <a:t>Ability to work with stakeholders</a:t>
            </a:r>
          </a:p>
          <a:p>
            <a:pPr>
              <a:lnSpc>
                <a:spcPct val="150000"/>
              </a:lnSpc>
            </a:pPr>
            <a:r>
              <a:rPr lang="en-GB" dirty="0"/>
              <a:t>Proficient in filing and maintaining records</a:t>
            </a:r>
          </a:p>
          <a:p>
            <a:pPr>
              <a:lnSpc>
                <a:spcPct val="150000"/>
              </a:lnSpc>
            </a:pPr>
            <a:r>
              <a:rPr lang="en-GB" dirty="0"/>
              <a:t>Empathetic listener &amp; discreet</a:t>
            </a:r>
          </a:p>
          <a:p>
            <a:pPr>
              <a:lnSpc>
                <a:spcPct val="150000"/>
              </a:lnSpc>
            </a:pPr>
            <a:r>
              <a:rPr lang="en-GB" dirty="0"/>
              <a:t>Adaptable and Transparent</a:t>
            </a:r>
          </a:p>
          <a:p>
            <a:pPr>
              <a:lnSpc>
                <a:spcPct val="150000"/>
              </a:lnSpc>
            </a:pPr>
            <a:r>
              <a:rPr lang="en-GB" dirty="0"/>
              <a:t>Support diversity within the workplace</a:t>
            </a:r>
          </a:p>
          <a:p>
            <a:pPr>
              <a:lnSpc>
                <a:spcPct val="150000"/>
              </a:lnSpc>
            </a:pPr>
            <a:endParaRPr lang="en-GB" dirty="0"/>
          </a:p>
          <a:p>
            <a:pPr>
              <a:lnSpc>
                <a:spcPct val="150000"/>
              </a:lnSpc>
            </a:pPr>
            <a:endParaRPr lang="en-GB" dirty="0"/>
          </a:p>
          <a:p>
            <a:pPr>
              <a:lnSpc>
                <a:spcPct val="150000"/>
              </a:lnSpc>
            </a:pPr>
            <a:endParaRPr lang="en-GB" dirty="0"/>
          </a:p>
        </p:txBody>
      </p:sp>
      <p:pic>
        <p:nvPicPr>
          <p:cNvPr id="8" name="Audio 7">
            <a:hlinkClick r:id="" action="ppaction://media"/>
            <a:extLst>
              <a:ext uri="{FF2B5EF4-FFF2-40B4-BE49-F238E27FC236}">
                <a16:creationId xmlns:a16="http://schemas.microsoft.com/office/drawing/2014/main" id="{B1ED6392-79AB-6848-BF0F-9ECC29DF39F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528081113"/>
      </p:ext>
    </p:extLst>
  </p:cSld>
  <p:clrMapOvr>
    <a:masterClrMapping/>
  </p:clrMapOvr>
  <p:transition spd="slow" advTm="42557">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2D3CF-35D7-2696-1BAF-F892FF53C39E}"/>
              </a:ext>
            </a:extLst>
          </p:cNvPr>
          <p:cNvSpPr>
            <a:spLocks noGrp="1"/>
          </p:cNvSpPr>
          <p:nvPr>
            <p:ph type="title"/>
          </p:nvPr>
        </p:nvSpPr>
        <p:spPr>
          <a:xfrm>
            <a:off x="1671858" y="298175"/>
            <a:ext cx="10018713" cy="768625"/>
          </a:xfrm>
        </p:spPr>
        <p:txBody>
          <a:bodyPr>
            <a:normAutofit/>
          </a:bodyPr>
          <a:lstStyle/>
          <a:p>
            <a:r>
              <a:rPr lang="en-GB" sz="3600" u="sng" dirty="0"/>
              <a:t>My Unique Selling Point</a:t>
            </a:r>
          </a:p>
        </p:txBody>
      </p:sp>
      <p:sp>
        <p:nvSpPr>
          <p:cNvPr id="3" name="Content Placeholder 2">
            <a:extLst>
              <a:ext uri="{FF2B5EF4-FFF2-40B4-BE49-F238E27FC236}">
                <a16:creationId xmlns:a16="http://schemas.microsoft.com/office/drawing/2014/main" id="{2A22F56C-283A-ED57-C178-6C9F1DF75A52}"/>
              </a:ext>
            </a:extLst>
          </p:cNvPr>
          <p:cNvSpPr>
            <a:spLocks noGrp="1"/>
          </p:cNvSpPr>
          <p:nvPr>
            <p:ph idx="1"/>
          </p:nvPr>
        </p:nvSpPr>
        <p:spPr>
          <a:xfrm>
            <a:off x="1484310" y="3225745"/>
            <a:ext cx="10018713" cy="2565455"/>
          </a:xfrm>
        </p:spPr>
        <p:txBody>
          <a:bodyPr>
            <a:normAutofit/>
          </a:bodyPr>
          <a:lstStyle/>
          <a:p>
            <a:pPr marL="0" indent="0">
              <a:buNone/>
            </a:pPr>
            <a:r>
              <a:rPr lang="en-GB" sz="1800" dirty="0"/>
              <a:t>Research suggests that a USP is essentially a persons DNA. It is what makes someone unique (Ball, 2015)</a:t>
            </a:r>
          </a:p>
          <a:p>
            <a:pPr marL="0" indent="0">
              <a:buNone/>
            </a:pPr>
            <a:endParaRPr lang="en-GB" sz="1800" dirty="0"/>
          </a:p>
          <a:p>
            <a:pPr marL="0" indent="0">
              <a:buNone/>
            </a:pPr>
            <a:r>
              <a:rPr lang="en-GB" sz="1800" dirty="0"/>
              <a:t>My USP is my ability to use my expertise and experience to communicate and help disadvantaged people in a diverse and transparent way. </a:t>
            </a:r>
          </a:p>
          <a:p>
            <a:pPr marL="0" indent="0">
              <a:buNone/>
            </a:pPr>
            <a:r>
              <a:rPr lang="en-GB" sz="1800" dirty="0"/>
              <a:t>To challenge economic inequality by providing face to face assistance and proactive support.</a:t>
            </a:r>
          </a:p>
        </p:txBody>
      </p:sp>
      <p:pic>
        <p:nvPicPr>
          <p:cNvPr id="4098" name="Picture 2" descr="Image result for my unique selling point">
            <a:extLst>
              <a:ext uri="{FF2B5EF4-FFF2-40B4-BE49-F238E27FC236}">
                <a16:creationId xmlns:a16="http://schemas.microsoft.com/office/drawing/2014/main" id="{DE156D01-BBBF-52C3-D111-8175B9C9125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75145" y="1263876"/>
            <a:ext cx="4837042" cy="1961869"/>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D53A01E2-4E27-F14B-B140-F6D0813277D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534931481"/>
      </p:ext>
    </p:extLst>
  </p:cSld>
  <p:clrMapOvr>
    <a:masterClrMapping/>
  </p:clrMapOvr>
  <p:transition spd="slow" advTm="38067">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DC5FD-CFAB-865E-1522-807E0EDFF4F1}"/>
              </a:ext>
            </a:extLst>
          </p:cNvPr>
          <p:cNvSpPr>
            <a:spLocks noGrp="1"/>
          </p:cNvSpPr>
          <p:nvPr>
            <p:ph type="title"/>
          </p:nvPr>
        </p:nvSpPr>
        <p:spPr>
          <a:xfrm>
            <a:off x="1484311" y="685801"/>
            <a:ext cx="10018713" cy="1010478"/>
          </a:xfrm>
        </p:spPr>
        <p:txBody>
          <a:bodyPr>
            <a:normAutofit/>
          </a:bodyPr>
          <a:lstStyle/>
          <a:p>
            <a:r>
              <a:rPr lang="en-GB" u="sng"/>
              <a:t>Conclusion</a:t>
            </a:r>
          </a:p>
        </p:txBody>
      </p:sp>
      <p:pic>
        <p:nvPicPr>
          <p:cNvPr id="2050" name="Picture 2" descr="Ethics &amp; Your Personal Brand: A Matter of Common SenseTami Cannizzaro">
            <a:extLst>
              <a:ext uri="{FF2B5EF4-FFF2-40B4-BE49-F238E27FC236}">
                <a16:creationId xmlns:a16="http://schemas.microsoft.com/office/drawing/2014/main" id="{794B58BF-02DE-DD94-37B1-5E3E3F78FA3C}"/>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1882474" y="2080590"/>
            <a:ext cx="3047999" cy="3047999"/>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BC50E47-76F8-84B9-F7E7-F0C48E7C798B}"/>
              </a:ext>
            </a:extLst>
          </p:cNvPr>
          <p:cNvSpPr>
            <a:spLocks noGrp="1"/>
          </p:cNvSpPr>
          <p:nvPr>
            <p:ph idx="1"/>
          </p:nvPr>
        </p:nvSpPr>
        <p:spPr>
          <a:xfrm>
            <a:off x="6096000" y="1866899"/>
            <a:ext cx="5486687" cy="4305301"/>
          </a:xfrm>
        </p:spPr>
        <p:txBody>
          <a:bodyPr anchor="t">
            <a:noAutofit/>
          </a:bodyPr>
          <a:lstStyle/>
          <a:p>
            <a:pPr marL="0" indent="0">
              <a:lnSpc>
                <a:spcPct val="90000"/>
              </a:lnSpc>
              <a:buNone/>
            </a:pPr>
            <a:r>
              <a:rPr lang="en-GB" sz="2000" dirty="0"/>
              <a:t>This presentation has looked at my personal brand.</a:t>
            </a:r>
          </a:p>
          <a:p>
            <a:pPr marL="0" indent="0">
              <a:lnSpc>
                <a:spcPct val="90000"/>
              </a:lnSpc>
              <a:buNone/>
            </a:pPr>
            <a:r>
              <a:rPr lang="en-GB" sz="2000" dirty="0"/>
              <a:t>It has firstly examined why we need a brand. </a:t>
            </a:r>
          </a:p>
          <a:p>
            <a:pPr marL="0" indent="0">
              <a:lnSpc>
                <a:spcPct val="90000"/>
              </a:lnSpc>
              <a:buNone/>
            </a:pPr>
            <a:r>
              <a:rPr lang="en-GB" sz="2000" dirty="0"/>
              <a:t>Why we need a ‘Unique Selling Point’</a:t>
            </a:r>
          </a:p>
          <a:p>
            <a:pPr marL="0" indent="0">
              <a:lnSpc>
                <a:spcPct val="90000"/>
              </a:lnSpc>
              <a:buNone/>
            </a:pPr>
            <a:r>
              <a:rPr lang="en-GB" sz="2000" dirty="0"/>
              <a:t>Using a comparison analysis it has highlighted any strengths or weaknesses in my own brand versus what the job requires.</a:t>
            </a:r>
          </a:p>
          <a:p>
            <a:pPr marL="0" indent="0">
              <a:lnSpc>
                <a:spcPct val="90000"/>
              </a:lnSpc>
              <a:buNone/>
            </a:pPr>
            <a:r>
              <a:rPr lang="en-GB" sz="2000" dirty="0"/>
              <a:t>Finally I have drawn this conclusion.</a:t>
            </a:r>
          </a:p>
          <a:p>
            <a:pPr marL="0" indent="0">
              <a:lnSpc>
                <a:spcPct val="90000"/>
              </a:lnSpc>
              <a:buNone/>
            </a:pPr>
            <a:r>
              <a:rPr lang="en-GB" sz="2000" dirty="0"/>
              <a:t>This research has helped me find my own unique brand, but I know that I will need to revisit my analysis regularly to adapt it to any new venture I may undertake.</a:t>
            </a:r>
          </a:p>
        </p:txBody>
      </p:sp>
      <p:pic>
        <p:nvPicPr>
          <p:cNvPr id="5" name="Audio 4">
            <a:hlinkClick r:id="" action="ppaction://media"/>
            <a:extLst>
              <a:ext uri="{FF2B5EF4-FFF2-40B4-BE49-F238E27FC236}">
                <a16:creationId xmlns:a16="http://schemas.microsoft.com/office/drawing/2014/main" id="{73D58AA9-33CB-A745-B6C4-51C485A2621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564984973"/>
      </p:ext>
    </p:extLst>
  </p:cSld>
  <p:clrMapOvr>
    <a:masterClrMapping/>
  </p:clrMapOvr>
  <p:transition spd="slow" advTm="34483">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F451A-8A2E-8DC2-52CC-066748FC91CD}"/>
              </a:ext>
            </a:extLst>
          </p:cNvPr>
          <p:cNvSpPr>
            <a:spLocks noGrp="1"/>
          </p:cNvSpPr>
          <p:nvPr>
            <p:ph type="title"/>
          </p:nvPr>
        </p:nvSpPr>
        <p:spPr>
          <a:xfrm>
            <a:off x="2749516" y="148651"/>
            <a:ext cx="3663921" cy="715616"/>
          </a:xfrm>
        </p:spPr>
        <p:txBody>
          <a:bodyPr>
            <a:normAutofit/>
          </a:bodyPr>
          <a:lstStyle/>
          <a:p>
            <a:r>
              <a:rPr lang="en-GB" sz="2400" u="sng"/>
              <a:t>REFERENCES</a:t>
            </a:r>
          </a:p>
        </p:txBody>
      </p:sp>
      <p:sp>
        <p:nvSpPr>
          <p:cNvPr id="3" name="Content Placeholder 2">
            <a:extLst>
              <a:ext uri="{FF2B5EF4-FFF2-40B4-BE49-F238E27FC236}">
                <a16:creationId xmlns:a16="http://schemas.microsoft.com/office/drawing/2014/main" id="{61246852-F326-C89B-0E88-46BA2E5715BE}"/>
              </a:ext>
            </a:extLst>
          </p:cNvPr>
          <p:cNvSpPr>
            <a:spLocks noGrp="1"/>
          </p:cNvSpPr>
          <p:nvPr>
            <p:ph idx="1"/>
          </p:nvPr>
        </p:nvSpPr>
        <p:spPr>
          <a:xfrm>
            <a:off x="1484310" y="778001"/>
            <a:ext cx="10018713" cy="5691809"/>
          </a:xfrm>
        </p:spPr>
        <p:txBody>
          <a:bodyPr>
            <a:normAutofit fontScale="70000" lnSpcReduction="20000"/>
          </a:bodyPr>
          <a:lstStyle/>
          <a:p>
            <a:pPr>
              <a:buNone/>
            </a:pPr>
            <a:endParaRPr lang="en-GB" sz="1800" dirty="0"/>
          </a:p>
          <a:p>
            <a:pPr>
              <a:buNone/>
            </a:pPr>
            <a:r>
              <a:rPr lang="en-GB" sz="1800" dirty="0">
                <a:ea typeface="+mn-lt"/>
                <a:cs typeface="+mn-lt"/>
              </a:rPr>
              <a:t>Bahn, C. (2020, September 30). </a:t>
            </a:r>
            <a:r>
              <a:rPr lang="en-GB" sz="1800" i="1" dirty="0">
                <a:ea typeface="+mn-lt"/>
                <a:cs typeface="+mn-lt"/>
              </a:rPr>
              <a:t>What is the Value of Your Personal Brand?</a:t>
            </a:r>
            <a:r>
              <a:rPr lang="en-GB" sz="1800" dirty="0">
                <a:ea typeface="+mn-lt"/>
                <a:cs typeface="+mn-lt"/>
              </a:rPr>
              <a:t> Claire Bahn. </a:t>
            </a:r>
            <a:r>
              <a:rPr lang="en-GB" sz="1800" dirty="0">
                <a:ea typeface="+mn-lt"/>
                <a:cs typeface="+mn-lt"/>
                <a:hlinkClick r:id="rId5"/>
              </a:rPr>
              <a:t>https://clairebahn.com/value-of-your-personal-brand/</a:t>
            </a:r>
            <a:endParaRPr lang="en-GB" dirty="0"/>
          </a:p>
          <a:p>
            <a:pPr marL="0" indent="0">
              <a:lnSpc>
                <a:spcPct val="120000"/>
              </a:lnSpc>
              <a:buNone/>
            </a:pPr>
            <a:r>
              <a:rPr lang="en-GB" sz="1800" dirty="0">
                <a:ea typeface="+mn-lt"/>
                <a:cs typeface="+mn-lt"/>
              </a:rPr>
              <a:t>‌</a:t>
            </a:r>
            <a:r>
              <a:rPr lang="en-GB" sz="1800" dirty="0">
                <a:latin typeface="Times New Roman"/>
                <a:ea typeface="+mn-lt"/>
                <a:cs typeface="Times New Roman"/>
              </a:rPr>
              <a:t>Ball</a:t>
            </a:r>
            <a:r>
              <a:rPr lang="en-GB" sz="1800" dirty="0">
                <a:effectLst/>
                <a:latin typeface="Times New Roman"/>
                <a:cs typeface="Times New Roman"/>
              </a:rPr>
              <a:t>, J. (2015). </a:t>
            </a:r>
            <a:r>
              <a:rPr lang="en-GB" sz="1800" i="1" dirty="0">
                <a:effectLst/>
                <a:latin typeface="Times New Roman"/>
                <a:cs typeface="Times New Roman"/>
              </a:rPr>
              <a:t>8 Tips to Developing a Personal USP (that’ll get you the job).</a:t>
            </a:r>
            <a:r>
              <a:rPr lang="en-GB" sz="1800" dirty="0">
                <a:effectLst/>
                <a:latin typeface="Times New Roman"/>
                <a:cs typeface="Times New Roman"/>
              </a:rPr>
              <a:t> [online] Coburg Banks. Available </a:t>
            </a:r>
            <a:r>
              <a:rPr lang="en-GB" sz="1800" dirty="0">
                <a:latin typeface="Times New Roman"/>
                <a:cs typeface="Times New Roman"/>
              </a:rPr>
              <a:t>at </a:t>
            </a:r>
            <a:r>
              <a:rPr lang="en-GB" sz="1800" dirty="0">
                <a:latin typeface="Times New Roman"/>
                <a:cs typeface="Times New Roman"/>
                <a:hlinkClick r:id="rId6">
                  <a:extLst>
                    <a:ext uri="{A12FA001-AC4F-418D-AE19-62706E023703}">
                      <ahyp:hlinkClr xmlns:ahyp="http://schemas.microsoft.com/office/drawing/2018/hyperlinkcolor" val="tx"/>
                    </a:ext>
                  </a:extLst>
                </a:hlinkClick>
              </a:rPr>
              <a:t>https</a:t>
            </a:r>
            <a:r>
              <a:rPr lang="en-GB" sz="1800" dirty="0">
                <a:effectLst/>
                <a:latin typeface="Times New Roman"/>
                <a:cs typeface="Times New Roman"/>
                <a:hlinkClick r:id="rId6">
                  <a:extLst>
                    <a:ext uri="{A12FA001-AC4F-418D-AE19-62706E023703}">
                      <ahyp:hlinkClr xmlns:ahyp="http://schemas.microsoft.com/office/drawing/2018/hyperlinkcolor" val="tx"/>
                    </a:ext>
                  </a:extLst>
                </a:hlinkClick>
              </a:rPr>
              <a:t>://coburgbanks.co.uk/blog/candidate-tips/8-tips-to-developing-a-killer-usp/</a:t>
            </a:r>
            <a:r>
              <a:rPr lang="en-GB" sz="1800" dirty="0">
                <a:effectLst/>
                <a:latin typeface="Times New Roman"/>
                <a:cs typeface="Times New Roman"/>
              </a:rPr>
              <a:t>.</a:t>
            </a:r>
            <a:endParaRPr lang="en-GB" dirty="0">
              <a:latin typeface="Times New Roman"/>
              <a:ea typeface="+mn-lt"/>
              <a:cs typeface="Times New Roman"/>
            </a:endParaRPr>
          </a:p>
          <a:p>
            <a:pPr>
              <a:lnSpc>
                <a:spcPct val="120000"/>
              </a:lnSpc>
              <a:buNone/>
            </a:pPr>
            <a:r>
              <a:rPr lang="en-GB" sz="1800" dirty="0" err="1">
                <a:ea typeface="+mn-lt"/>
                <a:cs typeface="+mn-lt"/>
              </a:rPr>
              <a:t>Danao</a:t>
            </a:r>
            <a:r>
              <a:rPr lang="en-GB" sz="1800" dirty="0">
                <a:ea typeface="+mn-lt"/>
                <a:cs typeface="+mn-lt"/>
              </a:rPr>
              <a:t>, M. (2023, February 22). </a:t>
            </a:r>
            <a:r>
              <a:rPr lang="en-GB" sz="1800" i="1" dirty="0">
                <a:ea typeface="+mn-lt"/>
                <a:cs typeface="+mn-lt"/>
              </a:rPr>
              <a:t>How To Perform A Job Analysis (2022 Guide) – Forbes Advisor</a:t>
            </a:r>
            <a:r>
              <a:rPr lang="en-GB" sz="1800" dirty="0">
                <a:ea typeface="+mn-lt"/>
                <a:cs typeface="+mn-lt"/>
              </a:rPr>
              <a:t>. </a:t>
            </a:r>
            <a:r>
              <a:rPr lang="en-GB" sz="1800" dirty="0">
                <a:ea typeface="+mn-lt"/>
                <a:cs typeface="+mn-lt"/>
                <a:hlinkClick r:id="rId7"/>
              </a:rPr>
              <a:t>Www.forbes.com</a:t>
            </a:r>
            <a:r>
              <a:rPr lang="en-GB" sz="1800" dirty="0">
                <a:ea typeface="+mn-lt"/>
                <a:cs typeface="+mn-lt"/>
              </a:rPr>
              <a:t>. </a:t>
            </a:r>
            <a:r>
              <a:rPr lang="en-GB" sz="1800" dirty="0">
                <a:ea typeface="+mn-lt"/>
                <a:cs typeface="+mn-lt"/>
                <a:hlinkClick r:id="rId8"/>
              </a:rPr>
              <a:t>https://www.forbes.com/advisor/business/job-analysis/</a:t>
            </a:r>
            <a:endParaRPr lang="en-GB" dirty="0"/>
          </a:p>
          <a:p>
            <a:pPr>
              <a:lnSpc>
                <a:spcPct val="120000"/>
              </a:lnSpc>
              <a:buNone/>
            </a:pPr>
            <a:r>
              <a:rPr lang="en-GB" sz="1800" dirty="0">
                <a:ea typeface="+mn-lt"/>
                <a:cs typeface="+mn-lt"/>
              </a:rPr>
              <a:t>‌Dom Barnard. (2019, March 25). </a:t>
            </a:r>
            <a:r>
              <a:rPr lang="en-GB" sz="1800" i="1" dirty="0">
                <a:ea typeface="+mn-lt"/>
                <a:cs typeface="+mn-lt"/>
              </a:rPr>
              <a:t>The Importance of Soft Skills</a:t>
            </a:r>
            <a:r>
              <a:rPr lang="en-GB" sz="1800" dirty="0">
                <a:ea typeface="+mn-lt"/>
                <a:cs typeface="+mn-lt"/>
              </a:rPr>
              <a:t>. </a:t>
            </a:r>
            <a:r>
              <a:rPr lang="en-GB" sz="1800" dirty="0" err="1">
                <a:ea typeface="+mn-lt"/>
                <a:cs typeface="+mn-lt"/>
              </a:rPr>
              <a:t>Virtualspeech.com</a:t>
            </a:r>
            <a:r>
              <a:rPr lang="en-GB" sz="1800" dirty="0">
                <a:ea typeface="+mn-lt"/>
                <a:cs typeface="+mn-lt"/>
              </a:rPr>
              <a:t>; </a:t>
            </a:r>
            <a:r>
              <a:rPr lang="en-GB" sz="1800" dirty="0" err="1">
                <a:ea typeface="+mn-lt"/>
                <a:cs typeface="+mn-lt"/>
              </a:rPr>
              <a:t>VirtualSpeech</a:t>
            </a:r>
            <a:r>
              <a:rPr lang="en-GB" sz="1800" dirty="0">
                <a:ea typeface="+mn-lt"/>
                <a:cs typeface="+mn-lt"/>
              </a:rPr>
              <a:t>. </a:t>
            </a:r>
            <a:r>
              <a:rPr lang="en-GB" sz="1800" dirty="0">
                <a:ea typeface="+mn-lt"/>
                <a:cs typeface="+mn-lt"/>
                <a:hlinkClick r:id="rId9"/>
              </a:rPr>
              <a:t>https://virtualspeech.com/blog/importance-so</a:t>
            </a:r>
            <a:r>
              <a:rPr lang="en-GB" sz="1800" dirty="0">
                <a:ea typeface="+mn-lt"/>
                <a:cs typeface="+mn-lt"/>
                <a:hlinkClick r:id="rId9"/>
              </a:rPr>
              <a:t>ft-</a:t>
            </a:r>
            <a:r>
              <a:rPr lang="en-GB" sz="1800" dirty="0">
                <a:ea typeface="+mn-lt"/>
                <a:cs typeface="+mn-lt"/>
                <a:hlinkClick r:id="rId9"/>
              </a:rPr>
              <a:t>skills</a:t>
            </a:r>
            <a:endParaRPr lang="en-GB" dirty="0"/>
          </a:p>
          <a:p>
            <a:pPr marL="0" indent="0">
              <a:lnSpc>
                <a:spcPct val="120000"/>
              </a:lnSpc>
              <a:buNone/>
            </a:pPr>
            <a:r>
              <a:rPr lang="en-GB" sz="1800" dirty="0">
                <a:ea typeface="+mn-lt"/>
                <a:cs typeface="+mn-lt"/>
              </a:rPr>
              <a:t>‌Gillis, A. (2023, March 10). </a:t>
            </a:r>
            <a:r>
              <a:rPr lang="en-GB" sz="1800" i="1" dirty="0">
                <a:ea typeface="+mn-lt"/>
                <a:cs typeface="+mn-lt"/>
              </a:rPr>
              <a:t>What is hard skills? - Definition from </a:t>
            </a:r>
            <a:r>
              <a:rPr lang="en-GB" sz="1800" i="1" dirty="0" err="1">
                <a:ea typeface="+mn-lt"/>
                <a:cs typeface="+mn-lt"/>
              </a:rPr>
              <a:t>WhatIs.com</a:t>
            </a:r>
            <a:r>
              <a:rPr lang="en-GB" sz="1800" dirty="0">
                <a:ea typeface="+mn-lt"/>
                <a:cs typeface="+mn-lt"/>
              </a:rPr>
              <a:t>. </a:t>
            </a:r>
            <a:r>
              <a:rPr lang="en-GB" sz="1800" dirty="0" err="1">
                <a:ea typeface="+mn-lt"/>
                <a:cs typeface="+mn-lt"/>
              </a:rPr>
              <a:t>SearchCIO</a:t>
            </a:r>
            <a:r>
              <a:rPr lang="en-GB" sz="1800" dirty="0">
                <a:ea typeface="+mn-lt"/>
                <a:cs typeface="+mn-lt"/>
              </a:rPr>
              <a:t>. </a:t>
            </a:r>
            <a:r>
              <a:rPr lang="en-GB" sz="1800" dirty="0">
                <a:ea typeface="+mn-lt"/>
                <a:cs typeface="+mn-lt"/>
                <a:hlinkClick r:id="rId10"/>
              </a:rPr>
              <a:t>https://www.techtarget.com/searchcio/definition/hard-skills</a:t>
            </a:r>
            <a:endParaRPr lang="en-GB" dirty="0">
              <a:ea typeface="+mn-lt"/>
              <a:cs typeface="+mn-lt"/>
            </a:endParaRPr>
          </a:p>
          <a:p>
            <a:pPr marL="0" indent="0">
              <a:lnSpc>
                <a:spcPct val="120000"/>
              </a:lnSpc>
              <a:buNone/>
            </a:pPr>
            <a:r>
              <a:rPr lang="en-GB" sz="1800" dirty="0">
                <a:ea typeface="+mn-lt"/>
                <a:cs typeface="+mn-lt"/>
              </a:rPr>
              <a:t>‌</a:t>
            </a:r>
            <a:r>
              <a:rPr lang="en-GB" sz="1800" dirty="0" err="1">
                <a:latin typeface="Times New Roman"/>
                <a:ea typeface="+mn-lt"/>
                <a:cs typeface="Times New Roman"/>
              </a:rPr>
              <a:t>Monarth</a:t>
            </a:r>
            <a:r>
              <a:rPr lang="en-GB" sz="1800" dirty="0">
                <a:effectLst/>
                <a:latin typeface="Times New Roman"/>
                <a:cs typeface="Times New Roman"/>
              </a:rPr>
              <a:t>, H. (2022). </a:t>
            </a:r>
            <a:r>
              <a:rPr lang="en-GB" sz="1800" i="1" dirty="0">
                <a:effectLst/>
                <a:latin typeface="Times New Roman"/>
                <a:cs typeface="Times New Roman"/>
              </a:rPr>
              <a:t>What’s the Point of a Personal Brand?</a:t>
            </a:r>
            <a:r>
              <a:rPr lang="en-GB" sz="1800" dirty="0">
                <a:effectLst/>
                <a:latin typeface="Times New Roman"/>
                <a:cs typeface="Times New Roman"/>
              </a:rPr>
              <a:t> [online] Harvard Business Review. Available at: https://</a:t>
            </a:r>
            <a:r>
              <a:rPr lang="en-GB" sz="1800" dirty="0" err="1">
                <a:effectLst/>
                <a:latin typeface="Times New Roman"/>
                <a:cs typeface="Times New Roman"/>
              </a:rPr>
              <a:t>hbr.org</a:t>
            </a:r>
            <a:r>
              <a:rPr lang="en-GB" sz="1800" dirty="0">
                <a:effectLst/>
                <a:latin typeface="Times New Roman"/>
                <a:cs typeface="Times New Roman"/>
              </a:rPr>
              <a:t>/2022/02/</a:t>
            </a:r>
            <a:r>
              <a:rPr lang="en-GB" sz="1800" dirty="0" err="1">
                <a:effectLst/>
                <a:latin typeface="Times New Roman"/>
                <a:cs typeface="Times New Roman"/>
              </a:rPr>
              <a:t>whats</a:t>
            </a:r>
            <a:r>
              <a:rPr lang="en-GB" sz="1800" dirty="0">
                <a:effectLst/>
                <a:latin typeface="Times New Roman"/>
                <a:cs typeface="Times New Roman"/>
              </a:rPr>
              <a:t>-the-point-of-a-personal-brand.</a:t>
            </a:r>
            <a:r>
              <a:rPr lang="en-GB" sz="1800" dirty="0">
                <a:latin typeface="Times New Roman"/>
                <a:cs typeface="Times New Roman"/>
              </a:rPr>
              <a:t> </a:t>
            </a:r>
            <a:endParaRPr lang="en-GB" dirty="0"/>
          </a:p>
          <a:p>
            <a:pPr marL="0" indent="0">
              <a:lnSpc>
                <a:spcPct val="120000"/>
              </a:lnSpc>
              <a:buNone/>
            </a:pPr>
            <a:r>
              <a:rPr lang="en-GB" sz="1800" dirty="0">
                <a:effectLst/>
                <a:latin typeface="Times New Roman" panose="02020603050405020304" pitchFamily="18" charset="0"/>
              </a:rPr>
              <a:t>Reddy, N. (2014). </a:t>
            </a:r>
            <a:r>
              <a:rPr lang="en-GB" sz="1800" i="1" dirty="0">
                <a:effectLst/>
                <a:latin typeface="Times New Roman" panose="02020603050405020304" pitchFamily="18" charset="0"/>
              </a:rPr>
              <a:t>What is your Personal Unique Selling Proposition (USP) - @ interview, Answer in one sentence?</a:t>
            </a:r>
            <a:r>
              <a:rPr lang="en-GB" sz="1800" dirty="0">
                <a:effectLst/>
                <a:latin typeface="Times New Roman" panose="02020603050405020304" pitchFamily="18" charset="0"/>
              </a:rPr>
              <a:t> [online] </a:t>
            </a:r>
            <a:r>
              <a:rPr lang="en-GB" sz="1800" dirty="0" err="1">
                <a:effectLst/>
                <a:latin typeface="Times New Roman" panose="02020603050405020304" pitchFamily="18" charset="0"/>
              </a:rPr>
              <a:t>www.linkedin.com</a:t>
            </a:r>
            <a:r>
              <a:rPr lang="en-GB" sz="1800" dirty="0">
                <a:effectLst/>
                <a:latin typeface="Times New Roman" panose="02020603050405020304" pitchFamily="18" charset="0"/>
              </a:rPr>
              <a:t>. Available at: https://</a:t>
            </a:r>
            <a:r>
              <a:rPr lang="en-GB" sz="1800" dirty="0" err="1">
                <a:effectLst/>
                <a:latin typeface="Times New Roman" panose="02020603050405020304" pitchFamily="18" charset="0"/>
              </a:rPr>
              <a:t>www.linkedin.com</a:t>
            </a:r>
            <a:r>
              <a:rPr lang="en-GB" sz="1800" dirty="0">
                <a:effectLst/>
                <a:latin typeface="Times New Roman" panose="02020603050405020304" pitchFamily="18" charset="0"/>
              </a:rPr>
              <a:t>/pulse/20140821124509-20370170-what-is-your-personal-unique-selling-proposition-usp-interview-answer-in-one-sentence-usp.</a:t>
            </a:r>
            <a:endParaRPr lang="en-GB" sz="1800" dirty="0">
              <a:effectLst/>
              <a:latin typeface="Times New Roman" panose="02020603050405020304" pitchFamily="18" charset="0"/>
              <a:cs typeface="Times New Roman" panose="02020603050405020304" pitchFamily="18" charset="0"/>
            </a:endParaRPr>
          </a:p>
          <a:p>
            <a:pPr marL="0" indent="0">
              <a:lnSpc>
                <a:spcPct val="120000"/>
              </a:lnSpc>
              <a:buNone/>
            </a:pPr>
            <a:r>
              <a:rPr lang="en-GB" sz="1800" dirty="0">
                <a:effectLst/>
                <a:latin typeface="Times New Roman" panose="02020603050405020304" pitchFamily="18" charset="0"/>
              </a:rPr>
              <a:t>Richmond, A. (2021). </a:t>
            </a:r>
            <a:r>
              <a:rPr lang="en-GB" sz="1800" i="1" dirty="0">
                <a:effectLst/>
                <a:latin typeface="Times New Roman" panose="02020603050405020304" pitchFamily="18" charset="0"/>
              </a:rPr>
              <a:t>Council Post: What A Personal Brand Is (And Why You Need One)</a:t>
            </a:r>
            <a:r>
              <a:rPr lang="en-GB" sz="1800" dirty="0">
                <a:effectLst/>
                <a:latin typeface="Times New Roman" panose="02020603050405020304" pitchFamily="18" charset="0"/>
              </a:rPr>
              <a:t>. [online] Forbes. Available at: https://</a:t>
            </a:r>
            <a:r>
              <a:rPr lang="en-GB" sz="1800" dirty="0" err="1">
                <a:effectLst/>
                <a:latin typeface="Times New Roman" panose="02020603050405020304" pitchFamily="18" charset="0"/>
              </a:rPr>
              <a:t>www.forbes.com</a:t>
            </a:r>
            <a:r>
              <a:rPr lang="en-GB" sz="1800" dirty="0">
                <a:effectLst/>
                <a:latin typeface="Times New Roman" panose="02020603050405020304" pitchFamily="18" charset="0"/>
              </a:rPr>
              <a:t>/sites/</a:t>
            </a:r>
            <a:r>
              <a:rPr lang="en-GB" sz="1800" dirty="0" err="1">
                <a:effectLst/>
                <a:latin typeface="Times New Roman" panose="02020603050405020304" pitchFamily="18" charset="0"/>
              </a:rPr>
              <a:t>forbescoachescouncil</a:t>
            </a:r>
            <a:r>
              <a:rPr lang="en-GB" sz="1800" dirty="0">
                <a:effectLst/>
                <a:latin typeface="Times New Roman" panose="02020603050405020304" pitchFamily="18" charset="0"/>
              </a:rPr>
              <a:t>/2021/02/12/what-a-personal-brand-is-and-why-you-need-one/?</a:t>
            </a:r>
            <a:r>
              <a:rPr lang="en-GB" sz="1800" dirty="0" err="1">
                <a:effectLst/>
                <a:latin typeface="Times New Roman" panose="02020603050405020304" pitchFamily="18" charset="0"/>
              </a:rPr>
              <a:t>sh</a:t>
            </a:r>
            <a:r>
              <a:rPr lang="en-GB" sz="1800" dirty="0">
                <a:effectLst/>
                <a:latin typeface="Times New Roman" panose="02020603050405020304" pitchFamily="18" charset="0"/>
              </a:rPr>
              <a:t>=3137d01c1578 [Accessed 21 Mar. 2023].</a:t>
            </a:r>
            <a:endParaRPr lang="en-GB" sz="1800" dirty="0">
              <a:effectLst/>
              <a:latin typeface="Times New Roman" panose="02020603050405020304" pitchFamily="18" charset="0"/>
              <a:cs typeface="Times New Roman" panose="02020603050405020304" pitchFamily="18" charset="0"/>
            </a:endParaRPr>
          </a:p>
          <a:p>
            <a:pPr marL="0" indent="0">
              <a:lnSpc>
                <a:spcPct val="120000"/>
              </a:lnSpc>
              <a:buNone/>
            </a:pPr>
            <a:r>
              <a:rPr lang="en-GB" sz="1800" dirty="0">
                <a:effectLst/>
                <a:latin typeface="Times New Roman"/>
                <a:cs typeface="Times New Roman"/>
              </a:rPr>
              <a:t>www.carmarthenshire.gov.wales. (n.d.). </a:t>
            </a:r>
            <a:r>
              <a:rPr lang="en-GB" sz="1800" i="1" dirty="0">
                <a:effectLst/>
                <a:latin typeface="Times New Roman"/>
                <a:cs typeface="Times New Roman"/>
              </a:rPr>
              <a:t>Carmarthenshire County Council Website : </a:t>
            </a:r>
            <a:r>
              <a:rPr lang="en-GB" sz="1800" i="1" dirty="0" err="1">
                <a:effectLst/>
                <a:latin typeface="Times New Roman"/>
                <a:cs typeface="Times New Roman"/>
              </a:rPr>
              <a:t>Gwefan</a:t>
            </a:r>
            <a:r>
              <a:rPr lang="en-GB" sz="1800" i="1" dirty="0">
                <a:effectLst/>
                <a:latin typeface="Times New Roman"/>
                <a:cs typeface="Times New Roman"/>
              </a:rPr>
              <a:t> </a:t>
            </a:r>
            <a:r>
              <a:rPr lang="en-GB" sz="1800" i="1" dirty="0" err="1">
                <a:effectLst/>
                <a:latin typeface="Times New Roman"/>
                <a:cs typeface="Times New Roman"/>
              </a:rPr>
              <a:t>Cyngor</a:t>
            </a:r>
            <a:r>
              <a:rPr lang="en-GB" sz="1800" i="1" dirty="0">
                <a:effectLst/>
                <a:latin typeface="Times New Roman"/>
                <a:cs typeface="Times New Roman"/>
              </a:rPr>
              <a:t> Sir </a:t>
            </a:r>
            <a:r>
              <a:rPr lang="en-GB" sz="1800" i="1" dirty="0" err="1">
                <a:effectLst/>
                <a:latin typeface="Times New Roman"/>
                <a:cs typeface="Times New Roman"/>
              </a:rPr>
              <a:t>Gaerfyrddin</a:t>
            </a:r>
            <a:r>
              <a:rPr lang="en-GB" sz="1800" dirty="0">
                <a:effectLst/>
                <a:latin typeface="Times New Roman"/>
                <a:cs typeface="Times New Roman"/>
              </a:rPr>
              <a:t>. [online] Available at: https://www.carmarthenshire.gov.wales/.</a:t>
            </a:r>
          </a:p>
          <a:p>
            <a:pPr marL="0" indent="0">
              <a:lnSpc>
                <a:spcPct val="120000"/>
              </a:lnSpc>
              <a:buNone/>
            </a:pPr>
            <a:r>
              <a:rPr lang="en-GB" sz="1800" dirty="0">
                <a:effectLst/>
                <a:latin typeface="Times New Roman"/>
                <a:cs typeface="Times New Roman"/>
              </a:rPr>
              <a:t>Workable (2019). </a:t>
            </a:r>
            <a:r>
              <a:rPr lang="en-GB" sz="1800" i="1" dirty="0">
                <a:effectLst/>
                <a:latin typeface="Times New Roman"/>
                <a:cs typeface="Times New Roman"/>
              </a:rPr>
              <a:t>What are soft skills? Top 15 Soft Skills examples | Workable</a:t>
            </a:r>
            <a:r>
              <a:rPr lang="en-GB" sz="1800" dirty="0">
                <a:effectLst/>
                <a:latin typeface="Times New Roman"/>
                <a:cs typeface="Times New Roman"/>
              </a:rPr>
              <a:t>. [online] Recruiting Resources: How to Recruit and Hire Better. Available at: https://</a:t>
            </a:r>
            <a:r>
              <a:rPr lang="en-GB" sz="1800" dirty="0" err="1">
                <a:effectLst/>
                <a:latin typeface="Times New Roman"/>
                <a:cs typeface="Times New Roman"/>
              </a:rPr>
              <a:t>resources.workable.com</a:t>
            </a:r>
            <a:r>
              <a:rPr lang="en-GB" sz="1800" dirty="0">
                <a:effectLst/>
                <a:latin typeface="Times New Roman"/>
                <a:cs typeface="Times New Roman"/>
              </a:rPr>
              <a:t>/hr-terms/what-are-soft-skills.</a:t>
            </a:r>
            <a:endParaRPr lang="en-GB" sz="1800" dirty="0">
              <a:effectLst/>
              <a:latin typeface="Times New Roman" panose="02020603050405020304" pitchFamily="18" charset="0"/>
              <a:cs typeface="Times New Roman" panose="02020603050405020304" pitchFamily="18" charset="0"/>
            </a:endParaRPr>
          </a:p>
          <a:p>
            <a:endParaRPr lang="en-GB" dirty="0"/>
          </a:p>
        </p:txBody>
      </p:sp>
      <p:pic>
        <p:nvPicPr>
          <p:cNvPr id="5" name="Audio 4">
            <a:hlinkClick r:id="" action="ppaction://media"/>
            <a:extLst>
              <a:ext uri="{FF2B5EF4-FFF2-40B4-BE49-F238E27FC236}">
                <a16:creationId xmlns:a16="http://schemas.microsoft.com/office/drawing/2014/main" id="{9D04A622-8888-BB4C-836D-A1CD3380B10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26451242"/>
      </p:ext>
    </p:extLst>
  </p:cSld>
  <p:clrMapOvr>
    <a:masterClrMapping/>
  </p:clrMapOvr>
  <p:transition spd="slow" advTm="13555">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35</TotalTime>
  <Words>1612</Words>
  <Application>Microsoft Macintosh PowerPoint</Application>
  <PresentationFormat>Widescreen</PresentationFormat>
  <Paragraphs>138</Paragraphs>
  <Slides>8</Slides>
  <Notes>8</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Corbel</vt:lpstr>
      <vt:lpstr>Geneva</vt:lpstr>
      <vt:lpstr>Times New Roman</vt:lpstr>
      <vt:lpstr>Parallax</vt:lpstr>
      <vt:lpstr>My Personal Brand</vt:lpstr>
      <vt:lpstr>Why do I need a Personal Brand?</vt:lpstr>
      <vt:lpstr>My Skills</vt:lpstr>
      <vt:lpstr>PowerPoint Presentation</vt:lpstr>
      <vt:lpstr>Comparison &amp; Analysis of skills</vt:lpstr>
      <vt:lpstr>My Unique Selling Point</vt:lpstr>
      <vt:lpstr>Conclusion</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Personal Brand</dc:title>
  <dc:creator>Joy James</dc:creator>
  <cp:lastModifiedBy>Microsoft Office User</cp:lastModifiedBy>
  <cp:revision>6</cp:revision>
  <dcterms:created xsi:type="dcterms:W3CDTF">2023-03-21T12:16:10Z</dcterms:created>
  <dcterms:modified xsi:type="dcterms:W3CDTF">2023-03-28T19:55:14Z</dcterms:modified>
</cp:coreProperties>
</file>