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theme/theme5.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6.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7.xml" ContentType="application/vnd.openxmlformats-officedocument.theme+xml"/>
  <Override PartName="/ppt/slideLayouts/slideLayout21.xml" ContentType="application/vnd.openxmlformats-officedocument.presentationml.slideLayout+xml"/>
  <Override PartName="/ppt/theme/theme8.xml" ContentType="application/vnd.openxmlformats-officedocument.theme+xml"/>
  <Override PartName="/ppt/slideLayouts/slideLayout22.xml" ContentType="application/vnd.openxmlformats-officedocument.presentationml.slideLayout+xml"/>
  <Override PartName="/ppt/theme/theme9.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0.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11.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12.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1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1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 id="2147483705" r:id="rId2"/>
    <p:sldMasterId id="2147483707" r:id="rId3"/>
    <p:sldMasterId id="2147483709" r:id="rId4"/>
    <p:sldMasterId id="2147483711" r:id="rId5"/>
    <p:sldMasterId id="2147483713" r:id="rId6"/>
    <p:sldMasterId id="2147483716" r:id="rId7"/>
    <p:sldMasterId id="2147483718" r:id="rId8"/>
    <p:sldMasterId id="2147483720" r:id="rId9"/>
    <p:sldMasterId id="2147483722" r:id="rId10"/>
    <p:sldMasterId id="2147483734" r:id="rId11"/>
    <p:sldMasterId id="2147483739" r:id="rId12"/>
    <p:sldMasterId id="2147483743" r:id="rId13"/>
    <p:sldMasterId id="2147483747" r:id="rId14"/>
    <p:sldMasterId id="2147483759" r:id="rId15"/>
    <p:sldMasterId id="2147483771" r:id="rId16"/>
  </p:sldMasterIdLst>
  <p:notesMasterIdLst>
    <p:notesMasterId r:id="rId45"/>
  </p:notesMasterIdLst>
  <p:sldIdLst>
    <p:sldId id="311" r:id="rId17"/>
    <p:sldId id="327" r:id="rId18"/>
    <p:sldId id="331" r:id="rId19"/>
    <p:sldId id="273" r:id="rId20"/>
    <p:sldId id="276" r:id="rId21"/>
    <p:sldId id="280" r:id="rId22"/>
    <p:sldId id="328" r:id="rId23"/>
    <p:sldId id="329" r:id="rId24"/>
    <p:sldId id="313" r:id="rId25"/>
    <p:sldId id="317" r:id="rId26"/>
    <p:sldId id="330" r:id="rId27"/>
    <p:sldId id="281" r:id="rId28"/>
    <p:sldId id="282" r:id="rId29"/>
    <p:sldId id="258" r:id="rId30"/>
    <p:sldId id="264" r:id="rId31"/>
    <p:sldId id="266" r:id="rId32"/>
    <p:sldId id="268" r:id="rId33"/>
    <p:sldId id="315" r:id="rId34"/>
    <p:sldId id="318" r:id="rId35"/>
    <p:sldId id="299" r:id="rId36"/>
    <p:sldId id="267" r:id="rId37"/>
    <p:sldId id="288" r:id="rId38"/>
    <p:sldId id="292" r:id="rId39"/>
    <p:sldId id="260" r:id="rId40"/>
    <p:sldId id="298" r:id="rId41"/>
    <p:sldId id="302" r:id="rId42"/>
    <p:sldId id="303" r:id="rId43"/>
    <p:sldId id="322"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5" autoAdjust="0"/>
    <p:restoredTop sz="94660"/>
  </p:normalViewPr>
  <p:slideViewPr>
    <p:cSldViewPr snapToGrid="0" showGuides="1">
      <p:cViewPr varScale="1">
        <p:scale>
          <a:sx n="83" d="100"/>
          <a:sy n="83" d="100"/>
        </p:scale>
        <p:origin x="45" y="159"/>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2.xml"/><Relationship Id="rId26" Type="http://schemas.openxmlformats.org/officeDocument/2006/relationships/slide" Target="slides/slide10.xml"/><Relationship Id="rId39" Type="http://schemas.openxmlformats.org/officeDocument/2006/relationships/slide" Target="slides/slide23.xml"/><Relationship Id="rId21" Type="http://schemas.openxmlformats.org/officeDocument/2006/relationships/slide" Target="slides/slide5.xml"/><Relationship Id="rId34" Type="http://schemas.openxmlformats.org/officeDocument/2006/relationships/slide" Target="slides/slide18.xml"/><Relationship Id="rId42" Type="http://schemas.openxmlformats.org/officeDocument/2006/relationships/slide" Target="slides/slide26.xml"/><Relationship Id="rId47"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3.xml"/><Relationship Id="rId11" Type="http://schemas.openxmlformats.org/officeDocument/2006/relationships/slideMaster" Target="slideMasters/slideMaster11.xml"/><Relationship Id="rId24" Type="http://schemas.openxmlformats.org/officeDocument/2006/relationships/slide" Target="slides/slide8.xml"/><Relationship Id="rId32" Type="http://schemas.openxmlformats.org/officeDocument/2006/relationships/slide" Target="slides/slide16.xml"/><Relationship Id="rId37" Type="http://schemas.openxmlformats.org/officeDocument/2006/relationships/slide" Target="slides/slide21.xml"/><Relationship Id="rId40" Type="http://schemas.openxmlformats.org/officeDocument/2006/relationships/slide" Target="slides/slide24.xml"/><Relationship Id="rId45"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7.xml"/><Relationship Id="rId28" Type="http://schemas.openxmlformats.org/officeDocument/2006/relationships/slide" Target="slides/slide12.xml"/><Relationship Id="rId36" Type="http://schemas.openxmlformats.org/officeDocument/2006/relationships/slide" Target="slides/slide20.xml"/><Relationship Id="rId49" Type="http://schemas.openxmlformats.org/officeDocument/2006/relationships/tableStyles" Target="tableStyles.xml"/><Relationship Id="rId10" Type="http://schemas.openxmlformats.org/officeDocument/2006/relationships/slideMaster" Target="slideMasters/slideMaster10.xml"/><Relationship Id="rId19" Type="http://schemas.openxmlformats.org/officeDocument/2006/relationships/slide" Target="slides/slide3.xml"/><Relationship Id="rId31" Type="http://schemas.openxmlformats.org/officeDocument/2006/relationships/slide" Target="slides/slide15.xml"/><Relationship Id="rId44" Type="http://schemas.openxmlformats.org/officeDocument/2006/relationships/slide" Target="slides/slide28.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6.xml"/><Relationship Id="rId27" Type="http://schemas.openxmlformats.org/officeDocument/2006/relationships/slide" Target="slides/slide11.xml"/><Relationship Id="rId30" Type="http://schemas.openxmlformats.org/officeDocument/2006/relationships/slide" Target="slides/slide14.xml"/><Relationship Id="rId35" Type="http://schemas.openxmlformats.org/officeDocument/2006/relationships/slide" Target="slides/slide19.xml"/><Relationship Id="rId43" Type="http://schemas.openxmlformats.org/officeDocument/2006/relationships/slide" Target="slides/slide27.xml"/><Relationship Id="rId48" Type="http://schemas.openxmlformats.org/officeDocument/2006/relationships/theme" Target="theme/theme1.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1.xml"/><Relationship Id="rId25" Type="http://schemas.openxmlformats.org/officeDocument/2006/relationships/slide" Target="slides/slide9.xml"/><Relationship Id="rId33" Type="http://schemas.openxmlformats.org/officeDocument/2006/relationships/slide" Target="slides/slide17.xml"/><Relationship Id="rId38" Type="http://schemas.openxmlformats.org/officeDocument/2006/relationships/slide" Target="slides/slide22.xml"/><Relationship Id="rId46" Type="http://schemas.openxmlformats.org/officeDocument/2006/relationships/presProps" Target="presProps.xml"/><Relationship Id="rId20" Type="http://schemas.openxmlformats.org/officeDocument/2006/relationships/slide" Target="slides/slide4.xml"/><Relationship Id="rId41"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4A8433-A625-43FB-A8D9-E9F482B1B259}" type="datetimeFigureOut">
              <a:rPr lang="en-GB" smtClean="0"/>
              <a:t>31/01/2023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C896F4-65AF-47AC-B294-71AC283D2699}" type="slidenum">
              <a:rPr lang="en-GB" smtClean="0"/>
              <a:t>‹#›</a:t>
            </a:fld>
            <a:endParaRPr lang="en-GB"/>
          </a:p>
        </p:txBody>
      </p:sp>
    </p:spTree>
    <p:extLst>
      <p:ext uri="{BB962C8B-B14F-4D97-AF65-F5344CB8AC3E}">
        <p14:creationId xmlns:p14="http://schemas.microsoft.com/office/powerpoint/2010/main" val="8884086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6823AFE8-9693-404C-B890-86D392C6326C}" type="slidenum">
              <a:rPr lang="en-GB" altLang="en-US" b="0" smtClean="0">
                <a:latin typeface="Times New Roman" panose="02020603050405020304" pitchFamily="18" charset="0"/>
              </a:rPr>
              <a:pPr/>
              <a:t>5</a:t>
            </a:fld>
            <a:endParaRPr lang="en-GB" altLang="en-US" b="0">
              <a:latin typeface="Times New Roman" panose="02020603050405020304" pitchFamily="18" charset="0"/>
            </a:endParaRPr>
          </a:p>
        </p:txBody>
      </p:sp>
      <p:sp>
        <p:nvSpPr>
          <p:cNvPr id="41987" name="Rectangle 2"/>
          <p:cNvSpPr>
            <a:spLocks noGrp="1" noRot="1" noChangeAspect="1" noChangeArrowheads="1" noTextEdit="1"/>
          </p:cNvSpPr>
          <p:nvPr>
            <p:ph type="sldImg"/>
          </p:nvPr>
        </p:nvSpPr>
        <p:spPr bwMode="auto">
          <a:xfrm>
            <a:off x="393700" y="692150"/>
            <a:ext cx="6070600"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3260940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21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1363" indent="-284163">
              <a:spcBef>
                <a:spcPct val="30000"/>
              </a:spcBef>
              <a:defRPr sz="1200">
                <a:solidFill>
                  <a:schemeClr val="tx1"/>
                </a:solidFill>
                <a:latin typeface="Calibri" panose="020F0502020204030204" pitchFamily="34" charset="0"/>
              </a:defRPr>
            </a:lvl2pPr>
            <a:lvl3pPr marL="1141413" indent="-227013">
              <a:spcBef>
                <a:spcPct val="30000"/>
              </a:spcBef>
              <a:defRPr sz="1200">
                <a:solidFill>
                  <a:schemeClr val="tx1"/>
                </a:solidFill>
                <a:latin typeface="Calibri" panose="020F0502020204030204" pitchFamily="34" charset="0"/>
              </a:defRPr>
            </a:lvl3pPr>
            <a:lvl4pPr marL="1598613" indent="-227013">
              <a:spcBef>
                <a:spcPct val="30000"/>
              </a:spcBef>
              <a:defRPr sz="1200">
                <a:solidFill>
                  <a:schemeClr val="tx1"/>
                </a:solidFill>
                <a:latin typeface="Calibri" panose="020F0502020204030204" pitchFamily="34" charset="0"/>
              </a:defRPr>
            </a:lvl4pPr>
            <a:lvl5pPr marL="2055813" indent="-227013">
              <a:spcBef>
                <a:spcPct val="30000"/>
              </a:spcBef>
              <a:defRPr sz="1200">
                <a:solidFill>
                  <a:schemeClr val="tx1"/>
                </a:solidFill>
                <a:latin typeface="Calibri" panose="020F0502020204030204" pitchFamily="34" charset="0"/>
              </a:defRPr>
            </a:lvl5pPr>
            <a:lvl6pPr marL="2513013" indent="-227013" eaLnBrk="0" fontAlgn="base" hangingPunct="0">
              <a:spcBef>
                <a:spcPct val="30000"/>
              </a:spcBef>
              <a:spcAft>
                <a:spcPct val="0"/>
              </a:spcAft>
              <a:defRPr sz="1200">
                <a:solidFill>
                  <a:schemeClr val="tx1"/>
                </a:solidFill>
                <a:latin typeface="Calibri" panose="020F0502020204030204" pitchFamily="34" charset="0"/>
              </a:defRPr>
            </a:lvl6pPr>
            <a:lvl7pPr marL="2970213" indent="-227013" eaLnBrk="0" fontAlgn="base" hangingPunct="0">
              <a:spcBef>
                <a:spcPct val="30000"/>
              </a:spcBef>
              <a:spcAft>
                <a:spcPct val="0"/>
              </a:spcAft>
              <a:defRPr sz="1200">
                <a:solidFill>
                  <a:schemeClr val="tx1"/>
                </a:solidFill>
                <a:latin typeface="Calibri" panose="020F0502020204030204" pitchFamily="34" charset="0"/>
              </a:defRPr>
            </a:lvl7pPr>
            <a:lvl8pPr marL="3427413" indent="-227013" eaLnBrk="0" fontAlgn="base" hangingPunct="0">
              <a:spcBef>
                <a:spcPct val="30000"/>
              </a:spcBef>
              <a:spcAft>
                <a:spcPct val="0"/>
              </a:spcAft>
              <a:defRPr sz="1200">
                <a:solidFill>
                  <a:schemeClr val="tx1"/>
                </a:solidFill>
                <a:latin typeface="Calibri" panose="020F0502020204030204" pitchFamily="34" charset="0"/>
              </a:defRPr>
            </a:lvl8pPr>
            <a:lvl9pPr marL="3884613" indent="-2270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811CE68-44DD-49CF-85CB-722D524C96F0}" type="slidenum">
              <a:rPr lang="en-GB" altLang="en-US" smtClean="0">
                <a:latin typeface="Times New Roman" panose="02020603050405020304" pitchFamily="18" charset="0"/>
              </a:rPr>
              <a:pPr>
                <a:spcBef>
                  <a:spcPct val="0"/>
                </a:spcBef>
              </a:pPr>
              <a:t>6</a:t>
            </a:fld>
            <a:endParaRPr lang="en-GB" altLang="en-US">
              <a:latin typeface="Times New Roman" panose="02020603050405020304" pitchFamily="18" charset="0"/>
            </a:endParaRPr>
          </a:p>
        </p:txBody>
      </p:sp>
    </p:spTree>
    <p:extLst>
      <p:ext uri="{BB962C8B-B14F-4D97-AF65-F5344CB8AC3E}">
        <p14:creationId xmlns:p14="http://schemas.microsoft.com/office/powerpoint/2010/main" val="35490076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fld id="{6F460107-47CD-4557-9927-86EB18CB5FE3}" type="slidenum">
              <a:rPr lang="en-GB" altLang="en-US" b="0" smtClean="0"/>
              <a:pPr/>
              <a:t>13</a:t>
            </a:fld>
            <a:endParaRPr lang="en-GB" altLang="en-US" b="0"/>
          </a:p>
        </p:txBody>
      </p:sp>
      <p:sp>
        <p:nvSpPr>
          <p:cNvPr id="112643" name="Rectangle 1026"/>
          <p:cNvSpPr>
            <a:spLocks noGrp="1" noRot="1" noChangeAspect="1" noChangeArrowheads="1" noTextEdit="1"/>
          </p:cNvSpPr>
          <p:nvPr>
            <p:ph type="sldImg"/>
          </p:nvPr>
        </p:nvSpPr>
        <p:spPr bwMode="auto">
          <a:xfrm>
            <a:off x="393700" y="692150"/>
            <a:ext cx="6070600"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44" name="Rectangle 102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17516439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p:txBody>
          <a:bodyPr/>
          <a:lstStyle/>
          <a:p>
            <a:pPr>
              <a:defRPr/>
            </a:pPr>
            <a:fld id="{B54FA2E3-AD20-4416-883C-3D0F98C72664}" type="slidenum">
              <a:rPr lang="en-US"/>
              <a:pPr>
                <a:defRPr/>
              </a:pPr>
              <a:t>16</a:t>
            </a:fld>
            <a:endParaRPr lang="en-US"/>
          </a:p>
        </p:txBody>
      </p:sp>
      <p:sp>
        <p:nvSpPr>
          <p:cNvPr id="50179" name="Rectangle 1026"/>
          <p:cNvSpPr>
            <a:spLocks noGrp="1" noRot="1" noChangeAspect="1" noChangeArrowheads="1" noTextEdit="1"/>
          </p:cNvSpPr>
          <p:nvPr>
            <p:ph type="sldImg"/>
          </p:nvPr>
        </p:nvSpPr>
        <p:spPr>
          <a:ln/>
        </p:spPr>
      </p:sp>
      <p:sp>
        <p:nvSpPr>
          <p:cNvPr id="50180" name="Rectangle 1027"/>
          <p:cNvSpPr>
            <a:spLocks noGrp="1" noChangeArrowheads="1"/>
          </p:cNvSpPr>
          <p:nvPr>
            <p:ph type="body" idx="1"/>
          </p:nvPr>
        </p:nvSpPr>
        <p:spPr>
          <a:noFill/>
        </p:spPr>
        <p:txBody>
          <a:bodyPr/>
          <a:lstStyle/>
          <a:p>
            <a:endParaRPr lang="en-US"/>
          </a:p>
        </p:txBody>
      </p:sp>
    </p:spTree>
    <p:extLst>
      <p:ext uri="{BB962C8B-B14F-4D97-AF65-F5344CB8AC3E}">
        <p14:creationId xmlns:p14="http://schemas.microsoft.com/office/powerpoint/2010/main" val="33574326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p:txBody>
          <a:bodyPr/>
          <a:lstStyle/>
          <a:p>
            <a:pPr>
              <a:defRPr/>
            </a:pPr>
            <a:fld id="{74AF06E4-8AFD-4575-B6A6-7B677D22FB8A}" type="slidenum">
              <a:rPr lang="en-US"/>
              <a:pPr>
                <a:defRPr/>
              </a:pPr>
              <a:t>17</a:t>
            </a:fld>
            <a:endParaRPr lang="en-US"/>
          </a:p>
        </p:txBody>
      </p:sp>
      <p:sp>
        <p:nvSpPr>
          <p:cNvPr id="52227" name="Rectangle 2"/>
          <p:cNvSpPr>
            <a:spLocks noGrp="1" noRot="1" noChangeAspect="1" noChangeArrowheads="1" noTextEdit="1"/>
          </p:cNvSpPr>
          <p:nvPr>
            <p:ph type="sldImg"/>
          </p:nvPr>
        </p:nvSpPr>
        <p:spPr>
          <a:solidFill>
            <a:srgbClr val="FFFFFF"/>
          </a:solidFill>
          <a:ln/>
        </p:spPr>
      </p:sp>
      <p:sp>
        <p:nvSpPr>
          <p:cNvPr id="52228" name="Rectangle 3"/>
          <p:cNvSpPr>
            <a:spLocks noGrp="1" noChangeArrowheads="1"/>
          </p:cNvSpPr>
          <p:nvPr>
            <p:ph type="body" idx="1"/>
          </p:nvPr>
        </p:nvSpPr>
        <p:spPr>
          <a:solidFill>
            <a:srgbClr val="FFFFFF"/>
          </a:solidFill>
          <a:ln>
            <a:solidFill>
              <a:srgbClr val="000000"/>
            </a:solidFill>
            <a:miter lim="800000"/>
            <a:headEnd/>
            <a:tailEnd/>
          </a:ln>
        </p:spPr>
        <p:txBody>
          <a:bodyPr/>
          <a:lstStyle/>
          <a:p>
            <a:endParaRPr lang="en-US" sz="2000"/>
          </a:p>
        </p:txBody>
      </p:sp>
    </p:spTree>
    <p:extLst>
      <p:ext uri="{BB962C8B-B14F-4D97-AF65-F5344CB8AC3E}">
        <p14:creationId xmlns:p14="http://schemas.microsoft.com/office/powerpoint/2010/main" val="1599122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p:txBody>
          <a:bodyPr/>
          <a:lstStyle/>
          <a:p>
            <a:pPr>
              <a:defRPr/>
            </a:pPr>
            <a:fld id="{A4258B5A-94F2-48C1-93A3-85F2D9ABCE80}" type="slidenum">
              <a:rPr lang="en-US"/>
              <a:pPr>
                <a:defRPr/>
              </a:pPr>
              <a:t>21</a:t>
            </a:fld>
            <a:endParaRPr lang="en-US"/>
          </a:p>
        </p:txBody>
      </p:sp>
      <p:sp>
        <p:nvSpPr>
          <p:cNvPr id="51203" name="Rectangle 1026"/>
          <p:cNvSpPr>
            <a:spLocks noGrp="1" noRot="1" noChangeAspect="1" noChangeArrowheads="1" noTextEdit="1"/>
          </p:cNvSpPr>
          <p:nvPr>
            <p:ph type="sldImg"/>
          </p:nvPr>
        </p:nvSpPr>
        <p:spPr>
          <a:solidFill>
            <a:srgbClr val="FFFFFF"/>
          </a:solidFill>
          <a:ln/>
        </p:spPr>
      </p:sp>
      <p:sp>
        <p:nvSpPr>
          <p:cNvPr id="51204" name="Rectangle 1027"/>
          <p:cNvSpPr>
            <a:spLocks noGrp="1" noChangeArrowheads="1"/>
          </p:cNvSpPr>
          <p:nvPr>
            <p:ph type="body" idx="1"/>
          </p:nvPr>
        </p:nvSpPr>
        <p:spPr>
          <a:solidFill>
            <a:srgbClr val="FFFFFF"/>
          </a:solidFill>
          <a:ln>
            <a:solidFill>
              <a:srgbClr val="000000"/>
            </a:solidFill>
            <a:miter lim="800000"/>
            <a:headEnd/>
            <a:tailEnd/>
          </a:ln>
        </p:spPr>
        <p:txBody>
          <a:bodyPr/>
          <a:lstStyle/>
          <a:p>
            <a:endParaRPr lang="en-US" sz="2000"/>
          </a:p>
        </p:txBody>
      </p:sp>
    </p:spTree>
    <p:extLst>
      <p:ext uri="{BB962C8B-B14F-4D97-AF65-F5344CB8AC3E}">
        <p14:creationId xmlns:p14="http://schemas.microsoft.com/office/powerpoint/2010/main" val="31650551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3432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610C30-46DA-4FFF-BF16-BF81045C4750}" type="datetimeFigureOut">
              <a:rPr lang="en-GB" smtClean="0"/>
              <a:t>31/01/2023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225BCA2-1782-4FAD-ADBC-62E70B1FC9AE}" type="slidenum">
              <a:rPr lang="en-GB" smtClean="0"/>
              <a:t>‹#›</a:t>
            </a:fld>
            <a:endParaRPr lang="en-GB" dirty="0"/>
          </a:p>
        </p:txBody>
      </p:sp>
    </p:spTree>
    <p:extLst>
      <p:ext uri="{BB962C8B-B14F-4D97-AF65-F5344CB8AC3E}">
        <p14:creationId xmlns:p14="http://schemas.microsoft.com/office/powerpoint/2010/main" val="2722996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610C30-46DA-4FFF-BF16-BF81045C4750}" type="datetimeFigureOut">
              <a:rPr lang="en-GB" smtClean="0"/>
              <a:t>31/01/2023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225BCA2-1782-4FAD-ADBC-62E70B1FC9AE}" type="slidenum">
              <a:rPr lang="en-GB" smtClean="0"/>
              <a:t>‹#›</a:t>
            </a:fld>
            <a:endParaRPr lang="en-GB" dirty="0"/>
          </a:p>
        </p:txBody>
      </p:sp>
    </p:spTree>
    <p:extLst>
      <p:ext uri="{BB962C8B-B14F-4D97-AF65-F5344CB8AC3E}">
        <p14:creationId xmlns:p14="http://schemas.microsoft.com/office/powerpoint/2010/main" val="1747807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E610C30-46DA-4FFF-BF16-BF81045C4750}" type="datetimeFigureOut">
              <a:rPr lang="en-GB" smtClean="0"/>
              <a:t>31/01/2023</a:t>
            </a:fld>
            <a:endParaRPr lang="en-GB" dirty="0"/>
          </a:p>
        </p:txBody>
      </p:sp>
      <p:sp>
        <p:nvSpPr>
          <p:cNvPr id="5" name="Footer Placeholder 2"/>
          <p:cNvSpPr>
            <a:spLocks noGrp="1"/>
          </p:cNvSpPr>
          <p:nvPr>
            <p:ph type="ftr" sz="quarter" idx="11"/>
          </p:nvPr>
        </p:nvSpPr>
        <p:spPr/>
        <p:txBody>
          <a:bodyPr/>
          <a:lstStyle/>
          <a:p>
            <a:endParaRPr lang="en-GB" dirty="0"/>
          </a:p>
        </p:txBody>
      </p:sp>
      <p:sp>
        <p:nvSpPr>
          <p:cNvPr id="6" name="Slide Number Placeholder 3"/>
          <p:cNvSpPr>
            <a:spLocks noGrp="1"/>
          </p:cNvSpPr>
          <p:nvPr>
            <p:ph type="sldNum" sz="quarter" idx="12"/>
          </p:nvPr>
        </p:nvSpPr>
        <p:spPr/>
        <p:txBody>
          <a:bodyPr/>
          <a:lstStyle/>
          <a:p>
            <a:fld id="{A225BCA2-1782-4FAD-ADBC-62E70B1FC9AE}" type="slidenum">
              <a:rPr lang="en-GB" smtClean="0"/>
              <a:t>‹#›</a:t>
            </a:fld>
            <a:endParaRPr lang="en-GB" dirty="0"/>
          </a:p>
        </p:txBody>
      </p:sp>
    </p:spTree>
    <p:extLst>
      <p:ext uri="{BB962C8B-B14F-4D97-AF65-F5344CB8AC3E}">
        <p14:creationId xmlns:p14="http://schemas.microsoft.com/office/powerpoint/2010/main" val="1797704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extBox 1"/>
          <p:cNvSpPr txBox="1"/>
          <p:nvPr userDrawn="1"/>
        </p:nvSpPr>
        <p:spPr>
          <a:xfrm>
            <a:off x="10769600" y="6507164"/>
            <a:ext cx="1117600" cy="339725"/>
          </a:xfrm>
          <a:prstGeom prst="rect">
            <a:avLst/>
          </a:prstGeom>
          <a:noFill/>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r" eaLnBrk="1" hangingPunct="1">
              <a:defRPr/>
            </a:pPr>
            <a:fld id="{37A38B5A-0C9D-4E69-9B14-885740FF6811}" type="slidenum">
              <a:rPr lang="en-US" altLang="en-US" sz="1600" smtClean="0">
                <a:solidFill>
                  <a:schemeClr val="bg1"/>
                </a:solidFill>
                <a:cs typeface="Arial" panose="020B0604020202020204" pitchFamily="34" charset="0"/>
              </a:rPr>
              <a:pPr algn="r" eaLnBrk="1" hangingPunct="1">
                <a:defRPr/>
              </a:pPr>
              <a:t>‹#›</a:t>
            </a:fld>
            <a:endParaRPr lang="en-US" altLang="en-US" sz="1600">
              <a:solidFill>
                <a:schemeClr val="bg1"/>
              </a:solidFill>
              <a:cs typeface="Arial" panose="020B0604020202020204" pitchFamily="34" charset="0"/>
            </a:endParaRPr>
          </a:p>
        </p:txBody>
      </p:sp>
      <p:sp>
        <p:nvSpPr>
          <p:cNvPr id="3" name="Slide Number Placeholder 5"/>
          <p:cNvSpPr>
            <a:spLocks noGrp="1"/>
          </p:cNvSpPr>
          <p:nvPr>
            <p:ph type="sldNum" sz="quarter" idx="10"/>
          </p:nvPr>
        </p:nvSpPr>
        <p:spPr>
          <a:xfrm>
            <a:off x="11472334" y="6480176"/>
            <a:ext cx="575733" cy="333375"/>
          </a:xfrm>
        </p:spPr>
        <p:txBody>
          <a:bodyPr/>
          <a:lstStyle>
            <a:lvl1pPr>
              <a:defRPr smtClean="0"/>
            </a:lvl1pPr>
          </a:lstStyle>
          <a:p>
            <a:pPr>
              <a:defRPr/>
            </a:pPr>
            <a:fld id="{B6041FF9-2288-44DF-8A32-3257DDB0F2F9}" type="slidenum">
              <a:rPr lang="en-GB" altLang="en-US"/>
              <a:pPr>
                <a:defRPr/>
              </a:pPr>
              <a:t>‹#›</a:t>
            </a:fld>
            <a:endParaRPr lang="en-GB" altLang="en-US"/>
          </a:p>
        </p:txBody>
      </p:sp>
    </p:spTree>
    <p:extLst>
      <p:ext uri="{BB962C8B-B14F-4D97-AF65-F5344CB8AC3E}">
        <p14:creationId xmlns:p14="http://schemas.microsoft.com/office/powerpoint/2010/main" val="3049498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6572200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610C30-46DA-4FFF-BF16-BF81045C4750}" type="datetimeFigureOut">
              <a:rPr lang="en-GB" smtClean="0"/>
              <a:t>31/01/2023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225BCA2-1782-4FAD-ADBC-62E70B1FC9AE}" type="slidenum">
              <a:rPr lang="en-GB" smtClean="0"/>
              <a:t>‹#›</a:t>
            </a:fld>
            <a:endParaRPr lang="en-GB" dirty="0"/>
          </a:p>
        </p:txBody>
      </p:sp>
    </p:spTree>
    <p:extLst>
      <p:ext uri="{BB962C8B-B14F-4D97-AF65-F5344CB8AC3E}">
        <p14:creationId xmlns:p14="http://schemas.microsoft.com/office/powerpoint/2010/main" val="1440849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610C30-46DA-4FFF-BF16-BF81045C4750}" type="datetimeFigureOut">
              <a:rPr lang="en-GB" smtClean="0"/>
              <a:t>31/01/2023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225BCA2-1782-4FAD-ADBC-62E70B1FC9AE}" type="slidenum">
              <a:rPr lang="en-GB" smtClean="0"/>
              <a:t>‹#›</a:t>
            </a:fld>
            <a:endParaRPr lang="en-GB" dirty="0"/>
          </a:p>
        </p:txBody>
      </p:sp>
    </p:spTree>
    <p:extLst>
      <p:ext uri="{BB962C8B-B14F-4D97-AF65-F5344CB8AC3E}">
        <p14:creationId xmlns:p14="http://schemas.microsoft.com/office/powerpoint/2010/main" val="363635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E610C30-46DA-4FFF-BF16-BF81045C4750}" type="datetimeFigureOut">
              <a:rPr lang="en-GB" smtClean="0"/>
              <a:t>31/01/2023</a:t>
            </a:fld>
            <a:endParaRPr lang="en-GB" dirty="0"/>
          </a:p>
        </p:txBody>
      </p:sp>
      <p:sp>
        <p:nvSpPr>
          <p:cNvPr id="5" name="Footer Placeholder 2"/>
          <p:cNvSpPr>
            <a:spLocks noGrp="1"/>
          </p:cNvSpPr>
          <p:nvPr>
            <p:ph type="ftr" sz="quarter" idx="11"/>
          </p:nvPr>
        </p:nvSpPr>
        <p:spPr/>
        <p:txBody>
          <a:bodyPr/>
          <a:lstStyle/>
          <a:p>
            <a:endParaRPr lang="en-GB" dirty="0"/>
          </a:p>
        </p:txBody>
      </p:sp>
      <p:sp>
        <p:nvSpPr>
          <p:cNvPr id="6" name="Slide Number Placeholder 3"/>
          <p:cNvSpPr>
            <a:spLocks noGrp="1"/>
          </p:cNvSpPr>
          <p:nvPr>
            <p:ph type="sldNum" sz="quarter" idx="12"/>
          </p:nvPr>
        </p:nvSpPr>
        <p:spPr/>
        <p:txBody>
          <a:bodyPr/>
          <a:lstStyle/>
          <a:p>
            <a:fld id="{A225BCA2-1782-4FAD-ADBC-62E70B1FC9AE}" type="slidenum">
              <a:rPr lang="en-GB" smtClean="0"/>
              <a:t>‹#›</a:t>
            </a:fld>
            <a:endParaRPr lang="en-GB" dirty="0"/>
          </a:p>
        </p:txBody>
      </p:sp>
    </p:spTree>
    <p:extLst>
      <p:ext uri="{BB962C8B-B14F-4D97-AF65-F5344CB8AC3E}">
        <p14:creationId xmlns:p14="http://schemas.microsoft.com/office/powerpoint/2010/main" val="2051494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extBox 1"/>
          <p:cNvSpPr txBox="1"/>
          <p:nvPr userDrawn="1"/>
        </p:nvSpPr>
        <p:spPr>
          <a:xfrm>
            <a:off x="10769600" y="6507164"/>
            <a:ext cx="1117600" cy="339725"/>
          </a:xfrm>
          <a:prstGeom prst="rect">
            <a:avLst/>
          </a:prstGeom>
          <a:noFill/>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r" eaLnBrk="1" hangingPunct="1">
              <a:defRPr/>
            </a:pPr>
            <a:fld id="{37A38B5A-0C9D-4E69-9B14-885740FF6811}" type="slidenum">
              <a:rPr lang="en-US" altLang="en-US" sz="1600" smtClean="0">
                <a:solidFill>
                  <a:schemeClr val="bg1"/>
                </a:solidFill>
                <a:cs typeface="Arial" panose="020B0604020202020204" pitchFamily="34" charset="0"/>
              </a:rPr>
              <a:pPr algn="r" eaLnBrk="1" hangingPunct="1">
                <a:defRPr/>
              </a:pPr>
              <a:t>‹#›</a:t>
            </a:fld>
            <a:endParaRPr lang="en-US" altLang="en-US" sz="1600">
              <a:solidFill>
                <a:schemeClr val="bg1"/>
              </a:solidFill>
              <a:cs typeface="Arial" panose="020B0604020202020204" pitchFamily="34" charset="0"/>
            </a:endParaRPr>
          </a:p>
        </p:txBody>
      </p:sp>
      <p:sp>
        <p:nvSpPr>
          <p:cNvPr id="3" name="Slide Number Placeholder 5"/>
          <p:cNvSpPr>
            <a:spLocks noGrp="1"/>
          </p:cNvSpPr>
          <p:nvPr>
            <p:ph type="sldNum" sz="quarter" idx="10"/>
          </p:nvPr>
        </p:nvSpPr>
        <p:spPr>
          <a:xfrm>
            <a:off x="11472334" y="6480176"/>
            <a:ext cx="575733" cy="333375"/>
          </a:xfrm>
        </p:spPr>
        <p:txBody>
          <a:bodyPr/>
          <a:lstStyle>
            <a:lvl1pPr>
              <a:defRPr smtClean="0"/>
            </a:lvl1pPr>
          </a:lstStyle>
          <a:p>
            <a:pPr>
              <a:defRPr/>
            </a:pPr>
            <a:fld id="{B6041FF9-2288-44DF-8A32-3257DDB0F2F9}" type="slidenum">
              <a:rPr lang="en-GB" altLang="en-US"/>
              <a:pPr>
                <a:defRPr/>
              </a:pPr>
              <a:t>‹#›</a:t>
            </a:fld>
            <a:endParaRPr lang="en-GB" altLang="en-US"/>
          </a:p>
        </p:txBody>
      </p:sp>
    </p:spTree>
    <p:extLst>
      <p:ext uri="{BB962C8B-B14F-4D97-AF65-F5344CB8AC3E}">
        <p14:creationId xmlns:p14="http://schemas.microsoft.com/office/powerpoint/2010/main" val="1449084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963554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dirty="0"/>
          </a:p>
        </p:txBody>
      </p:sp>
    </p:spTree>
    <p:extLst>
      <p:ext uri="{BB962C8B-B14F-4D97-AF65-F5344CB8AC3E}">
        <p14:creationId xmlns:p14="http://schemas.microsoft.com/office/powerpoint/2010/main" val="14839563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535269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7711314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345160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2597082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E610C30-46DA-4FFF-BF16-BF81045C4750}" type="datetimeFigureOut">
              <a:rPr lang="en-GB" smtClean="0"/>
              <a:t>31/01/2023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225BCA2-1782-4FAD-ADBC-62E70B1FC9AE}" type="slidenum">
              <a:rPr lang="en-GB" smtClean="0"/>
              <a:t>‹#›</a:t>
            </a:fld>
            <a:endParaRPr lang="en-GB" dirty="0"/>
          </a:p>
        </p:txBody>
      </p:sp>
    </p:spTree>
    <p:extLst>
      <p:ext uri="{BB962C8B-B14F-4D97-AF65-F5344CB8AC3E}">
        <p14:creationId xmlns:p14="http://schemas.microsoft.com/office/powerpoint/2010/main" val="36095427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610C30-46DA-4FFF-BF16-BF81045C4750}" type="datetimeFigureOut">
              <a:rPr lang="en-GB" smtClean="0"/>
              <a:t>31/01/2023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225BCA2-1782-4FAD-ADBC-62E70B1FC9AE}" type="slidenum">
              <a:rPr lang="en-GB" smtClean="0"/>
              <a:t>‹#›</a:t>
            </a:fld>
            <a:endParaRPr lang="en-GB" dirty="0"/>
          </a:p>
        </p:txBody>
      </p:sp>
    </p:spTree>
    <p:extLst>
      <p:ext uri="{BB962C8B-B14F-4D97-AF65-F5344CB8AC3E}">
        <p14:creationId xmlns:p14="http://schemas.microsoft.com/office/powerpoint/2010/main" val="25280853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E610C30-46DA-4FFF-BF16-BF81045C4750}" type="datetimeFigureOut">
              <a:rPr lang="en-GB" smtClean="0"/>
              <a:t>31/01/2023</a:t>
            </a:fld>
            <a:endParaRPr lang="en-GB" dirty="0"/>
          </a:p>
        </p:txBody>
      </p:sp>
      <p:sp>
        <p:nvSpPr>
          <p:cNvPr id="5" name="Footer Placeholder 2"/>
          <p:cNvSpPr>
            <a:spLocks noGrp="1"/>
          </p:cNvSpPr>
          <p:nvPr>
            <p:ph type="ftr" sz="quarter" idx="11"/>
          </p:nvPr>
        </p:nvSpPr>
        <p:spPr/>
        <p:txBody>
          <a:bodyPr/>
          <a:lstStyle/>
          <a:p>
            <a:endParaRPr lang="en-GB" dirty="0"/>
          </a:p>
        </p:txBody>
      </p:sp>
      <p:sp>
        <p:nvSpPr>
          <p:cNvPr id="6" name="Slide Number Placeholder 3"/>
          <p:cNvSpPr>
            <a:spLocks noGrp="1"/>
          </p:cNvSpPr>
          <p:nvPr>
            <p:ph type="sldNum" sz="quarter" idx="12"/>
          </p:nvPr>
        </p:nvSpPr>
        <p:spPr/>
        <p:txBody>
          <a:bodyPr/>
          <a:lstStyle/>
          <a:p>
            <a:fld id="{A225BCA2-1782-4FAD-ADBC-62E70B1FC9AE}" type="slidenum">
              <a:rPr lang="en-GB" smtClean="0"/>
              <a:t>‹#›</a:t>
            </a:fld>
            <a:endParaRPr lang="en-GB" dirty="0"/>
          </a:p>
        </p:txBody>
      </p:sp>
    </p:spTree>
    <p:extLst>
      <p:ext uri="{BB962C8B-B14F-4D97-AF65-F5344CB8AC3E}">
        <p14:creationId xmlns:p14="http://schemas.microsoft.com/office/powerpoint/2010/main" val="41776646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extBox 1"/>
          <p:cNvSpPr txBox="1"/>
          <p:nvPr userDrawn="1"/>
        </p:nvSpPr>
        <p:spPr>
          <a:xfrm>
            <a:off x="10769600" y="6507164"/>
            <a:ext cx="1117600" cy="339725"/>
          </a:xfrm>
          <a:prstGeom prst="rect">
            <a:avLst/>
          </a:prstGeom>
          <a:noFill/>
        </p:spPr>
        <p:txBody>
          <a:bodyPr>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r" eaLnBrk="1" hangingPunct="1">
              <a:defRPr/>
            </a:pPr>
            <a:fld id="{37A38B5A-0C9D-4E69-9B14-885740FF6811}" type="slidenum">
              <a:rPr lang="en-US" altLang="en-US" sz="1600" smtClean="0">
                <a:solidFill>
                  <a:schemeClr val="bg1"/>
                </a:solidFill>
                <a:cs typeface="Arial" panose="020B0604020202020204" pitchFamily="34" charset="0"/>
              </a:rPr>
              <a:pPr algn="r" eaLnBrk="1" hangingPunct="1">
                <a:defRPr/>
              </a:pPr>
              <a:t>‹#›</a:t>
            </a:fld>
            <a:endParaRPr lang="en-US" altLang="en-US" sz="1600">
              <a:solidFill>
                <a:schemeClr val="bg1"/>
              </a:solidFill>
              <a:cs typeface="Arial" panose="020B0604020202020204" pitchFamily="34" charset="0"/>
            </a:endParaRPr>
          </a:p>
        </p:txBody>
      </p:sp>
      <p:sp>
        <p:nvSpPr>
          <p:cNvPr id="3" name="Slide Number Placeholder 5"/>
          <p:cNvSpPr>
            <a:spLocks noGrp="1"/>
          </p:cNvSpPr>
          <p:nvPr>
            <p:ph type="sldNum" sz="quarter" idx="10"/>
          </p:nvPr>
        </p:nvSpPr>
        <p:spPr>
          <a:xfrm>
            <a:off x="11472334" y="6480176"/>
            <a:ext cx="575733" cy="333375"/>
          </a:xfrm>
        </p:spPr>
        <p:txBody>
          <a:bodyPr/>
          <a:lstStyle>
            <a:lvl1pPr>
              <a:defRPr smtClean="0"/>
            </a:lvl1pPr>
          </a:lstStyle>
          <a:p>
            <a:pPr>
              <a:defRPr/>
            </a:pPr>
            <a:fld id="{B6041FF9-2288-44DF-8A32-3257DDB0F2F9}" type="slidenum">
              <a:rPr lang="en-GB" altLang="en-US"/>
              <a:pPr>
                <a:defRPr/>
              </a:pPr>
              <a:t>‹#›</a:t>
            </a:fld>
            <a:endParaRPr lang="en-GB" altLang="en-US"/>
          </a:p>
        </p:txBody>
      </p:sp>
    </p:spTree>
    <p:extLst>
      <p:ext uri="{BB962C8B-B14F-4D97-AF65-F5344CB8AC3E}">
        <p14:creationId xmlns:p14="http://schemas.microsoft.com/office/powerpoint/2010/main" val="6083955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6695090" y="1516008"/>
            <a:ext cx="4770895"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5702915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6695090" y="1516008"/>
            <a:ext cx="4770895"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6291472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7683447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5482635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618191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913160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1625135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510870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6598299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836298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3889620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040711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1/31/2023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1775696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838200" y="1825626"/>
            <a:ext cx="105156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0950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525518" y="365126"/>
            <a:ext cx="11193517"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525517" y="1825626"/>
            <a:ext cx="5468883"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5884918" y="1825626"/>
            <a:ext cx="5834117"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126860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81032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5183717" y="457201"/>
            <a:ext cx="617220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05956457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512380" y="1106105"/>
            <a:ext cx="11332779"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512380" y="2566604"/>
            <a:ext cx="11332779"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65666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512380" y="2632841"/>
            <a:ext cx="5973379"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5871780" y="2632841"/>
            <a:ext cx="5973379"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512380" y="1106105"/>
            <a:ext cx="11332779"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59872813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433838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512380" y="1106105"/>
            <a:ext cx="11332779"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512380" y="2566604"/>
            <a:ext cx="11332779"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403026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512380" y="2632841"/>
            <a:ext cx="5973379"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5871780" y="2632841"/>
            <a:ext cx="5973379"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512380" y="1106105"/>
            <a:ext cx="11332779"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9401589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95127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3994403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693341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3481209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2195181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12602373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248834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3152060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90604104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8200925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4707518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1/31/2023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7305495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90468422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1011677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1009833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75281877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62956029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56893501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12404115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552090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9542872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52414656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1/31/2023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23730328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056999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8212343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4017342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7139008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9361134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813644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0287965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094900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12.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13.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8.xml"/><Relationship Id="rId7" Type="http://schemas.openxmlformats.org/officeDocument/2006/relationships/image" Target="../media/image7.png"/><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theme" Target="../theme/theme7.xml"/><Relationship Id="rId5" Type="http://schemas.openxmlformats.org/officeDocument/2006/relationships/slideLayout" Target="../slideLayouts/slideLayout20.xml"/><Relationship Id="rId4" Type="http://schemas.openxmlformats.org/officeDocument/2006/relationships/slideLayout" Target="../slideLayouts/slideLayout19.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21.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0.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10.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image" Target="../media/image11.png"/><Relationship Id="rId5" Type="http://schemas.openxmlformats.org/officeDocument/2006/relationships/theme" Target="../theme/theme11.xml"/><Relationship Id="rId4" Type="http://schemas.openxmlformats.org/officeDocument/2006/relationships/slideLayout" Target="../slideLayouts/slideLayout37.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40.xml"/><Relationship Id="rId2" Type="http://schemas.openxmlformats.org/officeDocument/2006/relationships/slideLayout" Target="../slideLayouts/slideLayout39.xml"/><Relationship Id="rId1" Type="http://schemas.openxmlformats.org/officeDocument/2006/relationships/slideLayout" Target="../slideLayouts/slideLayout38.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43.xml"/><Relationship Id="rId2" Type="http://schemas.openxmlformats.org/officeDocument/2006/relationships/slideLayout" Target="../slideLayouts/slideLayout42.xml"/><Relationship Id="rId1" Type="http://schemas.openxmlformats.org/officeDocument/2006/relationships/slideLayout" Target="../slideLayouts/slideLayout41.xml"/><Relationship Id="rId5" Type="http://schemas.openxmlformats.org/officeDocument/2006/relationships/image" Target="../media/image13.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image" Target="../media/image14.png"/><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14.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image" Target="../media/image15.png"/><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1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7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5" Type="http://schemas.openxmlformats.org/officeDocument/2006/relationships/slideLayout" Target="../slideLayouts/slideLayout70.xml"/><Relationship Id="rId4" Type="http://schemas.openxmlformats.org/officeDocument/2006/relationships/slideLayout" Target="../slideLayouts/slideLayout69.xml"/><Relationship Id="rId9"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847873303"/>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946144976"/>
      </p:ext>
    </p:extLst>
  </p:cSld>
  <p:clrMap bg1="lt1" tx1="dk1" bg2="lt2" tx2="dk2" accent1="accent1" accent2="accent2" accent3="accent3" accent4="accent4" accent5="accent5" accent6="accent6" hlink="hlink" folHlink="folHlink"/>
  <p:sldLayoutIdLst>
    <p:sldLayoutId id="2147483706" r:id="rId1"/>
    <p:sldLayoutId id="2147483780" r:id="rId2"/>
    <p:sldLayoutId id="2147483781" r:id="rId3"/>
    <p:sldLayoutId id="2147483782" r:id="rId4"/>
    <p:sldLayoutId id="2147483783"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78849798"/>
      </p:ext>
    </p:extLst>
  </p:cSld>
  <p:clrMap bg1="lt1" tx1="dk1" bg2="lt2" tx2="dk2" accent1="accent1" accent2="accent2" accent3="accent3" accent4="accent4" accent5="accent5" accent6="accent6" hlink="hlink" folHlink="folHlink"/>
  <p:sldLayoutIdLst>
    <p:sldLayoutId id="214748370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35604577"/>
      </p:ext>
    </p:extLst>
  </p:cSld>
  <p:clrMap bg1="lt1" tx1="dk1" bg2="lt2" tx2="dk2" accent1="accent1" accent2="accent2" accent3="accent3" accent4="accent4" accent5="accent5" accent6="accent6" hlink="hlink" folHlink="folHlink"/>
  <p:sldLayoutIdLst>
    <p:sldLayoutId id="214748371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00594662"/>
      </p:ext>
    </p:extLst>
  </p:cSld>
  <p:clrMap bg1="lt1" tx1="dk1" bg2="lt2" tx2="dk2" accent1="accent1" accent2="accent2" accent3="accent3" accent4="accent4" accent5="accent5" accent6="accent6" hlink="hlink" folHlink="folHlink"/>
  <p:sldLayoutIdLst>
    <p:sldLayoutId id="214748371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816430252"/>
      </p:ext>
    </p:extLst>
  </p:cSld>
  <p:clrMap bg1="lt1" tx1="dk1" bg2="lt2" tx2="dk2" accent1="accent1" accent2="accent2" accent3="accent3" accent4="accent4" accent5="accent5" accent6="accent6" hlink="hlink" folHlink="folHlink"/>
  <p:sldLayoutIdLst>
    <p:sldLayoutId id="2147483714" r:id="rId1"/>
    <p:sldLayoutId id="214748371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901701810"/>
      </p:ext>
    </p:extLst>
  </p:cSld>
  <p:clrMap bg1="lt1" tx1="dk1" bg2="lt2" tx2="dk2" accent1="accent1" accent2="accent2" accent3="accent3" accent4="accent4" accent5="accent5" accent6="accent6" hlink="hlink" folHlink="folHlink"/>
  <p:sldLayoutIdLst>
    <p:sldLayoutId id="2147483717" r:id="rId1"/>
    <p:sldLayoutId id="2147483784" r:id="rId2"/>
    <p:sldLayoutId id="2147483785" r:id="rId3"/>
    <p:sldLayoutId id="2147483786" r:id="rId4"/>
    <p:sldLayoutId id="214748378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682705147"/>
      </p:ext>
    </p:extLst>
  </p:cSld>
  <p:clrMap bg1="lt1" tx1="dk1" bg2="lt2" tx2="dk2" accent1="accent1" accent2="accent2" accent3="accent3" accent4="accent4" accent5="accent5" accent6="accent6" hlink="hlink" folHlink="folHlink"/>
  <p:sldLayoutIdLst>
    <p:sldLayoutId id="214748371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854407654"/>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3285123344"/>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856917867"/>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1471216113"/>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744403559"/>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426722516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1363731011"/>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5418173"/>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24.xml"/><Relationship Id="rId1" Type="http://schemas.openxmlformats.org/officeDocument/2006/relationships/video" Target="https://www.youtube.com/embed/9gwiUsic5fA?feature=oembed"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24.xml"/><Relationship Id="rId1" Type="http://schemas.openxmlformats.org/officeDocument/2006/relationships/video" Target="https://www.youtube.com/embed/D1BQWAF0Ok8?feature=oembed"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B614E-6FDF-5879-C78F-B2864A399F48}"/>
              </a:ext>
            </a:extLst>
          </p:cNvPr>
          <p:cNvSpPr>
            <a:spLocks noGrp="1"/>
          </p:cNvSpPr>
          <p:nvPr>
            <p:ph type="title"/>
          </p:nvPr>
        </p:nvSpPr>
        <p:spPr>
          <a:xfrm>
            <a:off x="1173862" y="1895387"/>
            <a:ext cx="3573236" cy="3607785"/>
          </a:xfrm>
        </p:spPr>
        <p:txBody>
          <a:bodyPr/>
          <a:lstStyle/>
          <a:p>
            <a:pPr algn="ctr"/>
            <a:r>
              <a:rPr lang="en-GB" dirty="0"/>
              <a:t>Effective Management</a:t>
            </a:r>
            <a:br>
              <a:rPr lang="en-GB" dirty="0"/>
            </a:br>
            <a:br>
              <a:rPr lang="en-GB" dirty="0"/>
            </a:br>
            <a:r>
              <a:rPr lang="en-GB" dirty="0"/>
              <a:t>BMGM4000</a:t>
            </a:r>
            <a:br>
              <a:rPr lang="en-GB" dirty="0"/>
            </a:br>
            <a:br>
              <a:rPr lang="en-GB" dirty="0"/>
            </a:br>
            <a:br>
              <a:rPr lang="en-GB" dirty="0"/>
            </a:br>
            <a:br>
              <a:rPr lang="en-GB" dirty="0"/>
            </a:br>
            <a:br>
              <a:rPr lang="en-GB" dirty="0"/>
            </a:br>
            <a:r>
              <a:rPr lang="en-GB" dirty="0"/>
              <a:t>Dr Jayne Griffith-Parry</a:t>
            </a:r>
          </a:p>
        </p:txBody>
      </p:sp>
    </p:spTree>
    <p:extLst>
      <p:ext uri="{BB962C8B-B14F-4D97-AF65-F5344CB8AC3E}">
        <p14:creationId xmlns:p14="http://schemas.microsoft.com/office/powerpoint/2010/main" val="2964460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2F966-DF56-45B8-8316-BA0159D7CE89}"/>
              </a:ext>
            </a:extLst>
          </p:cNvPr>
          <p:cNvSpPr>
            <a:spLocks noGrp="1"/>
          </p:cNvSpPr>
          <p:nvPr>
            <p:ph type="title"/>
          </p:nvPr>
        </p:nvSpPr>
        <p:spPr/>
        <p:txBody>
          <a:bodyPr/>
          <a:lstStyle/>
          <a:p>
            <a:pPr algn="ctr"/>
            <a:br>
              <a:rPr lang="en-GB" dirty="0"/>
            </a:br>
            <a:br>
              <a:rPr lang="en-GB" dirty="0"/>
            </a:br>
            <a:r>
              <a:rPr lang="en-GB" sz="4000" b="1" i="1" dirty="0"/>
              <a:t>LEADERSHIP IS WINNING THE HEARTS AND SOULS OF OTHERS !</a:t>
            </a:r>
          </a:p>
        </p:txBody>
      </p:sp>
    </p:spTree>
    <p:extLst>
      <p:ext uri="{BB962C8B-B14F-4D97-AF65-F5344CB8AC3E}">
        <p14:creationId xmlns:p14="http://schemas.microsoft.com/office/powerpoint/2010/main" val="3214339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920B30-9020-4561-A7B1-BDB574249825}"/>
              </a:ext>
            </a:extLst>
          </p:cNvPr>
          <p:cNvPicPr>
            <a:picLocks noChangeAspect="1"/>
          </p:cNvPicPr>
          <p:nvPr/>
        </p:nvPicPr>
        <p:blipFill>
          <a:blip r:embed="rId2"/>
          <a:stretch>
            <a:fillRect/>
          </a:stretch>
        </p:blipFill>
        <p:spPr>
          <a:xfrm>
            <a:off x="7504982" y="2079411"/>
            <a:ext cx="4443950" cy="2957247"/>
          </a:xfrm>
          <a:prstGeom prst="rect">
            <a:avLst/>
          </a:prstGeom>
        </p:spPr>
      </p:pic>
      <p:sp>
        <p:nvSpPr>
          <p:cNvPr id="2" name="Title 1">
            <a:extLst>
              <a:ext uri="{FF2B5EF4-FFF2-40B4-BE49-F238E27FC236}">
                <a16:creationId xmlns:a16="http://schemas.microsoft.com/office/drawing/2014/main" id="{46B10F1E-9CF3-4DDA-AA37-7A3CA9209811}"/>
              </a:ext>
            </a:extLst>
          </p:cNvPr>
          <p:cNvSpPr>
            <a:spLocks noGrp="1"/>
          </p:cNvSpPr>
          <p:nvPr>
            <p:ph type="title"/>
          </p:nvPr>
        </p:nvSpPr>
        <p:spPr>
          <a:xfrm>
            <a:off x="184031" y="1748287"/>
            <a:ext cx="7085162" cy="3784120"/>
          </a:xfrm>
        </p:spPr>
        <p:txBody>
          <a:bodyPr/>
          <a:lstStyle/>
          <a:p>
            <a:r>
              <a:rPr lang="en-GB" sz="1600" i="1" dirty="0"/>
              <a:t>You are starting your shift at 10:00 as a waiter within a busy high street restaurant.</a:t>
            </a:r>
            <a:br>
              <a:rPr lang="en-GB" sz="1600" i="1" dirty="0"/>
            </a:br>
            <a:br>
              <a:rPr lang="en-GB" sz="1600" i="1" dirty="0"/>
            </a:br>
            <a:r>
              <a:rPr lang="en-GB" sz="1600" i="1" dirty="0"/>
              <a:t>There are 60 diners already booked but there is the capacity for another 40 walk ins</a:t>
            </a:r>
            <a:br>
              <a:rPr lang="en-GB" sz="1600" i="1" dirty="0"/>
            </a:br>
            <a:br>
              <a:rPr lang="en-GB" sz="1600" i="1" dirty="0"/>
            </a:br>
            <a:r>
              <a:rPr lang="en-GB" sz="1600" i="1" dirty="0"/>
              <a:t>You have 4 waiters working with you.</a:t>
            </a:r>
            <a:br>
              <a:rPr lang="en-GB" sz="1600" i="1" dirty="0"/>
            </a:br>
            <a:br>
              <a:rPr lang="en-GB" sz="1600" i="1" dirty="0"/>
            </a:br>
            <a:r>
              <a:rPr lang="en-GB" sz="1600" i="1" dirty="0"/>
              <a:t>Today you are the most senior member of staff front of house.</a:t>
            </a:r>
            <a:br>
              <a:rPr lang="en-GB" sz="1600" i="1" dirty="0"/>
            </a:br>
            <a:br>
              <a:rPr lang="en-GB" sz="1600" i="1" dirty="0"/>
            </a:br>
            <a:r>
              <a:rPr lang="en-GB" sz="1600" dirty="0">
                <a:solidFill>
                  <a:srgbClr val="FFCC00"/>
                </a:solidFill>
              </a:rPr>
              <a:t>How do you prepare for the service?</a:t>
            </a:r>
            <a:br>
              <a:rPr lang="en-GB" sz="1600" dirty="0">
                <a:solidFill>
                  <a:srgbClr val="FFCC00"/>
                </a:solidFill>
              </a:rPr>
            </a:br>
            <a:r>
              <a:rPr lang="en-GB" sz="1600" dirty="0">
                <a:solidFill>
                  <a:srgbClr val="FFCC00"/>
                </a:solidFill>
              </a:rPr>
              <a:t>What will your role be during service?</a:t>
            </a:r>
            <a:br>
              <a:rPr lang="en-GB" sz="1600" dirty="0">
                <a:solidFill>
                  <a:srgbClr val="FFCC00"/>
                </a:solidFill>
              </a:rPr>
            </a:br>
            <a:r>
              <a:rPr lang="en-GB" sz="1600" dirty="0">
                <a:solidFill>
                  <a:srgbClr val="FFCC00"/>
                </a:solidFill>
              </a:rPr>
              <a:t>What will you do at the end of service</a:t>
            </a:r>
            <a:br>
              <a:rPr lang="en-GB" sz="1600" dirty="0">
                <a:solidFill>
                  <a:srgbClr val="FFCC00"/>
                </a:solidFill>
              </a:rPr>
            </a:br>
            <a:br>
              <a:rPr lang="en-GB" sz="1600" dirty="0"/>
            </a:br>
            <a:r>
              <a:rPr lang="en-GB" sz="1600" dirty="0"/>
              <a:t>Prepare your plan for the service in writing</a:t>
            </a:r>
            <a:br>
              <a:rPr lang="en-GB" sz="1600" dirty="0"/>
            </a:br>
            <a:r>
              <a:rPr lang="en-GB" sz="1600" dirty="0"/>
              <a:t>Accompanied by 2 PowerPoint slides to illustrate your plan</a:t>
            </a:r>
            <a:br>
              <a:rPr lang="en-GB" sz="1600" dirty="0"/>
            </a:br>
            <a:br>
              <a:rPr lang="en-GB" sz="1600" dirty="0"/>
            </a:br>
            <a:endParaRPr lang="en-GB" sz="1600" dirty="0"/>
          </a:p>
        </p:txBody>
      </p:sp>
    </p:spTree>
    <p:extLst>
      <p:ext uri="{BB962C8B-B14F-4D97-AF65-F5344CB8AC3E}">
        <p14:creationId xmlns:p14="http://schemas.microsoft.com/office/powerpoint/2010/main" val="2706144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23181" y="1488544"/>
            <a:ext cx="8229600" cy="1143001"/>
          </a:xfrm>
        </p:spPr>
        <p:txBody>
          <a:bodyPr/>
          <a:lstStyle/>
          <a:p>
            <a:pPr algn="l" eaLnBrk="1" hangingPunct="1"/>
            <a:r>
              <a:rPr lang="en-GB" altLang="en-US" sz="2400" b="1" dirty="0">
                <a:solidFill>
                  <a:srgbClr val="FFC000"/>
                </a:solidFill>
                <a:latin typeface="Arial" panose="020B0604020202020204" pitchFamily="34" charset="0"/>
                <a:cs typeface="Arial" panose="020B0604020202020204" pitchFamily="34" charset="0"/>
              </a:rPr>
              <a:t>Key components of leadership</a:t>
            </a:r>
          </a:p>
        </p:txBody>
      </p:sp>
      <p:sp>
        <p:nvSpPr>
          <p:cNvPr id="27651" name="Rectangle 3"/>
          <p:cNvSpPr>
            <a:spLocks noGrp="1" noChangeArrowheads="1"/>
          </p:cNvSpPr>
          <p:nvPr>
            <p:ph idx="1"/>
          </p:nvPr>
        </p:nvSpPr>
        <p:spPr>
          <a:xfrm>
            <a:off x="623181" y="2339007"/>
            <a:ext cx="8229600" cy="2996313"/>
          </a:xfrm>
        </p:spPr>
        <p:txBody>
          <a:bodyPr/>
          <a:lstStyle/>
          <a:p>
            <a:pPr eaLnBrk="1" hangingPunct="1">
              <a:buFont typeface="Wingdings" panose="05000000000000000000" pitchFamily="2" charset="2"/>
              <a:buChar char="Ø"/>
            </a:pPr>
            <a:r>
              <a:rPr lang="en-GB" altLang="en-US" sz="2000" dirty="0">
                <a:solidFill>
                  <a:schemeClr val="bg1"/>
                </a:solidFill>
                <a:cs typeface="Arial" panose="020B0604020202020204" pitchFamily="34" charset="0"/>
              </a:rPr>
              <a:t>Leadership is a process</a:t>
            </a:r>
          </a:p>
          <a:p>
            <a:pPr eaLnBrk="1" hangingPunct="1">
              <a:buFont typeface="Wingdings" panose="05000000000000000000" pitchFamily="2" charset="2"/>
              <a:buChar char="Ø"/>
            </a:pPr>
            <a:endParaRPr lang="en-GB" altLang="en-US" sz="2000" dirty="0">
              <a:solidFill>
                <a:schemeClr val="bg1"/>
              </a:solidFill>
              <a:cs typeface="Arial" panose="020B0604020202020204" pitchFamily="34" charset="0"/>
            </a:endParaRPr>
          </a:p>
          <a:p>
            <a:pPr eaLnBrk="1" hangingPunct="1">
              <a:buFont typeface="Wingdings" panose="05000000000000000000" pitchFamily="2" charset="2"/>
              <a:buChar char="Ø"/>
            </a:pPr>
            <a:r>
              <a:rPr lang="en-GB" altLang="en-US" sz="2000" dirty="0">
                <a:solidFill>
                  <a:schemeClr val="bg1"/>
                </a:solidFill>
                <a:cs typeface="Arial" panose="020B0604020202020204" pitchFamily="34" charset="0"/>
              </a:rPr>
              <a:t>Leadership involves influence</a:t>
            </a:r>
          </a:p>
          <a:p>
            <a:pPr eaLnBrk="1" hangingPunct="1">
              <a:buFont typeface="Wingdings" panose="05000000000000000000" pitchFamily="2" charset="2"/>
              <a:buChar char="Ø"/>
            </a:pPr>
            <a:endParaRPr lang="en-GB" altLang="en-US" sz="2000" dirty="0">
              <a:solidFill>
                <a:schemeClr val="bg1"/>
              </a:solidFill>
              <a:cs typeface="Arial" panose="020B0604020202020204" pitchFamily="34" charset="0"/>
            </a:endParaRPr>
          </a:p>
          <a:p>
            <a:pPr eaLnBrk="1" hangingPunct="1">
              <a:buFont typeface="Wingdings" panose="05000000000000000000" pitchFamily="2" charset="2"/>
              <a:buChar char="Ø"/>
            </a:pPr>
            <a:r>
              <a:rPr lang="en-GB" altLang="en-US" sz="2000" dirty="0">
                <a:solidFill>
                  <a:schemeClr val="bg1"/>
                </a:solidFill>
                <a:cs typeface="Arial" panose="020B0604020202020204" pitchFamily="34" charset="0"/>
              </a:rPr>
              <a:t>Leadership occurs in a group context</a:t>
            </a:r>
          </a:p>
          <a:p>
            <a:pPr eaLnBrk="1" hangingPunct="1">
              <a:buFont typeface="Wingdings" panose="05000000000000000000" pitchFamily="2" charset="2"/>
              <a:buChar char="Ø"/>
            </a:pPr>
            <a:endParaRPr lang="en-GB" altLang="en-US" sz="2000" dirty="0">
              <a:solidFill>
                <a:schemeClr val="bg1"/>
              </a:solidFill>
              <a:cs typeface="Arial" panose="020B0604020202020204" pitchFamily="34" charset="0"/>
            </a:endParaRPr>
          </a:p>
          <a:p>
            <a:pPr eaLnBrk="1" hangingPunct="1">
              <a:buFont typeface="Wingdings" panose="05000000000000000000" pitchFamily="2" charset="2"/>
              <a:buChar char="Ø"/>
            </a:pPr>
            <a:r>
              <a:rPr lang="en-GB" altLang="en-US" sz="2000" dirty="0">
                <a:solidFill>
                  <a:schemeClr val="bg1"/>
                </a:solidFill>
                <a:cs typeface="Arial" panose="020B0604020202020204" pitchFamily="34" charset="0"/>
              </a:rPr>
              <a:t>Leadership involves goal achievement</a:t>
            </a:r>
          </a:p>
          <a:p>
            <a:pPr eaLnBrk="1" hangingPunct="1">
              <a:buFontTx/>
              <a:buNone/>
            </a:pPr>
            <a:endParaRPr lang="en-GB" altLang="en-US" sz="2400" dirty="0">
              <a:cs typeface="Arial" panose="020B0604020202020204" pitchFamily="34" charset="0"/>
            </a:endParaRPr>
          </a:p>
        </p:txBody>
      </p:sp>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artisticLineDrawing/>
                    </a14:imgEffect>
                  </a14:imgLayer>
                </a14:imgProps>
              </a:ext>
            </a:extLst>
          </a:blip>
          <a:stretch>
            <a:fillRect/>
          </a:stretch>
        </p:blipFill>
        <p:spPr>
          <a:xfrm>
            <a:off x="6096000" y="2224701"/>
            <a:ext cx="5360773" cy="2667000"/>
          </a:xfrm>
          <a:prstGeom prst="rect">
            <a:avLst/>
          </a:prstGeom>
        </p:spPr>
      </p:pic>
    </p:spTree>
    <p:extLst>
      <p:ext uri="{BB962C8B-B14F-4D97-AF65-F5344CB8AC3E}">
        <p14:creationId xmlns:p14="http://schemas.microsoft.com/office/powerpoint/2010/main" val="35129429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140403" y="507279"/>
            <a:ext cx="6108131" cy="763320"/>
          </a:xfrm>
        </p:spPr>
        <p:txBody>
          <a:bodyPr/>
          <a:lstStyle/>
          <a:p>
            <a:pPr algn="ctr"/>
            <a:r>
              <a:rPr lang="en-GB" altLang="en-US" sz="2800" b="1" dirty="0">
                <a:solidFill>
                  <a:srgbClr val="FFC000"/>
                </a:solidFill>
                <a:latin typeface="Arial" panose="020B0604020202020204" pitchFamily="34" charset="0"/>
                <a:cs typeface="Arial" panose="020B0604020202020204" pitchFamily="34" charset="0"/>
              </a:rPr>
              <a:t>The Leaders Role  </a:t>
            </a:r>
          </a:p>
        </p:txBody>
      </p:sp>
      <p:sp>
        <p:nvSpPr>
          <p:cNvPr id="40963" name="Rectangle 3"/>
          <p:cNvSpPr>
            <a:spLocks noGrp="1" noChangeArrowheads="1"/>
          </p:cNvSpPr>
          <p:nvPr>
            <p:ph idx="1"/>
          </p:nvPr>
        </p:nvSpPr>
        <p:spPr>
          <a:xfrm>
            <a:off x="5054138" y="1342593"/>
            <a:ext cx="6997430" cy="4172813"/>
          </a:xfrm>
        </p:spPr>
        <p:txBody>
          <a:bodyPr>
            <a:noAutofit/>
          </a:bodyPr>
          <a:lstStyle/>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Defining the direction</a:t>
            </a:r>
          </a:p>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Creating the right environment, open transparent communication </a:t>
            </a:r>
          </a:p>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Setting &amp; maintaining standards, managing by facts</a:t>
            </a:r>
          </a:p>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Aspiring for excellence, striving to continuously improve  </a:t>
            </a:r>
          </a:p>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Providing a good example, integrity, consistency, passion, empathy</a:t>
            </a:r>
          </a:p>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Achieving the business objectives - (Task)</a:t>
            </a:r>
          </a:p>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Support, mentoring and coaching - (Individual)</a:t>
            </a:r>
          </a:p>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Developing and strengthening the Team - (Team)</a:t>
            </a:r>
          </a:p>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Developing the culture from which to grow and develop</a:t>
            </a:r>
          </a:p>
          <a:p>
            <a:pPr>
              <a:lnSpc>
                <a:spcPct val="90000"/>
              </a:lnSpc>
              <a:buClr>
                <a:schemeClr val="tx1"/>
              </a:buClr>
              <a:buFont typeface="Wingdings" panose="05000000000000000000" pitchFamily="2" charset="2"/>
              <a:buChar char="Ø"/>
            </a:pPr>
            <a:r>
              <a:rPr lang="en-GB" altLang="en-US" sz="2000" dirty="0">
                <a:solidFill>
                  <a:srgbClr val="FFC000"/>
                </a:solidFill>
                <a:latin typeface="Arial" panose="020B0604020202020204" pitchFamily="34" charset="0"/>
                <a:cs typeface="Arial" panose="020B0604020202020204" pitchFamily="34" charset="0"/>
              </a:rPr>
              <a:t>Delivering Results with urgency and constancy of purpose</a:t>
            </a:r>
          </a:p>
        </p:txBody>
      </p:sp>
      <p:pic>
        <p:nvPicPr>
          <p:cNvPr id="2" name="Picture 1"/>
          <p:cNvPicPr>
            <a:picLocks noChangeAspect="1"/>
          </p:cNvPicPr>
          <p:nvPr/>
        </p:nvPicPr>
        <p:blipFill>
          <a:blip r:embed="rId3"/>
          <a:stretch>
            <a:fillRect/>
          </a:stretch>
        </p:blipFill>
        <p:spPr>
          <a:xfrm>
            <a:off x="1069690" y="1314210"/>
            <a:ext cx="3624685" cy="3897425"/>
          </a:xfrm>
          <a:prstGeom prst="rect">
            <a:avLst/>
          </a:prstGeom>
        </p:spPr>
      </p:pic>
    </p:spTree>
    <p:extLst>
      <p:ext uri="{BB962C8B-B14F-4D97-AF65-F5344CB8AC3E}">
        <p14:creationId xmlns:p14="http://schemas.microsoft.com/office/powerpoint/2010/main" val="254718186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ctrTitle"/>
          </p:nvPr>
        </p:nvSpPr>
        <p:spPr>
          <a:xfrm>
            <a:off x="170877" y="2285999"/>
            <a:ext cx="6018127" cy="1143001"/>
          </a:xfrm>
        </p:spPr>
        <p:txBody>
          <a:bodyPr/>
          <a:lstStyle/>
          <a:p>
            <a:pPr eaLnBrk="1" hangingPunct="1"/>
            <a:br>
              <a:rPr lang="en-GB" altLang="en-US" sz="3200" b="1" dirty="0">
                <a:solidFill>
                  <a:schemeClr val="bg1"/>
                </a:solidFill>
                <a:cs typeface="Arial" panose="020B0604020202020204" pitchFamily="34" charset="0"/>
              </a:rPr>
            </a:br>
            <a:br>
              <a:rPr lang="en-GB" altLang="en-US" sz="3200" b="1" dirty="0">
                <a:solidFill>
                  <a:schemeClr val="bg1"/>
                </a:solidFill>
                <a:cs typeface="Arial" panose="020B0604020202020204" pitchFamily="34" charset="0"/>
              </a:rPr>
            </a:br>
            <a:r>
              <a:rPr lang="en-GB" altLang="en-US" sz="3200" b="1" i="1" dirty="0">
                <a:solidFill>
                  <a:srgbClr val="FFC000"/>
                </a:solidFill>
                <a:cs typeface="Arial" panose="020B0604020202020204" pitchFamily="34" charset="0"/>
              </a:rPr>
              <a:t>So what traits does a leader have to have? </a:t>
            </a:r>
          </a:p>
        </p:txBody>
      </p:sp>
      <p:pic>
        <p:nvPicPr>
          <p:cNvPr id="2" name="Picture 1"/>
          <p:cNvPicPr>
            <a:picLocks noChangeAspect="1"/>
          </p:cNvPicPr>
          <p:nvPr/>
        </p:nvPicPr>
        <p:blipFill>
          <a:blip r:embed="rId3"/>
          <a:stretch>
            <a:fillRect/>
          </a:stretch>
        </p:blipFill>
        <p:spPr>
          <a:xfrm>
            <a:off x="6336548" y="883601"/>
            <a:ext cx="5552303" cy="4567217"/>
          </a:xfrm>
          <a:prstGeom prst="rect">
            <a:avLst/>
          </a:prstGeom>
        </p:spPr>
      </p:pic>
    </p:spTree>
    <p:extLst>
      <p:ext uri="{BB962C8B-B14F-4D97-AF65-F5344CB8AC3E}">
        <p14:creationId xmlns:p14="http://schemas.microsoft.com/office/powerpoint/2010/main" val="950970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97AA4-055D-45B9-B0E1-162BFA535963}"/>
              </a:ext>
            </a:extLst>
          </p:cNvPr>
          <p:cNvSpPr>
            <a:spLocks noGrp="1"/>
          </p:cNvSpPr>
          <p:nvPr>
            <p:ph type="title"/>
          </p:nvPr>
        </p:nvSpPr>
        <p:spPr>
          <a:xfrm>
            <a:off x="512381" y="1213449"/>
            <a:ext cx="10744199" cy="4502989"/>
          </a:xfrm>
        </p:spPr>
        <p:txBody>
          <a:bodyPr/>
          <a:lstStyle/>
          <a:p>
            <a:pPr lvl="0"/>
            <a:r>
              <a:rPr lang="en-US" b="1" dirty="0">
                <a:solidFill>
                  <a:srgbClr val="FFC000"/>
                </a:solidFill>
              </a:rPr>
              <a:t>                            Intelligence &amp; Action Centered</a:t>
            </a:r>
            <a:br>
              <a:rPr lang="en-US" b="1" dirty="0">
                <a:solidFill>
                  <a:srgbClr val="FFC000"/>
                </a:solidFill>
              </a:rPr>
            </a:br>
            <a:br>
              <a:rPr lang="en-US" b="1" dirty="0">
                <a:solidFill>
                  <a:srgbClr val="FFC000"/>
                </a:solidFill>
              </a:rPr>
            </a:br>
            <a:r>
              <a:rPr lang="en-US" b="1" dirty="0">
                <a:solidFill>
                  <a:srgbClr val="FFC000"/>
                </a:solidFill>
              </a:rPr>
              <a:t>            Accepts Responsibility           Task Competence</a:t>
            </a:r>
            <a:br>
              <a:rPr lang="en-US" b="1" dirty="0">
                <a:solidFill>
                  <a:srgbClr val="FFC000"/>
                </a:solidFill>
              </a:rPr>
            </a:br>
            <a:br>
              <a:rPr lang="en-US" b="1" dirty="0">
                <a:solidFill>
                  <a:srgbClr val="FFC000"/>
                </a:solidFill>
              </a:rPr>
            </a:br>
            <a:r>
              <a:rPr lang="en-US" b="1" dirty="0">
                <a:solidFill>
                  <a:srgbClr val="FFC000"/>
                </a:solidFill>
              </a:rPr>
              <a:t>    Understands Needs          People Skills</a:t>
            </a:r>
            <a:br>
              <a:rPr lang="en-US" b="1" dirty="0">
                <a:solidFill>
                  <a:srgbClr val="FFC000"/>
                </a:solidFill>
              </a:rPr>
            </a:br>
            <a:br>
              <a:rPr lang="en-US" b="1" dirty="0">
                <a:solidFill>
                  <a:srgbClr val="FFC000"/>
                </a:solidFill>
              </a:rPr>
            </a:br>
            <a:r>
              <a:rPr lang="en-US" b="1" dirty="0">
                <a:solidFill>
                  <a:srgbClr val="FFC000"/>
                </a:solidFill>
              </a:rPr>
              <a:t>                 Need for achievement                            Capacity to motivate</a:t>
            </a:r>
            <a:br>
              <a:rPr lang="en-US" b="1" dirty="0">
                <a:solidFill>
                  <a:srgbClr val="FFC000"/>
                </a:solidFill>
              </a:rPr>
            </a:br>
            <a:br>
              <a:rPr lang="en-US" b="1" dirty="0">
                <a:solidFill>
                  <a:srgbClr val="FFC000"/>
                </a:solidFill>
              </a:rPr>
            </a:br>
            <a:r>
              <a:rPr lang="en-US" b="1" dirty="0">
                <a:solidFill>
                  <a:srgbClr val="FFC000"/>
                </a:solidFill>
              </a:rPr>
              <a:t>Courage and resolution                Perseveres</a:t>
            </a:r>
            <a:br>
              <a:rPr lang="en-US" b="1" dirty="0">
                <a:solidFill>
                  <a:srgbClr val="FFC000"/>
                </a:solidFill>
              </a:rPr>
            </a:br>
            <a:br>
              <a:rPr lang="en-US" b="1" dirty="0">
                <a:solidFill>
                  <a:srgbClr val="FFC000"/>
                </a:solidFill>
              </a:rPr>
            </a:br>
            <a:r>
              <a:rPr lang="en-US" b="1" dirty="0">
                <a:solidFill>
                  <a:srgbClr val="FFC000"/>
                </a:solidFill>
              </a:rPr>
              <a:t>              Trustworthy                                                 Self confidence</a:t>
            </a:r>
            <a:br>
              <a:rPr lang="en-US" b="1" dirty="0">
                <a:solidFill>
                  <a:srgbClr val="FFC000"/>
                </a:solidFill>
              </a:rPr>
            </a:br>
            <a:r>
              <a:rPr lang="en-US" b="1" dirty="0">
                <a:solidFill>
                  <a:srgbClr val="FFC000"/>
                </a:solidFill>
              </a:rPr>
              <a:t>               Decisiveness Assertive</a:t>
            </a:r>
            <a:br>
              <a:rPr lang="en-US" b="1" dirty="0">
                <a:solidFill>
                  <a:srgbClr val="FFC000"/>
                </a:solidFill>
              </a:rPr>
            </a:br>
            <a:r>
              <a:rPr lang="en-US" b="1" dirty="0">
                <a:solidFill>
                  <a:srgbClr val="FFC000"/>
                </a:solidFill>
              </a:rPr>
              <a:t>                                            Adaptable and flexible</a:t>
            </a:r>
            <a:br>
              <a:rPr lang="en-US" b="1" dirty="0">
                <a:solidFill>
                  <a:srgbClr val="FFC000"/>
                </a:solidFill>
              </a:rPr>
            </a:br>
            <a:r>
              <a:rPr lang="en-US" b="1" dirty="0"/>
              <a:t>   Has emotional Stability</a:t>
            </a:r>
            <a:br>
              <a:rPr lang="en-US" b="1" dirty="0"/>
            </a:br>
            <a:r>
              <a:rPr lang="en-US" b="1" dirty="0"/>
              <a:t>                                                        Creative</a:t>
            </a:r>
            <a:br>
              <a:rPr lang="en-GB" dirty="0"/>
            </a:br>
            <a:endParaRPr lang="en-GB" dirty="0"/>
          </a:p>
        </p:txBody>
      </p:sp>
    </p:spTree>
    <p:extLst>
      <p:ext uri="{BB962C8B-B14F-4D97-AF65-F5344CB8AC3E}">
        <p14:creationId xmlns:p14="http://schemas.microsoft.com/office/powerpoint/2010/main" val="183288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49A80-B58C-43C8-A4A3-0808FA4EC07F}"/>
              </a:ext>
            </a:extLst>
          </p:cNvPr>
          <p:cNvSpPr>
            <a:spLocks noGrp="1"/>
          </p:cNvSpPr>
          <p:nvPr>
            <p:ph type="title"/>
          </p:nvPr>
        </p:nvSpPr>
        <p:spPr/>
        <p:txBody>
          <a:bodyPr/>
          <a:lstStyle/>
          <a:p>
            <a:br>
              <a:rPr lang="en-GB" dirty="0"/>
            </a:br>
            <a:br>
              <a:rPr lang="en-GB" dirty="0"/>
            </a:br>
            <a:br>
              <a:rPr lang="en-GB" dirty="0"/>
            </a:br>
            <a:r>
              <a:rPr lang="en-GB" dirty="0">
                <a:solidFill>
                  <a:srgbClr val="FFC000"/>
                </a:solidFill>
              </a:rPr>
              <a:t>How do we become a leader?</a:t>
            </a:r>
          </a:p>
        </p:txBody>
      </p:sp>
      <p:sp>
        <p:nvSpPr>
          <p:cNvPr id="3" name="Text Placeholder 2">
            <a:extLst>
              <a:ext uri="{FF2B5EF4-FFF2-40B4-BE49-F238E27FC236}">
                <a16:creationId xmlns:a16="http://schemas.microsoft.com/office/drawing/2014/main" id="{68182E2B-29DF-4740-A44B-0AC986A146B9}"/>
              </a:ext>
            </a:extLst>
          </p:cNvPr>
          <p:cNvSpPr>
            <a:spLocks noGrp="1"/>
          </p:cNvSpPr>
          <p:nvPr>
            <p:ph type="body" sz="quarter" idx="10"/>
          </p:nvPr>
        </p:nvSpPr>
        <p:spPr>
          <a:xfrm>
            <a:off x="5331125" y="647615"/>
            <a:ext cx="6602083" cy="5201094"/>
          </a:xfrm>
        </p:spPr>
        <p:txBody>
          <a:bodyPr/>
          <a:lstStyle/>
          <a:p>
            <a:r>
              <a:rPr lang="en-GB" dirty="0">
                <a:solidFill>
                  <a:srgbClr val="FFC000"/>
                </a:solidFill>
              </a:rPr>
              <a:t>Assigned –</a:t>
            </a:r>
          </a:p>
          <a:p>
            <a:pPr marL="0" indent="0" eaLnBrk="1" hangingPunct="1">
              <a:buClr>
                <a:srgbClr val="0070C0"/>
              </a:buClr>
              <a:buSzPct val="100000"/>
              <a:buNone/>
            </a:pPr>
            <a:r>
              <a:rPr lang="en-US" sz="2400" dirty="0">
                <a:solidFill>
                  <a:schemeClr val="bg1"/>
                </a:solidFill>
              </a:rPr>
              <a:t>Leadership based on occupying a position/ title within an organisation</a:t>
            </a:r>
          </a:p>
          <a:p>
            <a:pPr lvl="1" eaLnBrk="1" hangingPunct="1">
              <a:buClr>
                <a:srgbClr val="0070C0"/>
              </a:buClr>
              <a:buSzPct val="75000"/>
            </a:pPr>
            <a:r>
              <a:rPr lang="en-US" dirty="0">
                <a:solidFill>
                  <a:schemeClr val="bg1"/>
                </a:solidFill>
              </a:rPr>
              <a:t> </a:t>
            </a:r>
            <a:r>
              <a:rPr lang="en-US" sz="2000" dirty="0">
                <a:solidFill>
                  <a:schemeClr val="bg1"/>
                </a:solidFill>
              </a:rPr>
              <a:t>Team leaders, section managers</a:t>
            </a:r>
          </a:p>
          <a:p>
            <a:pPr lvl="1" eaLnBrk="1" hangingPunct="1">
              <a:buClr>
                <a:srgbClr val="0070C0"/>
              </a:buClr>
              <a:buSzPct val="75000"/>
            </a:pPr>
            <a:r>
              <a:rPr lang="en-US" sz="2000" dirty="0">
                <a:solidFill>
                  <a:schemeClr val="bg1"/>
                </a:solidFill>
              </a:rPr>
              <a:t> Department heads</a:t>
            </a:r>
          </a:p>
          <a:p>
            <a:pPr lvl="1" eaLnBrk="1" hangingPunct="1">
              <a:buClr>
                <a:srgbClr val="0070C0"/>
              </a:buClr>
              <a:buSzPct val="75000"/>
            </a:pPr>
            <a:r>
              <a:rPr lang="en-US" sz="2000" dirty="0">
                <a:solidFill>
                  <a:schemeClr val="bg1"/>
                </a:solidFill>
              </a:rPr>
              <a:t> Directors</a:t>
            </a:r>
          </a:p>
          <a:p>
            <a:r>
              <a:rPr lang="en-GB" dirty="0">
                <a:solidFill>
                  <a:srgbClr val="FFC000"/>
                </a:solidFill>
              </a:rPr>
              <a:t>Emergent –</a:t>
            </a:r>
          </a:p>
          <a:p>
            <a:pPr marL="0" indent="0" eaLnBrk="1" hangingPunct="1">
              <a:buClr>
                <a:srgbClr val="0070C0"/>
              </a:buClr>
              <a:buSzPct val="100000"/>
              <a:buNone/>
            </a:pPr>
            <a:r>
              <a:rPr lang="en-US" sz="2400" dirty="0">
                <a:solidFill>
                  <a:schemeClr val="bg1"/>
                </a:solidFill>
              </a:rPr>
              <a:t>An individual perceived by others as the most influential member of a group or organization regardless of the individual’s title.</a:t>
            </a:r>
          </a:p>
          <a:p>
            <a:pPr marL="0" indent="0" eaLnBrk="1" hangingPunct="1">
              <a:buClr>
                <a:srgbClr val="0070C0"/>
              </a:buClr>
              <a:buSzPct val="100000"/>
              <a:buNone/>
            </a:pPr>
            <a:r>
              <a:rPr lang="en-US" sz="2000" dirty="0">
                <a:solidFill>
                  <a:schemeClr val="bg1"/>
                </a:solidFill>
              </a:rPr>
              <a:t>Emerges over time through communication behaviors</a:t>
            </a:r>
          </a:p>
          <a:p>
            <a:pPr lvl="2" eaLnBrk="1" hangingPunct="1">
              <a:buClr>
                <a:srgbClr val="0070C0"/>
              </a:buClr>
            </a:pPr>
            <a:r>
              <a:rPr lang="en-US" sz="1700" dirty="0">
                <a:solidFill>
                  <a:schemeClr val="bg1"/>
                </a:solidFill>
              </a:rPr>
              <a:t>Verbal involvement ,Being informed, Seeking others’ opinions ,Help others to complete tasks ,Encourages coworkers</a:t>
            </a:r>
          </a:p>
          <a:p>
            <a:pPr lvl="2" eaLnBrk="1" hangingPunct="1">
              <a:buClr>
                <a:srgbClr val="0070C0"/>
              </a:buClr>
            </a:pPr>
            <a:r>
              <a:rPr lang="en-US" sz="1700" dirty="0">
                <a:solidFill>
                  <a:schemeClr val="bg1"/>
                </a:solidFill>
              </a:rPr>
              <a:t>They prove they can do the job before its assigned to them</a:t>
            </a:r>
          </a:p>
          <a:p>
            <a:endParaRPr lang="en-GB" dirty="0"/>
          </a:p>
        </p:txBody>
      </p:sp>
    </p:spTree>
    <p:extLst>
      <p:ext uri="{BB962C8B-B14F-4D97-AF65-F5344CB8AC3E}">
        <p14:creationId xmlns:p14="http://schemas.microsoft.com/office/powerpoint/2010/main" val="3557572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Effect transition="in" filter="fade">
                                      <p:cBhvr>
                                        <p:cTn id="59" dur="1000"/>
                                        <p:tgtEl>
                                          <p:spTgt spid="3">
                                            <p:txEl>
                                              <p:pRg st="9" end="9"/>
                                            </p:txEl>
                                          </p:spTgt>
                                        </p:tgtEl>
                                      </p:cBhvr>
                                    </p:animEffect>
                                    <p:anim calcmode="lin" valueType="num">
                                      <p:cBhvr>
                                        <p:cTn id="6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EFAC6-CDEC-CB65-AE17-99211B539A46}"/>
              </a:ext>
            </a:extLst>
          </p:cNvPr>
          <p:cNvSpPr>
            <a:spLocks noGrp="1"/>
          </p:cNvSpPr>
          <p:nvPr>
            <p:ph type="title"/>
          </p:nvPr>
        </p:nvSpPr>
        <p:spPr/>
        <p:txBody>
          <a:bodyPr/>
          <a:lstStyle/>
          <a:p>
            <a:pPr>
              <a:defRPr/>
            </a:pPr>
            <a:r>
              <a:rPr lang="en-GB" sz="2400" dirty="0">
                <a:solidFill>
                  <a:srgbClr val="FFC000"/>
                </a:solidFill>
              </a:rPr>
              <a:t>Authoritarian </a:t>
            </a:r>
            <a:r>
              <a:rPr lang="en-GB" altLang="en-US" sz="2400" dirty="0">
                <a:solidFill>
                  <a:srgbClr val="FFC000"/>
                </a:solidFill>
                <a:latin typeface="Arial" pitchFamily="34" charset="0"/>
                <a:cs typeface="Arial" pitchFamily="34" charset="0"/>
              </a:rPr>
              <a:t> leadership style: </a:t>
            </a:r>
            <a:br>
              <a:rPr lang="en-GB" altLang="en-US" sz="1600" dirty="0">
                <a:solidFill>
                  <a:schemeClr val="bg1"/>
                </a:solidFill>
                <a:latin typeface="Arial" pitchFamily="34" charset="0"/>
                <a:cs typeface="Arial" pitchFamily="34" charset="0"/>
              </a:rPr>
            </a:br>
            <a:br>
              <a:rPr lang="en-GB" altLang="en-US" sz="1400" dirty="0">
                <a:solidFill>
                  <a:schemeClr val="bg1"/>
                </a:solidFill>
                <a:latin typeface="Arial" pitchFamily="34" charset="0"/>
                <a:cs typeface="Arial" pitchFamily="34" charset="0"/>
              </a:rPr>
            </a:br>
            <a:r>
              <a:rPr lang="en-GB" altLang="en-US" sz="1800" dirty="0"/>
              <a:t>C</a:t>
            </a:r>
            <a:r>
              <a:rPr lang="en-GB" altLang="en-US" sz="1800" dirty="0">
                <a:solidFill>
                  <a:schemeClr val="bg1"/>
                </a:solidFill>
                <a:latin typeface="Arial" pitchFamily="34" charset="0"/>
                <a:cs typeface="Arial" pitchFamily="34" charset="0"/>
              </a:rPr>
              <a:t>ommand and hold over their employees </a:t>
            </a:r>
            <a:br>
              <a:rPr lang="en-GB" altLang="en-US" sz="1800" dirty="0">
                <a:solidFill>
                  <a:schemeClr val="bg1"/>
                </a:solidFill>
                <a:latin typeface="Arial" pitchFamily="34" charset="0"/>
                <a:cs typeface="Arial" pitchFamily="34" charset="0"/>
              </a:rPr>
            </a:br>
            <a:br>
              <a:rPr lang="en-GB" altLang="en-US" sz="1800" dirty="0">
                <a:solidFill>
                  <a:schemeClr val="bg1"/>
                </a:solidFill>
                <a:latin typeface="Arial" pitchFamily="34" charset="0"/>
                <a:cs typeface="Arial" pitchFamily="34" charset="0"/>
              </a:rPr>
            </a:br>
            <a:r>
              <a:rPr lang="en-GB" altLang="en-US" sz="1800" dirty="0">
                <a:solidFill>
                  <a:schemeClr val="bg1"/>
                </a:solidFill>
                <a:latin typeface="Arial" pitchFamily="34" charset="0"/>
                <a:cs typeface="Arial" pitchFamily="34" charset="0"/>
              </a:rPr>
              <a:t>Team cannot put forward their views, cannot criticize or question</a:t>
            </a:r>
            <a:br>
              <a:rPr lang="en-GB" altLang="en-US" sz="1800" dirty="0">
                <a:solidFill>
                  <a:schemeClr val="bg1"/>
                </a:solidFill>
                <a:latin typeface="Arial" pitchFamily="34" charset="0"/>
                <a:cs typeface="Arial" pitchFamily="34" charset="0"/>
              </a:rPr>
            </a:br>
            <a:br>
              <a:rPr lang="en-GB" altLang="en-US" sz="1800" dirty="0">
                <a:solidFill>
                  <a:schemeClr val="bg1"/>
                </a:solidFill>
                <a:latin typeface="Arial" pitchFamily="34" charset="0"/>
                <a:cs typeface="Arial" pitchFamily="34" charset="0"/>
              </a:rPr>
            </a:br>
            <a:r>
              <a:rPr lang="en-GB" altLang="en-US" sz="1800" dirty="0">
                <a:solidFill>
                  <a:schemeClr val="bg1"/>
                </a:solidFill>
                <a:latin typeface="Arial" pitchFamily="34" charset="0"/>
                <a:cs typeface="Arial" pitchFamily="34" charset="0"/>
              </a:rPr>
              <a:t>Speedy decision-making, greater productivity, gets things done</a:t>
            </a:r>
            <a:br>
              <a:rPr lang="en-GB" altLang="en-US" sz="1800" dirty="0">
                <a:solidFill>
                  <a:schemeClr val="bg1"/>
                </a:solidFill>
                <a:latin typeface="Arial" pitchFamily="34" charset="0"/>
                <a:cs typeface="Arial" pitchFamily="34" charset="0"/>
              </a:rPr>
            </a:br>
            <a:br>
              <a:rPr lang="en-GB" altLang="en-US" sz="1800" dirty="0">
                <a:solidFill>
                  <a:schemeClr val="bg1"/>
                </a:solidFill>
                <a:latin typeface="Arial" pitchFamily="34" charset="0"/>
                <a:cs typeface="Arial" pitchFamily="34" charset="0"/>
              </a:rPr>
            </a:br>
            <a:r>
              <a:rPr lang="en-GB" altLang="en-US" sz="1800" dirty="0">
                <a:solidFill>
                  <a:schemeClr val="bg1"/>
                </a:solidFill>
                <a:latin typeface="Arial" pitchFamily="34" charset="0"/>
                <a:cs typeface="Arial" pitchFamily="34" charset="0"/>
              </a:rPr>
              <a:t>Greater employee alienation, de-motivation, absence, turnover</a:t>
            </a:r>
            <a:endParaRPr lang="en-GB" sz="1800" dirty="0"/>
          </a:p>
        </p:txBody>
      </p:sp>
      <p:sp>
        <p:nvSpPr>
          <p:cNvPr id="3" name="Text Placeholder 2">
            <a:extLst>
              <a:ext uri="{FF2B5EF4-FFF2-40B4-BE49-F238E27FC236}">
                <a16:creationId xmlns:a16="http://schemas.microsoft.com/office/drawing/2014/main" id="{31B75549-0E99-214B-8B0A-4D9E9DBE7F32}"/>
              </a:ext>
            </a:extLst>
          </p:cNvPr>
          <p:cNvSpPr>
            <a:spLocks noGrp="1"/>
          </p:cNvSpPr>
          <p:nvPr>
            <p:ph type="body" sz="quarter" idx="10"/>
          </p:nvPr>
        </p:nvSpPr>
        <p:spPr/>
        <p:txBody>
          <a:bodyPr/>
          <a:lstStyle/>
          <a:p>
            <a:pPr>
              <a:defRPr/>
            </a:pPr>
            <a:r>
              <a:rPr lang="en-GB" altLang="en-US" sz="2400" dirty="0">
                <a:solidFill>
                  <a:srgbClr val="FFC000"/>
                </a:solidFill>
                <a:latin typeface="Arial" pitchFamily="34" charset="0"/>
                <a:cs typeface="Arial" pitchFamily="34" charset="0"/>
              </a:rPr>
              <a:t>The Laissez Faire Leadership Style</a:t>
            </a:r>
            <a:r>
              <a:rPr lang="en-GB" altLang="en-US" sz="2400" dirty="0">
                <a:solidFill>
                  <a:schemeClr val="bg1"/>
                </a:solidFill>
                <a:latin typeface="Arial" pitchFamily="34" charset="0"/>
                <a:cs typeface="Arial" pitchFamily="34" charset="0"/>
              </a:rPr>
              <a:t>: </a:t>
            </a:r>
          </a:p>
          <a:p>
            <a:pPr>
              <a:defRPr/>
            </a:pPr>
            <a:r>
              <a:rPr lang="en-GB" altLang="en-US" sz="1800" dirty="0"/>
              <a:t>T</a:t>
            </a:r>
            <a:r>
              <a:rPr lang="en-GB" altLang="en-US" sz="1800" dirty="0">
                <a:solidFill>
                  <a:schemeClr val="bg1"/>
                </a:solidFill>
                <a:latin typeface="Arial" pitchFamily="34" charset="0"/>
                <a:cs typeface="Arial" pitchFamily="34" charset="0"/>
              </a:rPr>
              <a:t>otally trusts their employees to perform the job themselves. </a:t>
            </a:r>
          </a:p>
          <a:p>
            <a:pPr>
              <a:defRPr/>
            </a:pPr>
            <a:endParaRPr lang="en-GB" altLang="en-US" sz="1200" dirty="0">
              <a:solidFill>
                <a:schemeClr val="bg1"/>
              </a:solidFill>
              <a:latin typeface="Arial" pitchFamily="34" charset="0"/>
              <a:cs typeface="Arial" pitchFamily="34" charset="0"/>
            </a:endParaRPr>
          </a:p>
          <a:p>
            <a:pPr>
              <a:defRPr/>
            </a:pPr>
            <a:r>
              <a:rPr lang="en-GB" altLang="en-US" sz="1800" dirty="0">
                <a:solidFill>
                  <a:schemeClr val="bg1"/>
                </a:solidFill>
                <a:latin typeface="Arial" pitchFamily="34" charset="0"/>
                <a:cs typeface="Arial" pitchFamily="34" charset="0"/>
              </a:rPr>
              <a:t>Concentrates on the intellectual / rational aspect of his work not on the management aspects.</a:t>
            </a:r>
          </a:p>
          <a:p>
            <a:pPr>
              <a:defRPr/>
            </a:pPr>
            <a:endParaRPr lang="en-GB" altLang="en-US" sz="1200" dirty="0">
              <a:solidFill>
                <a:schemeClr val="bg1"/>
              </a:solidFill>
              <a:latin typeface="Arial" pitchFamily="34" charset="0"/>
              <a:cs typeface="Arial" pitchFamily="34" charset="0"/>
            </a:endParaRPr>
          </a:p>
          <a:p>
            <a:pPr>
              <a:defRPr/>
            </a:pPr>
            <a:r>
              <a:rPr lang="en-GB" altLang="en-US" sz="1800" dirty="0">
                <a:solidFill>
                  <a:schemeClr val="bg1"/>
                </a:solidFill>
                <a:latin typeface="Arial" pitchFamily="34" charset="0"/>
                <a:cs typeface="Arial" pitchFamily="34" charset="0"/>
              </a:rPr>
              <a:t>Team share views and suggestions which are best for organisational interests works only when the employees are skilled, loyal, experienced and intellectual </a:t>
            </a:r>
          </a:p>
          <a:p>
            <a:endParaRPr lang="en-GB" dirty="0"/>
          </a:p>
        </p:txBody>
      </p:sp>
    </p:spTree>
    <p:extLst>
      <p:ext uri="{BB962C8B-B14F-4D97-AF65-F5344CB8AC3E}">
        <p14:creationId xmlns:p14="http://schemas.microsoft.com/office/powerpoint/2010/main" val="31071306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942FB-36D8-674F-BB56-8F3C967C12F4}"/>
              </a:ext>
            </a:extLst>
          </p:cNvPr>
          <p:cNvSpPr>
            <a:spLocks noGrp="1"/>
          </p:cNvSpPr>
          <p:nvPr>
            <p:ph type="title"/>
          </p:nvPr>
        </p:nvSpPr>
        <p:spPr/>
        <p:txBody>
          <a:bodyPr/>
          <a:lstStyle/>
          <a:p>
            <a:pPr>
              <a:spcBef>
                <a:spcPct val="0"/>
              </a:spcBef>
            </a:pPr>
            <a:r>
              <a:rPr lang="en-GB" altLang="en-US" sz="2400" dirty="0">
                <a:solidFill>
                  <a:srgbClr val="FFC000"/>
                </a:solidFill>
                <a:cs typeface="Arial" panose="020B0604020202020204" pitchFamily="34" charset="0"/>
              </a:rPr>
              <a:t>Democratic / Participative leadership style: </a:t>
            </a:r>
            <a:br>
              <a:rPr lang="en-GB" altLang="en-US" sz="1600" dirty="0">
                <a:cs typeface="Arial" panose="020B0604020202020204" pitchFamily="34" charset="0"/>
              </a:rPr>
            </a:br>
            <a:br>
              <a:rPr lang="en-GB" altLang="en-US" sz="1400" dirty="0">
                <a:cs typeface="Arial" panose="020B0604020202020204" pitchFamily="34" charset="0"/>
              </a:rPr>
            </a:br>
            <a:r>
              <a:rPr lang="en-GB" altLang="en-US" sz="1400" dirty="0">
                <a:cs typeface="Arial" panose="020B0604020202020204" pitchFamily="34" charset="0"/>
              </a:rPr>
              <a:t>invite and encourage the team members to play an important role in decision-making</a:t>
            </a:r>
            <a:br>
              <a:rPr lang="en-GB" altLang="en-US" sz="1400" dirty="0">
                <a:cs typeface="Arial" panose="020B0604020202020204" pitchFamily="34" charset="0"/>
              </a:rPr>
            </a:br>
            <a:br>
              <a:rPr lang="en-GB" altLang="en-US" sz="1400" dirty="0">
                <a:cs typeface="Arial" panose="020B0604020202020204" pitchFamily="34" charset="0"/>
              </a:rPr>
            </a:br>
            <a:r>
              <a:rPr lang="en-GB" altLang="en-US" sz="1400" dirty="0">
                <a:cs typeface="Arial" panose="020B0604020202020204" pitchFamily="34" charset="0"/>
              </a:rPr>
              <a:t>ultimate decision-making power rests with the leader. </a:t>
            </a:r>
            <a:br>
              <a:rPr lang="en-GB" altLang="en-US" sz="1400" dirty="0">
                <a:cs typeface="Arial" panose="020B0604020202020204" pitchFamily="34" charset="0"/>
              </a:rPr>
            </a:br>
            <a:br>
              <a:rPr lang="en-GB" altLang="en-US" sz="1400" dirty="0">
                <a:cs typeface="Arial" panose="020B0604020202020204" pitchFamily="34" charset="0"/>
              </a:rPr>
            </a:br>
            <a:r>
              <a:rPr lang="en-GB" altLang="en-US" sz="1400" dirty="0">
                <a:cs typeface="Arial" panose="020B0604020202020204" pitchFamily="34" charset="0"/>
              </a:rPr>
              <a:t>guides employees on what to perform and how to perform, encourages feedback </a:t>
            </a:r>
            <a:br>
              <a:rPr lang="en-GB" altLang="en-US" sz="1400" dirty="0">
                <a:cs typeface="Arial" panose="020B0604020202020204" pitchFamily="34" charset="0"/>
              </a:rPr>
            </a:br>
            <a:br>
              <a:rPr lang="en-GB" altLang="en-US" sz="1400" dirty="0">
                <a:cs typeface="Arial" panose="020B0604020202020204" pitchFamily="34" charset="0"/>
              </a:rPr>
            </a:br>
            <a:r>
              <a:rPr lang="en-GB" altLang="en-US" sz="1400" dirty="0">
                <a:cs typeface="Arial" panose="020B0604020202020204" pitchFamily="34" charset="0"/>
              </a:rPr>
              <a:t>leads to satisfied, motivated and more skilled employees, positive environment, creativity</a:t>
            </a:r>
            <a:br>
              <a:rPr lang="en-GB" altLang="en-US" sz="1400" dirty="0">
                <a:cs typeface="Arial" panose="020B0604020202020204" pitchFamily="34" charset="0"/>
              </a:rPr>
            </a:br>
            <a:br>
              <a:rPr lang="en-GB" altLang="en-US" sz="1400" dirty="0">
                <a:cs typeface="Arial" panose="020B0604020202020204" pitchFamily="34" charset="0"/>
              </a:rPr>
            </a:br>
            <a:r>
              <a:rPr lang="en-GB" altLang="en-US" sz="1400" dirty="0">
                <a:cs typeface="Arial" panose="020B0604020202020204" pitchFamily="34" charset="0"/>
              </a:rPr>
              <a:t>only drawback that it is time-consuming. </a:t>
            </a:r>
            <a:br>
              <a:rPr lang="en-GB" altLang="en-US" sz="1400" dirty="0">
                <a:cs typeface="Arial" panose="020B0604020202020204" pitchFamily="34" charset="0"/>
              </a:rPr>
            </a:br>
            <a:endParaRPr lang="en-GB" dirty="0"/>
          </a:p>
        </p:txBody>
      </p:sp>
      <p:sp>
        <p:nvSpPr>
          <p:cNvPr id="3" name="Text Placeholder 2">
            <a:extLst>
              <a:ext uri="{FF2B5EF4-FFF2-40B4-BE49-F238E27FC236}">
                <a16:creationId xmlns:a16="http://schemas.microsoft.com/office/drawing/2014/main" id="{A88B1855-E9D8-4785-00F4-B20EF62B78DD}"/>
              </a:ext>
            </a:extLst>
          </p:cNvPr>
          <p:cNvSpPr>
            <a:spLocks noGrp="1"/>
          </p:cNvSpPr>
          <p:nvPr>
            <p:ph type="body" sz="quarter" idx="10"/>
          </p:nvPr>
        </p:nvSpPr>
        <p:spPr/>
        <p:txBody>
          <a:bodyPr/>
          <a:lstStyle/>
          <a:p>
            <a:pPr>
              <a:spcBef>
                <a:spcPct val="0"/>
              </a:spcBef>
              <a:buFontTx/>
              <a:buNone/>
            </a:pPr>
            <a:r>
              <a:rPr lang="en-GB" altLang="en-US" sz="2400" dirty="0">
                <a:solidFill>
                  <a:srgbClr val="FFC000"/>
                </a:solidFill>
                <a:cs typeface="Arial" panose="020B0604020202020204" pitchFamily="34" charset="0"/>
              </a:rPr>
              <a:t>Bureaucratic leadership: </a:t>
            </a:r>
          </a:p>
          <a:p>
            <a:pPr>
              <a:spcBef>
                <a:spcPct val="0"/>
              </a:spcBef>
              <a:buFontTx/>
              <a:buNone/>
            </a:pPr>
            <a:endParaRPr lang="en-GB" altLang="en-US" sz="1400" dirty="0">
              <a:cs typeface="Arial" panose="020B0604020202020204" pitchFamily="34" charset="0"/>
            </a:endParaRPr>
          </a:p>
          <a:p>
            <a:pPr lvl="1">
              <a:spcBef>
                <a:spcPct val="0"/>
              </a:spcBef>
              <a:buFont typeface="Arial" panose="020B0604020202020204" pitchFamily="34" charset="0"/>
              <a:buChar char="•"/>
            </a:pPr>
            <a:r>
              <a:rPr lang="en-GB" altLang="en-US" sz="1400" dirty="0">
                <a:cs typeface="Arial" panose="020B0604020202020204" pitchFamily="34" charset="0"/>
              </a:rPr>
              <a:t>leaders strictly adhere to the organizational rules and policies </a:t>
            </a:r>
          </a:p>
          <a:p>
            <a:pPr>
              <a:spcBef>
                <a:spcPct val="0"/>
              </a:spcBef>
              <a:buFontTx/>
              <a:buNone/>
            </a:pPr>
            <a:endParaRPr lang="en-GB" altLang="en-US" sz="1400" dirty="0">
              <a:cs typeface="Arial" panose="020B0604020202020204" pitchFamily="34" charset="0"/>
            </a:endParaRPr>
          </a:p>
          <a:p>
            <a:pPr lvl="1">
              <a:spcBef>
                <a:spcPct val="0"/>
              </a:spcBef>
              <a:buFont typeface="Arial" panose="020B0604020202020204" pitchFamily="34" charset="0"/>
              <a:buChar char="•"/>
            </a:pPr>
            <a:r>
              <a:rPr lang="en-GB" altLang="en-US" sz="1400" dirty="0">
                <a:cs typeface="Arial" panose="020B0604020202020204" pitchFamily="34" charset="0"/>
              </a:rPr>
              <a:t>make sure that the employees/team also strictly follows the rules and procedures</a:t>
            </a:r>
          </a:p>
          <a:p>
            <a:pPr>
              <a:spcBef>
                <a:spcPct val="0"/>
              </a:spcBef>
              <a:buFontTx/>
              <a:buNone/>
            </a:pPr>
            <a:r>
              <a:rPr lang="en-GB" altLang="en-US" sz="1400" dirty="0">
                <a:cs typeface="Arial" panose="020B0604020202020204" pitchFamily="34" charset="0"/>
              </a:rPr>
              <a:t> </a:t>
            </a:r>
          </a:p>
          <a:p>
            <a:pPr lvl="1">
              <a:spcBef>
                <a:spcPct val="0"/>
              </a:spcBef>
              <a:buFont typeface="Arial" panose="020B0604020202020204" pitchFamily="34" charset="0"/>
              <a:buChar char="•"/>
            </a:pPr>
            <a:r>
              <a:rPr lang="en-GB" altLang="en-US" sz="1400" dirty="0">
                <a:cs typeface="Arial" panose="020B0604020202020204" pitchFamily="34" charset="0"/>
              </a:rPr>
              <a:t>Promotions take place on the basis of employees’ ability to adhere to organizational rules.</a:t>
            </a:r>
          </a:p>
          <a:p>
            <a:pPr>
              <a:spcBef>
                <a:spcPct val="0"/>
              </a:spcBef>
              <a:buFontTx/>
              <a:buNone/>
            </a:pPr>
            <a:endParaRPr lang="en-GB" altLang="en-US" sz="1400" dirty="0">
              <a:cs typeface="Arial" panose="020B0604020202020204" pitchFamily="34" charset="0"/>
            </a:endParaRPr>
          </a:p>
          <a:p>
            <a:pPr lvl="1">
              <a:spcBef>
                <a:spcPct val="0"/>
              </a:spcBef>
              <a:buFont typeface="Arial" panose="020B0604020202020204" pitchFamily="34" charset="0"/>
              <a:buChar char="•"/>
            </a:pPr>
            <a:r>
              <a:rPr lang="en-GB" altLang="en-US" sz="1400" dirty="0">
                <a:cs typeface="Arial" panose="020B0604020202020204" pitchFamily="34" charset="0"/>
              </a:rPr>
              <a:t>style gradually develops over time. </a:t>
            </a:r>
          </a:p>
          <a:p>
            <a:pPr>
              <a:spcBef>
                <a:spcPct val="0"/>
              </a:spcBef>
              <a:buFontTx/>
              <a:buNone/>
            </a:pPr>
            <a:endParaRPr lang="en-GB" altLang="en-US" sz="1400" dirty="0">
              <a:cs typeface="Arial" panose="020B0604020202020204" pitchFamily="34" charset="0"/>
            </a:endParaRPr>
          </a:p>
          <a:p>
            <a:pPr lvl="1">
              <a:spcBef>
                <a:spcPct val="0"/>
              </a:spcBef>
              <a:buFont typeface="Arial" panose="020B0604020202020204" pitchFamily="34" charset="0"/>
              <a:buChar char="•"/>
            </a:pPr>
            <a:r>
              <a:rPr lang="en-GB" altLang="en-US" sz="1400" dirty="0">
                <a:cs typeface="Arial" panose="020B0604020202020204" pitchFamily="34" charset="0"/>
              </a:rPr>
              <a:t>This leadership style is more suitable when safe work conditions and quality are required. </a:t>
            </a:r>
          </a:p>
          <a:p>
            <a:pPr>
              <a:spcBef>
                <a:spcPct val="0"/>
              </a:spcBef>
              <a:buFontTx/>
              <a:buNone/>
            </a:pPr>
            <a:endParaRPr lang="en-GB" altLang="en-US" sz="1400" dirty="0">
              <a:cs typeface="Arial" panose="020B0604020202020204" pitchFamily="34" charset="0"/>
            </a:endParaRPr>
          </a:p>
          <a:p>
            <a:pPr lvl="1">
              <a:spcBef>
                <a:spcPct val="0"/>
              </a:spcBef>
              <a:buFont typeface="Arial" panose="020B0604020202020204" pitchFamily="34" charset="0"/>
              <a:buChar char="•"/>
            </a:pPr>
            <a:r>
              <a:rPr lang="en-GB" altLang="en-US" sz="1400" dirty="0">
                <a:cs typeface="Arial" panose="020B0604020202020204" pitchFamily="34" charset="0"/>
              </a:rPr>
              <a:t>discourages creativity and does not make employees self-contented. </a:t>
            </a:r>
          </a:p>
          <a:p>
            <a:endParaRPr lang="en-GB" dirty="0"/>
          </a:p>
        </p:txBody>
      </p:sp>
    </p:spTree>
    <p:extLst>
      <p:ext uri="{BB962C8B-B14F-4D97-AF65-F5344CB8AC3E}">
        <p14:creationId xmlns:p14="http://schemas.microsoft.com/office/powerpoint/2010/main" val="132842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E299E-C339-4E29-B5C6-1B09E4DB2B1C}"/>
              </a:ext>
            </a:extLst>
          </p:cNvPr>
          <p:cNvSpPr>
            <a:spLocks noGrp="1"/>
          </p:cNvSpPr>
          <p:nvPr>
            <p:ph type="title"/>
          </p:nvPr>
        </p:nvSpPr>
        <p:spPr/>
        <p:txBody>
          <a:bodyPr/>
          <a:lstStyle/>
          <a:p>
            <a:r>
              <a:rPr lang="en-GB" sz="2800" b="1" dirty="0"/>
              <a:t>Your leadership style</a:t>
            </a:r>
            <a:br>
              <a:rPr lang="en-GB" sz="2800" b="1" dirty="0"/>
            </a:br>
            <a:br>
              <a:rPr lang="en-GB" sz="2800" b="1" dirty="0"/>
            </a:br>
            <a:r>
              <a:rPr lang="en-GB" sz="2800" b="1" dirty="0"/>
              <a:t>Take 15 minutes to right a list of </a:t>
            </a:r>
            <a:r>
              <a:rPr lang="en-GB" sz="2800" b="1" dirty="0">
                <a:solidFill>
                  <a:srgbClr val="FFC000"/>
                </a:solidFill>
              </a:rPr>
              <a:t>strengths and weaknesses </a:t>
            </a:r>
            <a:r>
              <a:rPr lang="en-GB" sz="2800" b="1" dirty="0"/>
              <a:t>based on the role of a Leader… </a:t>
            </a:r>
            <a:br>
              <a:rPr lang="en-GB" sz="2800" b="1" dirty="0"/>
            </a:br>
            <a:br>
              <a:rPr lang="en-GB" sz="2800" b="1" dirty="0"/>
            </a:br>
            <a:r>
              <a:rPr lang="en-GB" sz="2800" b="1" dirty="0">
                <a:solidFill>
                  <a:srgbClr val="FFC000"/>
                </a:solidFill>
              </a:rPr>
              <a:t>What do you do well? </a:t>
            </a:r>
            <a:br>
              <a:rPr lang="en-GB" sz="2800" b="1" dirty="0">
                <a:solidFill>
                  <a:srgbClr val="FFC000"/>
                </a:solidFill>
              </a:rPr>
            </a:br>
            <a:r>
              <a:rPr lang="en-GB" sz="2800" b="1" dirty="0">
                <a:solidFill>
                  <a:srgbClr val="FFC000"/>
                </a:solidFill>
              </a:rPr>
              <a:t>What do you struggle with?</a:t>
            </a:r>
            <a:endParaRPr lang="en-GB" dirty="0">
              <a:solidFill>
                <a:srgbClr val="FFC000"/>
              </a:solidFill>
            </a:endParaRPr>
          </a:p>
        </p:txBody>
      </p:sp>
      <p:sp>
        <p:nvSpPr>
          <p:cNvPr id="3" name="Text Placeholder 2">
            <a:extLst>
              <a:ext uri="{FF2B5EF4-FFF2-40B4-BE49-F238E27FC236}">
                <a16:creationId xmlns:a16="http://schemas.microsoft.com/office/drawing/2014/main" id="{8085B8AE-EC9E-41D3-88D4-CD425245AA3D}"/>
              </a:ext>
            </a:extLst>
          </p:cNvPr>
          <p:cNvSpPr>
            <a:spLocks noGrp="1"/>
          </p:cNvSpPr>
          <p:nvPr>
            <p:ph type="body" sz="quarter" idx="10"/>
          </p:nvPr>
        </p:nvSpPr>
        <p:spPr/>
        <p:txBody>
          <a:bodyPr/>
          <a:lstStyle/>
          <a:p>
            <a:r>
              <a:rPr lang="en-GB" sz="3600" dirty="0">
                <a:solidFill>
                  <a:srgbClr val="FFC000"/>
                </a:solidFill>
              </a:rPr>
              <a:t>Are you:</a:t>
            </a:r>
          </a:p>
          <a:p>
            <a:endParaRPr lang="en-GB" sz="3600" dirty="0">
              <a:solidFill>
                <a:srgbClr val="FFC000"/>
              </a:solidFill>
            </a:endParaRPr>
          </a:p>
          <a:p>
            <a:r>
              <a:rPr lang="en-GB" sz="3600" dirty="0">
                <a:solidFill>
                  <a:srgbClr val="FFC000"/>
                </a:solidFill>
              </a:rPr>
              <a:t>Authoritarian</a:t>
            </a:r>
          </a:p>
          <a:p>
            <a:r>
              <a:rPr lang="en-GB" sz="3600" dirty="0">
                <a:solidFill>
                  <a:srgbClr val="FFC000"/>
                </a:solidFill>
              </a:rPr>
              <a:t>Laissez Faire</a:t>
            </a:r>
          </a:p>
          <a:p>
            <a:r>
              <a:rPr lang="en-GB" sz="3600" dirty="0">
                <a:solidFill>
                  <a:srgbClr val="FFC000"/>
                </a:solidFill>
              </a:rPr>
              <a:t>Democratic</a:t>
            </a:r>
          </a:p>
          <a:p>
            <a:r>
              <a:rPr lang="en-GB" sz="3600" dirty="0">
                <a:solidFill>
                  <a:srgbClr val="FFC000"/>
                </a:solidFill>
              </a:rPr>
              <a:t>Bureaucratic</a:t>
            </a:r>
          </a:p>
          <a:p>
            <a:endParaRPr lang="en-GB" dirty="0"/>
          </a:p>
        </p:txBody>
      </p:sp>
    </p:spTree>
    <p:extLst>
      <p:ext uri="{BB962C8B-B14F-4D97-AF65-F5344CB8AC3E}">
        <p14:creationId xmlns:p14="http://schemas.microsoft.com/office/powerpoint/2010/main" val="626488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p:cNvSpPr>
            <a:spLocks noGrp="1"/>
          </p:cNvSpPr>
          <p:nvPr>
            <p:ph type="title"/>
          </p:nvPr>
        </p:nvSpPr>
        <p:spPr>
          <a:xfrm>
            <a:off x="6096000" y="203842"/>
            <a:ext cx="5658589" cy="1143001"/>
          </a:xfrm>
        </p:spPr>
        <p:txBody>
          <a:bodyPr/>
          <a:lstStyle/>
          <a:p>
            <a:pPr algn="ctr"/>
            <a:r>
              <a:rPr lang="en-US" altLang="en-US" sz="2400" b="1" dirty="0">
                <a:solidFill>
                  <a:schemeClr val="bg1"/>
                </a:solidFill>
                <a:cs typeface="Arial" panose="020B0604020202020204" pitchFamily="34" charset="0"/>
              </a:rPr>
              <a:t>Model of Theory: Hersey and Blanchard (1969)</a:t>
            </a:r>
          </a:p>
        </p:txBody>
      </p:sp>
      <p:pic>
        <p:nvPicPr>
          <p:cNvPr id="100355"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p:pic>
      <p:sp>
        <p:nvSpPr>
          <p:cNvPr id="4" name="Rectangle 3"/>
          <p:cNvSpPr/>
          <p:nvPr/>
        </p:nvSpPr>
        <p:spPr>
          <a:xfrm>
            <a:off x="8767951" y="1243787"/>
            <a:ext cx="2480937" cy="1815882"/>
          </a:xfrm>
          <a:prstGeom prst="rect">
            <a:avLst/>
          </a:prstGeom>
        </p:spPr>
        <p:txBody>
          <a:bodyPr wrap="square">
            <a:spAutoFit/>
          </a:bodyPr>
          <a:lstStyle/>
          <a:p>
            <a:r>
              <a:rPr lang="en-GB" sz="1400" dirty="0">
                <a:solidFill>
                  <a:srgbClr val="FF6600"/>
                </a:solidFill>
                <a:latin typeface="Arial" panose="020B0604020202020204" pitchFamily="34" charset="0"/>
                <a:cs typeface="Arial" panose="020B0604020202020204" pitchFamily="34" charset="0"/>
              </a:rPr>
              <a:t>Leader focuses communication on achievement &amp; supporting subordinates’ socioemotional needs</a:t>
            </a:r>
          </a:p>
          <a:p>
            <a:r>
              <a:rPr lang="en-GB" sz="1400" dirty="0">
                <a:solidFill>
                  <a:srgbClr val="FF6600"/>
                </a:solidFill>
                <a:latin typeface="Arial" panose="020B0604020202020204" pitchFamily="34" charset="0"/>
                <a:cs typeface="Arial" panose="020B0604020202020204" pitchFamily="34" charset="0"/>
              </a:rPr>
              <a:t>Requires leader involvement through encouragement and input</a:t>
            </a:r>
          </a:p>
        </p:txBody>
      </p:sp>
      <p:sp>
        <p:nvSpPr>
          <p:cNvPr id="8" name="Rectangle 7"/>
          <p:cNvSpPr/>
          <p:nvPr/>
        </p:nvSpPr>
        <p:spPr>
          <a:xfrm>
            <a:off x="8767951" y="3444295"/>
            <a:ext cx="2231555" cy="1631216"/>
          </a:xfrm>
          <a:prstGeom prst="rect">
            <a:avLst/>
          </a:prstGeom>
        </p:spPr>
        <p:txBody>
          <a:bodyPr wrap="square">
            <a:spAutoFit/>
          </a:bodyPr>
          <a:lstStyle/>
          <a:p>
            <a:pPr lvl="0" eaLnBrk="0" fontAlgn="base" hangingPunct="0">
              <a:spcBef>
                <a:spcPct val="0"/>
              </a:spcBef>
              <a:spcAft>
                <a:spcPct val="0"/>
              </a:spcAft>
            </a:pPr>
            <a:endParaRPr lang="en-US" altLang="en-US" sz="1600" dirty="0">
              <a:solidFill>
                <a:srgbClr val="FF0000"/>
              </a:solidFill>
              <a:cs typeface="Arial" panose="020B0604020202020204" pitchFamily="34" charset="0"/>
            </a:endParaRPr>
          </a:p>
          <a:p>
            <a:pPr lvl="0" eaLnBrk="0" fontAlgn="base" hangingPunct="0">
              <a:spcBef>
                <a:spcPct val="0"/>
              </a:spcBef>
              <a:spcAft>
                <a:spcPct val="0"/>
              </a:spcAft>
            </a:pPr>
            <a:r>
              <a:rPr lang="en-US" altLang="en-US" sz="1400" dirty="0">
                <a:solidFill>
                  <a:srgbClr val="FF0000"/>
                </a:solidFill>
                <a:latin typeface="Arial" panose="020B0604020202020204" pitchFamily="34" charset="0"/>
                <a:cs typeface="Arial" panose="020B0604020202020204" pitchFamily="34" charset="0"/>
              </a:rPr>
              <a:t>Leader focuses communication on goal achievement</a:t>
            </a:r>
          </a:p>
          <a:p>
            <a:pPr lvl="0" eaLnBrk="0" fontAlgn="base" hangingPunct="0">
              <a:spcBef>
                <a:spcPct val="0"/>
              </a:spcBef>
              <a:spcAft>
                <a:spcPct val="0"/>
              </a:spcAft>
            </a:pPr>
            <a:endParaRPr lang="en-US" altLang="en-US" sz="1400" dirty="0">
              <a:solidFill>
                <a:srgbClr val="FF0000"/>
              </a:solidFill>
              <a:latin typeface="Arial" panose="020B0604020202020204" pitchFamily="34" charset="0"/>
              <a:cs typeface="Arial" panose="020B0604020202020204" pitchFamily="34" charset="0"/>
            </a:endParaRPr>
          </a:p>
          <a:p>
            <a:pPr lvl="0" eaLnBrk="0" fontAlgn="base" hangingPunct="0">
              <a:spcBef>
                <a:spcPct val="0"/>
              </a:spcBef>
              <a:spcAft>
                <a:spcPts val="3000"/>
              </a:spcAft>
            </a:pPr>
            <a:r>
              <a:rPr lang="en-US" altLang="en-US" sz="1400" dirty="0">
                <a:solidFill>
                  <a:srgbClr val="FF0000"/>
                </a:solidFill>
                <a:latin typeface="Arial" panose="020B0604020202020204" pitchFamily="34" charset="0"/>
                <a:cs typeface="Arial" panose="020B0604020202020204" pitchFamily="34" charset="0"/>
              </a:rPr>
              <a:t>Spends LESS time using supportive behavior</a:t>
            </a:r>
          </a:p>
        </p:txBody>
      </p:sp>
      <p:sp>
        <p:nvSpPr>
          <p:cNvPr id="9" name="Rectangle 8"/>
          <p:cNvSpPr/>
          <p:nvPr/>
        </p:nvSpPr>
        <p:spPr>
          <a:xfrm>
            <a:off x="1023617" y="1124011"/>
            <a:ext cx="2485039" cy="2262158"/>
          </a:xfrm>
          <a:prstGeom prst="rect">
            <a:avLst/>
          </a:prstGeom>
        </p:spPr>
        <p:txBody>
          <a:bodyPr wrap="square">
            <a:spAutoFit/>
          </a:bodyPr>
          <a:lstStyle/>
          <a:p>
            <a:pPr lvl="0" eaLnBrk="0" fontAlgn="base" hangingPunct="0">
              <a:spcBef>
                <a:spcPct val="0"/>
              </a:spcBef>
              <a:spcAft>
                <a:spcPts val="1800"/>
              </a:spcAft>
            </a:pPr>
            <a:r>
              <a:rPr lang="en-US" altLang="en-US" sz="1400" dirty="0">
                <a:solidFill>
                  <a:srgbClr val="FFFF00"/>
                </a:solidFill>
                <a:latin typeface="Arial" panose="020B0604020202020204" pitchFamily="34" charset="0"/>
                <a:cs typeface="Arial" panose="020B0604020202020204" pitchFamily="34" charset="0"/>
              </a:rPr>
              <a:t>Leader does NOT focus solely on goals; uses supportive behaviors to bring out employee skills in accomplishing the task</a:t>
            </a:r>
          </a:p>
          <a:p>
            <a:pPr lvl="0" eaLnBrk="0" fontAlgn="base" hangingPunct="0">
              <a:spcBef>
                <a:spcPct val="0"/>
              </a:spcBef>
              <a:spcAft>
                <a:spcPts val="1800"/>
              </a:spcAft>
            </a:pPr>
            <a:r>
              <a:rPr lang="en-US" altLang="en-US" sz="1400" dirty="0">
                <a:solidFill>
                  <a:srgbClr val="FFFF00"/>
                </a:solidFill>
                <a:latin typeface="Arial" panose="020B0604020202020204" pitchFamily="34" charset="0"/>
                <a:cs typeface="Arial" panose="020B0604020202020204" pitchFamily="34" charset="0"/>
              </a:rPr>
              <a:t>Leader delegates day-to-day decision-making control, but is available to facilitate problem solving</a:t>
            </a:r>
            <a:endParaRPr lang="en-US" altLang="en-US" sz="1400" dirty="0">
              <a:solidFill>
                <a:srgbClr val="FFFF00"/>
              </a:solidFill>
              <a:latin typeface="Times New Roman" panose="02020603050405020304" pitchFamily="18" charset="0"/>
            </a:endParaRPr>
          </a:p>
        </p:txBody>
      </p:sp>
      <p:sp>
        <p:nvSpPr>
          <p:cNvPr id="10" name="Rectangle 9"/>
          <p:cNvSpPr/>
          <p:nvPr/>
        </p:nvSpPr>
        <p:spPr>
          <a:xfrm>
            <a:off x="1023617" y="3624257"/>
            <a:ext cx="2822791" cy="1600438"/>
          </a:xfrm>
          <a:prstGeom prst="rect">
            <a:avLst/>
          </a:prstGeom>
        </p:spPr>
        <p:txBody>
          <a:bodyPr wrap="square">
            <a:spAutoFit/>
          </a:bodyPr>
          <a:lstStyle/>
          <a:p>
            <a:r>
              <a:rPr lang="en-GB" sz="1400" dirty="0">
                <a:solidFill>
                  <a:srgbClr val="92D050"/>
                </a:solidFill>
                <a:latin typeface="Arial" panose="020B0604020202020204" pitchFamily="34" charset="0"/>
                <a:cs typeface="Arial" panose="020B0604020202020204" pitchFamily="34" charset="0"/>
              </a:rPr>
              <a:t>Leader offers LESS task input &amp;support; facilitates confidence and motivation </a:t>
            </a:r>
          </a:p>
          <a:p>
            <a:r>
              <a:rPr lang="en-GB" sz="1400" dirty="0">
                <a:solidFill>
                  <a:srgbClr val="92D050"/>
                </a:solidFill>
                <a:latin typeface="Arial" panose="020B0604020202020204" pitchFamily="34" charset="0"/>
                <a:cs typeface="Arial" panose="020B0604020202020204" pitchFamily="34" charset="0"/>
              </a:rPr>
              <a:t>lessens involvement in planning, control of details, and goal clarification and gives control and refrains from intervention</a:t>
            </a:r>
          </a:p>
        </p:txBody>
      </p:sp>
      <p:pic>
        <p:nvPicPr>
          <p:cNvPr id="3" name="Picture 2">
            <a:extLst>
              <a:ext uri="{FF2B5EF4-FFF2-40B4-BE49-F238E27FC236}">
                <a16:creationId xmlns:a16="http://schemas.microsoft.com/office/drawing/2014/main" id="{0CF3CEEE-23B4-0868-9E01-1FEA4CA21358}"/>
              </a:ext>
            </a:extLst>
          </p:cNvPr>
          <p:cNvPicPr>
            <a:picLocks noChangeAspect="1"/>
          </p:cNvPicPr>
          <p:nvPr/>
        </p:nvPicPr>
        <p:blipFill>
          <a:blip r:embed="rId3"/>
          <a:stretch>
            <a:fillRect/>
          </a:stretch>
        </p:blipFill>
        <p:spPr>
          <a:xfrm>
            <a:off x="3835333" y="1162921"/>
            <a:ext cx="4676370" cy="4650534"/>
          </a:xfrm>
          <a:prstGeom prst="rect">
            <a:avLst/>
          </a:prstGeom>
        </p:spPr>
      </p:pic>
    </p:spTree>
    <p:extLst>
      <p:ext uri="{BB962C8B-B14F-4D97-AF65-F5344CB8AC3E}">
        <p14:creationId xmlns:p14="http://schemas.microsoft.com/office/powerpoint/2010/main" val="2346058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Oval 7"/>
          <p:cNvSpPr>
            <a:spLocks noChangeArrowheads="1"/>
          </p:cNvSpPr>
          <p:nvPr/>
        </p:nvSpPr>
        <p:spPr bwMode="auto">
          <a:xfrm>
            <a:off x="3059113" y="1516064"/>
            <a:ext cx="2927350" cy="2833687"/>
          </a:xfrm>
          <a:prstGeom prst="ellipse">
            <a:avLst/>
          </a:prstGeom>
          <a:noFill/>
          <a:ln w="25400">
            <a:solidFill>
              <a:schemeClr val="accent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111619" name="Oval 8"/>
          <p:cNvSpPr>
            <a:spLocks noChangeArrowheads="1"/>
          </p:cNvSpPr>
          <p:nvPr/>
        </p:nvSpPr>
        <p:spPr bwMode="auto">
          <a:xfrm>
            <a:off x="1987551" y="3193256"/>
            <a:ext cx="2927350" cy="2833687"/>
          </a:xfrm>
          <a:prstGeom prst="ellipse">
            <a:avLst/>
          </a:prstGeom>
          <a:noFill/>
          <a:ln w="25400">
            <a:solidFill>
              <a:schemeClr val="accent2"/>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111620" name="Oval 9"/>
          <p:cNvSpPr>
            <a:spLocks noChangeArrowheads="1"/>
          </p:cNvSpPr>
          <p:nvPr/>
        </p:nvSpPr>
        <p:spPr bwMode="auto">
          <a:xfrm>
            <a:off x="4049713" y="3116264"/>
            <a:ext cx="2927350" cy="2833687"/>
          </a:xfrm>
          <a:prstGeom prst="ellipse">
            <a:avLst/>
          </a:prstGeom>
          <a:noFill/>
          <a:ln w="25400">
            <a:solidFill>
              <a:schemeClr val="accent6">
                <a:lumMod val="75000"/>
              </a:schemeClr>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p>
        </p:txBody>
      </p:sp>
      <p:sp>
        <p:nvSpPr>
          <p:cNvPr id="111621" name="Text Box 10"/>
          <p:cNvSpPr txBox="1">
            <a:spLocks noChangeArrowheads="1"/>
          </p:cNvSpPr>
          <p:nvPr/>
        </p:nvSpPr>
        <p:spPr bwMode="auto">
          <a:xfrm>
            <a:off x="4183064" y="2200275"/>
            <a:ext cx="1463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GB" altLang="en-US" sz="2000">
                <a:solidFill>
                  <a:schemeClr val="bg1"/>
                </a:solidFill>
              </a:rPr>
              <a:t>TASK</a:t>
            </a:r>
          </a:p>
        </p:txBody>
      </p:sp>
      <p:sp>
        <p:nvSpPr>
          <p:cNvPr id="111622" name="Text Box 11"/>
          <p:cNvSpPr txBox="1">
            <a:spLocks noChangeArrowheads="1"/>
          </p:cNvSpPr>
          <p:nvPr/>
        </p:nvSpPr>
        <p:spPr bwMode="auto">
          <a:xfrm>
            <a:off x="2601914" y="4410075"/>
            <a:ext cx="1463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GB" altLang="en-US" sz="2000">
                <a:solidFill>
                  <a:schemeClr val="bg1"/>
                </a:solidFill>
              </a:rPr>
              <a:t>TEAM</a:t>
            </a:r>
          </a:p>
        </p:txBody>
      </p:sp>
      <p:sp>
        <p:nvSpPr>
          <p:cNvPr id="111623" name="Text Box 12"/>
          <p:cNvSpPr txBox="1">
            <a:spLocks noChangeArrowheads="1"/>
          </p:cNvSpPr>
          <p:nvPr/>
        </p:nvSpPr>
        <p:spPr bwMode="auto">
          <a:xfrm>
            <a:off x="5040313" y="4410075"/>
            <a:ext cx="21574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GB" altLang="en-US" sz="2000" dirty="0">
                <a:solidFill>
                  <a:schemeClr val="bg1"/>
                </a:solidFill>
              </a:rPr>
              <a:t>INDIVIDUAL</a:t>
            </a:r>
          </a:p>
        </p:txBody>
      </p:sp>
      <p:sp>
        <p:nvSpPr>
          <p:cNvPr id="111624" name="Text Box 13"/>
          <p:cNvSpPr txBox="1">
            <a:spLocks noChangeArrowheads="1"/>
          </p:cNvSpPr>
          <p:nvPr/>
        </p:nvSpPr>
        <p:spPr bwMode="auto">
          <a:xfrm>
            <a:off x="1870075" y="797718"/>
            <a:ext cx="662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endParaRPr lang="en-US" altLang="en-US" sz="1800"/>
          </a:p>
        </p:txBody>
      </p:sp>
      <p:sp>
        <p:nvSpPr>
          <p:cNvPr id="111625" name="Rectangle 14"/>
          <p:cNvSpPr>
            <a:spLocks noGrp="1" noChangeArrowheads="1"/>
          </p:cNvSpPr>
          <p:nvPr>
            <p:ph type="title"/>
          </p:nvPr>
        </p:nvSpPr>
        <p:spPr>
          <a:xfrm>
            <a:off x="6485024" y="548029"/>
            <a:ext cx="6332365" cy="699296"/>
          </a:xfrm>
        </p:spPr>
        <p:txBody>
          <a:bodyPr/>
          <a:lstStyle/>
          <a:p>
            <a:pPr algn="l"/>
            <a:r>
              <a:rPr lang="en-GB" altLang="en-US" sz="2400" b="1" dirty="0">
                <a:solidFill>
                  <a:srgbClr val="FFC000"/>
                </a:solidFill>
                <a:cs typeface="Arial" panose="020B0604020202020204" pitchFamily="34" charset="0"/>
              </a:rPr>
              <a:t>Action Centred Leadership – John Adair</a:t>
            </a:r>
          </a:p>
        </p:txBody>
      </p:sp>
      <p:sp>
        <p:nvSpPr>
          <p:cNvPr id="111626" name="Text Box 16"/>
          <p:cNvSpPr txBox="1">
            <a:spLocks noChangeArrowheads="1"/>
          </p:cNvSpPr>
          <p:nvPr/>
        </p:nvSpPr>
        <p:spPr bwMode="auto">
          <a:xfrm>
            <a:off x="4278313" y="3783013"/>
            <a:ext cx="10017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GB" altLang="en-US" sz="2400" dirty="0">
                <a:solidFill>
                  <a:srgbClr val="C00000"/>
                </a:solidFill>
              </a:rPr>
              <a:t>L</a:t>
            </a:r>
          </a:p>
        </p:txBody>
      </p:sp>
      <p:sp>
        <p:nvSpPr>
          <p:cNvPr id="16" name="Rectangle 1"/>
          <p:cNvSpPr>
            <a:spLocks noChangeArrowheads="1"/>
          </p:cNvSpPr>
          <p:nvPr/>
        </p:nvSpPr>
        <p:spPr bwMode="auto">
          <a:xfrm>
            <a:off x="7110414" y="997635"/>
            <a:ext cx="5081586"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FontTx/>
              <a:buNone/>
            </a:pPr>
            <a:endParaRPr lang="en-GB" altLang="en-US" sz="1600" dirty="0">
              <a:solidFill>
                <a:srgbClr val="000000"/>
              </a:solidFill>
              <a:cs typeface="Arial" panose="020B0604020202020204" pitchFamily="34" charset="0"/>
            </a:endParaRPr>
          </a:p>
          <a:p>
            <a:pPr eaLnBrk="0" fontAlgn="base" hangingPunct="0">
              <a:spcBef>
                <a:spcPct val="0"/>
              </a:spcBef>
              <a:spcAft>
                <a:spcPct val="0"/>
              </a:spcAft>
              <a:buFontTx/>
              <a:buNone/>
            </a:pPr>
            <a:r>
              <a:rPr lang="en-GB" altLang="en-US" sz="1600" b="1" dirty="0">
                <a:solidFill>
                  <a:srgbClr val="FFC000"/>
                </a:solidFill>
                <a:cs typeface="Arial" panose="020B0604020202020204" pitchFamily="34" charset="0"/>
              </a:rPr>
              <a:t>Equal emphasis is placed on  - </a:t>
            </a:r>
          </a:p>
          <a:p>
            <a:pPr eaLnBrk="0" fontAlgn="base" hangingPunct="0">
              <a:spcBef>
                <a:spcPct val="0"/>
              </a:spcBef>
              <a:spcAft>
                <a:spcPct val="0"/>
              </a:spcAft>
              <a:buFontTx/>
              <a:buNone/>
            </a:pPr>
            <a:endParaRPr lang="en-GB" altLang="en-US" sz="1600" b="1" dirty="0">
              <a:solidFill>
                <a:srgbClr val="FFC000"/>
              </a:solidFill>
              <a:cs typeface="Arial" panose="020B0604020202020204" pitchFamily="34" charset="0"/>
            </a:endParaRPr>
          </a:p>
          <a:p>
            <a:pPr marL="285750" indent="-285750" eaLnBrk="0" fontAlgn="base" hangingPunct="0">
              <a:spcBef>
                <a:spcPct val="0"/>
              </a:spcBef>
              <a:spcAft>
                <a:spcPct val="0"/>
              </a:spcAft>
              <a:buFont typeface="Wingdings" panose="05000000000000000000" pitchFamily="2" charset="2"/>
              <a:buChar char="Ø"/>
            </a:pPr>
            <a:r>
              <a:rPr lang="en-GB" altLang="en-US" sz="1600" b="1" dirty="0">
                <a:solidFill>
                  <a:srgbClr val="FFC000"/>
                </a:solidFill>
                <a:cs typeface="Arial" panose="020B0604020202020204" pitchFamily="34" charset="0"/>
              </a:rPr>
              <a:t>Achieving the Task</a:t>
            </a:r>
          </a:p>
          <a:p>
            <a:pPr marL="285750" indent="-285750" eaLnBrk="0" fontAlgn="base" hangingPunct="0">
              <a:spcBef>
                <a:spcPct val="0"/>
              </a:spcBef>
              <a:spcAft>
                <a:spcPct val="0"/>
              </a:spcAft>
              <a:buFont typeface="Wingdings" panose="05000000000000000000" pitchFamily="2" charset="2"/>
              <a:buChar char="Ø"/>
            </a:pPr>
            <a:endParaRPr lang="en-GB" altLang="en-US" sz="1600" b="1" dirty="0">
              <a:solidFill>
                <a:srgbClr val="FFC000"/>
              </a:solidFill>
              <a:cs typeface="Arial" panose="020B0604020202020204" pitchFamily="34" charset="0"/>
            </a:endParaRPr>
          </a:p>
          <a:p>
            <a:pPr marL="285750" indent="-285750" eaLnBrk="0" fontAlgn="base" hangingPunct="0">
              <a:spcBef>
                <a:spcPct val="0"/>
              </a:spcBef>
              <a:spcAft>
                <a:spcPct val="0"/>
              </a:spcAft>
              <a:buFont typeface="Wingdings" panose="05000000000000000000" pitchFamily="2" charset="2"/>
              <a:buChar char="Ø"/>
            </a:pPr>
            <a:r>
              <a:rPr lang="en-GB" altLang="en-US" sz="1600" b="1" dirty="0">
                <a:solidFill>
                  <a:srgbClr val="FFC000"/>
                </a:solidFill>
                <a:cs typeface="Arial" panose="020B0604020202020204" pitchFamily="34" charset="0"/>
              </a:rPr>
              <a:t>Developing individuals</a:t>
            </a:r>
          </a:p>
          <a:p>
            <a:pPr marL="285750" indent="-285750" eaLnBrk="0" fontAlgn="base" hangingPunct="0">
              <a:spcBef>
                <a:spcPct val="0"/>
              </a:spcBef>
              <a:spcAft>
                <a:spcPct val="0"/>
              </a:spcAft>
              <a:buFont typeface="Wingdings" panose="05000000000000000000" pitchFamily="2" charset="2"/>
              <a:buChar char="Ø"/>
            </a:pPr>
            <a:endParaRPr lang="en-GB" altLang="en-US" sz="1600" b="1" dirty="0">
              <a:solidFill>
                <a:srgbClr val="FFC000"/>
              </a:solidFill>
              <a:cs typeface="Arial" panose="020B0604020202020204" pitchFamily="34" charset="0"/>
            </a:endParaRPr>
          </a:p>
          <a:p>
            <a:pPr marL="285750" indent="-285750" eaLnBrk="0" fontAlgn="base" hangingPunct="0">
              <a:spcBef>
                <a:spcPct val="0"/>
              </a:spcBef>
              <a:spcAft>
                <a:spcPct val="0"/>
              </a:spcAft>
              <a:buFont typeface="Wingdings" panose="05000000000000000000" pitchFamily="2" charset="2"/>
              <a:buChar char="Ø"/>
            </a:pPr>
            <a:r>
              <a:rPr lang="en-GB" altLang="en-US" sz="1600" b="1" dirty="0">
                <a:solidFill>
                  <a:srgbClr val="FFC000"/>
                </a:solidFill>
                <a:cs typeface="Arial" panose="020B0604020202020204" pitchFamily="34" charset="0"/>
              </a:rPr>
              <a:t>Creating and building the Team</a:t>
            </a:r>
          </a:p>
          <a:p>
            <a:pPr eaLnBrk="0" fontAlgn="base" hangingPunct="0">
              <a:spcBef>
                <a:spcPct val="0"/>
              </a:spcBef>
              <a:spcAft>
                <a:spcPct val="0"/>
              </a:spcAft>
              <a:buFontTx/>
              <a:buNone/>
            </a:pPr>
            <a:endParaRPr lang="en-GB" altLang="en-US" sz="1600" b="1" dirty="0">
              <a:solidFill>
                <a:srgbClr val="FFC000"/>
              </a:solidFill>
              <a:cs typeface="Arial" panose="020B0604020202020204" pitchFamily="34" charset="0"/>
            </a:endParaRPr>
          </a:p>
          <a:p>
            <a:pPr eaLnBrk="0" fontAlgn="base" hangingPunct="0">
              <a:spcBef>
                <a:spcPct val="0"/>
              </a:spcBef>
              <a:spcAft>
                <a:spcPct val="0"/>
              </a:spcAft>
              <a:buFontTx/>
              <a:buNone/>
            </a:pPr>
            <a:endParaRPr lang="en-GB" altLang="en-US" sz="1600" b="1" dirty="0">
              <a:solidFill>
                <a:srgbClr val="FFC000"/>
              </a:solidFill>
              <a:cs typeface="Arial" panose="020B0604020202020204" pitchFamily="34" charset="0"/>
            </a:endParaRPr>
          </a:p>
          <a:p>
            <a:pPr eaLnBrk="0" fontAlgn="base" hangingPunct="0">
              <a:spcBef>
                <a:spcPct val="0"/>
              </a:spcBef>
              <a:spcAft>
                <a:spcPct val="0"/>
              </a:spcAft>
              <a:buFontTx/>
              <a:buNone/>
            </a:pPr>
            <a:r>
              <a:rPr lang="en-GB" altLang="en-US" sz="1600" b="1" dirty="0">
                <a:solidFill>
                  <a:srgbClr val="FFC000"/>
                </a:solidFill>
                <a:cs typeface="Arial" panose="020B0604020202020204" pitchFamily="34" charset="0"/>
              </a:rPr>
              <a:t>The key is to establish the right balance and deliver results -</a:t>
            </a:r>
          </a:p>
          <a:p>
            <a:pPr eaLnBrk="0" fontAlgn="base" hangingPunct="0">
              <a:spcBef>
                <a:spcPct val="0"/>
              </a:spcBef>
              <a:spcAft>
                <a:spcPct val="0"/>
              </a:spcAft>
              <a:buFontTx/>
              <a:buNone/>
            </a:pPr>
            <a:endParaRPr lang="en-GB" altLang="en-US" sz="1600" b="1" dirty="0">
              <a:solidFill>
                <a:srgbClr val="FFC000"/>
              </a:solidFill>
              <a:cs typeface="Arial" panose="020B0604020202020204" pitchFamily="34" charset="0"/>
            </a:endParaRPr>
          </a:p>
          <a:p>
            <a:pPr eaLnBrk="0" fontAlgn="base" hangingPunct="0">
              <a:spcBef>
                <a:spcPct val="0"/>
              </a:spcBef>
              <a:spcAft>
                <a:spcPct val="0"/>
              </a:spcAft>
              <a:buFontTx/>
              <a:buNone/>
            </a:pPr>
            <a:endParaRPr lang="en-GB" altLang="en-US" sz="1600" b="1" dirty="0">
              <a:solidFill>
                <a:srgbClr val="FFC000"/>
              </a:solidFill>
              <a:cs typeface="Arial" panose="020B0604020202020204" pitchFamily="34" charset="0"/>
            </a:endParaRPr>
          </a:p>
          <a:p>
            <a:pPr eaLnBrk="0" fontAlgn="base" hangingPunct="0">
              <a:spcBef>
                <a:spcPct val="0"/>
              </a:spcBef>
              <a:spcAft>
                <a:spcPct val="0"/>
              </a:spcAft>
              <a:buFontTx/>
              <a:buNone/>
            </a:pPr>
            <a:r>
              <a:rPr lang="en-GB" altLang="en-US" sz="1600" b="1" i="1" dirty="0">
                <a:solidFill>
                  <a:srgbClr val="FFC000"/>
                </a:solidFill>
                <a:cs typeface="Arial" panose="020B0604020202020204" pitchFamily="34" charset="0"/>
              </a:rPr>
              <a:t>Being able to do all these things, and keep the right balance, gets results, builds morale, improves quality, develops teams and productivity, and is the mark of a successful manager and leader.</a:t>
            </a:r>
          </a:p>
          <a:p>
            <a:pPr eaLnBrk="0" fontAlgn="base" hangingPunct="0">
              <a:spcBef>
                <a:spcPct val="0"/>
              </a:spcBef>
              <a:spcAft>
                <a:spcPct val="0"/>
              </a:spcAft>
              <a:buFontTx/>
              <a:buNone/>
            </a:pPr>
            <a:endParaRPr lang="en-GB" altLang="en-US" sz="1600" dirty="0">
              <a:solidFill>
                <a:srgbClr val="000000"/>
              </a:solidFill>
              <a:cs typeface="Arial" panose="020B0604020202020204" pitchFamily="34" charset="0"/>
            </a:endParaRPr>
          </a:p>
          <a:p>
            <a:pPr eaLnBrk="0" fontAlgn="base" hangingPunct="0">
              <a:spcBef>
                <a:spcPct val="0"/>
              </a:spcBef>
              <a:spcAft>
                <a:spcPct val="0"/>
              </a:spcAft>
              <a:buFontTx/>
              <a:buNone/>
            </a:pPr>
            <a:endParaRPr lang="en-GB" altLang="en-US" sz="2000" b="1" dirty="0">
              <a:solidFill>
                <a:srgbClr val="000000"/>
              </a:solidFill>
              <a:cs typeface="Arial" panose="020B0604020202020204" pitchFamily="34" charset="0"/>
            </a:endParaRPr>
          </a:p>
        </p:txBody>
      </p:sp>
    </p:spTree>
    <p:extLst>
      <p:ext uri="{BB962C8B-B14F-4D97-AF65-F5344CB8AC3E}">
        <p14:creationId xmlns:p14="http://schemas.microsoft.com/office/powerpoint/2010/main" val="2175735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952184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1"/>
          <p:cNvSpPr>
            <a:spLocks noGrp="1"/>
          </p:cNvSpPr>
          <p:nvPr>
            <p:ph idx="1"/>
          </p:nvPr>
        </p:nvSpPr>
        <p:spPr>
          <a:xfrm>
            <a:off x="1182965" y="1468877"/>
            <a:ext cx="5784979" cy="4875856"/>
          </a:xfrm>
        </p:spPr>
        <p:txBody>
          <a:bodyPr>
            <a:normAutofit/>
          </a:bodyPr>
          <a:lstStyle/>
          <a:p>
            <a:pPr marL="0" indent="0">
              <a:buNone/>
            </a:pPr>
            <a:r>
              <a:rPr lang="en-GB" altLang="en-US" sz="2000" dirty="0">
                <a:solidFill>
                  <a:schemeClr val="bg1"/>
                </a:solidFill>
              </a:rPr>
              <a:t>Culture represents the social glue and generates a ‘we’ feeling</a:t>
            </a:r>
          </a:p>
          <a:p>
            <a:pPr marL="0" indent="0">
              <a:buNone/>
            </a:pPr>
            <a:endParaRPr lang="en-GB" altLang="en-US" sz="2000" dirty="0">
              <a:solidFill>
                <a:schemeClr val="bg1"/>
              </a:solidFill>
            </a:endParaRPr>
          </a:p>
          <a:p>
            <a:pPr marL="0" indent="0">
              <a:buNone/>
            </a:pPr>
            <a:r>
              <a:rPr lang="en-GB" altLang="en-US" sz="2000" dirty="0">
                <a:solidFill>
                  <a:schemeClr val="bg1"/>
                </a:solidFill>
              </a:rPr>
              <a:t>Culture offers a shared system of meanings and is the basis for communication and mutual understanding</a:t>
            </a:r>
          </a:p>
          <a:p>
            <a:pPr marL="0" indent="0">
              <a:buNone/>
            </a:pPr>
            <a:endParaRPr lang="en-GB" altLang="en-US" sz="2000" dirty="0">
              <a:solidFill>
                <a:schemeClr val="bg1"/>
              </a:solidFill>
            </a:endParaRPr>
          </a:p>
          <a:p>
            <a:pPr marL="0" indent="0">
              <a:buNone/>
            </a:pPr>
            <a:r>
              <a:rPr lang="en-GB" altLang="en-US" sz="2000" dirty="0">
                <a:solidFill>
                  <a:schemeClr val="bg1"/>
                </a:solidFill>
              </a:rPr>
              <a:t>Culture significantly impacts the efficiency of an organisation – either positively or negatively</a:t>
            </a:r>
          </a:p>
          <a:p>
            <a:pPr marL="0" indent="0">
              <a:buNone/>
            </a:pPr>
            <a:endParaRPr lang="en-GB" altLang="en-US" sz="2000" dirty="0">
              <a:solidFill>
                <a:schemeClr val="bg1"/>
              </a:solidFill>
            </a:endParaRPr>
          </a:p>
          <a:p>
            <a:pPr marL="0" indent="0">
              <a:buNone/>
            </a:pPr>
            <a:r>
              <a:rPr lang="en-GB" altLang="en-US" sz="2000" dirty="0">
                <a:solidFill>
                  <a:schemeClr val="bg1"/>
                </a:solidFill>
              </a:rPr>
              <a:t>Culture influences so many aspects of an organisation, its success or its failure</a:t>
            </a:r>
          </a:p>
        </p:txBody>
      </p:sp>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ackgroundRemoval t="2020" b="89977" l="7308" r="90000"/>
                    </a14:imgEffect>
                  </a14:imgLayer>
                </a14:imgProps>
              </a:ext>
            </a:extLst>
          </a:blip>
          <a:stretch>
            <a:fillRect/>
          </a:stretch>
        </p:blipFill>
        <p:spPr>
          <a:xfrm>
            <a:off x="6538464" y="869394"/>
            <a:ext cx="5170921" cy="5119212"/>
          </a:xfrm>
          <a:prstGeom prst="rect">
            <a:avLst/>
          </a:prstGeom>
        </p:spPr>
      </p:pic>
    </p:spTree>
    <p:extLst>
      <p:ext uri="{BB962C8B-B14F-4D97-AF65-F5344CB8AC3E}">
        <p14:creationId xmlns:p14="http://schemas.microsoft.com/office/powerpoint/2010/main" val="35819026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1027"/>
          <p:cNvSpPr>
            <a:spLocks noGrp="1" noChangeArrowheads="1"/>
          </p:cNvSpPr>
          <p:nvPr>
            <p:ph idx="1"/>
          </p:nvPr>
        </p:nvSpPr>
        <p:spPr>
          <a:xfrm>
            <a:off x="125343" y="1517515"/>
            <a:ext cx="5970657" cy="5514846"/>
          </a:xfrm>
        </p:spPr>
        <p:txBody>
          <a:bodyPr>
            <a:normAutofit/>
          </a:bodyPr>
          <a:lstStyle/>
          <a:p>
            <a:pPr marL="0" indent="0" eaLnBrk="1" hangingPunct="1">
              <a:spcBef>
                <a:spcPct val="0"/>
              </a:spcBef>
              <a:buNone/>
            </a:pPr>
            <a:r>
              <a:rPr lang="en-US" altLang="zh-TW" sz="1600" b="1" dirty="0">
                <a:solidFill>
                  <a:srgbClr val="FFC000"/>
                </a:solidFill>
                <a:latin typeface="Arial" panose="020B0604020202020204" pitchFamily="34" charset="0"/>
                <a:ea typeface="PMingLiU" pitchFamily="18" charset="-120"/>
                <a:cs typeface="Arial" panose="020B0604020202020204" pitchFamily="34" charset="0"/>
              </a:rPr>
              <a:t>Culture </a:t>
            </a:r>
          </a:p>
          <a:p>
            <a:pPr marL="457200" lvl="1" indent="0">
              <a:spcBef>
                <a:spcPct val="0"/>
              </a:spcBef>
              <a:spcAft>
                <a:spcPts val="1200"/>
              </a:spcAft>
              <a:buNone/>
            </a:pPr>
            <a:r>
              <a:rPr lang="en-US" altLang="zh-TW" sz="1600" b="1" dirty="0">
                <a:solidFill>
                  <a:schemeClr val="bg1"/>
                </a:solidFill>
                <a:latin typeface="Arial" panose="020B0604020202020204" pitchFamily="34" charset="0"/>
                <a:ea typeface="PMingLiU" pitchFamily="18" charset="-120"/>
                <a:cs typeface="Arial" panose="020B0604020202020204" pitchFamily="34" charset="0"/>
              </a:rPr>
              <a:t>learned beliefs, values, rules, norms, symbols, &amp; traditions that are common to a group of people</a:t>
            </a:r>
          </a:p>
          <a:p>
            <a:pPr marL="457200" lvl="1" indent="0">
              <a:spcBef>
                <a:spcPct val="0"/>
              </a:spcBef>
              <a:spcAft>
                <a:spcPts val="1200"/>
              </a:spcAft>
              <a:buNone/>
            </a:pPr>
            <a:r>
              <a:rPr lang="en-US" altLang="zh-TW" sz="1600" b="1" dirty="0">
                <a:solidFill>
                  <a:schemeClr val="bg1"/>
                </a:solidFill>
                <a:latin typeface="Arial" panose="020B0604020202020204" pitchFamily="34" charset="0"/>
                <a:ea typeface="PMingLiU" pitchFamily="18" charset="-120"/>
                <a:cs typeface="Arial" panose="020B0604020202020204" pitchFamily="34" charset="0"/>
              </a:rPr>
              <a:t>shared qualities of a group that make them unique</a:t>
            </a:r>
          </a:p>
          <a:p>
            <a:pPr marL="457200" lvl="1" indent="0">
              <a:spcBef>
                <a:spcPct val="0"/>
              </a:spcBef>
              <a:spcAft>
                <a:spcPts val="1200"/>
              </a:spcAft>
              <a:buNone/>
            </a:pPr>
            <a:r>
              <a:rPr lang="en-US" altLang="zh-TW" sz="1600" b="1" dirty="0">
                <a:solidFill>
                  <a:schemeClr val="bg1"/>
                </a:solidFill>
                <a:latin typeface="Arial" panose="020B0604020202020204" pitchFamily="34" charset="0"/>
                <a:ea typeface="PMingLiU" pitchFamily="18" charset="-120"/>
                <a:cs typeface="Arial" panose="020B0604020202020204" pitchFamily="34" charset="0"/>
              </a:rPr>
              <a:t>is the way of life, customs, &amp; scripts of a group of people </a:t>
            </a:r>
          </a:p>
          <a:p>
            <a:pPr eaLnBrk="1" hangingPunct="1">
              <a:spcBef>
                <a:spcPct val="0"/>
              </a:spcBef>
            </a:pPr>
            <a:endParaRPr lang="en-US" sz="1600" b="1" i="1" dirty="0">
              <a:solidFill>
                <a:schemeClr val="bg1"/>
              </a:solidFill>
              <a:latin typeface="Arial" panose="020B0604020202020204" pitchFamily="34" charset="0"/>
              <a:ea typeface="PMingLiU" pitchFamily="18" charset="-120"/>
              <a:cs typeface="Arial" panose="020B0604020202020204" pitchFamily="34" charset="0"/>
            </a:endParaRPr>
          </a:p>
          <a:p>
            <a:pPr eaLnBrk="1" hangingPunct="1">
              <a:spcBef>
                <a:spcPct val="0"/>
              </a:spcBef>
            </a:pPr>
            <a:endParaRPr lang="en-US" sz="1600" b="1" i="1" dirty="0">
              <a:solidFill>
                <a:schemeClr val="bg1"/>
              </a:solidFill>
              <a:latin typeface="Arial" panose="020B0604020202020204" pitchFamily="34" charset="0"/>
              <a:ea typeface="PMingLiU" pitchFamily="18" charset="-120"/>
              <a:cs typeface="Arial" panose="020B0604020202020204" pitchFamily="34" charset="0"/>
            </a:endParaRPr>
          </a:p>
          <a:p>
            <a:pPr marL="0" indent="0" eaLnBrk="1" hangingPunct="1">
              <a:buNone/>
            </a:pPr>
            <a:r>
              <a:rPr lang="en-US" altLang="zh-TW" sz="1600" b="1" dirty="0">
                <a:solidFill>
                  <a:srgbClr val="FFC000"/>
                </a:solidFill>
                <a:latin typeface="Arial" panose="020B0604020202020204" pitchFamily="34" charset="0"/>
                <a:ea typeface="PMingLiU" pitchFamily="18" charset="-120"/>
                <a:cs typeface="Arial" panose="020B0604020202020204" pitchFamily="34" charset="0"/>
              </a:rPr>
              <a:t>Terms related to culture </a:t>
            </a:r>
          </a:p>
          <a:p>
            <a:pPr marL="457200" lvl="1" indent="0" eaLnBrk="1" hangingPunct="1">
              <a:buNone/>
            </a:pPr>
            <a:r>
              <a:rPr lang="en-US" altLang="zh-TW" sz="1600" b="1" dirty="0">
                <a:solidFill>
                  <a:schemeClr val="bg1"/>
                </a:solidFill>
                <a:latin typeface="Arial" panose="020B0604020202020204" pitchFamily="34" charset="0"/>
                <a:ea typeface="PMingLiU" pitchFamily="18" charset="-120"/>
                <a:cs typeface="Arial" panose="020B0604020202020204" pitchFamily="34" charset="0"/>
              </a:rPr>
              <a:t>Multicultural – approach or system that takes more than one culture into account </a:t>
            </a:r>
          </a:p>
          <a:p>
            <a:pPr marL="457200" lvl="1" indent="0" eaLnBrk="1" hangingPunct="1">
              <a:buNone/>
            </a:pPr>
            <a:r>
              <a:rPr lang="en-US" altLang="zh-TW" sz="1600" b="1" dirty="0">
                <a:solidFill>
                  <a:schemeClr val="bg1"/>
                </a:solidFill>
                <a:latin typeface="Arial" panose="020B0604020202020204" pitchFamily="34" charset="0"/>
                <a:ea typeface="PMingLiU" pitchFamily="18" charset="-120"/>
                <a:cs typeface="Arial" panose="020B0604020202020204" pitchFamily="34" charset="0"/>
              </a:rPr>
              <a:t>Diversity – existence of different cultures or ethnicities within a group or organisation</a:t>
            </a:r>
          </a:p>
        </p:txBody>
      </p:sp>
      <p:sp>
        <p:nvSpPr>
          <p:cNvPr id="6" name="TextBox 10"/>
          <p:cNvSpPr txBox="1"/>
          <p:nvPr/>
        </p:nvSpPr>
        <p:spPr>
          <a:xfrm>
            <a:off x="460218" y="6348599"/>
            <a:ext cx="8686800" cy="253916"/>
          </a:xfrm>
          <a:prstGeom prst="rect">
            <a:avLst/>
          </a:prstGeom>
          <a:noFill/>
        </p:spPr>
        <p:txBody>
          <a:bodyPr wrap="square" rtlCol="0">
            <a:spAutoFit/>
          </a:bodyPr>
          <a:ls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defRPr/>
            </a:pPr>
            <a:r>
              <a:rPr lang="en-US" sz="1050" dirty="0">
                <a:cs typeface="Times New Roman" pitchFamily="18" charset="0"/>
              </a:rPr>
              <a:t>Peter G. Northouse, </a:t>
            </a:r>
            <a:r>
              <a:rPr lang="en-US" sz="1050" i="1" dirty="0">
                <a:cs typeface="Times New Roman" pitchFamily="18" charset="0"/>
              </a:rPr>
              <a:t>Leadership: Theory and Practice</a:t>
            </a:r>
            <a:r>
              <a:rPr lang="en-US" sz="1050" dirty="0">
                <a:cs typeface="Times New Roman" pitchFamily="18" charset="0"/>
              </a:rPr>
              <a:t>, Seventh Edition. © 2016 SAGE Publications, Inc.</a:t>
            </a:r>
            <a:endParaRPr lang="en-US" dirty="0"/>
          </a:p>
        </p:txBody>
      </p:sp>
      <p:pic>
        <p:nvPicPr>
          <p:cNvPr id="5" name="Picture 4">
            <a:extLst>
              <a:ext uri="{FF2B5EF4-FFF2-40B4-BE49-F238E27FC236}">
                <a16:creationId xmlns:a16="http://schemas.microsoft.com/office/drawing/2014/main" id="{FAF00D44-B0DD-C2F5-9564-BAAC890D5BBA}"/>
              </a:ext>
            </a:extLst>
          </p:cNvPr>
          <p:cNvPicPr>
            <a:picLocks noChangeAspect="1"/>
          </p:cNvPicPr>
          <p:nvPr/>
        </p:nvPicPr>
        <p:blipFill>
          <a:blip r:embed="rId3"/>
          <a:stretch>
            <a:fillRect/>
          </a:stretch>
        </p:blipFill>
        <p:spPr>
          <a:xfrm>
            <a:off x="6459647" y="1777979"/>
            <a:ext cx="5374741" cy="3302042"/>
          </a:xfrm>
          <a:prstGeom prst="rect">
            <a:avLst/>
          </a:prstGeom>
        </p:spPr>
      </p:pic>
    </p:spTree>
    <p:extLst>
      <p:ext uri="{BB962C8B-B14F-4D97-AF65-F5344CB8AC3E}">
        <p14:creationId xmlns:p14="http://schemas.microsoft.com/office/powerpoint/2010/main" val="4091861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8478996" y="485420"/>
            <a:ext cx="2730832" cy="1400530"/>
          </a:xfrm>
        </p:spPr>
        <p:txBody>
          <a:bodyPr/>
          <a:lstStyle/>
          <a:p>
            <a:pPr algn="ctr" eaLnBrk="1" hangingPunct="1"/>
            <a:r>
              <a:rPr lang="en-US" sz="2800" b="1" dirty="0">
                <a:solidFill>
                  <a:schemeClr val="bg1"/>
                </a:solidFill>
              </a:rPr>
              <a:t>Prejudice</a:t>
            </a:r>
          </a:p>
        </p:txBody>
      </p:sp>
      <p:sp>
        <p:nvSpPr>
          <p:cNvPr id="16387" name="Rectangle 3"/>
          <p:cNvSpPr>
            <a:spLocks noGrp="1" noChangeArrowheads="1"/>
          </p:cNvSpPr>
          <p:nvPr>
            <p:ph idx="1"/>
          </p:nvPr>
        </p:nvSpPr>
        <p:spPr>
          <a:xfrm>
            <a:off x="80476" y="1441856"/>
            <a:ext cx="7763850" cy="4205431"/>
          </a:xfrm>
        </p:spPr>
        <p:txBody>
          <a:bodyPr/>
          <a:lstStyle/>
          <a:p>
            <a:pPr marL="457200" lvl="1" indent="0">
              <a:spcBef>
                <a:spcPct val="0"/>
              </a:spcBef>
              <a:spcAft>
                <a:spcPts val="600"/>
              </a:spcAft>
              <a:buNone/>
            </a:pPr>
            <a:r>
              <a:rPr lang="en-US" sz="2000" dirty="0">
                <a:solidFill>
                  <a:schemeClr val="bg1"/>
                </a:solidFill>
                <a:latin typeface="Calibri" pitchFamily="34" charset="0"/>
                <a:ea typeface="Calibri" pitchFamily="34" charset="0"/>
                <a:cs typeface="Calibri" pitchFamily="34" charset="0"/>
              </a:rPr>
              <a:t>A largely fixed attitude, belief, or emotion held by an individual about another individual or group</a:t>
            </a:r>
          </a:p>
          <a:p>
            <a:pPr marL="457200" lvl="1" indent="0">
              <a:spcBef>
                <a:spcPct val="0"/>
              </a:spcBef>
              <a:spcAft>
                <a:spcPts val="600"/>
              </a:spcAft>
              <a:buNone/>
            </a:pPr>
            <a:r>
              <a:rPr lang="en-US" sz="2000" i="1" dirty="0">
                <a:solidFill>
                  <a:schemeClr val="bg1"/>
                </a:solidFill>
                <a:latin typeface="Calibri" pitchFamily="34" charset="0"/>
                <a:ea typeface="Calibri" pitchFamily="34" charset="0"/>
                <a:cs typeface="Calibri" pitchFamily="34" charset="0"/>
              </a:rPr>
              <a:t>based on faulty or unsubstantiated data</a:t>
            </a:r>
          </a:p>
          <a:p>
            <a:pPr marL="457200" lvl="1" indent="0">
              <a:spcBef>
                <a:spcPct val="0"/>
              </a:spcBef>
              <a:spcAft>
                <a:spcPts val="600"/>
              </a:spcAft>
              <a:buNone/>
            </a:pPr>
            <a:endParaRPr lang="en-US" sz="1000" dirty="0">
              <a:solidFill>
                <a:schemeClr val="bg1"/>
              </a:solidFill>
              <a:latin typeface="Calibri" pitchFamily="34" charset="0"/>
              <a:ea typeface="Calibri" pitchFamily="34" charset="0"/>
              <a:cs typeface="Calibri" pitchFamily="34" charset="0"/>
            </a:endParaRPr>
          </a:p>
          <a:p>
            <a:pPr marL="457200" lvl="1" indent="0">
              <a:spcBef>
                <a:spcPct val="0"/>
              </a:spcBef>
              <a:spcAft>
                <a:spcPts val="600"/>
              </a:spcAft>
              <a:buNone/>
            </a:pPr>
            <a:r>
              <a:rPr lang="en-US" sz="2000" dirty="0">
                <a:solidFill>
                  <a:schemeClr val="bg1"/>
                </a:solidFill>
                <a:latin typeface="Calibri" pitchFamily="34" charset="0"/>
                <a:ea typeface="Calibri" pitchFamily="34" charset="0"/>
                <a:cs typeface="Calibri" pitchFamily="34" charset="0"/>
              </a:rPr>
              <a:t>Involves generalisations that are resistant to change or evidence</a:t>
            </a:r>
          </a:p>
          <a:p>
            <a:pPr marL="457200" lvl="1" indent="0">
              <a:spcBef>
                <a:spcPct val="0"/>
              </a:spcBef>
              <a:spcAft>
                <a:spcPts val="600"/>
              </a:spcAft>
              <a:buNone/>
            </a:pPr>
            <a:r>
              <a:rPr lang="en-US" sz="2000" dirty="0">
                <a:solidFill>
                  <a:schemeClr val="bg1"/>
                </a:solidFill>
                <a:latin typeface="Calibri" pitchFamily="34" charset="0"/>
                <a:ea typeface="Calibri" pitchFamily="34" charset="0"/>
                <a:cs typeface="Calibri" pitchFamily="34" charset="0"/>
              </a:rPr>
              <a:t>Leaders face the challenge of dealing with their own prejudices and those of followers</a:t>
            </a:r>
          </a:p>
          <a:p>
            <a:pPr marL="457200" lvl="1" indent="0">
              <a:spcBef>
                <a:spcPct val="0"/>
              </a:spcBef>
              <a:spcAft>
                <a:spcPts val="600"/>
              </a:spcAft>
              <a:buNone/>
            </a:pPr>
            <a:r>
              <a:rPr lang="en-US" sz="2000" i="1" dirty="0">
                <a:solidFill>
                  <a:schemeClr val="bg1"/>
                </a:solidFill>
                <a:latin typeface="Calibri" pitchFamily="34" charset="0"/>
                <a:ea typeface="Calibri" pitchFamily="34" charset="0"/>
                <a:cs typeface="Calibri" pitchFamily="34" charset="0"/>
              </a:rPr>
              <a:t>Can be toward the leader or leader’s culture</a:t>
            </a:r>
          </a:p>
          <a:p>
            <a:pPr marL="457200" lvl="1" indent="0">
              <a:spcBef>
                <a:spcPct val="0"/>
              </a:spcBef>
              <a:spcAft>
                <a:spcPts val="600"/>
              </a:spcAft>
              <a:buNone/>
            </a:pPr>
            <a:r>
              <a:rPr lang="en-US" sz="2000" i="1" dirty="0">
                <a:solidFill>
                  <a:schemeClr val="bg1"/>
                </a:solidFill>
                <a:latin typeface="Calibri" pitchFamily="34" charset="0"/>
                <a:ea typeface="Calibri" pitchFamily="34" charset="0"/>
                <a:cs typeface="Calibri" pitchFamily="34" charset="0"/>
              </a:rPr>
              <a:t>Can face followers who represent culturally different groups, and they may have their own prejudices toward one another</a:t>
            </a:r>
          </a:p>
          <a:p>
            <a:pPr marL="457200" lvl="1" indent="0">
              <a:spcBef>
                <a:spcPct val="0"/>
              </a:spcBef>
              <a:spcAft>
                <a:spcPts val="600"/>
              </a:spcAft>
              <a:buNone/>
            </a:pPr>
            <a:endParaRPr lang="en-US" sz="1000" dirty="0">
              <a:solidFill>
                <a:schemeClr val="bg1"/>
              </a:solidFill>
              <a:latin typeface="Calibri" pitchFamily="34" charset="0"/>
              <a:ea typeface="Calibri" pitchFamily="34" charset="0"/>
              <a:cs typeface="Calibri" pitchFamily="34" charset="0"/>
            </a:endParaRPr>
          </a:p>
          <a:p>
            <a:pPr marL="457200" lvl="1" indent="0">
              <a:spcBef>
                <a:spcPct val="0"/>
              </a:spcBef>
              <a:spcAft>
                <a:spcPts val="600"/>
              </a:spcAft>
              <a:buNone/>
            </a:pPr>
            <a:r>
              <a:rPr lang="en-US" sz="2000" b="1" dirty="0">
                <a:solidFill>
                  <a:schemeClr val="bg1"/>
                </a:solidFill>
                <a:latin typeface="Calibri" pitchFamily="34" charset="0"/>
                <a:ea typeface="Calibri" pitchFamily="34" charset="0"/>
                <a:cs typeface="Calibri" pitchFamily="34" charset="0"/>
              </a:rPr>
              <a:t>A skilled leader needs to find ways to negotiate with followers from various cultural backgrounds</a:t>
            </a:r>
          </a:p>
        </p:txBody>
      </p:sp>
      <p:sp>
        <p:nvSpPr>
          <p:cNvPr id="16388" name="Rectangle 4"/>
          <p:cNvSpPr>
            <a:spLocks noChangeArrowheads="1"/>
          </p:cNvSpPr>
          <p:nvPr/>
        </p:nvSpPr>
        <p:spPr bwMode="auto">
          <a:xfrm>
            <a:off x="6248400" y="2133600"/>
            <a:ext cx="3962400" cy="4114800"/>
          </a:xfrm>
          <a:prstGeom prst="rect">
            <a:avLst/>
          </a:prstGeom>
          <a:noFill/>
          <a:ln w="9525">
            <a:noFill/>
            <a:miter lim="800000"/>
            <a:headEnd/>
            <a:tailEnd/>
          </a:ln>
        </p:spPr>
        <p:txBody>
          <a:bodyPr/>
          <a:lstStyle/>
          <a:p>
            <a:pPr eaLnBrk="0" hangingPunct="0"/>
            <a:endParaRPr lang="en-US">
              <a:solidFill>
                <a:schemeClr val="accent1"/>
              </a:solidFill>
            </a:endParaRPr>
          </a:p>
        </p:txBody>
      </p:sp>
      <p:sp>
        <p:nvSpPr>
          <p:cNvPr id="7" name="TextBox 10"/>
          <p:cNvSpPr txBox="1"/>
          <p:nvPr/>
        </p:nvSpPr>
        <p:spPr>
          <a:xfrm>
            <a:off x="1981200" y="6400800"/>
            <a:ext cx="8686800" cy="253916"/>
          </a:xfrm>
          <a:prstGeom prst="rect">
            <a:avLst/>
          </a:prstGeom>
          <a:noFill/>
        </p:spPr>
        <p:txBody>
          <a:bodyPr wrap="square" rtlCol="0">
            <a:spAutoFit/>
          </a:bodyPr>
          <a:ls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defRPr/>
            </a:pPr>
            <a:r>
              <a:rPr lang="en-US" sz="1050" dirty="0">
                <a:solidFill>
                  <a:prstClr val="black"/>
                </a:solidFill>
                <a:cs typeface="Times New Roman" pitchFamily="18" charset="0"/>
              </a:rPr>
              <a:t>Peter G. Northouse, </a:t>
            </a:r>
            <a:r>
              <a:rPr lang="en-US" sz="1050" i="1" dirty="0">
                <a:solidFill>
                  <a:prstClr val="black"/>
                </a:solidFill>
                <a:cs typeface="Times New Roman" pitchFamily="18" charset="0"/>
              </a:rPr>
              <a:t>Leadership: Theory and Practice</a:t>
            </a:r>
            <a:r>
              <a:rPr lang="en-US" sz="1050" dirty="0">
                <a:solidFill>
                  <a:prstClr val="black"/>
                </a:solidFill>
                <a:cs typeface="Times New Roman" pitchFamily="18" charset="0"/>
              </a:rPr>
              <a:t>, Seventh Edition. © 2016 SAGE Publications, Inc.</a:t>
            </a:r>
            <a:endParaRPr lang="en-US" dirty="0"/>
          </a:p>
        </p:txBody>
      </p:sp>
      <p:pic>
        <p:nvPicPr>
          <p:cNvPr id="3" name="Picture 2">
            <a:extLst>
              <a:ext uri="{FF2B5EF4-FFF2-40B4-BE49-F238E27FC236}">
                <a16:creationId xmlns:a16="http://schemas.microsoft.com/office/drawing/2014/main" id="{B22FFAAF-CF32-97E9-72F9-8782EC5C1D8F}"/>
              </a:ext>
            </a:extLst>
          </p:cNvPr>
          <p:cNvPicPr>
            <a:picLocks noChangeAspect="1"/>
          </p:cNvPicPr>
          <p:nvPr/>
        </p:nvPicPr>
        <p:blipFill>
          <a:blip r:embed="rId3"/>
          <a:stretch>
            <a:fillRect/>
          </a:stretch>
        </p:blipFill>
        <p:spPr>
          <a:xfrm>
            <a:off x="8229600" y="1242835"/>
            <a:ext cx="3581400" cy="3581400"/>
          </a:xfrm>
          <a:prstGeom prst="rect">
            <a:avLst/>
          </a:prstGeom>
        </p:spPr>
      </p:pic>
    </p:spTree>
    <p:extLst>
      <p:ext uri="{BB962C8B-B14F-4D97-AF65-F5344CB8AC3E}">
        <p14:creationId xmlns:p14="http://schemas.microsoft.com/office/powerpoint/2010/main" val="146458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Stereotypes, Prejudice, and Discrimination: What's the Difference?">
            <a:hlinkClick r:id="" action="ppaction://media"/>
            <a:extLst>
              <a:ext uri="{FF2B5EF4-FFF2-40B4-BE49-F238E27FC236}">
                <a16:creationId xmlns:a16="http://schemas.microsoft.com/office/drawing/2014/main" id="{CEFD1025-4FDA-632C-E91B-2935E1FA251D}"/>
              </a:ext>
            </a:extLst>
          </p:cNvPr>
          <p:cNvPicPr>
            <a:picLocks noGrp="1" noRot="1" noChangeAspect="1"/>
          </p:cNvPicPr>
          <p:nvPr>
            <p:ph idx="1"/>
            <a:videoFile r:link="rId1"/>
          </p:nvPr>
        </p:nvPicPr>
        <p:blipFill>
          <a:blip r:embed="rId3"/>
          <a:stretch>
            <a:fillRect/>
          </a:stretch>
        </p:blipFill>
        <p:spPr>
          <a:xfrm>
            <a:off x="0" y="0"/>
            <a:ext cx="12192000" cy="6021421"/>
          </a:xfrm>
          <a:prstGeom prst="rect">
            <a:avLst/>
          </a:prstGeom>
        </p:spPr>
      </p:pic>
    </p:spTree>
    <p:extLst>
      <p:ext uri="{BB962C8B-B14F-4D97-AF65-F5344CB8AC3E}">
        <p14:creationId xmlns:p14="http://schemas.microsoft.com/office/powerpoint/2010/main" val="121234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do you deal with prejudice? | Anne Frank House">
            <a:hlinkClick r:id="" action="ppaction://media"/>
            <a:extLst>
              <a:ext uri="{FF2B5EF4-FFF2-40B4-BE49-F238E27FC236}">
                <a16:creationId xmlns:a16="http://schemas.microsoft.com/office/drawing/2014/main" id="{F6156057-9D46-14C3-9D74-2CE457E047DD}"/>
              </a:ext>
            </a:extLst>
          </p:cNvPr>
          <p:cNvPicPr>
            <a:picLocks noGrp="1" noRot="1" noChangeAspect="1"/>
          </p:cNvPicPr>
          <p:nvPr>
            <p:ph idx="1"/>
            <a:videoFile r:link="rId1"/>
          </p:nvPr>
        </p:nvPicPr>
        <p:blipFill>
          <a:blip r:embed="rId3"/>
          <a:stretch>
            <a:fillRect/>
          </a:stretch>
        </p:blipFill>
        <p:spPr>
          <a:xfrm>
            <a:off x="0" y="0"/>
            <a:ext cx="12192000" cy="6001966"/>
          </a:xfrm>
          <a:prstGeom prst="rect">
            <a:avLst/>
          </a:prstGeom>
        </p:spPr>
      </p:pic>
    </p:spTree>
    <p:extLst>
      <p:ext uri="{BB962C8B-B14F-4D97-AF65-F5344CB8AC3E}">
        <p14:creationId xmlns:p14="http://schemas.microsoft.com/office/powerpoint/2010/main" val="751180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246" y="1774580"/>
            <a:ext cx="3339281" cy="3308840"/>
          </a:xfrm>
        </p:spPr>
        <p:txBody>
          <a:bodyPr vert="horz" lIns="91440" tIns="45720" rIns="91440" bIns="45720" rtlCol="0" anchor="b">
            <a:noAutofit/>
          </a:bodyPr>
          <a:lstStyle/>
          <a:p>
            <a:pPr>
              <a:lnSpc>
                <a:spcPct val="90000"/>
              </a:lnSpc>
            </a:pPr>
            <a:r>
              <a:rPr lang="en-US" sz="2400" b="1" dirty="0">
                <a:solidFill>
                  <a:schemeClr val="bg1"/>
                </a:solidFill>
              </a:rPr>
              <a:t>How would you ensure, your colleagues or guests do not feel excluded/ discriminated against within your organisation?</a:t>
            </a:r>
            <a:br>
              <a:rPr lang="en-US" sz="2400" b="1" dirty="0">
                <a:solidFill>
                  <a:schemeClr val="bg1"/>
                </a:solidFill>
              </a:rPr>
            </a:br>
            <a:br>
              <a:rPr lang="en-US" sz="2400" b="1" dirty="0">
                <a:solidFill>
                  <a:schemeClr val="bg1"/>
                </a:solidFill>
              </a:rPr>
            </a:br>
            <a:r>
              <a:rPr lang="en-US" sz="2400" b="1" dirty="0">
                <a:solidFill>
                  <a:schemeClr val="bg1"/>
                </a:solidFill>
              </a:rPr>
              <a:t>Take 15 minutes to write a basic strategy to promote inclusion and prevent discrimination</a:t>
            </a:r>
          </a:p>
        </p:txBody>
      </p:sp>
      <p:pic>
        <p:nvPicPr>
          <p:cNvPr id="3" name="Picture 2">
            <a:extLst>
              <a:ext uri="{FF2B5EF4-FFF2-40B4-BE49-F238E27FC236}">
                <a16:creationId xmlns:a16="http://schemas.microsoft.com/office/drawing/2014/main" id="{830821BC-F8C6-5177-D143-C8A532B62D52}"/>
              </a:ext>
            </a:extLst>
          </p:cNvPr>
          <p:cNvPicPr>
            <a:picLocks noChangeAspect="1"/>
          </p:cNvPicPr>
          <p:nvPr/>
        </p:nvPicPr>
        <p:blipFill rotWithShape="1">
          <a:blip r:embed="rId3"/>
          <a:srcRect l="14735" r="16392"/>
          <a:stretch/>
        </p:blipFill>
        <p:spPr>
          <a:xfrm>
            <a:off x="5739897" y="1296909"/>
            <a:ext cx="5595041" cy="4264182"/>
          </a:xfrm>
          <a:prstGeom prst="rect">
            <a:avLst/>
          </a:prstGeom>
        </p:spPr>
      </p:pic>
    </p:spTree>
    <p:extLst>
      <p:ext uri="{BB962C8B-B14F-4D97-AF65-F5344CB8AC3E}">
        <p14:creationId xmlns:p14="http://schemas.microsoft.com/office/powerpoint/2010/main" val="178719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200694" y="347662"/>
            <a:ext cx="6333421" cy="1325563"/>
          </a:xfrm>
        </p:spPr>
        <p:txBody>
          <a:bodyPr/>
          <a:lstStyle/>
          <a:p>
            <a:pPr algn="ctr" eaLnBrk="1" hangingPunct="1"/>
            <a:r>
              <a:rPr lang="en-US" sz="2800" b="1" dirty="0">
                <a:solidFill>
                  <a:srgbClr val="FFC000"/>
                </a:solidFill>
              </a:rPr>
              <a:t>Ethnocentrism</a:t>
            </a:r>
          </a:p>
        </p:txBody>
      </p:sp>
      <p:sp>
        <p:nvSpPr>
          <p:cNvPr id="15363" name="Rectangle 3"/>
          <p:cNvSpPr>
            <a:spLocks noGrp="1" noChangeArrowheads="1"/>
          </p:cNvSpPr>
          <p:nvPr>
            <p:ph idx="1"/>
          </p:nvPr>
        </p:nvSpPr>
        <p:spPr>
          <a:xfrm>
            <a:off x="5529489" y="1131463"/>
            <a:ext cx="6252202" cy="4664686"/>
          </a:xfrm>
        </p:spPr>
        <p:txBody>
          <a:bodyPr>
            <a:normAutofit/>
          </a:bodyPr>
          <a:lstStyle/>
          <a:p>
            <a:pPr marL="457200" lvl="1" indent="0">
              <a:spcBef>
                <a:spcPct val="0"/>
              </a:spcBef>
              <a:spcAft>
                <a:spcPts val="1200"/>
              </a:spcAft>
              <a:buNone/>
            </a:pPr>
            <a:r>
              <a:rPr lang="en-US" sz="2000" dirty="0">
                <a:solidFill>
                  <a:schemeClr val="bg1"/>
                </a:solidFill>
                <a:latin typeface="Arial" panose="020B0604020202020204" pitchFamily="34" charset="0"/>
                <a:cs typeface="Arial" panose="020B0604020202020204" pitchFamily="34" charset="0"/>
              </a:rPr>
              <a:t>The tendency for individuals to place their own group (ethnic, racial, or cultural) at the center of their observations of the world</a:t>
            </a:r>
          </a:p>
          <a:p>
            <a:pPr marL="457200" lvl="1" indent="0">
              <a:spcBef>
                <a:spcPct val="0"/>
              </a:spcBef>
              <a:spcAft>
                <a:spcPts val="1200"/>
              </a:spcAft>
              <a:buNone/>
            </a:pPr>
            <a:r>
              <a:rPr lang="en-US" sz="2000" dirty="0">
                <a:solidFill>
                  <a:schemeClr val="bg1"/>
                </a:solidFill>
                <a:latin typeface="Arial" panose="020B0604020202020204" pitchFamily="34" charset="0"/>
                <a:cs typeface="Arial" panose="020B0604020202020204" pitchFamily="34" charset="0"/>
              </a:rPr>
              <a:t>Perception that one’s own culture is better or more natural than other cultures is a universal tendency, and each of us is ethnocentric to some degree </a:t>
            </a:r>
          </a:p>
          <a:p>
            <a:pPr marL="457200" lvl="1" indent="0">
              <a:spcBef>
                <a:spcPct val="0"/>
              </a:spcBef>
              <a:spcAft>
                <a:spcPts val="1200"/>
              </a:spcAft>
              <a:buNone/>
            </a:pPr>
            <a:r>
              <a:rPr lang="en-US" sz="2000" dirty="0">
                <a:solidFill>
                  <a:schemeClr val="bg1"/>
                </a:solidFill>
                <a:latin typeface="Arial" panose="020B0604020202020204" pitchFamily="34" charset="0"/>
                <a:cs typeface="Arial" panose="020B0604020202020204" pitchFamily="34" charset="0"/>
              </a:rPr>
              <a:t>Prevents people from understanding or respecting other cultures</a:t>
            </a:r>
          </a:p>
          <a:p>
            <a:pPr marL="457200" lvl="1" indent="0">
              <a:spcBef>
                <a:spcPct val="0"/>
              </a:spcBef>
              <a:spcAft>
                <a:spcPts val="1200"/>
              </a:spcAft>
              <a:buNone/>
            </a:pPr>
            <a:endParaRPr lang="en-US" sz="2000" dirty="0">
              <a:solidFill>
                <a:schemeClr val="bg1"/>
              </a:solidFill>
              <a:latin typeface="Arial" panose="020B0604020202020204" pitchFamily="34" charset="0"/>
              <a:cs typeface="Arial" panose="020B0604020202020204" pitchFamily="34" charset="0"/>
            </a:endParaRPr>
          </a:p>
          <a:p>
            <a:pPr marL="457200" lvl="1" indent="0">
              <a:spcBef>
                <a:spcPct val="0"/>
              </a:spcBef>
              <a:spcAft>
                <a:spcPts val="1200"/>
              </a:spcAft>
              <a:buNone/>
            </a:pPr>
            <a:r>
              <a:rPr lang="en-US" sz="2400" dirty="0">
                <a:solidFill>
                  <a:srgbClr val="FFC000"/>
                </a:solidFill>
                <a:latin typeface="Arial" panose="020B0604020202020204" pitchFamily="34" charset="0"/>
                <a:cs typeface="Arial" panose="020B0604020202020204" pitchFamily="34" charset="0"/>
              </a:rPr>
              <a:t>Ethnocentrism can be a major obstacle to</a:t>
            </a:r>
          </a:p>
          <a:p>
            <a:pPr marL="0" indent="0">
              <a:spcBef>
                <a:spcPct val="0"/>
              </a:spcBef>
              <a:spcAft>
                <a:spcPts val="1200"/>
              </a:spcAft>
              <a:buNone/>
            </a:pPr>
            <a:r>
              <a:rPr lang="en-US" sz="2400" dirty="0">
                <a:solidFill>
                  <a:srgbClr val="FFC000"/>
                </a:solidFill>
                <a:latin typeface="Arial" panose="020B0604020202020204" pitchFamily="34" charset="0"/>
                <a:cs typeface="Arial" panose="020B0604020202020204" pitchFamily="34" charset="0"/>
              </a:rPr>
              <a:t>     effective leadership</a:t>
            </a:r>
          </a:p>
        </p:txBody>
      </p:sp>
      <p:sp>
        <p:nvSpPr>
          <p:cNvPr id="15364" name="Rectangle 4"/>
          <p:cNvSpPr>
            <a:spLocks noChangeArrowheads="1"/>
          </p:cNvSpPr>
          <p:nvPr/>
        </p:nvSpPr>
        <p:spPr bwMode="auto">
          <a:xfrm>
            <a:off x="6248400" y="2133600"/>
            <a:ext cx="3962400" cy="4114800"/>
          </a:xfrm>
          <a:prstGeom prst="rect">
            <a:avLst/>
          </a:prstGeom>
          <a:noFill/>
          <a:ln w="9525">
            <a:noFill/>
            <a:miter lim="800000"/>
            <a:headEnd/>
            <a:tailEnd/>
          </a:ln>
        </p:spPr>
        <p:txBody>
          <a:bodyPr/>
          <a:lstStyle/>
          <a:p>
            <a:pPr eaLnBrk="0" hangingPunct="0"/>
            <a:endParaRPr lang="en-US">
              <a:solidFill>
                <a:schemeClr val="accent1"/>
              </a:solidFill>
            </a:endParaRPr>
          </a:p>
        </p:txBody>
      </p:sp>
      <p:sp>
        <p:nvSpPr>
          <p:cNvPr id="7" name="TextBox 10"/>
          <p:cNvSpPr txBox="1"/>
          <p:nvPr/>
        </p:nvSpPr>
        <p:spPr>
          <a:xfrm>
            <a:off x="5943601" y="5542233"/>
            <a:ext cx="6036905" cy="253916"/>
          </a:xfrm>
          <a:prstGeom prst="rect">
            <a:avLst/>
          </a:prstGeom>
          <a:noFill/>
        </p:spPr>
        <p:txBody>
          <a:bodyPr wrap="square" rtlCol="0">
            <a:spAutoFit/>
          </a:bodyPr>
          <a:ls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defRPr/>
            </a:pPr>
            <a:r>
              <a:rPr lang="en-US" sz="1050" dirty="0">
                <a:solidFill>
                  <a:schemeClr val="bg1"/>
                </a:solidFill>
                <a:cs typeface="Times New Roman" pitchFamily="18" charset="0"/>
              </a:rPr>
              <a:t>Peter G. Northouse, </a:t>
            </a:r>
            <a:r>
              <a:rPr lang="en-US" sz="1050" i="1" dirty="0">
                <a:solidFill>
                  <a:schemeClr val="bg1"/>
                </a:solidFill>
                <a:cs typeface="Times New Roman" pitchFamily="18" charset="0"/>
              </a:rPr>
              <a:t>Leadership: Theory and Practice</a:t>
            </a:r>
            <a:r>
              <a:rPr lang="en-US" sz="1050" dirty="0">
                <a:solidFill>
                  <a:schemeClr val="bg1"/>
                </a:solidFill>
                <a:cs typeface="Times New Roman" pitchFamily="18" charset="0"/>
              </a:rPr>
              <a:t>, Seventh Edition. © 2016 SAGE Publications, Inc.</a:t>
            </a:r>
            <a:endParaRPr lang="en-US" dirty="0">
              <a:solidFill>
                <a:schemeClr val="bg1"/>
              </a:solidFill>
            </a:endParaRPr>
          </a:p>
        </p:txBody>
      </p:sp>
      <p:pic>
        <p:nvPicPr>
          <p:cNvPr id="3" name="Picture 2">
            <a:extLst>
              <a:ext uri="{FF2B5EF4-FFF2-40B4-BE49-F238E27FC236}">
                <a16:creationId xmlns:a16="http://schemas.microsoft.com/office/drawing/2014/main" id="{A33F0F0B-47FD-6228-4B1C-92F0CE876DAD}"/>
              </a:ext>
            </a:extLst>
          </p:cNvPr>
          <p:cNvPicPr>
            <a:picLocks noChangeAspect="1"/>
          </p:cNvPicPr>
          <p:nvPr/>
        </p:nvPicPr>
        <p:blipFill rotWithShape="1">
          <a:blip r:embed="rId3"/>
          <a:srcRect b="5359"/>
          <a:stretch/>
        </p:blipFill>
        <p:spPr>
          <a:xfrm>
            <a:off x="157389" y="2089369"/>
            <a:ext cx="5372100" cy="2748875"/>
          </a:xfrm>
          <a:prstGeom prst="rect">
            <a:avLst/>
          </a:prstGeom>
        </p:spPr>
      </p:pic>
    </p:spTree>
    <p:extLst>
      <p:ext uri="{BB962C8B-B14F-4D97-AF65-F5344CB8AC3E}">
        <p14:creationId xmlns:p14="http://schemas.microsoft.com/office/powerpoint/2010/main" val="12482616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bwMode="auto">
          <a:xfrm>
            <a:off x="6262778" y="661314"/>
            <a:ext cx="5978854"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lgn="l">
              <a:defRPr/>
            </a:pPr>
            <a:r>
              <a:rPr lang="en-GB" altLang="en-US" sz="2800" b="1" kern="0" dirty="0">
                <a:solidFill>
                  <a:srgbClr val="FFC000"/>
                </a:solidFill>
                <a:latin typeface="Arial" panose="020B0604020202020204" pitchFamily="34" charset="0"/>
                <a:cs typeface="Arial" panose="020B0604020202020204" pitchFamily="34" charset="0"/>
              </a:rPr>
              <a:t>Sources of organisational culture</a:t>
            </a:r>
          </a:p>
        </p:txBody>
      </p:sp>
      <p:sp>
        <p:nvSpPr>
          <p:cNvPr id="6" name="Content Placeholder 1"/>
          <p:cNvSpPr>
            <a:spLocks noGrp="1"/>
          </p:cNvSpPr>
          <p:nvPr>
            <p:ph idx="1"/>
          </p:nvPr>
        </p:nvSpPr>
        <p:spPr>
          <a:xfrm>
            <a:off x="186854" y="1542532"/>
            <a:ext cx="7061200" cy="4161151"/>
          </a:xfrm>
        </p:spPr>
        <p:txBody>
          <a:bodyPr>
            <a:normAutofit/>
          </a:bodyPr>
          <a:lstStyle/>
          <a:p>
            <a:pPr marL="0" indent="0">
              <a:buNone/>
              <a:defRPr/>
            </a:pPr>
            <a:r>
              <a:rPr lang="en-GB" altLang="en-US" sz="1800" dirty="0">
                <a:solidFill>
                  <a:srgbClr val="FFC000"/>
                </a:solidFill>
                <a:latin typeface="Arial" panose="020B0604020202020204" pitchFamily="34" charset="0"/>
                <a:cs typeface="Arial" panose="020B0604020202020204" pitchFamily="34" charset="0"/>
              </a:rPr>
              <a:t>Brown (1995) in his book “Organisational Culture” (Pitman) – poses the question - where does an  organisation’s culture originate ?  - Three of the most important sources of organisational culture are:</a:t>
            </a:r>
          </a:p>
          <a:p>
            <a:pPr>
              <a:defRPr/>
            </a:pPr>
            <a:endParaRPr lang="en-GB" altLang="en-US" sz="1400" dirty="0">
              <a:solidFill>
                <a:schemeClr val="bg1"/>
              </a:solidFill>
            </a:endParaRPr>
          </a:p>
          <a:p>
            <a:pPr marL="457200" lvl="1" indent="0">
              <a:buNone/>
              <a:defRPr/>
            </a:pPr>
            <a:r>
              <a:rPr lang="en-GB" altLang="en-US" sz="1800" b="1" i="1" dirty="0">
                <a:solidFill>
                  <a:srgbClr val="FFC000"/>
                </a:solidFill>
              </a:rPr>
              <a:t>The societal or national culture </a:t>
            </a:r>
            <a:r>
              <a:rPr lang="en-GB" altLang="en-US" sz="1800" b="1" i="1" dirty="0">
                <a:solidFill>
                  <a:schemeClr val="bg1"/>
                </a:solidFill>
              </a:rPr>
              <a:t>within which an organisation is physically situated</a:t>
            </a:r>
          </a:p>
          <a:p>
            <a:pPr marL="0" indent="0">
              <a:buNone/>
              <a:defRPr/>
            </a:pPr>
            <a:endParaRPr lang="en-GB" altLang="en-US" sz="1800" b="1" i="1" dirty="0">
              <a:solidFill>
                <a:schemeClr val="bg1"/>
              </a:solidFill>
            </a:endParaRPr>
          </a:p>
          <a:p>
            <a:pPr marL="457200" lvl="1" indent="0">
              <a:buNone/>
              <a:defRPr/>
            </a:pPr>
            <a:r>
              <a:rPr lang="en-GB" altLang="en-US" sz="1800" b="1" i="1" dirty="0">
                <a:solidFill>
                  <a:srgbClr val="FFC000"/>
                </a:solidFill>
              </a:rPr>
              <a:t>The vision, management style </a:t>
            </a:r>
            <a:r>
              <a:rPr lang="en-GB" altLang="en-US" sz="1800" b="1" i="1" dirty="0">
                <a:solidFill>
                  <a:schemeClr val="bg1"/>
                </a:solidFill>
              </a:rPr>
              <a:t>and personality of an organisation’s founder or dominant leader</a:t>
            </a:r>
          </a:p>
          <a:p>
            <a:pPr marL="0" indent="0">
              <a:buNone/>
              <a:defRPr/>
            </a:pPr>
            <a:endParaRPr lang="en-GB" altLang="en-US" sz="1800" b="1" i="1" dirty="0">
              <a:solidFill>
                <a:schemeClr val="bg1"/>
              </a:solidFill>
            </a:endParaRPr>
          </a:p>
          <a:p>
            <a:pPr marL="457200" lvl="1" indent="0">
              <a:buNone/>
              <a:defRPr/>
            </a:pPr>
            <a:r>
              <a:rPr lang="en-GB" altLang="en-US" sz="1800" b="1" i="1" dirty="0">
                <a:solidFill>
                  <a:srgbClr val="FFC000"/>
                </a:solidFill>
              </a:rPr>
              <a:t>The type of business </a:t>
            </a:r>
            <a:r>
              <a:rPr lang="en-GB" altLang="en-US" sz="1800" b="1" i="1" dirty="0">
                <a:solidFill>
                  <a:schemeClr val="bg1"/>
                </a:solidFill>
              </a:rPr>
              <a:t>an organisation conducts and the nature of its business environment</a:t>
            </a:r>
          </a:p>
        </p:txBody>
      </p:sp>
      <p:pic>
        <p:nvPicPr>
          <p:cNvPr id="2" name="Picture 1"/>
          <p:cNvPicPr>
            <a:picLocks noChangeAspect="1"/>
          </p:cNvPicPr>
          <p:nvPr/>
        </p:nvPicPr>
        <p:blipFill rotWithShape="1">
          <a:blip r:embed="rId2"/>
          <a:srcRect t="13946" b="16996"/>
          <a:stretch/>
        </p:blipFill>
        <p:spPr>
          <a:xfrm>
            <a:off x="7785100" y="1542532"/>
            <a:ext cx="3881437" cy="3473088"/>
          </a:xfrm>
          <a:prstGeom prst="rect">
            <a:avLst/>
          </a:prstGeom>
        </p:spPr>
      </p:pic>
    </p:spTree>
    <p:extLst>
      <p:ext uri="{BB962C8B-B14F-4D97-AF65-F5344CB8AC3E}">
        <p14:creationId xmlns:p14="http://schemas.microsoft.com/office/powerpoint/2010/main" val="14766595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0912" y="1382286"/>
            <a:ext cx="11941088" cy="4093428"/>
          </a:xfrm>
          <a:prstGeom prst="rect">
            <a:avLst/>
          </a:prstGeom>
        </p:spPr>
        <p:txBody>
          <a:bodyPr wrap="square">
            <a:spAutoFit/>
          </a:bodyPr>
          <a:lstStyle/>
          <a:p>
            <a:pPr marL="342900" indent="-342900">
              <a:buFont typeface="Wingdings" panose="05000000000000000000" pitchFamily="2" charset="2"/>
              <a:buChar char="Ø"/>
              <a:defRPr/>
            </a:pPr>
            <a:r>
              <a:rPr lang="en-GB" sz="2000" dirty="0">
                <a:solidFill>
                  <a:schemeClr val="bg1"/>
                </a:solidFill>
                <a:latin typeface="Arial" panose="020B0604020202020204" pitchFamily="34" charset="0"/>
                <a:cs typeface="Arial" panose="020B0604020202020204" pitchFamily="34" charset="0"/>
              </a:rPr>
              <a:t>The culture decides the way employees interact at their workplace. A healthy culture encouraging the employees to stay motivated and loyal towards the management.</a:t>
            </a:r>
          </a:p>
          <a:p>
            <a:pPr marL="342900" indent="-342900">
              <a:buFont typeface="Wingdings" panose="05000000000000000000" pitchFamily="2" charset="2"/>
              <a:buChar char="Ø"/>
              <a:defRPr/>
            </a:pPr>
            <a:r>
              <a:rPr lang="en-GB" sz="2000" dirty="0">
                <a:solidFill>
                  <a:schemeClr val="bg1"/>
                </a:solidFill>
                <a:latin typeface="Arial" panose="020B0604020202020204" pitchFamily="34" charset="0"/>
                <a:cs typeface="Arial" panose="020B0604020202020204" pitchFamily="34" charset="0"/>
              </a:rPr>
              <a:t>The culture of the workplace goes a long way in promoting healthy competition at the workplace. </a:t>
            </a:r>
          </a:p>
          <a:p>
            <a:pPr marL="342900" indent="-342900">
              <a:buFont typeface="Wingdings" panose="05000000000000000000" pitchFamily="2" charset="2"/>
              <a:buChar char="Ø"/>
              <a:defRPr/>
            </a:pPr>
            <a:r>
              <a:rPr lang="en-GB" sz="2000" dirty="0">
                <a:solidFill>
                  <a:schemeClr val="bg1"/>
                </a:solidFill>
                <a:latin typeface="Arial" panose="020B0604020202020204" pitchFamily="34" charset="0"/>
                <a:cs typeface="Arial" panose="020B0604020202020204" pitchFamily="34" charset="0"/>
              </a:rPr>
              <a:t>The culture of an organisation represents certain predefined policies which guide the employees and give them a sense of direction at the workplace. </a:t>
            </a:r>
          </a:p>
          <a:p>
            <a:pPr marL="342900" indent="-342900">
              <a:buFont typeface="Wingdings" panose="05000000000000000000" pitchFamily="2" charset="2"/>
              <a:buChar char="Ø"/>
              <a:defRPr/>
            </a:pPr>
            <a:r>
              <a:rPr lang="en-GB" sz="2000" dirty="0">
                <a:solidFill>
                  <a:schemeClr val="bg1"/>
                </a:solidFill>
                <a:latin typeface="Arial" panose="020B0604020202020204" pitchFamily="34" charset="0"/>
                <a:cs typeface="Arial" panose="020B0604020202020204" pitchFamily="34" charset="0"/>
              </a:rPr>
              <a:t>It is the culture of an organisation which makes it distinct from others. </a:t>
            </a:r>
          </a:p>
          <a:p>
            <a:pPr marL="342900" indent="-342900">
              <a:buFont typeface="Wingdings" panose="05000000000000000000" pitchFamily="2" charset="2"/>
              <a:buChar char="Ø"/>
              <a:defRPr/>
            </a:pPr>
            <a:r>
              <a:rPr lang="en-GB" sz="2000" dirty="0">
                <a:solidFill>
                  <a:schemeClr val="bg1"/>
                </a:solidFill>
                <a:latin typeface="Arial" panose="020B0604020202020204" pitchFamily="34" charset="0"/>
                <a:cs typeface="Arial" panose="020B0604020202020204" pitchFamily="34" charset="0"/>
              </a:rPr>
              <a:t>The work culture goes a long way in creating the brand image of the organisation. The work culture gives an identity to the organisation.</a:t>
            </a:r>
          </a:p>
          <a:p>
            <a:pPr marL="342900" indent="-342900">
              <a:buFont typeface="Wingdings" panose="05000000000000000000" pitchFamily="2" charset="2"/>
              <a:buChar char="Ø"/>
              <a:defRPr/>
            </a:pPr>
            <a:r>
              <a:rPr lang="en-GB" sz="2000" dirty="0">
                <a:solidFill>
                  <a:schemeClr val="bg1"/>
                </a:solidFill>
                <a:latin typeface="Arial" panose="020B0604020202020204" pitchFamily="34" charset="0"/>
                <a:cs typeface="Arial" panose="020B0604020202020204" pitchFamily="34" charset="0"/>
              </a:rPr>
              <a:t>The work culture unites the employees who are otherwise from different back grounds, families and have varied attitudes and mentalities. </a:t>
            </a:r>
          </a:p>
          <a:p>
            <a:pPr marL="342900" indent="-342900">
              <a:buFont typeface="Wingdings" panose="05000000000000000000" pitchFamily="2" charset="2"/>
              <a:buChar char="Ø"/>
              <a:defRPr/>
            </a:pPr>
            <a:r>
              <a:rPr lang="en-GB" sz="2000" dirty="0">
                <a:solidFill>
                  <a:schemeClr val="bg1"/>
                </a:solidFill>
                <a:latin typeface="Arial" panose="020B0604020202020204" pitchFamily="34" charset="0"/>
                <a:cs typeface="Arial" panose="020B0604020202020204" pitchFamily="34" charset="0"/>
              </a:rPr>
              <a:t>The work culture promotes healthy relationship amongst the employees. </a:t>
            </a:r>
          </a:p>
          <a:p>
            <a:pPr marL="342900" indent="-342900">
              <a:buFont typeface="Wingdings" panose="05000000000000000000" pitchFamily="2" charset="2"/>
              <a:buChar char="Ø"/>
              <a:defRPr/>
            </a:pPr>
            <a:r>
              <a:rPr lang="en-GB" sz="2000" dirty="0">
                <a:solidFill>
                  <a:schemeClr val="bg1"/>
                </a:solidFill>
                <a:latin typeface="Arial" panose="020B0604020202020204" pitchFamily="34" charset="0"/>
                <a:cs typeface="Arial" panose="020B0604020202020204" pitchFamily="34" charset="0"/>
              </a:rPr>
              <a:t>The culture of the organisation extracts the best out of each team member. </a:t>
            </a:r>
          </a:p>
          <a:p>
            <a:pPr marL="342900" indent="-342900">
              <a:buFont typeface="Wingdings" panose="05000000000000000000" pitchFamily="2" charset="2"/>
              <a:buChar char="Ø"/>
              <a:defRPr/>
            </a:pPr>
            <a:r>
              <a:rPr lang="en-GB" sz="2000" dirty="0">
                <a:solidFill>
                  <a:schemeClr val="bg1"/>
                </a:solidFill>
                <a:latin typeface="Arial" panose="020B0604020202020204" pitchFamily="34" charset="0"/>
                <a:cs typeface="Arial" panose="020B0604020202020204" pitchFamily="34" charset="0"/>
              </a:rPr>
              <a:t>The culture develops a habit in the individuals which makes them successful at the workplace.</a:t>
            </a:r>
          </a:p>
        </p:txBody>
      </p:sp>
      <p:sp>
        <p:nvSpPr>
          <p:cNvPr id="35843" name="Rectangle 2"/>
          <p:cNvSpPr txBox="1">
            <a:spLocks noChangeArrowheads="1"/>
          </p:cNvSpPr>
          <p:nvPr/>
        </p:nvSpPr>
        <p:spPr bwMode="auto">
          <a:xfrm>
            <a:off x="6018391" y="521168"/>
            <a:ext cx="5598059"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400" b="1" dirty="0">
                <a:solidFill>
                  <a:srgbClr val="FFC000"/>
                </a:solidFill>
              </a:rPr>
              <a:t>Importance of Organisation Culture</a:t>
            </a:r>
            <a:endParaRPr lang="en-GB" altLang="en-US" sz="1800" b="1" dirty="0">
              <a:solidFill>
                <a:srgbClr val="FFC000"/>
              </a:solidFill>
              <a:cs typeface="Arial" panose="020B0604020202020204" pitchFamily="34" charset="0"/>
            </a:endParaRPr>
          </a:p>
        </p:txBody>
      </p:sp>
    </p:spTree>
    <p:extLst>
      <p:ext uri="{BB962C8B-B14F-4D97-AF65-F5344CB8AC3E}">
        <p14:creationId xmlns:p14="http://schemas.microsoft.com/office/powerpoint/2010/main" val="11075706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b="3101"/>
          <a:stretch/>
        </p:blipFill>
        <p:spPr>
          <a:xfrm>
            <a:off x="1" y="0"/>
            <a:ext cx="12192000" cy="6857999"/>
          </a:xfrm>
          <a:prstGeom prst="rect">
            <a:avLst/>
          </a:prstGeom>
        </p:spPr>
      </p:pic>
    </p:spTree>
    <p:extLst>
      <p:ext uri="{BB962C8B-B14F-4D97-AF65-F5344CB8AC3E}">
        <p14:creationId xmlns:p14="http://schemas.microsoft.com/office/powerpoint/2010/main" val="2600077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organistaional cultur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9629" y="1283360"/>
            <a:ext cx="4085345" cy="408534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119486" y="1930211"/>
            <a:ext cx="3687904" cy="2308324"/>
          </a:xfrm>
          <a:prstGeom prst="rect">
            <a:avLst/>
          </a:prstGeom>
          <a:noFill/>
        </p:spPr>
        <p:txBody>
          <a:bodyPr wrap="square" rtlCol="0">
            <a:spAutoFit/>
          </a:bodyPr>
          <a:lstStyle/>
          <a:p>
            <a:r>
              <a:rPr lang="en-GB" sz="2400" dirty="0">
                <a:solidFill>
                  <a:schemeClr val="bg1"/>
                </a:solidFill>
              </a:rPr>
              <a:t>What's your organisational culture and what are the implications?</a:t>
            </a:r>
          </a:p>
          <a:p>
            <a:endParaRPr lang="en-GB" sz="2400" dirty="0">
              <a:solidFill>
                <a:schemeClr val="bg1"/>
              </a:solidFill>
            </a:endParaRPr>
          </a:p>
          <a:p>
            <a:endParaRPr lang="en-GB" sz="2400" dirty="0">
              <a:solidFill>
                <a:schemeClr val="bg1"/>
              </a:solidFill>
            </a:endParaRPr>
          </a:p>
          <a:p>
            <a:r>
              <a:rPr lang="en-GB" sz="2400" dirty="0">
                <a:solidFill>
                  <a:schemeClr val="bg1"/>
                </a:solidFill>
              </a:rPr>
              <a:t>Lets discuss….</a:t>
            </a:r>
          </a:p>
        </p:txBody>
      </p:sp>
    </p:spTree>
    <p:extLst>
      <p:ext uri="{BB962C8B-B14F-4D97-AF65-F5344CB8AC3E}">
        <p14:creationId xmlns:p14="http://schemas.microsoft.com/office/powerpoint/2010/main" val="1142652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9181" y="1126825"/>
            <a:ext cx="6023070" cy="4339650"/>
          </a:xfrm>
          <a:prstGeom prst="rect">
            <a:avLst/>
          </a:prstGeom>
        </p:spPr>
        <p:txBody>
          <a:bodyPr wrap="square">
            <a:spAutoFit/>
          </a:bodyPr>
          <a:lstStyle/>
          <a:p>
            <a:pPr algn="ctr"/>
            <a:r>
              <a:rPr lang="en-GB" sz="2000" b="1" dirty="0">
                <a:solidFill>
                  <a:schemeClr val="bg1"/>
                </a:solidFill>
                <a:latin typeface="Arial" panose="020B0604020202020204" pitchFamily="34" charset="0"/>
                <a:cs typeface="Arial" panose="020B0604020202020204" pitchFamily="34" charset="0"/>
              </a:rPr>
              <a:t>Cultural diversity</a:t>
            </a:r>
          </a:p>
          <a:p>
            <a:pPr algn="ctr"/>
            <a:endParaRPr lang="en-GB" sz="1600" dirty="0">
              <a:solidFill>
                <a:schemeClr val="bg1"/>
              </a:solidFill>
              <a:latin typeface="Arial" panose="020B0604020202020204" pitchFamily="34" charset="0"/>
              <a:cs typeface="Arial" panose="020B0604020202020204" pitchFamily="34" charset="0"/>
            </a:endParaRPr>
          </a:p>
          <a:p>
            <a:r>
              <a:rPr lang="en-GB" sz="1600" b="1" dirty="0">
                <a:solidFill>
                  <a:schemeClr val="bg1"/>
                </a:solidFill>
                <a:latin typeface="Arial" panose="020B0604020202020204" pitchFamily="34" charset="0"/>
                <a:cs typeface="Arial" panose="020B0604020202020204" pitchFamily="34" charset="0"/>
              </a:rPr>
              <a:t>In the workplace is when companies actively hire employees from all different backgrounds; regardless of race, religion and culture. </a:t>
            </a:r>
          </a:p>
          <a:p>
            <a:endParaRPr lang="en-GB" sz="1600" b="1" dirty="0">
              <a:solidFill>
                <a:schemeClr val="bg1"/>
              </a:solidFill>
              <a:latin typeface="Arial" panose="020B0604020202020204" pitchFamily="34" charset="0"/>
              <a:cs typeface="Arial" panose="020B0604020202020204" pitchFamily="34" charset="0"/>
            </a:endParaRPr>
          </a:p>
          <a:p>
            <a:r>
              <a:rPr lang="en-GB" sz="1600" b="1" dirty="0">
                <a:solidFill>
                  <a:schemeClr val="bg1"/>
                </a:solidFill>
                <a:latin typeface="Arial" panose="020B0604020202020204" pitchFamily="34" charset="0"/>
                <a:cs typeface="Arial" panose="020B0604020202020204" pitchFamily="34" charset="0"/>
              </a:rPr>
              <a:t>When companies recruit and retain a diverse pool of people, it brings about different benefits to the company as well as its employees.</a:t>
            </a:r>
          </a:p>
          <a:p>
            <a:endParaRPr lang="en-GB" sz="1600" b="1" dirty="0">
              <a:solidFill>
                <a:schemeClr val="bg1"/>
              </a:solidFill>
              <a:latin typeface="Arial" panose="020B0604020202020204" pitchFamily="34" charset="0"/>
              <a:cs typeface="Arial" panose="020B0604020202020204" pitchFamily="34" charset="0"/>
            </a:endParaRPr>
          </a:p>
          <a:p>
            <a:endParaRPr lang="en-GB" sz="1600" b="1" dirty="0">
              <a:solidFill>
                <a:schemeClr val="bg1"/>
              </a:solidFill>
              <a:latin typeface="Arial" panose="020B0604020202020204" pitchFamily="34" charset="0"/>
              <a:cs typeface="Arial" panose="020B0604020202020204" pitchFamily="34" charset="0"/>
            </a:endParaRPr>
          </a:p>
          <a:p>
            <a:r>
              <a:rPr lang="en-GB" sz="1600" b="1" dirty="0">
                <a:solidFill>
                  <a:schemeClr val="bg1"/>
                </a:solidFill>
                <a:latin typeface="Arial" panose="020B0604020202020204" pitchFamily="34" charset="0"/>
                <a:cs typeface="Arial" panose="020B0604020202020204" pitchFamily="34" charset="0"/>
              </a:rPr>
              <a:t>Think of humanity as a whole; we are a very diverse species across the globe, with many different cultures, languages and beliefs. </a:t>
            </a:r>
          </a:p>
          <a:p>
            <a:endParaRPr lang="en-GB" sz="1600" b="1" dirty="0">
              <a:solidFill>
                <a:schemeClr val="bg1"/>
              </a:solidFill>
              <a:latin typeface="Arial" panose="020B0604020202020204" pitchFamily="34" charset="0"/>
              <a:cs typeface="Arial" panose="020B0604020202020204" pitchFamily="34" charset="0"/>
            </a:endParaRPr>
          </a:p>
          <a:p>
            <a:r>
              <a:rPr lang="en-GB" sz="1600" b="1" dirty="0">
                <a:solidFill>
                  <a:schemeClr val="bg1"/>
                </a:solidFill>
                <a:latin typeface="Arial" panose="020B0604020202020204" pitchFamily="34" charset="0"/>
                <a:cs typeface="Arial" panose="020B0604020202020204" pitchFamily="34" charset="0"/>
              </a:rPr>
              <a:t>Why then, in this age of globalisation, should we not focus on ensuring our workforces are just as diverse?</a:t>
            </a:r>
            <a:endParaRPr lang="en-GB" sz="1600" b="1" i="0" dirty="0">
              <a:solidFill>
                <a:schemeClr val="bg1"/>
              </a:solidFill>
              <a:effectLst/>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58761AB-8448-C0F4-F82E-777C5248C184}"/>
              </a:ext>
            </a:extLst>
          </p:cNvPr>
          <p:cNvPicPr>
            <a:picLocks noChangeAspect="1"/>
          </p:cNvPicPr>
          <p:nvPr/>
        </p:nvPicPr>
        <p:blipFill>
          <a:blip r:embed="rId2"/>
          <a:stretch>
            <a:fillRect/>
          </a:stretch>
        </p:blipFill>
        <p:spPr>
          <a:xfrm>
            <a:off x="6677292" y="1924733"/>
            <a:ext cx="4944339" cy="2746855"/>
          </a:xfrm>
          <a:prstGeom prst="rect">
            <a:avLst/>
          </a:prstGeom>
        </p:spPr>
      </p:pic>
    </p:spTree>
    <p:extLst>
      <p:ext uri="{BB962C8B-B14F-4D97-AF65-F5344CB8AC3E}">
        <p14:creationId xmlns:p14="http://schemas.microsoft.com/office/powerpoint/2010/main" val="18031193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 result for cultural diversity in organis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9898" y="1471605"/>
            <a:ext cx="5599570" cy="314975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27066" y="1843950"/>
            <a:ext cx="3762218" cy="2862322"/>
          </a:xfrm>
          <a:prstGeom prst="rect">
            <a:avLst/>
          </a:prstGeom>
          <a:noFill/>
        </p:spPr>
        <p:txBody>
          <a:bodyPr wrap="square" rtlCol="0">
            <a:spAutoFit/>
          </a:bodyPr>
          <a:lstStyle/>
          <a:p>
            <a:r>
              <a:rPr lang="en-GB" sz="2000" b="1" dirty="0">
                <a:solidFill>
                  <a:schemeClr val="bg1"/>
                </a:solidFill>
              </a:rPr>
              <a:t>What do you think are the challenges of ensuring and maintaining diversity in workplace?</a:t>
            </a:r>
          </a:p>
          <a:p>
            <a:r>
              <a:rPr lang="en-GB" sz="2000" b="1" dirty="0">
                <a:solidFill>
                  <a:schemeClr val="bg1"/>
                </a:solidFill>
              </a:rPr>
              <a:t>How would you as a leader over come these challenges?</a:t>
            </a:r>
          </a:p>
          <a:p>
            <a:endParaRPr lang="en-GB" sz="2000" b="1" dirty="0">
              <a:solidFill>
                <a:schemeClr val="bg1"/>
              </a:solidFill>
            </a:endParaRPr>
          </a:p>
          <a:p>
            <a:endParaRPr lang="en-GB" sz="2000" b="1" dirty="0">
              <a:solidFill>
                <a:schemeClr val="bg1"/>
              </a:solidFill>
            </a:endParaRPr>
          </a:p>
          <a:p>
            <a:r>
              <a:rPr lang="en-GB" sz="2000" b="1" dirty="0">
                <a:solidFill>
                  <a:schemeClr val="bg1"/>
                </a:solidFill>
              </a:rPr>
              <a:t>Let's discuss…….</a:t>
            </a:r>
          </a:p>
        </p:txBody>
      </p:sp>
    </p:spTree>
    <p:extLst>
      <p:ext uri="{BB962C8B-B14F-4D97-AF65-F5344CB8AC3E}">
        <p14:creationId xmlns:p14="http://schemas.microsoft.com/office/powerpoint/2010/main" val="1933774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72971607"/>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200_Powerpoint Template Standard 4x3</Template>
  <TotalTime>0</TotalTime>
  <Words>1674</Words>
  <Application>Microsoft Office PowerPoint</Application>
  <PresentationFormat>Widescreen</PresentationFormat>
  <Paragraphs>173</Paragraphs>
  <Slides>28</Slides>
  <Notes>6</Notes>
  <HiddenSlides>0</HiddenSlides>
  <MMClips>2</MMClips>
  <ScaleCrop>false</ScaleCrop>
  <HeadingPairs>
    <vt:vector size="6" baseType="variant">
      <vt:variant>
        <vt:lpstr>Fonts Used</vt:lpstr>
      </vt:variant>
      <vt:variant>
        <vt:i4>5</vt:i4>
      </vt:variant>
      <vt:variant>
        <vt:lpstr>Theme</vt:lpstr>
      </vt:variant>
      <vt:variant>
        <vt:i4>16</vt:i4>
      </vt:variant>
      <vt:variant>
        <vt:lpstr>Slide Titles</vt:lpstr>
      </vt:variant>
      <vt:variant>
        <vt:i4>28</vt:i4>
      </vt:variant>
    </vt:vector>
  </HeadingPairs>
  <TitlesOfParts>
    <vt:vector size="49" baseType="lpstr">
      <vt:lpstr>Arial</vt:lpstr>
      <vt:lpstr>Calibri</vt:lpstr>
      <vt:lpstr>Calibri Light</vt:lpstr>
      <vt:lpstr>Times New Roman</vt:lpstr>
      <vt:lpstr>Wingdings</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Effective Management  BMGM4000     Dr Jayne Griffith-Parry</vt:lpstr>
      <vt:lpstr>  LEADERSHIP IS WINNING THE HEARTS AND SOULS OF OTHERS !</vt:lpstr>
      <vt:lpstr>You are starting your shift at 10:00 as a waiter within a busy high street restaurant.  There are 60 diners already booked but there is the capacity for another 40 walk ins  You have 4 waiters working with you.  Today you are the most senior member of staff front of house.  How do you prepare for the service? What will your role be during service? What will you do at the end of service  Prepare your plan for the service in writing Accompanied by 2 PowerPoint slides to illustrate your plan  </vt:lpstr>
      <vt:lpstr>Key components of leadership</vt:lpstr>
      <vt:lpstr>The Leaders Role  </vt:lpstr>
      <vt:lpstr>  So what traits does a leader have to have? </vt:lpstr>
      <vt:lpstr>                            Intelligence &amp; Action Centered              Accepts Responsibility           Task Competence      Understands Needs          People Skills                   Need for achievement                            Capacity to motivate  Courage and resolution                Perseveres                Trustworthy                                                 Self confidence                Decisiveness Assertive                                             Adaptable and flexible    Has emotional Stability                                                         Creative </vt:lpstr>
      <vt:lpstr>   How do we become a leader?</vt:lpstr>
      <vt:lpstr>Authoritarian  leadership style:   Command and hold over their employees   Team cannot put forward their views, cannot criticize or question  Speedy decision-making, greater productivity, gets things done  Greater employee alienation, de-motivation, absence, turnover</vt:lpstr>
      <vt:lpstr>Democratic / Participative leadership style:   invite and encourage the team members to play an important role in decision-making  ultimate decision-making power rests with the leader.   guides employees on what to perform and how to perform, encourages feedback   leads to satisfied, motivated and more skilled employees, positive environment, creativity  only drawback that it is time-consuming.  </vt:lpstr>
      <vt:lpstr>Your leadership style  Take 15 minutes to right a list of strengths and weaknesses based on the role of a Leader…   What do you do well?  What do you struggle with?</vt:lpstr>
      <vt:lpstr>Model of Theory: Hersey and Blanchard (1969)</vt:lpstr>
      <vt:lpstr>Action Centred Leadership – John Adair</vt:lpstr>
      <vt:lpstr>PowerPoint Presentation</vt:lpstr>
      <vt:lpstr>PowerPoint Presentation</vt:lpstr>
      <vt:lpstr>PowerPoint Presentation</vt:lpstr>
      <vt:lpstr>Prejudice</vt:lpstr>
      <vt:lpstr>PowerPoint Presentation</vt:lpstr>
      <vt:lpstr>PowerPoint Presentation</vt:lpstr>
      <vt:lpstr>How would you ensure, your colleagues or guests do not feel excluded/ discriminated against within your organisation?  Take 15 minutes to write a basic strategy to promote inclusion and prevent discrimination</vt:lpstr>
      <vt:lpstr>Ethnocentrism</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Shehla Khan</dc:creator>
  <cp:lastModifiedBy>Jayne Griffith Parry</cp:lastModifiedBy>
  <cp:revision>38</cp:revision>
  <dcterms:created xsi:type="dcterms:W3CDTF">2020-02-26T14:14:34Z</dcterms:created>
  <dcterms:modified xsi:type="dcterms:W3CDTF">2023-01-31T08:50:31Z</dcterms:modified>
</cp:coreProperties>
</file>