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7"/>
  </p:handoutMasterIdLst>
  <p:sldIdLst>
    <p:sldId id="332" r:id="rId3"/>
    <p:sldId id="295" r:id="rId5"/>
    <p:sldId id="313" r:id="rId6"/>
  </p:sldIdLst>
  <p:sldSz cx="12192000" cy="6858000"/>
  <p:notesSz cx="6858000" cy="9144000"/>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521415D9-36F7-43E2-AB2F-B90AF26B5E84}">
      <p14:sectionLst xmlns:p14="http://schemas.microsoft.com/office/powerpoint/2010/main">
        <p14:section name="第 1 节" id="{DCD3DAD0-E118-4EA2-9365-602AACAD6084}">
          <p14:sldIdLst>
            <p14:sldId id="332"/>
          </p14:sldIdLst>
        </p14:section>
        <p14:section name="第 2 节" id="{8613BA81-C8FA-4E67-A346-2D3FA2EE70C2}">
          <p14:sldIdLst/>
        </p14:section>
        <p14:section name="第四节" id="{B312C7EB-FA4E-436D-BF73-75066F57F699}">
          <p14:sldIdLst/>
        </p14:section>
        <p14:section name="第 3 节" id="{C30FD0F0-DABA-4988-8CAA-CE26CC42A0C3}">
          <p14:sldIdLst/>
        </p14:section>
        <p14:section name="第1节" id="{07D8BC2A-D1A1-44D4-98C4-29DB01E2CDEE}">
          <p14:sldIdLst>
            <p14:sldId id="295"/>
            <p14:sldId id="31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142233"/>
    <a:srgbClr val="000000"/>
    <a:srgbClr val="FAFBFD"/>
    <a:srgbClr val="FD4A64"/>
    <a:srgbClr val="6A71E6"/>
    <a:srgbClr val="00B1D2"/>
    <a:srgbClr val="8AA3BD"/>
    <a:srgbClr val="5F63AC"/>
    <a:srgbClr val="7558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97" autoAdjust="0"/>
    <p:restoredTop sz="83558" autoAdjust="0"/>
  </p:normalViewPr>
  <p:slideViewPr>
    <p:cSldViewPr snapToGrid="0" showGuides="1">
      <p:cViewPr>
        <p:scale>
          <a:sx n="75" d="100"/>
          <a:sy n="75" d="100"/>
        </p:scale>
        <p:origin x="1260" y="858"/>
      </p:cViewPr>
      <p:guideLst>
        <p:guide orient="horz" pos="3868"/>
        <p:guide pos="7219"/>
      </p:guideLst>
    </p:cSldViewPr>
  </p:slideViewPr>
  <p:notesTextViewPr>
    <p:cViewPr>
      <p:scale>
        <a:sx n="3" d="2"/>
        <a:sy n="3" d="2"/>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viewProps" Target="viewProps.xml"/><Relationship Id="rId8" Type="http://schemas.openxmlformats.org/officeDocument/2006/relationships/presProps" Target="presProps.xml"/><Relationship Id="rId7" Type="http://schemas.openxmlformats.org/officeDocument/2006/relationships/handoutMaster" Target="handoutMasters/handout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6C064A-D61B-4B21-B757-51A9B82445B8}" type="datetimeFigureOut">
              <a:rPr lang="en-US" smtClean="0"/>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305E07-67EA-4042-A3F6-853A8AD8D209}" type="slidenum">
              <a:rPr lang="en-US" smtClean="0"/>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ea typeface="Arial" panose="020B0604020202020204" pitchFamily="34"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ea typeface="Arial" panose="020B0604020202020204" pitchFamily="34" charset="0"/>
              </a:defRPr>
            </a:lvl1pPr>
          </a:lstStyle>
          <a:p>
            <a:fld id="{B3E71700-2A4E-4AED-9E00-05FA757A75A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ea typeface="Arial" panose="020B0604020202020204" pitchFamily="34"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ea typeface="Arial" panose="020B0604020202020204" pitchFamily="34" charset="0"/>
              </a:defRPr>
            </a:lvl1pPr>
          </a:lstStyle>
          <a:p>
            <a:fld id="{C0AA9EA2-4E0C-4ED9-900A-7F897B70E54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Arial" panose="020B0604020202020204" pitchFamily="34" charset="0"/>
        <a:cs typeface="+mn-cs"/>
      </a:defRPr>
    </a:lvl1pPr>
    <a:lvl2pPr marL="457200" algn="l" defTabSz="914400" rtl="0" eaLnBrk="1" latinLnBrk="0" hangingPunct="1">
      <a:defRPr sz="1200" kern="1200">
        <a:solidFill>
          <a:schemeClr val="tx1"/>
        </a:solidFill>
        <a:latin typeface="Arial" panose="020B0604020202020204" pitchFamily="34" charset="0"/>
        <a:ea typeface="Arial" panose="020B0604020202020204" pitchFamily="34" charset="0"/>
        <a:cs typeface="+mn-cs"/>
      </a:defRPr>
    </a:lvl2pPr>
    <a:lvl3pPr marL="914400" algn="l" defTabSz="914400" rtl="0" eaLnBrk="1" latinLnBrk="0" hangingPunct="1">
      <a:defRPr sz="1200" kern="1200">
        <a:solidFill>
          <a:schemeClr val="tx1"/>
        </a:solidFill>
        <a:latin typeface="Arial" panose="020B0604020202020204" pitchFamily="34" charset="0"/>
        <a:ea typeface="Arial" panose="020B0604020202020204" pitchFamily="34" charset="0"/>
        <a:cs typeface="+mn-cs"/>
      </a:defRPr>
    </a:lvl3pPr>
    <a:lvl4pPr marL="1371600" algn="l" defTabSz="914400" rtl="0" eaLnBrk="1" latinLnBrk="0" hangingPunct="1">
      <a:defRPr sz="1200" kern="1200">
        <a:solidFill>
          <a:schemeClr val="tx1"/>
        </a:solidFill>
        <a:latin typeface="Arial" panose="020B0604020202020204" pitchFamily="34" charset="0"/>
        <a:ea typeface="Arial" panose="020B0604020202020204" pitchFamily="34" charset="0"/>
        <a:cs typeface="+mn-cs"/>
      </a:defRPr>
    </a:lvl4pPr>
    <a:lvl5pPr marL="1828800" algn="l" defTabSz="914400" rtl="0" eaLnBrk="1" latinLnBrk="0" hangingPunct="1">
      <a:defRPr sz="1200" kern="1200">
        <a:solidFill>
          <a:schemeClr val="tx1"/>
        </a:solidFill>
        <a:latin typeface="Arial" panose="020B0604020202020204" pitchFamily="34" charset="0"/>
        <a:ea typeface="Arial" panose="020B0604020202020204" pitchFamily="34"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全局英文字体：</a:t>
            </a:r>
            <a:r>
              <a:rPr lang="en-US" altLang="zh-CN"/>
              <a:t>Arial</a:t>
            </a:r>
            <a:endParaRPr lang="en-US" altLang="zh-CN"/>
          </a:p>
          <a:p>
            <a:r>
              <a:rPr lang="zh-CN" altLang="en-US"/>
              <a:t>全局中文字体：微软雅黑 </a:t>
            </a:r>
            <a:endParaRPr lang="en-US" altLang="zh-CN"/>
          </a:p>
          <a:p>
            <a:r>
              <a:rPr lang="zh-CN" altLang="en-US"/>
              <a:t>无用到特殊字体，建议使用微软</a:t>
            </a:r>
            <a:r>
              <a:rPr lang="en-US" altLang="zh-CN"/>
              <a:t>OFFICE2013</a:t>
            </a:r>
            <a:r>
              <a:rPr lang="zh-CN" altLang="en-US"/>
              <a:t>或</a:t>
            </a:r>
            <a:r>
              <a:rPr lang="en-US" altLang="zh-CN"/>
              <a:t>2016</a:t>
            </a:r>
            <a:r>
              <a:rPr lang="zh-CN" altLang="en-US"/>
              <a:t>演示，效果更佳</a:t>
            </a:r>
            <a:endParaRPr lang="zh-CN" altLang="en-US"/>
          </a:p>
          <a:p>
            <a:r>
              <a:rPr lang="zh-CN" altLang="en-US"/>
              <a:t>感谢你的购买</a:t>
            </a:r>
            <a:endParaRPr lang="zh-CN" altLang="en-US"/>
          </a:p>
          <a:p>
            <a:endParaRPr lang="zh-CN" altLang="en-US"/>
          </a:p>
          <a:p>
            <a:r>
              <a:rPr lang="zh-CN" altLang="en-US"/>
              <a:t>更多作品，请访问作者主页，为你职场助力。</a:t>
            </a:r>
            <a:endParaRPr lang="zh-CN" altLang="en-US"/>
          </a:p>
          <a:p>
            <a:r>
              <a:rPr lang="zh-CN" altLang="en-US"/>
              <a:t>售后服务</a:t>
            </a:r>
            <a:r>
              <a:rPr lang="en-US" altLang="zh-CN"/>
              <a:t>QQ</a:t>
            </a:r>
            <a:r>
              <a:rPr lang="zh-CN" altLang="en-US"/>
              <a:t>：</a:t>
            </a:r>
            <a:r>
              <a:rPr lang="en-US" altLang="zh-CN"/>
              <a:t>835692134</a:t>
            </a:r>
            <a:endParaRPr lang="zh-CN" altLang="en-US"/>
          </a:p>
          <a:p>
            <a:endParaRPr lang="zh-CN" altLang="en-US"/>
          </a:p>
          <a:p>
            <a:endParaRPr lang="zh-CN" altLang="en-US"/>
          </a:p>
          <a:p>
            <a:endParaRPr lang="zh-CN" altLang="en-US"/>
          </a:p>
          <a:p>
            <a:endParaRPr lang="zh-CN" altLang="en-US"/>
          </a:p>
        </p:txBody>
      </p:sp>
      <p:sp>
        <p:nvSpPr>
          <p:cNvPr id="4" name="灯片编号占位符 3"/>
          <p:cNvSpPr>
            <a:spLocks noGrp="1"/>
          </p:cNvSpPr>
          <p:nvPr>
            <p:ph type="sldNum" sz="quarter" idx="10"/>
          </p:nvPr>
        </p:nvSpPr>
        <p:spPr/>
        <p:txBody>
          <a:bodyPr/>
          <a:lstStyle/>
          <a:p>
            <a:fld id="{C0AA9EA2-4E0C-4ED9-900A-7F897B70E547}"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142233"/>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142233"/>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142233"/>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142233"/>
        </a:solidFill>
        <a:effectLst/>
      </p:bgPr>
    </p:bg>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6930888" y="2025660"/>
            <a:ext cx="5261113" cy="2994992"/>
          </a:xfrm>
          <a:custGeom>
            <a:avLst/>
            <a:gdLst>
              <a:gd name="connsiteX0" fmla="*/ 0 w 5261113"/>
              <a:gd name="connsiteY0" fmla="*/ 0 h 2994992"/>
              <a:gd name="connsiteX1" fmla="*/ 5261113 w 5261113"/>
              <a:gd name="connsiteY1" fmla="*/ 0 h 2994992"/>
              <a:gd name="connsiteX2" fmla="*/ 5261113 w 5261113"/>
              <a:gd name="connsiteY2" fmla="*/ 2994992 h 2994992"/>
              <a:gd name="connsiteX3" fmla="*/ 0 w 5261113"/>
              <a:gd name="connsiteY3" fmla="*/ 2994992 h 2994992"/>
            </a:gdLst>
            <a:ahLst/>
            <a:cxnLst>
              <a:cxn ang="0">
                <a:pos x="connsiteX0" y="connsiteY0"/>
              </a:cxn>
              <a:cxn ang="0">
                <a:pos x="connsiteX1" y="connsiteY1"/>
              </a:cxn>
              <a:cxn ang="0">
                <a:pos x="connsiteX2" y="connsiteY2"/>
              </a:cxn>
              <a:cxn ang="0">
                <a:pos x="connsiteX3" y="connsiteY3"/>
              </a:cxn>
            </a:cxnLst>
            <a:rect l="l" t="t" r="r" b="b"/>
            <a:pathLst>
              <a:path w="5261113" h="2994992">
                <a:moveTo>
                  <a:pt x="0" y="0"/>
                </a:moveTo>
                <a:lnTo>
                  <a:pt x="5261113" y="0"/>
                </a:lnTo>
                <a:lnTo>
                  <a:pt x="5261113" y="2994992"/>
                </a:lnTo>
                <a:lnTo>
                  <a:pt x="0" y="2994992"/>
                </a:lnTo>
                <a:close/>
              </a:path>
            </a:pathLst>
          </a:custGeom>
        </p:spPr>
        <p:txBody>
          <a:bodyPr wrap="square">
            <a:noAutofit/>
          </a:body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142233"/>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117600" y="1827213"/>
            <a:ext cx="3090863" cy="3048000"/>
          </a:xfrm>
          <a:prstGeom prst="rect">
            <a:avLst/>
          </a:prstGeom>
          <a:effectLst>
            <a:glow rad="101600">
              <a:schemeClr val="accent1">
                <a:satMod val="175000"/>
                <a:alpha val="40000"/>
              </a:schemeClr>
            </a:glow>
          </a:effectLst>
        </p:spPr>
        <p:txBody>
          <a:bodyPr/>
          <a:lstStyle/>
          <a:p>
            <a:endParaRPr lang="zh-CN" altLang="en-US"/>
          </a:p>
        </p:txBody>
      </p:sp>
      <p:sp>
        <p:nvSpPr>
          <p:cNvPr id="7" name="图片占位符 5"/>
          <p:cNvSpPr>
            <a:spLocks noGrp="1"/>
          </p:cNvSpPr>
          <p:nvPr>
            <p:ph type="pic" sz="quarter" idx="11"/>
          </p:nvPr>
        </p:nvSpPr>
        <p:spPr>
          <a:xfrm>
            <a:off x="4549551" y="1827213"/>
            <a:ext cx="3090863" cy="3048000"/>
          </a:xfrm>
          <a:prstGeom prst="rect">
            <a:avLst/>
          </a:prstGeom>
          <a:effectLst>
            <a:glow rad="101600">
              <a:schemeClr val="accent1">
                <a:satMod val="175000"/>
                <a:alpha val="40000"/>
              </a:schemeClr>
            </a:glow>
          </a:effectLst>
        </p:spPr>
        <p:txBody>
          <a:bodyPr/>
          <a:lstStyle/>
          <a:p>
            <a:endParaRPr lang="zh-CN" altLang="en-US"/>
          </a:p>
        </p:txBody>
      </p:sp>
      <p:sp>
        <p:nvSpPr>
          <p:cNvPr id="8" name="图片占位符 5"/>
          <p:cNvSpPr>
            <a:spLocks noGrp="1"/>
          </p:cNvSpPr>
          <p:nvPr>
            <p:ph type="pic" sz="quarter" idx="12"/>
          </p:nvPr>
        </p:nvSpPr>
        <p:spPr>
          <a:xfrm>
            <a:off x="8012566" y="1827213"/>
            <a:ext cx="3090863" cy="3048000"/>
          </a:xfrm>
          <a:prstGeom prst="rect">
            <a:avLst/>
          </a:prstGeom>
          <a:effectLst>
            <a:glow rad="101600">
              <a:schemeClr val="accent1">
                <a:satMod val="175000"/>
                <a:alpha val="40000"/>
              </a:schemeClr>
            </a:glow>
          </a:effectLst>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1639066" y="1799449"/>
            <a:ext cx="3901087" cy="3902988"/>
          </a:xfrm>
          <a:prstGeom prst="ellipse">
            <a:avLst/>
          </a:prstGeom>
          <a:effectLst>
            <a:glow rad="101600">
              <a:schemeClr val="accent2">
                <a:satMod val="175000"/>
                <a:alpha val="40000"/>
              </a:schemeClr>
            </a:glow>
          </a:effectLst>
        </p:spPr>
        <p:txBody>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8818563" y="1738313"/>
            <a:ext cx="1954212" cy="3414712"/>
          </a:xfrm>
          <a:prstGeom prst="rect">
            <a:avLst/>
          </a:prstGeom>
        </p:spPr>
        <p:txBody>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4368802" y="1803060"/>
            <a:ext cx="1684337" cy="1675607"/>
          </a:xfrm>
          <a:prstGeom prst="rect">
            <a:avLst/>
          </a:prstGeom>
        </p:spPr>
        <p:txBody>
          <a:bodyPr/>
          <a:lstStyle/>
          <a:p>
            <a:endParaRPr lang="zh-CN" altLang="en-US"/>
          </a:p>
        </p:txBody>
      </p:sp>
      <p:sp>
        <p:nvSpPr>
          <p:cNvPr id="9" name="图片占位符 7"/>
          <p:cNvSpPr>
            <a:spLocks noGrp="1"/>
          </p:cNvSpPr>
          <p:nvPr>
            <p:ph type="pic" sz="quarter" idx="11"/>
          </p:nvPr>
        </p:nvSpPr>
        <p:spPr>
          <a:xfrm>
            <a:off x="6096002" y="1803060"/>
            <a:ext cx="1685925" cy="1675607"/>
          </a:xfrm>
          <a:prstGeom prst="rect">
            <a:avLst/>
          </a:prstGeom>
        </p:spPr>
        <p:txBody>
          <a:bodyPr/>
          <a:lstStyle/>
          <a:p>
            <a:endParaRPr lang="zh-CN" altLang="en-US"/>
          </a:p>
        </p:txBody>
      </p:sp>
      <p:sp>
        <p:nvSpPr>
          <p:cNvPr id="10" name="图片占位符 7"/>
          <p:cNvSpPr>
            <a:spLocks noGrp="1"/>
          </p:cNvSpPr>
          <p:nvPr>
            <p:ph type="pic" sz="quarter" idx="12"/>
          </p:nvPr>
        </p:nvSpPr>
        <p:spPr>
          <a:xfrm>
            <a:off x="4368802" y="3512005"/>
            <a:ext cx="1684337" cy="1685924"/>
          </a:xfrm>
          <a:prstGeom prst="rect">
            <a:avLst/>
          </a:prstGeom>
        </p:spPr>
        <p:txBody>
          <a:bodyPr/>
          <a:lstStyle/>
          <a:p>
            <a:endParaRPr lang="zh-CN" altLang="en-US"/>
          </a:p>
        </p:txBody>
      </p:sp>
      <p:sp>
        <p:nvSpPr>
          <p:cNvPr id="11" name="图片占位符 7"/>
          <p:cNvSpPr>
            <a:spLocks noGrp="1"/>
          </p:cNvSpPr>
          <p:nvPr>
            <p:ph type="pic" sz="quarter" idx="13"/>
          </p:nvPr>
        </p:nvSpPr>
        <p:spPr>
          <a:xfrm>
            <a:off x="6096002" y="3512005"/>
            <a:ext cx="1685925" cy="1685924"/>
          </a:xfrm>
          <a:prstGeom prst="rect">
            <a:avLst/>
          </a:prstGeom>
        </p:spPr>
        <p:txBody>
          <a:bodyPr/>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a:extLst>
              <a:ext uri="{28A0092B-C50C-407E-A947-70E740481C1C}">
                <a14:useLocalDpi xmlns:a14="http://schemas.microsoft.com/office/drawing/2010/main" val="0"/>
              </a:ext>
            </a:extLst>
          </a:blip>
          <a:srcRect l="18674" t="20001" r="8861" b="19999"/>
          <a:stretch>
            <a:fillRect/>
          </a:stretch>
        </p:blipFill>
        <p:spPr>
          <a:xfrm rot="10800000">
            <a:off x="0" y="0"/>
            <a:ext cx="12192000" cy="685800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42233"/>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3600" b="1" i="0" kern="1200" baseline="0">
          <a:solidFill>
            <a:schemeClr val="accent1">
              <a:lumMod val="75000"/>
            </a:schemeClr>
          </a:solidFill>
          <a:effectLst/>
          <a:latin typeface="+mj-ea"/>
          <a:ea typeface="+mj-ea"/>
          <a:cs typeface="+mj-cs"/>
        </a:defRPr>
      </a:lvl1pPr>
    </p:titleStyle>
    <p:bodyStyle>
      <a:lvl1pPr marL="357505" indent="-357505" algn="just" defTabSz="914400" rtl="0" eaLnBrk="1" latinLnBrk="0" hangingPunct="1">
        <a:lnSpc>
          <a:spcPct val="110000"/>
        </a:lnSpc>
        <a:spcBef>
          <a:spcPts val="600"/>
        </a:spcBef>
        <a:spcAft>
          <a:spcPts val="0"/>
        </a:spcAft>
        <a:buClr>
          <a:schemeClr val="accent1"/>
        </a:buClr>
        <a:buSzPct val="60000"/>
        <a:buFont typeface="Wingdings" panose="05000000000000000000" pitchFamily="2" charset="2"/>
        <a:buChar char=""/>
        <a:defRPr lang="zh-CN" altLang="en-US" sz="2800" kern="1200" baseline="0" dirty="0" smtClean="0">
          <a:solidFill>
            <a:schemeClr val="accent1">
              <a:lumMod val="75000"/>
            </a:schemeClr>
          </a:solidFill>
          <a:latin typeface="+mn-ea"/>
          <a:ea typeface="+mn-ea"/>
          <a:cs typeface="+mn-cs"/>
        </a:defRPr>
      </a:lvl1pPr>
      <a:lvl2pPr marL="357505" indent="-357505" algn="just" defTabSz="914400" rtl="0" eaLnBrk="1" latinLnBrk="0" hangingPunct="1">
        <a:lnSpc>
          <a:spcPct val="120000"/>
        </a:lnSpc>
        <a:spcBef>
          <a:spcPts val="0"/>
        </a:spcBef>
        <a:spcAft>
          <a:spcPts val="600"/>
        </a:spcAft>
        <a:buClr>
          <a:schemeClr val="accent2">
            <a:lumMod val="60000"/>
            <a:lumOff val="40000"/>
          </a:schemeClr>
        </a:buClr>
        <a:buFont typeface="幼圆" panose="02010509060101010101" pitchFamily="49" charset="-122"/>
        <a:buChar char=" "/>
        <a:defRPr sz="2000" kern="1200" baseline="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hemeOverride" Target="../theme/themeOverride1.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themeOverride" Target="../theme/themeOverride3.xml"/><Relationship Id="rId2" Type="http://schemas.openxmlformats.org/officeDocument/2006/relationships/image" Target="../media/image4.jpeg"/><Relationship Id="rId1"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Text Box 2"/>
          <p:cNvSpPr txBox="1"/>
          <p:nvPr/>
        </p:nvSpPr>
        <p:spPr>
          <a:xfrm>
            <a:off x="576580" y="1390015"/>
            <a:ext cx="6134100" cy="4887595"/>
          </a:xfrm>
          <a:prstGeom prst="rect">
            <a:avLst/>
          </a:prstGeom>
          <a:noFill/>
        </p:spPr>
        <p:txBody>
          <a:bodyPr wrap="square" rtlCol="0">
            <a:spAutoFit/>
          </a:bodyPr>
          <a:p>
            <a:pPr algn="l">
              <a:lnSpc>
                <a:spcPct val="130000"/>
              </a:lnSpc>
            </a:pPr>
            <a:r>
              <a:rPr lang="en-US" dirty="0" smtClean="0">
                <a:solidFill>
                  <a:schemeClr val="bg1"/>
                </a:solidFill>
                <a:latin typeface="Arial" panose="020B0604020202020204" pitchFamily="34" charset="0"/>
                <a:ea typeface="Microsoft YaHei" panose="020B0503020204020204" pitchFamily="34" charset="-122"/>
              </a:rPr>
              <a:t>“Digital marketing is the act of promoting products and services through digital channels, such as social media, SEO, email, and mobile apps. Any form of marketing that involves electronic devices is considered digital marketing. </a:t>
            </a:r>
            <a:endParaRPr lang="en-US" dirty="0" smtClean="0">
              <a:solidFill>
                <a:schemeClr val="bg1"/>
              </a:solidFill>
              <a:latin typeface="Arial" panose="020B0604020202020204" pitchFamily="34" charset="0"/>
              <a:ea typeface="Microsoft YaHei" panose="020B0503020204020204" pitchFamily="34" charset="-122"/>
            </a:endParaRPr>
          </a:p>
          <a:p>
            <a:pPr algn="l">
              <a:lnSpc>
                <a:spcPct val="130000"/>
              </a:lnSpc>
            </a:pPr>
            <a:r>
              <a:rPr lang="en-US" dirty="0" smtClean="0">
                <a:solidFill>
                  <a:schemeClr val="bg1"/>
                </a:solidFill>
                <a:latin typeface="Arial" panose="020B0604020202020204" pitchFamily="34" charset="0"/>
                <a:ea typeface="Microsoft YaHei" panose="020B0503020204020204" pitchFamily="34" charset="-122"/>
              </a:rPr>
              <a:t>It can be done online and offline; in fact, both kinds are important for a well-rounded digital marketing strategy.”</a:t>
            </a:r>
            <a:endParaRPr lang="en-US" dirty="0" smtClean="0">
              <a:solidFill>
                <a:schemeClr val="bg1"/>
              </a:solidFill>
              <a:latin typeface="Arial" panose="020B0604020202020204" pitchFamily="34" charset="0"/>
              <a:ea typeface="Microsoft YaHei" panose="020B0503020204020204" pitchFamily="34" charset="-122"/>
            </a:endParaRPr>
          </a:p>
          <a:p>
            <a:pPr algn="l">
              <a:lnSpc>
                <a:spcPct val="130000"/>
              </a:lnSpc>
            </a:pPr>
            <a:r>
              <a:rPr lang="en-US" dirty="0" smtClean="0">
                <a:solidFill>
                  <a:schemeClr val="bg1"/>
                </a:solidFill>
                <a:latin typeface="Arial" panose="020B0604020202020204" pitchFamily="34" charset="0"/>
                <a:ea typeface="Microsoft YaHei" panose="020B0503020204020204" pitchFamily="34" charset="-122"/>
              </a:rPr>
              <a:t>(Patel, 2022)</a:t>
            </a:r>
            <a:endParaRPr lang="en-US" dirty="0" smtClean="0">
              <a:solidFill>
                <a:schemeClr val="bg1"/>
              </a:solidFill>
              <a:latin typeface="Arial" panose="020B0604020202020204" pitchFamily="34" charset="0"/>
              <a:ea typeface="Microsoft YaHei"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5633085" y="218440"/>
            <a:ext cx="5843905" cy="1489075"/>
          </a:xfrm>
          <a:prstGeom prst="rect">
            <a:avLst/>
          </a:prstGeom>
          <a:noFill/>
        </p:spPr>
        <p:txBody>
          <a:bodyPr wrap="square" rtlCol="0">
            <a:spAutoFit/>
          </a:bodyPr>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PLT also often uses brand influencers to get its name out there on social media. Most of these influencers are known worldwide, with the brand working with Instagram stars including Kourtney Kardashian from ‘Keeping Up with The Kardashians’ and Molly-Mae Hague from ‘Love Island’. (Noye, 2022)</a:t>
            </a:r>
            <a:endParaRPr lang="en-US" sz="1400" dirty="0" smtClean="0">
              <a:solidFill>
                <a:schemeClr val="bg1"/>
              </a:solidFill>
              <a:latin typeface="Arial" panose="020B0604020202020204" pitchFamily="34" charset="0"/>
              <a:ea typeface="Microsoft YaHei" panose="020B0503020204020204" pitchFamily="34" charset="-122"/>
            </a:endParaRPr>
          </a:p>
        </p:txBody>
      </p:sp>
      <p:sp>
        <p:nvSpPr>
          <p:cNvPr id="3" name="Text Box 2"/>
          <p:cNvSpPr txBox="1"/>
          <p:nvPr/>
        </p:nvSpPr>
        <p:spPr>
          <a:xfrm>
            <a:off x="5633085" y="1707515"/>
            <a:ext cx="5207635" cy="1209675"/>
          </a:xfrm>
          <a:prstGeom prst="rect">
            <a:avLst/>
          </a:prstGeom>
          <a:noFill/>
        </p:spPr>
        <p:txBody>
          <a:bodyPr wrap="square" rtlCol="0">
            <a:spAutoFit/>
          </a:bodyPr>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 I think they do skim over customer acquisition, and do not personalise or target different emails to different groups, which could benefit them if they decide to do this in the future. (Stokes, 2018)</a:t>
            </a:r>
            <a:endParaRPr lang="en-US" sz="1400" dirty="0" smtClean="0">
              <a:solidFill>
                <a:schemeClr val="bg1"/>
              </a:solidFill>
              <a:latin typeface="Arial" panose="020B0604020202020204" pitchFamily="34" charset="0"/>
              <a:ea typeface="Microsoft YaHei" panose="020B0503020204020204" pitchFamily="34" charset="-122"/>
            </a:endParaRPr>
          </a:p>
        </p:txBody>
      </p:sp>
      <p:sp>
        <p:nvSpPr>
          <p:cNvPr id="4" name="Text Box 3"/>
          <p:cNvSpPr txBox="1"/>
          <p:nvPr/>
        </p:nvSpPr>
        <p:spPr>
          <a:xfrm>
            <a:off x="5633085" y="2936875"/>
            <a:ext cx="5423535" cy="2047875"/>
          </a:xfrm>
          <a:prstGeom prst="rect">
            <a:avLst/>
          </a:prstGeom>
          <a:noFill/>
        </p:spPr>
        <p:txBody>
          <a:bodyPr wrap="square" rtlCol="0">
            <a:spAutoFit/>
          </a:bodyPr>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We’re currently integrating a new CRM  system. It's used to manage the data for various customer touchpoints in one place, and the subsequent communications, through a variety of different channels, such as email, SMS, push notifications etc. This will allow us to communicate with our customer base more efficiently, bring them more relevant offers and information at the time it suits them best. (Lavey, 2021)</a:t>
            </a:r>
            <a:endParaRPr lang="en-US" sz="1400" dirty="0" smtClean="0">
              <a:solidFill>
                <a:schemeClr val="bg1"/>
              </a:solidFill>
              <a:latin typeface="Arial" panose="020B0604020202020204" pitchFamily="34" charset="0"/>
              <a:ea typeface="Microsoft YaHei" panose="020B0503020204020204" pitchFamily="34" charset="-122"/>
            </a:endParaRPr>
          </a:p>
        </p:txBody>
      </p:sp>
      <p:sp>
        <p:nvSpPr>
          <p:cNvPr id="5" name="Text Box 4"/>
          <p:cNvSpPr txBox="1"/>
          <p:nvPr/>
        </p:nvSpPr>
        <p:spPr>
          <a:xfrm>
            <a:off x="5633085" y="5004435"/>
            <a:ext cx="6085205" cy="650240"/>
          </a:xfrm>
          <a:prstGeom prst="rect">
            <a:avLst/>
          </a:prstGeom>
          <a:noFill/>
        </p:spPr>
        <p:txBody>
          <a:bodyPr wrap="square" rtlCol="0">
            <a:spAutoFit/>
          </a:bodyPr>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“The first thing I thought when I saw the virtual model was that it was going to negatively impact their sales. (Faulkner, 2022)</a:t>
            </a:r>
            <a:endParaRPr lang="en-US" sz="1400" dirty="0" smtClean="0">
              <a:solidFill>
                <a:schemeClr val="bg1"/>
              </a:solidFill>
              <a:latin typeface="Arial" panose="020B0604020202020204" pitchFamily="34" charset="0"/>
              <a:ea typeface="Microsoft YaHei" panose="020B0503020204020204" pitchFamily="3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8321687" y="833738"/>
            <a:ext cx="2966974" cy="5380114"/>
          </a:xfrm>
          <a:prstGeom prst="rect">
            <a:avLst/>
          </a:prstGeom>
        </p:spPr>
      </p:pic>
      <p:sp>
        <p:nvSpPr>
          <p:cNvPr id="2" name="TextBox 18"/>
          <p:cNvSpPr txBox="1"/>
          <p:nvPr/>
        </p:nvSpPr>
        <p:spPr>
          <a:xfrm>
            <a:off x="449316" y="1204362"/>
            <a:ext cx="4053046" cy="534035"/>
          </a:xfrm>
          <a:prstGeom prst="rect">
            <a:avLst/>
          </a:prstGeom>
          <a:noFill/>
        </p:spPr>
        <p:txBody>
          <a:bodyPr wrap="square" rtlCol="0">
            <a:spAutoFit/>
          </a:bodyPr>
          <a:lstStyle/>
          <a:p>
            <a:pPr>
              <a:lnSpc>
                <a:spcPct val="120000"/>
              </a:lnSpc>
            </a:pPr>
            <a:r>
              <a:rPr lang="en-US" altLang="id-ID" b="1" dirty="0">
                <a:solidFill>
                  <a:schemeClr val="bg1"/>
                </a:solidFill>
                <a:cs typeface="+mn-ea"/>
                <a:sym typeface="+mn-lt"/>
              </a:rPr>
              <a:t>Reference List </a:t>
            </a:r>
            <a:endParaRPr lang="en-US" altLang="id-ID" b="1" dirty="0">
              <a:solidFill>
                <a:schemeClr val="bg1"/>
              </a:solidFill>
              <a:cs typeface="+mn-ea"/>
              <a:sym typeface="+mn-lt"/>
            </a:endParaRPr>
          </a:p>
        </p:txBody>
      </p:sp>
      <p:pic>
        <p:nvPicPr>
          <p:cNvPr id="47" name="图片占位符 4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3255" r="23255"/>
          <a:stretch>
            <a:fillRect/>
          </a:stretch>
        </p:blipFill>
        <p:spPr/>
      </p:pic>
      <p:sp>
        <p:nvSpPr>
          <p:cNvPr id="4" name="Text Box 3"/>
          <p:cNvSpPr txBox="1"/>
          <p:nvPr/>
        </p:nvSpPr>
        <p:spPr>
          <a:xfrm>
            <a:off x="226060" y="1738630"/>
            <a:ext cx="8358505" cy="4004945"/>
          </a:xfrm>
          <a:prstGeom prst="rect">
            <a:avLst/>
          </a:prstGeom>
          <a:noFill/>
        </p:spPr>
        <p:txBody>
          <a:bodyPr wrap="square" rtlCol="0">
            <a:spAutoFit/>
          </a:bodyPr>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Faulkner, A. (2022) Prettylittlething's virtual model slammed as "tone deaf" by customers, Glasgow Standard. Available at: https://glasgowstandard.com/2022/02/07/virtual-model-plt/ (Accessed: December 13, 2022). </a:t>
            </a:r>
            <a:endParaRPr lang="en-US" sz="1400" dirty="0" smtClean="0">
              <a:solidFill>
                <a:schemeClr val="bg1"/>
              </a:solidFill>
              <a:latin typeface="Arial" panose="020B0604020202020204" pitchFamily="34" charset="0"/>
              <a:ea typeface="Microsoft YaHei" panose="020B0503020204020204" pitchFamily="34" charset="-122"/>
            </a:endParaRPr>
          </a:p>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Lavey, K. (2021) Prettylittlething's transformation into a big ecommerce name, Drapers. Available at: https://www.drapersonline.com/insight/how-prettylittlething-turned-a-small-ecommerce-business-into-a-global-household-name (Accessed: December 13, 2022). </a:t>
            </a:r>
            <a:endParaRPr lang="en-US" sz="1400" dirty="0" smtClean="0">
              <a:solidFill>
                <a:schemeClr val="bg1"/>
              </a:solidFill>
              <a:latin typeface="Arial" panose="020B0604020202020204" pitchFamily="34" charset="0"/>
              <a:ea typeface="Microsoft YaHei" panose="020B0503020204020204" pitchFamily="34" charset="-122"/>
            </a:endParaRPr>
          </a:p>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Noye, M. (2022) How Prettylittlething has adapted with audience, Harvey &amp;amp; Hugo. Available at: https://www.harveyandhugo.com/how-prettylittlething-has-adapted-to-keep-up-with-its-audience/ (Accessed: December 13, 2022). </a:t>
            </a:r>
            <a:endParaRPr lang="en-US" sz="1400" dirty="0" smtClean="0">
              <a:solidFill>
                <a:schemeClr val="bg1"/>
              </a:solidFill>
              <a:latin typeface="Arial" panose="020B0604020202020204" pitchFamily="34" charset="0"/>
              <a:ea typeface="Microsoft YaHei" panose="020B0503020204020204" pitchFamily="34" charset="-122"/>
            </a:endParaRPr>
          </a:p>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Patel, N. (2022) What is Digital Marketing?, Neil Patel. Available at: https://neilpatel.com/what-is-digital-marketing/ (Accessed: December 13, 2022). </a:t>
            </a:r>
            <a:endParaRPr lang="en-US" sz="1400" dirty="0" smtClean="0">
              <a:solidFill>
                <a:schemeClr val="bg1"/>
              </a:solidFill>
              <a:latin typeface="Arial" panose="020B0604020202020204" pitchFamily="34" charset="0"/>
              <a:ea typeface="Microsoft YaHei" panose="020B0503020204020204" pitchFamily="34" charset="-122"/>
            </a:endParaRPr>
          </a:p>
          <a:p>
            <a:pPr algn="l">
              <a:lnSpc>
                <a:spcPct val="130000"/>
              </a:lnSpc>
            </a:pPr>
            <a:r>
              <a:rPr lang="en-US" sz="1400" dirty="0" smtClean="0">
                <a:solidFill>
                  <a:schemeClr val="bg1"/>
                </a:solidFill>
                <a:latin typeface="Arial" panose="020B0604020202020204" pitchFamily="34" charset="0"/>
                <a:ea typeface="Microsoft YaHei" panose="020B0503020204020204" pitchFamily="34" charset="-122"/>
              </a:rPr>
              <a:t>Stokes, K. (2018) Pretty little thing – a critical evaluation of a marketing email, digitalmarketing. Available at: https://blogs.brighton.ac.uk/kirastokes/2018/11/26/pretty-little-thing-a-critical-evaluation-of-a-marketing-email/ (Accessed: December 13, 2022). </a:t>
            </a:r>
            <a:endParaRPr lang="en-US" sz="1400" dirty="0" smtClean="0">
              <a:solidFill>
                <a:schemeClr val="bg1"/>
              </a:solidFill>
              <a:latin typeface="Arial" panose="020B0604020202020204" pitchFamily="34" charset="0"/>
              <a:ea typeface="Microsoft YaHei" panose="020B0503020204020204" pitchFamily="34" charset="-122"/>
            </a:endParaRPr>
          </a:p>
        </p:txBody>
      </p:sp>
    </p:spTree>
  </p:cSld>
  <p:clrMapOvr>
    <a:masterClrMapping/>
  </p:clrMapOvr>
</p:sld>
</file>

<file path=ppt/theme/theme1.xml><?xml version="1.0" encoding="utf-8"?>
<a:theme xmlns:a="http://schemas.openxmlformats.org/drawingml/2006/main" name="Office Theme">
  <a:themeElements>
    <a:clrScheme name="IOS苹果风创业计划书模板">
      <a:dk1>
        <a:srgbClr val="000000"/>
      </a:dk1>
      <a:lt1>
        <a:srgbClr val="FFFFFF"/>
      </a:lt1>
      <a:dk2>
        <a:srgbClr val="44546A"/>
      </a:dk2>
      <a:lt2>
        <a:srgbClr val="E7E6E6"/>
      </a:lt2>
      <a:accent1>
        <a:srgbClr val="2A78B0"/>
      </a:accent1>
      <a:accent2>
        <a:srgbClr val="2A78B0"/>
      </a:accent2>
      <a:accent3>
        <a:srgbClr val="3DACFE"/>
      </a:accent3>
      <a:accent4>
        <a:srgbClr val="518AC6"/>
      </a:accent4>
      <a:accent5>
        <a:srgbClr val="4472C4"/>
      </a:accent5>
      <a:accent6>
        <a:srgbClr val="70AD47"/>
      </a:accent6>
      <a:hlink>
        <a:srgbClr val="0563C1"/>
      </a:hlink>
      <a:folHlink>
        <a:srgbClr val="954F72"/>
      </a:folHlink>
    </a:clrScheme>
    <a:fontScheme name="Temp">
      <a:majorFont>
        <a:latin typeface="Arial"/>
        <a:ea typeface="Arial"/>
        <a:cs typeface=""/>
      </a:majorFont>
      <a:minorFont>
        <a:latin typeface="Arial"/>
        <a:ea typeface="Arial"/>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Microsoft YaHei" panose="020B0503020204020204" pitchFamily="34"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游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IOS苹果风创业计划书模板">
    <a:dk1>
      <a:srgbClr val="000000"/>
    </a:dk1>
    <a:lt1>
      <a:srgbClr val="FFFFFF"/>
    </a:lt1>
    <a:dk2>
      <a:srgbClr val="44546A"/>
    </a:dk2>
    <a:lt2>
      <a:srgbClr val="E7E6E6"/>
    </a:lt2>
    <a:accent1>
      <a:srgbClr val="2A78B0"/>
    </a:accent1>
    <a:accent2>
      <a:srgbClr val="2A78B0"/>
    </a:accent2>
    <a:accent3>
      <a:srgbClr val="3DACFE"/>
    </a:accent3>
    <a:accent4>
      <a:srgbClr val="518AC6"/>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IOS苹果风创业计划书模板">
    <a:dk1>
      <a:srgbClr val="000000"/>
    </a:dk1>
    <a:lt1>
      <a:srgbClr val="FFFFFF"/>
    </a:lt1>
    <a:dk2>
      <a:srgbClr val="44546A"/>
    </a:dk2>
    <a:lt2>
      <a:srgbClr val="E7E6E6"/>
    </a:lt2>
    <a:accent1>
      <a:srgbClr val="2A78B0"/>
    </a:accent1>
    <a:accent2>
      <a:srgbClr val="2A78B0"/>
    </a:accent2>
    <a:accent3>
      <a:srgbClr val="3DACFE"/>
    </a:accent3>
    <a:accent4>
      <a:srgbClr val="518AC6"/>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IOS苹果风创业计划书模板">
    <a:dk1>
      <a:srgbClr val="000000"/>
    </a:dk1>
    <a:lt1>
      <a:srgbClr val="FFFFFF"/>
    </a:lt1>
    <a:dk2>
      <a:srgbClr val="44546A"/>
    </a:dk2>
    <a:lt2>
      <a:srgbClr val="E7E6E6"/>
    </a:lt2>
    <a:accent1>
      <a:srgbClr val="2A78B0"/>
    </a:accent1>
    <a:accent2>
      <a:srgbClr val="2A78B0"/>
    </a:accent2>
    <a:accent3>
      <a:srgbClr val="3DACFE"/>
    </a:accent3>
    <a:accent4>
      <a:srgbClr val="518AC6"/>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A000120150327A07KPBG</Template>
  <TotalTime>0</TotalTime>
  <Words>2510</Words>
  <Application>WPS Presentation</Application>
  <PresentationFormat>宽屏</PresentationFormat>
  <Paragraphs>20</Paragraphs>
  <Slides>3</Slides>
  <Notes>11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vt:i4>
      </vt:variant>
    </vt:vector>
  </HeadingPairs>
  <TitlesOfParts>
    <vt:vector size="23" baseType="lpstr">
      <vt:lpstr>Arial</vt:lpstr>
      <vt:lpstr>SimSun</vt:lpstr>
      <vt:lpstr>Wingdings</vt:lpstr>
      <vt:lpstr>Microsoft YaHei</vt:lpstr>
      <vt:lpstr>汉仪旗黑</vt:lpstr>
      <vt:lpstr>幼圆</vt:lpstr>
      <vt:lpstr>宋体-简</vt:lpstr>
      <vt:lpstr>Segoe UI</vt:lpstr>
      <vt:lpstr>苹方-简</vt:lpstr>
      <vt:lpstr>Calibri</vt:lpstr>
      <vt:lpstr>Helvetica Neue</vt:lpstr>
      <vt:lpstr>SimSun</vt:lpstr>
      <vt:lpstr>Source Sans Pro</vt:lpstr>
      <vt:lpstr>Thonburi</vt:lpstr>
      <vt:lpstr>Oswald Regular</vt:lpstr>
      <vt:lpstr>Helvetica Light</vt:lpstr>
      <vt:lpstr>Kontrapunkt Bob Bold</vt:lpstr>
      <vt:lpstr>Arial Unicode MS</vt:lpstr>
      <vt:lpstr>SimSun</vt:lpstr>
      <vt:lpstr>Office Theme</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Jahony</dc:creator>
  <cp:lastModifiedBy>paigewride</cp:lastModifiedBy>
  <cp:revision>261</cp:revision>
  <dcterms:created xsi:type="dcterms:W3CDTF">2022-12-14T01:59:21Z</dcterms:created>
  <dcterms:modified xsi:type="dcterms:W3CDTF">2022-12-14T01:59:21Z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1033-4.8.0.7823</vt:lpwstr>
  </property>
</Properties>
</file>