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343" r:id="rId5"/>
    <p:sldId id="314" r:id="rId6"/>
    <p:sldId id="298" r:id="rId7"/>
    <p:sldId id="312" r:id="rId8"/>
    <p:sldId id="313" r:id="rId9"/>
    <p:sldId id="342" r:id="rId10"/>
    <p:sldId id="317" r:id="rId11"/>
    <p:sldId id="331" r:id="rId12"/>
    <p:sldId id="311" r:id="rId13"/>
    <p:sldId id="297" r:id="rId14"/>
    <p:sldId id="392" r:id="rId15"/>
    <p:sldId id="389" r:id="rId16"/>
    <p:sldId id="390" r:id="rId17"/>
    <p:sldId id="393" r:id="rId18"/>
    <p:sldId id="316" r:id="rId19"/>
    <p:sldId id="397" r:id="rId20"/>
    <p:sldId id="310" r:id="rId21"/>
    <p:sldId id="396" r:id="rId22"/>
    <p:sldId id="304" r:id="rId23"/>
    <p:sldId id="400" r:id="rId24"/>
    <p:sldId id="284" r:id="rId25"/>
    <p:sldId id="285" r:id="rId26"/>
    <p:sldId id="28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A0342F-8228-7011-F9EC-CAA21D9CE24C}" v="4" dt="2026-02-13T08:45:21.9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897" autoAdjust="0"/>
    <p:restoredTop sz="94660"/>
  </p:normalViewPr>
  <p:slideViewPr>
    <p:cSldViewPr>
      <p:cViewPr varScale="1">
        <p:scale>
          <a:sx n="76" d="100"/>
          <a:sy n="76" d="100"/>
        </p:scale>
        <p:origin x="54" y="30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Trevino Gonzalez" userId="S::m.tgonzalez@uwtsd.ac.uk::aa36a5e4-cd30-4109-a581-5f2fc96aeea0" providerId="AD" clId="Web-{C6A0342F-8228-7011-F9EC-CAA21D9CE24C}"/>
    <pc:docChg chg="modSld">
      <pc:chgData name="Maria Trevino Gonzalez" userId="S::m.tgonzalez@uwtsd.ac.uk::aa36a5e4-cd30-4109-a581-5f2fc96aeea0" providerId="AD" clId="Web-{C6A0342F-8228-7011-F9EC-CAA21D9CE24C}" dt="2026-02-13T08:45:20.810" v="1" actId="20577"/>
      <pc:docMkLst>
        <pc:docMk/>
      </pc:docMkLst>
      <pc:sldChg chg="modSp">
        <pc:chgData name="Maria Trevino Gonzalez" userId="S::m.tgonzalez@uwtsd.ac.uk::aa36a5e4-cd30-4109-a581-5f2fc96aeea0" providerId="AD" clId="Web-{C6A0342F-8228-7011-F9EC-CAA21D9CE24C}" dt="2026-02-13T08:45:20.810" v="1" actId="20577"/>
        <pc:sldMkLst>
          <pc:docMk/>
          <pc:sldMk cId="3988089367" sldId="390"/>
        </pc:sldMkLst>
        <pc:spChg chg="mod">
          <ac:chgData name="Maria Trevino Gonzalez" userId="S::m.tgonzalez@uwtsd.ac.uk::aa36a5e4-cd30-4109-a581-5f2fc96aeea0" providerId="AD" clId="Web-{C6A0342F-8228-7011-F9EC-CAA21D9CE24C}" dt="2026-02-13T08:45:20.810" v="1" actId="20577"/>
          <ac:spMkLst>
            <pc:docMk/>
            <pc:sldMk cId="3988089367" sldId="390"/>
            <ac:spMk id="2" creationId="{3DAFC915-EB47-494D-9315-A8F158DF0956}"/>
          </ac:spMkLst>
        </pc:spChg>
      </pc:sldChg>
    </pc:docChg>
  </pc:docChgLst>
  <pc:docChgLst>
    <pc:chgData name="Maria Trevino Gonzalez" userId="aa36a5e4-cd30-4109-a581-5f2fc96aeea0" providerId="ADAL" clId="{80AA50D9-4FB5-4D38-A605-B1DA9D52445D}"/>
    <pc:docChg chg="undo custSel modSld">
      <pc:chgData name="Maria Trevino Gonzalez" userId="aa36a5e4-cd30-4109-a581-5f2fc96aeea0" providerId="ADAL" clId="{80AA50D9-4FB5-4D38-A605-B1DA9D52445D}" dt="2026-02-13T13:16:38.991" v="143" actId="20577"/>
      <pc:docMkLst>
        <pc:docMk/>
      </pc:docMkLst>
      <pc:sldChg chg="modSp mod">
        <pc:chgData name="Maria Trevino Gonzalez" userId="aa36a5e4-cd30-4109-a581-5f2fc96aeea0" providerId="ADAL" clId="{80AA50D9-4FB5-4D38-A605-B1DA9D52445D}" dt="2026-02-13T13:12:21.998" v="70" actId="20577"/>
        <pc:sldMkLst>
          <pc:docMk/>
          <pc:sldMk cId="2121257568" sldId="284"/>
        </pc:sldMkLst>
        <pc:spChg chg="mod">
          <ac:chgData name="Maria Trevino Gonzalez" userId="aa36a5e4-cd30-4109-a581-5f2fc96aeea0" providerId="ADAL" clId="{80AA50D9-4FB5-4D38-A605-B1DA9D52445D}" dt="2026-02-13T13:12:21.998" v="70" actId="20577"/>
          <ac:spMkLst>
            <pc:docMk/>
            <pc:sldMk cId="2121257568" sldId="284"/>
            <ac:spMk id="3" creationId="{00000000-0000-0000-0000-000000000000}"/>
          </ac:spMkLst>
        </pc:spChg>
      </pc:sldChg>
      <pc:sldChg chg="modSp mod">
        <pc:chgData name="Maria Trevino Gonzalez" userId="aa36a5e4-cd30-4109-a581-5f2fc96aeea0" providerId="ADAL" clId="{80AA50D9-4FB5-4D38-A605-B1DA9D52445D}" dt="2026-02-13T13:15:28.711" v="103" actId="20577"/>
        <pc:sldMkLst>
          <pc:docMk/>
          <pc:sldMk cId="4286643812" sldId="285"/>
        </pc:sldMkLst>
        <pc:spChg chg="mod">
          <ac:chgData name="Maria Trevino Gonzalez" userId="aa36a5e4-cd30-4109-a581-5f2fc96aeea0" providerId="ADAL" clId="{80AA50D9-4FB5-4D38-A605-B1DA9D52445D}" dt="2026-02-13T13:15:28.711" v="103" actId="20577"/>
          <ac:spMkLst>
            <pc:docMk/>
            <pc:sldMk cId="4286643812" sldId="285"/>
            <ac:spMk id="3" creationId="{00000000-0000-0000-0000-000000000000}"/>
          </ac:spMkLst>
        </pc:spChg>
      </pc:sldChg>
      <pc:sldChg chg="modSp mod">
        <pc:chgData name="Maria Trevino Gonzalez" userId="aa36a5e4-cd30-4109-a581-5f2fc96aeea0" providerId="ADAL" clId="{80AA50D9-4FB5-4D38-A605-B1DA9D52445D}" dt="2026-02-13T13:16:38.991" v="143" actId="20577"/>
        <pc:sldMkLst>
          <pc:docMk/>
          <pc:sldMk cId="851766341" sldId="286"/>
        </pc:sldMkLst>
        <pc:spChg chg="mod">
          <ac:chgData name="Maria Trevino Gonzalez" userId="aa36a5e4-cd30-4109-a581-5f2fc96aeea0" providerId="ADAL" clId="{80AA50D9-4FB5-4D38-A605-B1DA9D52445D}" dt="2026-02-13T13:16:38.991" v="143" actId="20577"/>
          <ac:spMkLst>
            <pc:docMk/>
            <pc:sldMk cId="851766341" sldId="286"/>
            <ac:spMk id="3" creationId="{00000000-0000-0000-0000-000000000000}"/>
          </ac:spMkLst>
        </pc:spChg>
      </pc:sldChg>
      <pc:sldChg chg="modSp mod">
        <pc:chgData name="Maria Trevino Gonzalez" userId="aa36a5e4-cd30-4109-a581-5f2fc96aeea0" providerId="ADAL" clId="{80AA50D9-4FB5-4D38-A605-B1DA9D52445D}" dt="2026-02-12T16:42:24.851" v="1" actId="20577"/>
        <pc:sldMkLst>
          <pc:docMk/>
          <pc:sldMk cId="3966543711" sldId="343"/>
        </pc:sldMkLst>
        <pc:spChg chg="mod">
          <ac:chgData name="Maria Trevino Gonzalez" userId="aa36a5e4-cd30-4109-a581-5f2fc96aeea0" providerId="ADAL" clId="{80AA50D9-4FB5-4D38-A605-B1DA9D52445D}" dt="2026-02-12T16:42:24.851" v="1" actId="20577"/>
          <ac:spMkLst>
            <pc:docMk/>
            <pc:sldMk cId="3966543711" sldId="343"/>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26CCE-C02A-4AA6-A322-58E66CF16167}" type="datetimeFigureOut">
              <a:rPr lang="en-GB" smtClean="0"/>
              <a:t>13/02/2026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96378C-4345-4EB5-970A-5515A3F3E2CC}" type="slidenum">
              <a:rPr lang="en-GB" smtClean="0"/>
              <a:t>‹#›</a:t>
            </a:fld>
            <a:endParaRPr lang="en-GB"/>
          </a:p>
        </p:txBody>
      </p:sp>
    </p:spTree>
    <p:extLst>
      <p:ext uri="{BB962C8B-B14F-4D97-AF65-F5344CB8AC3E}">
        <p14:creationId xmlns:p14="http://schemas.microsoft.com/office/powerpoint/2010/main" val="2972231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You are</a:t>
            </a:r>
            <a:r>
              <a:rPr lang="en-US" altLang="en-US" baseline="0" dirty="0"/>
              <a:t> all aware of affordance theory</a:t>
            </a:r>
            <a:r>
              <a:rPr lang="is-IS" altLang="en-US" baseline="0" dirty="0"/>
              <a:t>….</a:t>
            </a:r>
          </a:p>
          <a:p>
            <a:endParaRPr lang="is-IS" altLang="en-US" baseline="0" dirty="0"/>
          </a:p>
          <a:p>
            <a:endParaRPr lang="en-US" altLang="en-US" dirty="0"/>
          </a:p>
          <a:p>
            <a:r>
              <a:rPr lang="en-US" altLang="en-US" dirty="0"/>
              <a:t>Studies of the affordances of the home show that more opportunities in the home improve motor development and learning readiness, </a:t>
            </a:r>
          </a:p>
          <a:p>
            <a:r>
              <a:rPr lang="en-US" altLang="en-US" dirty="0"/>
              <a:t>Studies in</a:t>
            </a:r>
            <a:r>
              <a:rPr lang="en-US" altLang="en-US" baseline="0" dirty="0"/>
              <a:t> </a:t>
            </a:r>
            <a:r>
              <a:rPr lang="en-US" altLang="en-US" baseline="0" dirty="0" err="1"/>
              <a:t>Scandanavia</a:t>
            </a:r>
            <a:r>
              <a:rPr lang="en-US" altLang="en-US" baseline="0" dirty="0"/>
              <a:t> show that children in pre schools that move in natural settings have better motor development due to the rich variety of affordances that nature offers. </a:t>
            </a:r>
            <a:endParaRPr lang="en-US" altLang="en-US" dirty="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10</a:t>
            </a:fld>
            <a:endParaRPr lang="en-GB"/>
          </a:p>
        </p:txBody>
      </p:sp>
    </p:spTree>
    <p:extLst>
      <p:ext uri="{BB962C8B-B14F-4D97-AF65-F5344CB8AC3E}">
        <p14:creationId xmlns:p14="http://schemas.microsoft.com/office/powerpoint/2010/main" val="44920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PL can’t be taught- it is developed through experiences and opportunities</a:t>
            </a:r>
          </a:p>
          <a:p>
            <a:pPr eaLnBrk="1" hangingPunct="1">
              <a:spcBef>
                <a:spcPct val="0"/>
              </a:spcBef>
            </a:pPr>
            <a:r>
              <a:rPr lang="en-US" altLang="en-US">
                <a:ea typeface="ＭＳ Ｐゴシック" panose="020B0600070205080204" pitchFamily="34" charset="-128"/>
              </a:rPr>
              <a:t>High quality PE should contribute towards PL/ 2 hours a week PE</a:t>
            </a:r>
          </a:p>
          <a:p>
            <a:pPr eaLnBrk="1" hangingPunct="1">
              <a:spcBef>
                <a:spcPct val="0"/>
              </a:spcBef>
            </a:pPr>
            <a:r>
              <a:rPr lang="en-US" altLang="en-US">
                <a:ea typeface="ＭＳ Ｐゴシック" panose="020B0600070205080204" pitchFamily="34" charset="-128"/>
              </a:rPr>
              <a:t>Extra curricular provision</a:t>
            </a:r>
          </a:p>
          <a:p>
            <a:pPr eaLnBrk="1" hangingPunct="1">
              <a:spcBef>
                <a:spcPct val="0"/>
              </a:spcBef>
            </a:pPr>
            <a:r>
              <a:rPr lang="en-US" altLang="en-US">
                <a:ea typeface="ＭＳ Ｐゴシック" panose="020B0600070205080204" pitchFamily="34" charset="-128"/>
              </a:rPr>
              <a:t>Environment- learning environment, playground</a:t>
            </a: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11</a:t>
            </a:fld>
            <a:endParaRPr lang="en-US" altLang="en-US">
              <a:latin typeface="Arial" panose="020B0604020202020204" pitchFamily="34" charset="0"/>
            </a:endParaRPr>
          </a:p>
        </p:txBody>
      </p:sp>
    </p:spTree>
    <p:extLst>
      <p:ext uri="{BB962C8B-B14F-4D97-AF65-F5344CB8AC3E}">
        <p14:creationId xmlns:p14="http://schemas.microsoft.com/office/powerpoint/2010/main" val="1590584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www.ted.com/talks/suzanne_simard_how_trees_talk_to_each_other?language=en"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6.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1772816"/>
            <a:ext cx="7772400" cy="1470025"/>
          </a:xfrm>
        </p:spPr>
        <p:txBody>
          <a:bodyPr/>
          <a:lstStyle/>
          <a:p>
            <a:pPr algn="r"/>
            <a:r>
              <a:rPr lang="en-GB" dirty="0">
                <a:solidFill>
                  <a:schemeClr val="bg1"/>
                </a:solidFill>
              </a:rPr>
              <a:t>The Theory of Affordances</a:t>
            </a:r>
            <a:br>
              <a:rPr lang="en-GB">
                <a:solidFill>
                  <a:schemeClr val="bg1"/>
                </a:solidFill>
              </a:rPr>
            </a:br>
            <a:r>
              <a:rPr lang="en-GB">
                <a:solidFill>
                  <a:schemeClr val="bg1">
                    <a:lumMod val="75000"/>
                  </a:schemeClr>
                </a:solidFill>
              </a:rPr>
              <a:t>2026</a:t>
            </a:r>
            <a:endParaRPr lang="en-GB" dirty="0">
              <a:solidFill>
                <a:schemeClr val="bg1">
                  <a:lumMod val="75000"/>
                </a:schemeClr>
              </a:solidFill>
            </a:endParaRPr>
          </a:p>
        </p:txBody>
      </p:sp>
    </p:spTree>
    <p:extLst>
      <p:ext uri="{BB962C8B-B14F-4D97-AF65-F5344CB8AC3E}">
        <p14:creationId xmlns:p14="http://schemas.microsoft.com/office/powerpoint/2010/main" val="3966543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476672"/>
            <a:ext cx="3289300" cy="4838700"/>
          </a:xfrm>
          <a:prstGeom prst="rect">
            <a:avLst/>
          </a:prstGeom>
        </p:spPr>
      </p:pic>
      <p:sp>
        <p:nvSpPr>
          <p:cNvPr id="3" name="Rectangle 2"/>
          <p:cNvSpPr/>
          <p:nvPr/>
        </p:nvSpPr>
        <p:spPr>
          <a:xfrm>
            <a:off x="6876256" y="4946040"/>
            <a:ext cx="1556836" cy="369332"/>
          </a:xfrm>
          <a:prstGeom prst="rect">
            <a:avLst/>
          </a:prstGeom>
        </p:spPr>
        <p:txBody>
          <a:bodyPr wrap="none">
            <a:spAutoFit/>
          </a:bodyPr>
          <a:lstStyle/>
          <a:p>
            <a:r>
              <a:rPr lang="en-GB" dirty="0"/>
              <a:t>Gibson, 1986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6582" y="476672"/>
            <a:ext cx="1656184" cy="1656184"/>
          </a:xfrm>
          <a:prstGeom prst="rect">
            <a:avLst/>
          </a:prstGeom>
        </p:spPr>
      </p:pic>
      <p:pic>
        <p:nvPicPr>
          <p:cNvPr id="5122" name="Picture 2">
            <a:extLst>
              <a:ext uri="{FF2B5EF4-FFF2-40B4-BE49-F238E27FC236}">
                <a16:creationId xmlns:a16="http://schemas.microsoft.com/office/drawing/2014/main" id="{7F18F787-9EA6-4BFE-88CC-F3221A1EE1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476672"/>
            <a:ext cx="2655633" cy="1486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87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fade">
                                      <p:cBhvr>
                                        <p:cTn id="12"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194" y="0"/>
            <a:ext cx="8229600" cy="1143000"/>
          </a:xfrm>
        </p:spPr>
        <p:txBody>
          <a:bodyPr/>
          <a:lstStyle/>
          <a:p>
            <a:r>
              <a:rPr lang="en-US" dirty="0">
                <a:solidFill>
                  <a:schemeClr val="accent1">
                    <a:lumMod val="75000"/>
                  </a:schemeClr>
                </a:solidFill>
              </a:rPr>
              <a:t>The theory of affordances </a:t>
            </a:r>
          </a:p>
        </p:txBody>
      </p:sp>
      <p:sp>
        <p:nvSpPr>
          <p:cNvPr id="3" name="Content Placeholder 2"/>
          <p:cNvSpPr>
            <a:spLocks noGrp="1"/>
          </p:cNvSpPr>
          <p:nvPr>
            <p:ph idx="1"/>
          </p:nvPr>
        </p:nvSpPr>
        <p:spPr>
          <a:xfrm>
            <a:off x="384397" y="1340768"/>
            <a:ext cx="8651304" cy="1828799"/>
          </a:xfrm>
        </p:spPr>
        <p:txBody>
          <a:bodyPr>
            <a:normAutofit fontScale="32500" lnSpcReduction="20000"/>
          </a:bodyPr>
          <a:lstStyle/>
          <a:p>
            <a:pPr marL="0" indent="0">
              <a:buNone/>
            </a:pPr>
            <a:r>
              <a:rPr lang="en-US" sz="9600" dirty="0">
                <a:solidFill>
                  <a:schemeClr val="accent1">
                    <a:lumMod val="75000"/>
                  </a:schemeClr>
                </a:solidFill>
              </a:rPr>
              <a:t>”The affordances of the environment are what it offers to the animal, what it provides or furnishes</a:t>
            </a:r>
            <a:r>
              <a:rPr lang="is-IS" sz="9600" dirty="0">
                <a:solidFill>
                  <a:schemeClr val="accent1">
                    <a:lumMod val="75000"/>
                  </a:schemeClr>
                </a:solidFill>
              </a:rPr>
              <a:t>…”</a:t>
            </a:r>
          </a:p>
          <a:p>
            <a:endParaRPr lang="is-IS" dirty="0">
              <a:solidFill>
                <a:schemeClr val="accent1">
                  <a:lumMod val="75000"/>
                </a:schemeClr>
              </a:solidFill>
            </a:endParaRPr>
          </a:p>
          <a:p>
            <a:endParaRPr lang="is-IS" dirty="0">
              <a:solidFill>
                <a:schemeClr val="accent1">
                  <a:lumMod val="75000"/>
                </a:schemeClr>
              </a:solidFill>
            </a:endParaRPr>
          </a:p>
          <a:p>
            <a:pPr marL="3657600" lvl="8" indent="0">
              <a:buNone/>
            </a:pPr>
            <a:r>
              <a:rPr lang="en-US" dirty="0">
                <a:solidFill>
                  <a:schemeClr val="accent1">
                    <a:lumMod val="75000"/>
                  </a:schemeClr>
                </a:solidFill>
              </a:rPr>
              <a:t>	</a:t>
            </a:r>
            <a:r>
              <a:rPr lang="en-US" dirty="0"/>
              <a:t>	</a:t>
            </a:r>
            <a:endParaRPr lang="is-IS" dirty="0"/>
          </a:p>
        </p:txBody>
      </p:sp>
      <p:sp>
        <p:nvSpPr>
          <p:cNvPr id="5" name="TextBox 4"/>
          <p:cNvSpPr txBox="1"/>
          <p:nvPr/>
        </p:nvSpPr>
        <p:spPr>
          <a:xfrm>
            <a:off x="1115616" y="2996952"/>
            <a:ext cx="6912768" cy="1569660"/>
          </a:xfrm>
          <a:prstGeom prst="rect">
            <a:avLst/>
          </a:prstGeom>
          <a:noFill/>
        </p:spPr>
        <p:txBody>
          <a:bodyPr wrap="square" rtlCol="0">
            <a:spAutoFit/>
          </a:bodyPr>
          <a:lstStyle/>
          <a:p>
            <a:r>
              <a:rPr lang="is-IS" sz="2400" dirty="0">
                <a:solidFill>
                  <a:schemeClr val="accent1">
                    <a:lumMod val="75000"/>
                  </a:schemeClr>
                </a:solidFill>
              </a:rPr>
              <a:t>However, they are relevant to the animal...eg. </a:t>
            </a:r>
            <a:r>
              <a:rPr lang="en-US" sz="2400" dirty="0">
                <a:solidFill>
                  <a:schemeClr val="accent1">
                    <a:lumMod val="75000"/>
                  </a:schemeClr>
                </a:solidFill>
              </a:rPr>
              <a:t>S</a:t>
            </a:r>
            <a:r>
              <a:rPr lang="is-IS" sz="2400" dirty="0">
                <a:solidFill>
                  <a:schemeClr val="accent1">
                    <a:lumMod val="75000"/>
                  </a:schemeClr>
                </a:solidFill>
              </a:rPr>
              <a:t>olid ground give support for animals to stand, walk run etc. </a:t>
            </a:r>
            <a:r>
              <a:rPr lang="en-US" sz="2400" dirty="0">
                <a:solidFill>
                  <a:schemeClr val="accent1">
                    <a:lumMod val="75000"/>
                  </a:schemeClr>
                </a:solidFill>
              </a:rPr>
              <a:t>B</a:t>
            </a:r>
            <a:r>
              <a:rPr lang="is-IS" sz="2400" dirty="0">
                <a:solidFill>
                  <a:schemeClr val="accent1">
                    <a:lumMod val="75000"/>
                  </a:schemeClr>
                </a:solidFill>
              </a:rPr>
              <a:t>ut a marsh land and water is sink-into-abledepending on the weight of the animal...</a:t>
            </a:r>
            <a:endParaRPr lang="en-GB" dirty="0">
              <a:solidFill>
                <a:schemeClr val="accent1">
                  <a:lumMod val="75000"/>
                </a:schemeClr>
              </a:solidFill>
            </a:endParaRPr>
          </a:p>
        </p:txBody>
      </p:sp>
    </p:spTree>
    <p:extLst>
      <p:ext uri="{BB962C8B-B14F-4D97-AF65-F5344CB8AC3E}">
        <p14:creationId xmlns:p14="http://schemas.microsoft.com/office/powerpoint/2010/main" val="73613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251520"/>
            <a:ext cx="9324528" cy="699339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12670">
            <a:off x="5642446" y="2983389"/>
            <a:ext cx="3016236" cy="21158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46" name="Picture 2">
            <a:extLst>
              <a:ext uri="{FF2B5EF4-FFF2-40B4-BE49-F238E27FC236}">
                <a16:creationId xmlns:a16="http://schemas.microsoft.com/office/drawing/2014/main" id="{6FF018EE-8DAD-46F2-865A-AEE6F0BE0C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95715">
            <a:off x="493040" y="213123"/>
            <a:ext cx="3116130" cy="20749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52" name="Picture 8" descr="See the source image">
            <a:extLst>
              <a:ext uri="{FF2B5EF4-FFF2-40B4-BE49-F238E27FC236}">
                <a16:creationId xmlns:a16="http://schemas.microsoft.com/office/drawing/2014/main" id="{5221CF7A-741E-44CD-A9BE-A5C98320D4F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082088">
            <a:off x="4518896" y="420389"/>
            <a:ext cx="3210780" cy="21405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54" name="Picture 10" descr="See the source image">
            <a:extLst>
              <a:ext uri="{FF2B5EF4-FFF2-40B4-BE49-F238E27FC236}">
                <a16:creationId xmlns:a16="http://schemas.microsoft.com/office/drawing/2014/main" id="{DE43206E-2D85-4CC7-A971-13E0A5E8C9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67821">
            <a:off x="430926" y="3045973"/>
            <a:ext cx="4141074" cy="24745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26193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500"/>
                                        <p:tgtEl>
                                          <p:spTgt spid="61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152"/>
                                        </p:tgtEl>
                                        <p:attrNameLst>
                                          <p:attrName>style.visibility</p:attrName>
                                        </p:attrNameLst>
                                      </p:cBhvr>
                                      <p:to>
                                        <p:strVal val="visible"/>
                                      </p:to>
                                    </p:set>
                                    <p:animEffect transition="in" filter="fade">
                                      <p:cBhvr>
                                        <p:cTn id="17" dur="500"/>
                                        <p:tgtEl>
                                          <p:spTgt spid="615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154"/>
                                        </p:tgtEl>
                                        <p:attrNameLst>
                                          <p:attrName>style.visibility</p:attrName>
                                        </p:attrNameLst>
                                      </p:cBhvr>
                                      <p:to>
                                        <p:strVal val="visible"/>
                                      </p:to>
                                    </p:set>
                                    <p:animEffect transition="in" filter="fade">
                                      <p:cBhvr>
                                        <p:cTn id="22" dur="500"/>
                                        <p:tgtEl>
                                          <p:spTgt spid="61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5378"/>
            <a:ext cx="3669284" cy="5733256"/>
          </a:xfrm>
        </p:spPr>
      </p:pic>
      <p:pic>
        <p:nvPicPr>
          <p:cNvPr id="7178" name="Picture 10" descr="See the source image">
            <a:extLst>
              <a:ext uri="{FF2B5EF4-FFF2-40B4-BE49-F238E27FC236}">
                <a16:creationId xmlns:a16="http://schemas.microsoft.com/office/drawing/2014/main" id="{45AFE947-BBF2-44C5-BA8F-B9274ACED392}"/>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669284" y="2609989"/>
            <a:ext cx="5474716" cy="309788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FB998C5-025F-414B-8776-67CAABEFDCFB}"/>
              </a:ext>
            </a:extLst>
          </p:cNvPr>
          <p:cNvSpPr txBox="1"/>
          <p:nvPr/>
        </p:nvSpPr>
        <p:spPr>
          <a:xfrm>
            <a:off x="4427984" y="116632"/>
            <a:ext cx="4557122" cy="2246769"/>
          </a:xfrm>
          <a:prstGeom prst="rect">
            <a:avLst/>
          </a:prstGeom>
          <a:noFill/>
        </p:spPr>
        <p:txBody>
          <a:bodyPr wrap="square" rtlCol="0">
            <a:spAutoFit/>
          </a:bodyPr>
          <a:lstStyle/>
          <a:p>
            <a:r>
              <a:rPr lang="en-GB" sz="2800" dirty="0">
                <a:solidFill>
                  <a:schemeClr val="accent1">
                    <a:lumMod val="75000"/>
                  </a:schemeClr>
                </a:solidFill>
              </a:rPr>
              <a:t>As humans we have relied upon technology to enable us to make the most of the  affordances of such environments….</a:t>
            </a:r>
          </a:p>
        </p:txBody>
      </p:sp>
    </p:spTree>
    <p:extLst>
      <p:ext uri="{BB962C8B-B14F-4D97-AF65-F5344CB8AC3E}">
        <p14:creationId xmlns:p14="http://schemas.microsoft.com/office/powerpoint/2010/main" val="576171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178"/>
                                        </p:tgtEl>
                                        <p:attrNameLst>
                                          <p:attrName>style.visibility</p:attrName>
                                        </p:attrNameLst>
                                      </p:cBhvr>
                                      <p:to>
                                        <p:strVal val="visible"/>
                                      </p:to>
                                    </p:set>
                                    <p:animEffect transition="in" filter="fade">
                                      <p:cBhvr>
                                        <p:cTn id="12" dur="500"/>
                                        <p:tgtEl>
                                          <p:spTgt spid="7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916832"/>
            <a:ext cx="9392315" cy="1754326"/>
          </a:xfrm>
          <a:prstGeom prst="rect">
            <a:avLst/>
          </a:prstGeom>
          <a:noFill/>
        </p:spPr>
        <p:txBody>
          <a:bodyPr wrap="none" rtlCol="0">
            <a:spAutoFit/>
          </a:bodyPr>
          <a:lstStyle/>
          <a:p>
            <a:r>
              <a:rPr lang="en-GB" sz="3600" dirty="0">
                <a:solidFill>
                  <a:schemeClr val="accent1">
                    <a:lumMod val="75000"/>
                  </a:schemeClr>
                </a:solidFill>
              </a:rPr>
              <a:t>The affordances of the environment are </a:t>
            </a:r>
          </a:p>
          <a:p>
            <a:r>
              <a:rPr lang="en-GB" sz="3600" dirty="0">
                <a:solidFill>
                  <a:schemeClr val="accent1">
                    <a:lumMod val="75000"/>
                  </a:schemeClr>
                </a:solidFill>
              </a:rPr>
              <a:t>what it offers the animal, what it provides or </a:t>
            </a:r>
          </a:p>
          <a:p>
            <a:r>
              <a:rPr lang="en-GB" sz="3600" dirty="0">
                <a:solidFill>
                  <a:schemeClr val="accent1">
                    <a:lumMod val="75000"/>
                  </a:schemeClr>
                </a:solidFill>
              </a:rPr>
              <a:t>furnishes, </a:t>
            </a:r>
            <a:r>
              <a:rPr lang="en-GB" sz="3600" b="1" dirty="0">
                <a:solidFill>
                  <a:srgbClr val="00B050"/>
                </a:solidFill>
              </a:rPr>
              <a:t>either for good or for ill</a:t>
            </a:r>
            <a:r>
              <a:rPr lang="en-GB" sz="3600" dirty="0"/>
              <a:t>. (p. 127) </a:t>
            </a:r>
          </a:p>
        </p:txBody>
      </p:sp>
    </p:spTree>
    <p:extLst>
      <p:ext uri="{BB962C8B-B14F-4D97-AF65-F5344CB8AC3E}">
        <p14:creationId xmlns:p14="http://schemas.microsoft.com/office/powerpoint/2010/main" val="1568753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Affordances </a:t>
            </a:r>
          </a:p>
        </p:txBody>
      </p:sp>
      <p:sp>
        <p:nvSpPr>
          <p:cNvPr id="3" name="Content Placeholder 2"/>
          <p:cNvSpPr>
            <a:spLocks noGrp="1"/>
          </p:cNvSpPr>
          <p:nvPr>
            <p:ph idx="1"/>
          </p:nvPr>
        </p:nvSpPr>
        <p:spPr>
          <a:xfrm>
            <a:off x="457200" y="2420888"/>
            <a:ext cx="8229600" cy="2232248"/>
          </a:xfrm>
        </p:spPr>
        <p:txBody>
          <a:bodyPr>
            <a:normAutofit/>
          </a:bodyPr>
          <a:lstStyle/>
          <a:p>
            <a:pPr marL="0" indent="0" algn="ctr">
              <a:buNone/>
            </a:pPr>
            <a:r>
              <a:rPr lang="en-GB" sz="3600" dirty="0">
                <a:solidFill>
                  <a:schemeClr val="accent1">
                    <a:lumMod val="75000"/>
                  </a:schemeClr>
                </a:solidFill>
              </a:rPr>
              <a:t>Often referred to as the functionally significant properties of the environment. </a:t>
            </a:r>
          </a:p>
        </p:txBody>
      </p:sp>
    </p:spTree>
    <p:extLst>
      <p:ext uri="{BB962C8B-B14F-4D97-AF65-F5344CB8AC3E}">
        <p14:creationId xmlns:p14="http://schemas.microsoft.com/office/powerpoint/2010/main" val="2638258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44000" cy="6069205"/>
          </a:xfrm>
        </p:spPr>
      </p:pic>
      <p:sp>
        <p:nvSpPr>
          <p:cNvPr id="6" name="TextBox 5"/>
          <p:cNvSpPr txBox="1"/>
          <p:nvPr/>
        </p:nvSpPr>
        <p:spPr>
          <a:xfrm>
            <a:off x="827584" y="4221088"/>
            <a:ext cx="3816424" cy="369332"/>
          </a:xfrm>
          <a:prstGeom prst="rect">
            <a:avLst/>
          </a:prstGeom>
          <a:noFill/>
        </p:spPr>
        <p:txBody>
          <a:bodyPr wrap="square" rtlCol="0">
            <a:spAutoFit/>
          </a:bodyPr>
          <a:lstStyle/>
          <a:p>
            <a:endParaRPr lang="en-GB" dirty="0"/>
          </a:p>
        </p:txBody>
      </p:sp>
      <p:sp>
        <p:nvSpPr>
          <p:cNvPr id="10" name="Rectangle 9"/>
          <p:cNvSpPr/>
          <p:nvPr/>
        </p:nvSpPr>
        <p:spPr>
          <a:xfrm>
            <a:off x="5580112" y="404664"/>
            <a:ext cx="3456384" cy="2592288"/>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3532" y="548680"/>
            <a:ext cx="3169543" cy="1493091"/>
          </a:xfrm>
          <a:prstGeom prst="rect">
            <a:avLst/>
          </a:prstGeom>
        </p:spPr>
      </p:pic>
      <p:sp>
        <p:nvSpPr>
          <p:cNvPr id="11" name="TextBox 10"/>
          <p:cNvSpPr txBox="1"/>
          <p:nvPr/>
        </p:nvSpPr>
        <p:spPr>
          <a:xfrm>
            <a:off x="5660252" y="2148063"/>
            <a:ext cx="3296102" cy="1015663"/>
          </a:xfrm>
          <a:prstGeom prst="rect">
            <a:avLst/>
          </a:prstGeom>
          <a:noFill/>
        </p:spPr>
        <p:txBody>
          <a:bodyPr wrap="square" rtlCol="0">
            <a:spAutoFit/>
          </a:bodyPr>
          <a:lstStyle/>
          <a:p>
            <a:r>
              <a:rPr lang="en-GB" sz="1400" dirty="0">
                <a:solidFill>
                  <a:schemeClr val="bg1"/>
                </a:solidFill>
                <a:hlinkClick r:id="rId4"/>
              </a:rPr>
              <a:t>https://www.ted.com/talks/suzanne_simard_how_trees_talk_to_each_other?language=en</a:t>
            </a:r>
            <a:endParaRPr lang="en-GB" sz="1400" dirty="0">
              <a:solidFill>
                <a:schemeClr val="bg1"/>
              </a:solidFill>
            </a:endParaRPr>
          </a:p>
          <a:p>
            <a:endParaRPr lang="en-GB" dirty="0"/>
          </a:p>
        </p:txBody>
      </p:sp>
    </p:spTree>
    <p:extLst>
      <p:ext uri="{BB962C8B-B14F-4D97-AF65-F5344CB8AC3E}">
        <p14:creationId xmlns:p14="http://schemas.microsoft.com/office/powerpoint/2010/main" val="166987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8229600" cy="1143000"/>
          </a:xfrm>
        </p:spPr>
        <p:txBody>
          <a:bodyPr>
            <a:normAutofit fontScale="90000"/>
          </a:bodyPr>
          <a:lstStyle/>
          <a:p>
            <a:r>
              <a:rPr lang="en-GB" dirty="0">
                <a:solidFill>
                  <a:schemeClr val="accent1">
                    <a:lumMod val="75000"/>
                  </a:schemeClr>
                </a:solidFill>
              </a:rPr>
              <a:t>Affordances provide possibilities.</a:t>
            </a:r>
          </a:p>
        </p:txBody>
      </p:sp>
    </p:spTree>
    <p:extLst>
      <p:ext uri="{BB962C8B-B14F-4D97-AF65-F5344CB8AC3E}">
        <p14:creationId xmlns:p14="http://schemas.microsoft.com/office/powerpoint/2010/main" val="3355611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Content Placeholder 2"/>
          <p:cNvSpPr>
            <a:spLocks noGrp="1"/>
          </p:cNvSpPr>
          <p:nvPr>
            <p:ph idx="1"/>
          </p:nvPr>
        </p:nvSpPr>
        <p:spPr>
          <a:xfrm>
            <a:off x="539552" y="1124744"/>
            <a:ext cx="8496944" cy="3240360"/>
          </a:xfrm>
        </p:spPr>
        <p:txBody>
          <a:bodyPr>
            <a:normAutofit/>
          </a:bodyPr>
          <a:lstStyle/>
          <a:p>
            <a:pPr marL="0" indent="0">
              <a:buNone/>
            </a:pPr>
            <a:r>
              <a:rPr lang="en-US" altLang="en-US" dirty="0">
                <a:solidFill>
                  <a:schemeClr val="accent1">
                    <a:lumMod val="75000"/>
                  </a:schemeClr>
                </a:solidFill>
              </a:rPr>
              <a:t>Affordance theory states that the world is perceived not only in terms of object shapes and spatial relationships but also in terms of object possibilities for action (affordances) perception drives action.               </a:t>
            </a:r>
          </a:p>
          <a:p>
            <a:pPr marL="0" indent="0">
              <a:buNone/>
            </a:pPr>
            <a:r>
              <a:rPr lang="en-US" altLang="en-US" dirty="0">
                <a:solidFill>
                  <a:schemeClr val="accent1">
                    <a:lumMod val="75000"/>
                  </a:schemeClr>
                </a:solidFill>
              </a:rPr>
              <a:t> (Gibson, 1986) </a:t>
            </a:r>
          </a:p>
          <a:p>
            <a:pPr marL="0" indent="0">
              <a:buNone/>
            </a:pPr>
            <a:endParaRPr lang="en-US" altLang="en-US" dirty="0"/>
          </a:p>
        </p:txBody>
      </p:sp>
    </p:spTree>
    <p:extLst>
      <p:ext uri="{BB962C8B-B14F-4D97-AF65-F5344CB8AC3E}">
        <p14:creationId xmlns:p14="http://schemas.microsoft.com/office/powerpoint/2010/main" val="1440579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M. 2016.</a:t>
            </a:r>
            <a:endParaRPr lang="en-US" altLang="en-US" sz="1500" i="1" dirty="0">
              <a:latin typeface="Candara" panose="020E0502030303020204" pitchFamily="34" charset="0"/>
            </a:endParaRPr>
          </a:p>
        </p:txBody>
      </p:sp>
      <p:cxnSp>
        <p:nvCxnSpPr>
          <p:cNvPr id="3" name="Straight Connector 2">
            <a:extLst>
              <a:ext uri="{FF2B5EF4-FFF2-40B4-BE49-F238E27FC236}">
                <a16:creationId xmlns:a16="http://schemas.microsoft.com/office/drawing/2014/main" id="{77A19200-5407-4992-98F8-70E10D22353A}"/>
              </a:ext>
            </a:extLst>
          </p:cNvPr>
          <p:cNvCxnSpPr/>
          <p:nvPr/>
        </p:nvCxnSpPr>
        <p:spPr>
          <a:xfrm>
            <a:off x="899592" y="3645024"/>
            <a:ext cx="712879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46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See the source image">
            <a:extLst>
              <a:ext uri="{FF2B5EF4-FFF2-40B4-BE49-F238E27FC236}">
                <a16:creationId xmlns:a16="http://schemas.microsoft.com/office/drawing/2014/main" id="{2EA050C2-3EAB-498B-8980-230004600F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88640"/>
            <a:ext cx="7344816" cy="490036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BFE25B9-0E35-4049-94FA-4C81931DE4E2}"/>
              </a:ext>
            </a:extLst>
          </p:cNvPr>
          <p:cNvSpPr txBox="1"/>
          <p:nvPr/>
        </p:nvSpPr>
        <p:spPr>
          <a:xfrm>
            <a:off x="3851920" y="5229200"/>
            <a:ext cx="4571188" cy="400110"/>
          </a:xfrm>
          <a:prstGeom prst="rect">
            <a:avLst/>
          </a:prstGeom>
          <a:noFill/>
        </p:spPr>
        <p:txBody>
          <a:bodyPr wrap="none" rtlCol="0">
            <a:spAutoFit/>
          </a:bodyPr>
          <a:lstStyle/>
          <a:p>
            <a:r>
              <a:rPr lang="en-GB" sz="2000" b="1" dirty="0">
                <a:solidFill>
                  <a:srgbClr val="0070C0"/>
                </a:solidFill>
              </a:rPr>
              <a:t>Serpentine Lido – Hyde Park London</a:t>
            </a:r>
          </a:p>
        </p:txBody>
      </p:sp>
    </p:spTree>
    <p:extLst>
      <p:ext uri="{BB962C8B-B14F-4D97-AF65-F5344CB8AC3E}">
        <p14:creationId xmlns:p14="http://schemas.microsoft.com/office/powerpoint/2010/main" val="40846878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See the source image">
            <a:extLst>
              <a:ext uri="{FF2B5EF4-FFF2-40B4-BE49-F238E27FC236}">
                <a16:creationId xmlns:a16="http://schemas.microsoft.com/office/drawing/2014/main" id="{CB8FC2F9-1DE0-4D9D-AA50-7F0A450918E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7424"/>
            <a:ext cx="9144000" cy="610076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DAFC915-EB47-494D-9315-A8F158DF0956}"/>
              </a:ext>
            </a:extLst>
          </p:cNvPr>
          <p:cNvSpPr txBox="1"/>
          <p:nvPr/>
        </p:nvSpPr>
        <p:spPr>
          <a:xfrm>
            <a:off x="179512" y="44624"/>
            <a:ext cx="2631233" cy="461665"/>
          </a:xfrm>
          <a:prstGeom prst="rect">
            <a:avLst/>
          </a:prstGeom>
          <a:noFill/>
        </p:spPr>
        <p:txBody>
          <a:bodyPr wrap="none" lIns="91440" tIns="45720" rIns="91440" bIns="45720" rtlCol="0" anchor="t">
            <a:spAutoFit/>
          </a:bodyPr>
          <a:lstStyle/>
          <a:p>
            <a:r>
              <a:rPr lang="en-GB" sz="2400" b="1" dirty="0">
                <a:solidFill>
                  <a:srgbClr val="0070C0"/>
                </a:solidFill>
              </a:rPr>
              <a:t>(Hardman, 2020)</a:t>
            </a:r>
          </a:p>
        </p:txBody>
      </p:sp>
      <p:pic>
        <p:nvPicPr>
          <p:cNvPr id="2050" name="Picture 2" descr="The Natural Health Service">
            <a:extLst>
              <a:ext uri="{FF2B5EF4-FFF2-40B4-BE49-F238E27FC236}">
                <a16:creationId xmlns:a16="http://schemas.microsoft.com/office/drawing/2014/main" id="{9A9F6386-92C3-0F2C-F08A-6BECA2B379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492" y="620688"/>
            <a:ext cx="1656184" cy="2362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808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429696" cy="5733256"/>
          </a:xfrm>
        </p:spPr>
      </p:pic>
      <p:pic>
        <p:nvPicPr>
          <p:cNvPr id="1028" name="Picture 4">
            <a:extLst>
              <a:ext uri="{FF2B5EF4-FFF2-40B4-BE49-F238E27FC236}">
                <a16:creationId xmlns:a16="http://schemas.microsoft.com/office/drawing/2014/main" id="{EE7A0902-68F1-0B16-D97A-5EB73CE2302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2420888"/>
            <a:ext cx="1826964" cy="27731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28CD813-BEA5-4A6F-D753-825745489821}"/>
              </a:ext>
            </a:extLst>
          </p:cNvPr>
          <p:cNvSpPr txBox="1"/>
          <p:nvPr/>
        </p:nvSpPr>
        <p:spPr>
          <a:xfrm>
            <a:off x="2222500" y="4909666"/>
            <a:ext cx="1789272" cy="369332"/>
          </a:xfrm>
          <a:prstGeom prst="rect">
            <a:avLst/>
          </a:prstGeom>
          <a:noFill/>
        </p:spPr>
        <p:txBody>
          <a:bodyPr wrap="none" rtlCol="0">
            <a:spAutoFit/>
          </a:bodyPr>
          <a:lstStyle/>
          <a:p>
            <a:r>
              <a:rPr lang="en-GB" dirty="0">
                <a:solidFill>
                  <a:schemeClr val="bg1"/>
                </a:solidFill>
              </a:rPr>
              <a:t>(Williams, 2017)</a:t>
            </a:r>
          </a:p>
        </p:txBody>
      </p:sp>
    </p:spTree>
    <p:extLst>
      <p:ext uri="{BB962C8B-B14F-4D97-AF65-F5344CB8AC3E}">
        <p14:creationId xmlns:p14="http://schemas.microsoft.com/office/powerpoint/2010/main" val="1432390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Affordances</a:t>
            </a:r>
          </a:p>
        </p:txBody>
      </p:sp>
      <p:sp>
        <p:nvSpPr>
          <p:cNvPr id="3" name="Content Placeholder 2"/>
          <p:cNvSpPr>
            <a:spLocks noGrp="1"/>
          </p:cNvSpPr>
          <p:nvPr>
            <p:ph idx="1"/>
          </p:nvPr>
        </p:nvSpPr>
        <p:spPr/>
        <p:txBody>
          <a:bodyPr/>
          <a:lstStyle/>
          <a:p>
            <a:pPr marL="0" indent="0">
              <a:buNone/>
            </a:pPr>
            <a:r>
              <a:rPr lang="en-GB" dirty="0"/>
              <a:t>Natural environments represent dynamic and rough playscapes that challenge motor activity in children. </a:t>
            </a:r>
          </a:p>
          <a:p>
            <a:pPr marL="0" indent="0">
              <a:buNone/>
            </a:pPr>
            <a:endParaRPr lang="en-GB" dirty="0"/>
          </a:p>
          <a:p>
            <a:pPr marL="0" indent="0">
              <a:buNone/>
            </a:pPr>
            <a:r>
              <a:rPr lang="en-GB" dirty="0"/>
              <a:t>(</a:t>
            </a:r>
            <a:r>
              <a:rPr lang="en-GB" dirty="0" err="1"/>
              <a:t>Fjortof</a:t>
            </a:r>
            <a:r>
              <a:rPr lang="en-GB" dirty="0"/>
              <a:t>, 2004)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1691" y="3645024"/>
            <a:ext cx="1656184" cy="1656184"/>
          </a:xfrm>
          <a:prstGeom prst="rect">
            <a:avLst/>
          </a:prstGeom>
        </p:spPr>
      </p:pic>
    </p:spTree>
    <p:extLst>
      <p:ext uri="{BB962C8B-B14F-4D97-AF65-F5344CB8AC3E}">
        <p14:creationId xmlns:p14="http://schemas.microsoft.com/office/powerpoint/2010/main" val="2642962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E0CD3-54CF-4E34-9077-AAF5FF24A386}"/>
              </a:ext>
            </a:extLst>
          </p:cNvPr>
          <p:cNvSpPr>
            <a:spLocks noGrp="1"/>
          </p:cNvSpPr>
          <p:nvPr>
            <p:ph type="title"/>
          </p:nvPr>
        </p:nvSpPr>
        <p:spPr/>
        <p:txBody>
          <a:bodyPr/>
          <a:lstStyle/>
          <a:p>
            <a:r>
              <a:rPr lang="en-GB" dirty="0"/>
              <a:t> </a:t>
            </a:r>
          </a:p>
        </p:txBody>
      </p:sp>
      <p:sp>
        <p:nvSpPr>
          <p:cNvPr id="3" name="TextBox 2">
            <a:extLst>
              <a:ext uri="{FF2B5EF4-FFF2-40B4-BE49-F238E27FC236}">
                <a16:creationId xmlns:a16="http://schemas.microsoft.com/office/drawing/2014/main" id="{1BD135EF-DBFB-4387-8470-A7F6971E362A}"/>
              </a:ext>
            </a:extLst>
          </p:cNvPr>
          <p:cNvSpPr txBox="1"/>
          <p:nvPr/>
        </p:nvSpPr>
        <p:spPr>
          <a:xfrm>
            <a:off x="2843808" y="2105561"/>
            <a:ext cx="4536504" cy="1323439"/>
          </a:xfrm>
          <a:prstGeom prst="rect">
            <a:avLst/>
          </a:prstGeom>
          <a:noFill/>
        </p:spPr>
        <p:txBody>
          <a:bodyPr wrap="square" rtlCol="0">
            <a:spAutoFit/>
          </a:bodyPr>
          <a:lstStyle/>
          <a:p>
            <a:r>
              <a:rPr lang="en-GB" sz="4000" b="1" dirty="0">
                <a:solidFill>
                  <a:schemeClr val="accent1">
                    <a:lumMod val="75000"/>
                  </a:schemeClr>
                </a:solidFill>
              </a:rPr>
              <a:t>Affordances Group Task…..</a:t>
            </a:r>
            <a:endParaRPr lang="en-GB" sz="2800" b="1" dirty="0">
              <a:solidFill>
                <a:schemeClr val="accent1">
                  <a:lumMod val="75000"/>
                </a:schemeClr>
              </a:solidFill>
            </a:endParaRPr>
          </a:p>
        </p:txBody>
      </p:sp>
    </p:spTree>
    <p:extLst>
      <p:ext uri="{BB962C8B-B14F-4D97-AF65-F5344CB8AC3E}">
        <p14:creationId xmlns:p14="http://schemas.microsoft.com/office/powerpoint/2010/main" val="3554490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268760"/>
            <a:ext cx="7920880" cy="2862322"/>
          </a:xfrm>
          <a:prstGeom prst="rect">
            <a:avLst/>
          </a:prstGeom>
        </p:spPr>
        <p:txBody>
          <a:bodyPr wrap="square">
            <a:spAutoFit/>
          </a:bodyPr>
          <a:lstStyle/>
          <a:p>
            <a:r>
              <a:rPr lang="en-US" altLang="en-US" sz="3600" dirty="0"/>
              <a:t>We need to ensure that children are given the opportunities to experience a wide variety of affordances from early childhood to ensure good motor development.</a:t>
            </a:r>
          </a:p>
        </p:txBody>
      </p:sp>
      <p:sp>
        <p:nvSpPr>
          <p:cNvPr id="3" name="TextBox 2"/>
          <p:cNvSpPr txBox="1"/>
          <p:nvPr/>
        </p:nvSpPr>
        <p:spPr>
          <a:xfrm rot="20970544">
            <a:off x="1945305" y="3807918"/>
            <a:ext cx="3954929" cy="646331"/>
          </a:xfrm>
          <a:prstGeom prst="rect">
            <a:avLst/>
          </a:prstGeom>
          <a:noFill/>
        </p:spPr>
        <p:txBody>
          <a:bodyPr wrap="none" rtlCol="0">
            <a:spAutoFit/>
          </a:bodyPr>
          <a:lstStyle/>
          <a:p>
            <a:r>
              <a:rPr lang="en-GB" sz="3600" b="1" dirty="0">
                <a:solidFill>
                  <a:schemeClr val="accent1">
                    <a:lumMod val="50000"/>
                  </a:schemeClr>
                </a:solidFill>
              </a:rPr>
              <a:t>Physical Literacy</a:t>
            </a:r>
          </a:p>
        </p:txBody>
      </p:sp>
    </p:spTree>
    <p:extLst>
      <p:ext uri="{BB962C8B-B14F-4D97-AF65-F5344CB8AC3E}">
        <p14:creationId xmlns:p14="http://schemas.microsoft.com/office/powerpoint/2010/main" val="2762936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750" fill="hold"/>
                                        <p:tgtEl>
                                          <p:spTgt spid="3"/>
                                        </p:tgtEl>
                                        <p:attrNameLst>
                                          <p:attrName>ppt_x</p:attrName>
                                        </p:attrNameLst>
                                      </p:cBhvr>
                                      <p:tavLst>
                                        <p:tav tm="0">
                                          <p:val>
                                            <p:strVal val="1+#ppt_w/2"/>
                                          </p:val>
                                        </p:tav>
                                        <p:tav tm="100000">
                                          <p:val>
                                            <p:strVal val="#ppt_x"/>
                                          </p:val>
                                        </p:tav>
                                      </p:tavLst>
                                    </p:anim>
                                    <p:anim calcmode="lin" valueType="num">
                                      <p:cBhvr additive="base">
                                        <p:cTn id="8" dur="75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146A79-E023-4B55-B209-1C92D55907FA}"/>
              </a:ext>
            </a:extLst>
          </p:cNvPr>
          <p:cNvSpPr txBox="1"/>
          <p:nvPr/>
        </p:nvSpPr>
        <p:spPr>
          <a:xfrm>
            <a:off x="4294708" y="3645024"/>
            <a:ext cx="4752528" cy="1938992"/>
          </a:xfrm>
          <a:prstGeom prst="rect">
            <a:avLst/>
          </a:prstGeom>
          <a:noFill/>
        </p:spPr>
        <p:txBody>
          <a:bodyPr wrap="square" rtlCol="0">
            <a:spAutoFit/>
          </a:bodyPr>
          <a:lstStyle/>
          <a:p>
            <a:pPr algn="ctr"/>
            <a:r>
              <a:rPr lang="en-GB" sz="6000" b="1" dirty="0"/>
              <a:t>Weekend Task…</a:t>
            </a:r>
          </a:p>
        </p:txBody>
      </p:sp>
      <p:pic>
        <p:nvPicPr>
          <p:cNvPr id="3074" name="Picture 2" descr="Its The Weekend Pictures, Photos, and Images for Facebook, Tumblr,  Pinterest, and Twitter">
            <a:extLst>
              <a:ext uri="{FF2B5EF4-FFF2-40B4-BE49-F238E27FC236}">
                <a16:creationId xmlns:a16="http://schemas.microsoft.com/office/drawing/2014/main" id="{1E2D9B82-6F6E-918A-16F8-5583C5262C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7384"/>
            <a:ext cx="4299942"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033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3968" y="980728"/>
            <a:ext cx="4474840" cy="3082354"/>
          </a:xfrm>
        </p:spPr>
        <p:txBody>
          <a:bodyPr>
            <a:normAutofit fontScale="90000"/>
          </a:bodyPr>
          <a:lstStyle/>
          <a:p>
            <a:pPr algn="l"/>
            <a:r>
              <a:rPr lang="en-GB" sz="3600" dirty="0"/>
              <a:t>Take a 10 min walk &amp; observe &amp; think…</a:t>
            </a:r>
            <a:br>
              <a:rPr lang="en-GB" sz="3600" dirty="0"/>
            </a:br>
            <a:br>
              <a:rPr lang="en-GB" sz="3600" dirty="0"/>
            </a:br>
            <a:r>
              <a:rPr lang="en-GB" sz="3100" dirty="0"/>
              <a:t>How do our surroundings provide affordances for different animals, children and adults?</a:t>
            </a:r>
            <a:br>
              <a:rPr lang="en-GB" sz="3100" dirty="0"/>
            </a:br>
            <a:br>
              <a:rPr lang="en-GB" sz="3100" dirty="0"/>
            </a:br>
            <a:br>
              <a:rPr lang="en-GB" dirty="0"/>
            </a:br>
            <a:endParaRPr lang="en-GB" dirty="0"/>
          </a:p>
        </p:txBody>
      </p:sp>
      <p:pic>
        <p:nvPicPr>
          <p:cNvPr id="8196" name="Picture 4" descr="See the source image">
            <a:extLst>
              <a:ext uri="{FF2B5EF4-FFF2-40B4-BE49-F238E27FC236}">
                <a16:creationId xmlns:a16="http://schemas.microsoft.com/office/drawing/2014/main" id="{AD41A9DE-F30D-4BC9-AF98-74E1AD55CA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260648"/>
            <a:ext cx="2592288" cy="259228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nvesting in Woodland for Sale - Arbtech">
            <a:extLst>
              <a:ext uri="{FF2B5EF4-FFF2-40B4-BE49-F238E27FC236}">
                <a16:creationId xmlns:a16="http://schemas.microsoft.com/office/drawing/2014/main" id="{CF6847BE-BC39-AEF3-DB81-EE64C655EED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92081" y="3356992"/>
            <a:ext cx="3312368" cy="214441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33 Best Beaches in the UK Right Now, From Sandy Bays to Sun Traps">
            <a:extLst>
              <a:ext uri="{FF2B5EF4-FFF2-40B4-BE49-F238E27FC236}">
                <a16:creationId xmlns:a16="http://schemas.microsoft.com/office/drawing/2014/main" id="{4106AE71-3D95-243E-57AA-ED077E41FE2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5576" y="3109202"/>
            <a:ext cx="3096345" cy="2320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8666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hristmas-present GIFs - Get the best GIF on GIPHY">
            <a:extLst>
              <a:ext uri="{FF2B5EF4-FFF2-40B4-BE49-F238E27FC236}">
                <a16:creationId xmlns:a16="http://schemas.microsoft.com/office/drawing/2014/main" id="{C6473E48-071A-130A-D466-8476B5FA9D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0"/>
            <a:ext cx="5715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3148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722" y="116632"/>
            <a:ext cx="8229600" cy="562074"/>
          </a:xfrm>
        </p:spPr>
        <p:txBody>
          <a:bodyPr>
            <a:normAutofit fontScale="90000"/>
          </a:bodyPr>
          <a:lstStyle/>
          <a:p>
            <a:r>
              <a:rPr lang="en-US" dirty="0"/>
              <a:t>References</a:t>
            </a:r>
          </a:p>
        </p:txBody>
      </p:sp>
      <p:sp>
        <p:nvSpPr>
          <p:cNvPr id="3" name="Content Placeholder 2"/>
          <p:cNvSpPr>
            <a:spLocks noGrp="1"/>
          </p:cNvSpPr>
          <p:nvPr>
            <p:ph idx="1"/>
          </p:nvPr>
        </p:nvSpPr>
        <p:spPr>
          <a:xfrm>
            <a:off x="472747" y="708225"/>
            <a:ext cx="8229600" cy="4232944"/>
          </a:xfrm>
        </p:spPr>
        <p:txBody>
          <a:bodyPr>
            <a:noAutofit/>
          </a:bodyPr>
          <a:lstStyle/>
          <a:p>
            <a:pPr marL="0" indent="0">
              <a:buNone/>
            </a:pPr>
            <a:r>
              <a:rPr lang="en-US" sz="1350" dirty="0" err="1"/>
              <a:t>Catuzzo</a:t>
            </a:r>
            <a:r>
              <a:rPr lang="en-US" sz="1350" dirty="0"/>
              <a:t>, M.T., Dos Santos, H.R., Re, A.H., de Oliveira, I.S., </a:t>
            </a:r>
            <a:r>
              <a:rPr lang="en-US" sz="1350" dirty="0" err="1"/>
              <a:t>Melo</a:t>
            </a:r>
            <a:r>
              <a:rPr lang="en-US" sz="1350" dirty="0"/>
              <a:t>, B.M., de Sousa, M.M., de Araujo, R.C., &amp; </a:t>
            </a:r>
            <a:r>
              <a:rPr lang="en-US" sz="1350" dirty="0" err="1"/>
              <a:t>Stodden</a:t>
            </a:r>
            <a:r>
              <a:rPr lang="en-US" sz="1350" dirty="0"/>
              <a:t>, D. (2016) {Motor competence and health related fitness in youth: A systematic review{, </a:t>
            </a:r>
            <a:r>
              <a:rPr lang="en-US" sz="1350" i="1" dirty="0"/>
              <a:t>Journal of Science and Medicine in Sport, </a:t>
            </a:r>
            <a:r>
              <a:rPr lang="en-US" sz="1350" dirty="0"/>
              <a:t>19(2), 123-129. </a:t>
            </a:r>
            <a:r>
              <a:rPr lang="en-US" sz="1350" dirty="0" err="1"/>
              <a:t>doi</a:t>
            </a:r>
            <a:r>
              <a:rPr lang="en-US" sz="1350" dirty="0"/>
              <a:t>: 10.1016/j.jsams.2014.12.004</a:t>
            </a:r>
          </a:p>
          <a:p>
            <a:pPr marL="0" indent="0">
              <a:buNone/>
            </a:pPr>
            <a:endParaRPr lang="en-US" sz="1350" dirty="0"/>
          </a:p>
          <a:p>
            <a:pPr marL="0" indent="0">
              <a:buNone/>
            </a:pPr>
            <a:r>
              <a:rPr lang="en-US" sz="1350" dirty="0"/>
              <a:t>Clark, J.E., &amp; Metcalfe, J.S. (2002) {The mountain of motor development: A metaphor</a:t>
            </a:r>
            <a:r>
              <a:rPr lang="en-GB" sz="1350" dirty="0"/>
              <a:t>’</a:t>
            </a:r>
            <a:r>
              <a:rPr lang="en-US" sz="1350" dirty="0"/>
              <a:t> In J.E. Clark &amp; J.H. Humphrey (Eds.), </a:t>
            </a:r>
            <a:r>
              <a:rPr lang="en-US" sz="1350" i="1" dirty="0"/>
              <a:t>Motor development: Research and reviews</a:t>
            </a:r>
            <a:r>
              <a:rPr lang="en-US" sz="1350" dirty="0"/>
              <a:t> (Vol. 2, pp. 163–190). Reston, VA: National Association of Sport and Physical Education</a:t>
            </a:r>
          </a:p>
          <a:p>
            <a:pPr marL="0" indent="0">
              <a:buNone/>
            </a:pPr>
            <a:endParaRPr lang="en-US" sz="1350" dirty="0"/>
          </a:p>
          <a:p>
            <a:pPr marL="0" indent="0">
              <a:buNone/>
            </a:pPr>
            <a:r>
              <a:rPr lang="en-GB" sz="1350" dirty="0" err="1"/>
              <a:t>Fjortoft</a:t>
            </a:r>
            <a:r>
              <a:rPr lang="en-GB" sz="1350" dirty="0"/>
              <a:t>, I. (2001) ‘The Natural Environment as a Playground for Children: The Impact of Outdoor Play Activities in Pre-Primary School Children’, </a:t>
            </a:r>
            <a:r>
              <a:rPr lang="en-GB" sz="1350" i="1" dirty="0"/>
              <a:t>Early Childhood Education Journal</a:t>
            </a:r>
            <a:r>
              <a:rPr lang="en-GB" sz="1350" dirty="0"/>
              <a:t>, 29(2), 111-117.</a:t>
            </a:r>
            <a:endParaRPr lang="en-US" sz="1350" dirty="0"/>
          </a:p>
          <a:p>
            <a:pPr marL="0" indent="0">
              <a:buNone/>
            </a:pPr>
            <a:endParaRPr lang="en-US" sz="1350" dirty="0"/>
          </a:p>
          <a:p>
            <a:pPr marL="0" indent="0">
              <a:buNone/>
            </a:pPr>
            <a:r>
              <a:rPr lang="en-US" sz="1350" dirty="0" err="1"/>
              <a:t>Gallahue</a:t>
            </a:r>
            <a:r>
              <a:rPr lang="en-US" sz="1350" dirty="0"/>
              <a:t>, D. L., </a:t>
            </a:r>
            <a:r>
              <a:rPr lang="en-US" sz="1350" dirty="0" err="1"/>
              <a:t>Ozmun</a:t>
            </a:r>
            <a:r>
              <a:rPr lang="en-US" sz="1350" dirty="0"/>
              <a:t>, J. C., &amp; </a:t>
            </a:r>
            <a:r>
              <a:rPr lang="en-US" sz="1350" dirty="0" err="1"/>
              <a:t>Goodway</a:t>
            </a:r>
            <a:r>
              <a:rPr lang="en-US" sz="1350" dirty="0"/>
              <a:t>, J. D. (2011) </a:t>
            </a:r>
            <a:r>
              <a:rPr lang="en-US" sz="1350" i="1" dirty="0"/>
              <a:t>Understanding motor development: Infants, children, adolescents, adults</a:t>
            </a:r>
            <a:r>
              <a:rPr lang="en-US" sz="1350" dirty="0"/>
              <a:t> (7th ed.). New York: McGraw Hill Higher Education.</a:t>
            </a:r>
          </a:p>
          <a:p>
            <a:pPr marL="0" indent="0">
              <a:buNone/>
            </a:pPr>
            <a:endParaRPr lang="en-US" sz="1350" dirty="0"/>
          </a:p>
          <a:p>
            <a:pPr marL="0" indent="0">
              <a:buNone/>
            </a:pPr>
            <a:r>
              <a:rPr lang="en-GB" sz="1350" dirty="0"/>
              <a:t>Gibson, J. (1986) </a:t>
            </a:r>
            <a:r>
              <a:rPr lang="en-GB" sz="1350" i="1" dirty="0"/>
              <a:t>The ecological approach to visual perception</a:t>
            </a:r>
            <a:r>
              <a:rPr lang="en-GB" sz="1350" dirty="0"/>
              <a:t>. USA: Erlbaum.</a:t>
            </a:r>
          </a:p>
          <a:p>
            <a:pPr marL="0" indent="0">
              <a:buNone/>
            </a:pPr>
            <a:endParaRPr lang="en-US" sz="1350" dirty="0"/>
          </a:p>
          <a:p>
            <a:pPr marL="0" indent="0">
              <a:buNone/>
            </a:pPr>
            <a:r>
              <a:rPr lang="en-US" sz="1350" dirty="0" err="1"/>
              <a:t>Goodway</a:t>
            </a:r>
            <a:r>
              <a:rPr lang="en-US" sz="1350" dirty="0"/>
              <a:t>, J. D., &amp; </a:t>
            </a:r>
            <a:r>
              <a:rPr lang="en-US" sz="1350" dirty="0" err="1"/>
              <a:t>Branta</a:t>
            </a:r>
            <a:r>
              <a:rPr lang="en-US" sz="1350" dirty="0"/>
              <a:t>, C. F. (2003) ‘Influence of a motor skill intervention on fundamental motor skill development of disadvantaged preschool children’, </a:t>
            </a:r>
            <a:r>
              <a:rPr lang="en-US" sz="1350" i="1" dirty="0"/>
              <a:t>Research Quarterly for Exercise and Sport</a:t>
            </a:r>
            <a:r>
              <a:rPr lang="en-US" sz="1350" dirty="0"/>
              <a:t>, </a:t>
            </a:r>
            <a:r>
              <a:rPr lang="en-US" sz="1350" i="1" dirty="0"/>
              <a:t>74</a:t>
            </a:r>
            <a:r>
              <a:rPr lang="en-US" sz="1350" dirty="0"/>
              <a:t>(1), 36–46. doi:10.1080/02701367.2003.10609062</a:t>
            </a:r>
          </a:p>
          <a:p>
            <a:pPr marL="0" indent="0">
              <a:buNone/>
            </a:pPr>
            <a:endParaRPr lang="en-US" sz="1350" dirty="0"/>
          </a:p>
          <a:p>
            <a:pPr marL="0" indent="0">
              <a:buNone/>
            </a:pPr>
            <a:endParaRPr lang="en-US" sz="1350" i="1" dirty="0"/>
          </a:p>
        </p:txBody>
      </p:sp>
    </p:spTree>
    <p:extLst>
      <p:ext uri="{BB962C8B-B14F-4D97-AF65-F5344CB8AC3E}">
        <p14:creationId xmlns:p14="http://schemas.microsoft.com/office/powerpoint/2010/main" val="2121257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60648"/>
            <a:ext cx="8229600" cy="490066"/>
          </a:xfrm>
        </p:spPr>
        <p:txBody>
          <a:bodyPr>
            <a:normAutofit fontScale="90000"/>
          </a:bodyPr>
          <a:lstStyle/>
          <a:p>
            <a:r>
              <a:rPr lang="en-US" dirty="0"/>
              <a:t>References (cont.)</a:t>
            </a:r>
          </a:p>
        </p:txBody>
      </p:sp>
      <p:sp>
        <p:nvSpPr>
          <p:cNvPr id="3" name="Content Placeholder 2"/>
          <p:cNvSpPr>
            <a:spLocks noGrp="1"/>
          </p:cNvSpPr>
          <p:nvPr>
            <p:ph idx="1"/>
          </p:nvPr>
        </p:nvSpPr>
        <p:spPr>
          <a:xfrm>
            <a:off x="465119" y="1124744"/>
            <a:ext cx="8229600" cy="4320480"/>
          </a:xfrm>
        </p:spPr>
        <p:txBody>
          <a:bodyPr>
            <a:noAutofit/>
          </a:bodyPr>
          <a:lstStyle/>
          <a:p>
            <a:pPr marL="0" indent="0">
              <a:buNone/>
            </a:pPr>
            <a:r>
              <a:rPr lang="en-US" sz="1350" dirty="0"/>
              <a:t>Healthy, Active Living and Obesity Research Group (2014) </a:t>
            </a:r>
            <a:r>
              <a:rPr lang="en-US" sz="1350" i="1" dirty="0"/>
              <a:t>Manual for the Canadian Assessment of Physical Literacy.</a:t>
            </a:r>
          </a:p>
          <a:p>
            <a:pPr marL="0" indent="0">
              <a:buNone/>
            </a:pPr>
            <a:endParaRPr lang="en-US" sz="1350" dirty="0"/>
          </a:p>
          <a:p>
            <a:pPr marL="0" indent="0">
              <a:buNone/>
            </a:pPr>
            <a:r>
              <a:rPr lang="en-US" sz="1350" dirty="0"/>
              <a:t>Longmuir, P. E., Boyer, C., Lloyd, M., Borghese, M. M., Knight, E., Saunders, T. J., … Tremblay, M. S. (2015) ‘Canadian agility and movement skill assessment (CAMSA): Validity, objectivity, and reliability evidence for children 8–12 years of age’. </a:t>
            </a:r>
            <a:r>
              <a:rPr lang="en-US" sz="1350" i="1" dirty="0"/>
              <a:t>Journal of Sport and Health Science</a:t>
            </a:r>
            <a:r>
              <a:rPr lang="en-US" sz="1350" dirty="0"/>
              <a:t>. doi:10.1016/j.jshs.2015.11.004</a:t>
            </a:r>
          </a:p>
          <a:p>
            <a:pPr marL="0" indent="0">
              <a:buNone/>
            </a:pPr>
            <a:endParaRPr lang="en-US" sz="1350" dirty="0"/>
          </a:p>
          <a:p>
            <a:pPr marL="0" indent="0">
              <a:buNone/>
            </a:pPr>
            <a:r>
              <a:rPr lang="en-US" sz="1350" dirty="0" err="1"/>
              <a:t>Lubans</a:t>
            </a:r>
            <a:r>
              <a:rPr lang="en-US" sz="1350" dirty="0"/>
              <a:t>, D. R., Morgan, P. J., Cliff, D. P., Barnett, L. M., &amp; </a:t>
            </a:r>
            <a:r>
              <a:rPr lang="en-US" sz="1350" dirty="0" err="1"/>
              <a:t>Okely</a:t>
            </a:r>
            <a:r>
              <a:rPr lang="en-US" sz="1350" dirty="0"/>
              <a:t>, A. D. (2010) ‘Fundamental movement skills in children and adolescents’ </a:t>
            </a:r>
            <a:r>
              <a:rPr lang="en-US" sz="1350" i="1" dirty="0"/>
              <a:t>Sports Medicine</a:t>
            </a:r>
            <a:r>
              <a:rPr lang="en-US" sz="1350" dirty="0"/>
              <a:t>, 40(12), 1019–1035. doi:10.2165/11536850-000000000-00000</a:t>
            </a:r>
          </a:p>
          <a:p>
            <a:pPr marL="0" indent="0">
              <a:buNone/>
            </a:pPr>
            <a:endParaRPr lang="en-US" sz="1350" dirty="0"/>
          </a:p>
          <a:p>
            <a:pPr marL="0" indent="0">
              <a:buNone/>
            </a:pPr>
            <a:r>
              <a:rPr lang="en-US" sz="1350" dirty="0"/>
              <a:t>Morgan, P. J., Barnett, L. M., Cliff, D. P., </a:t>
            </a:r>
            <a:r>
              <a:rPr lang="en-US" sz="1350" dirty="0" err="1"/>
              <a:t>Okely</a:t>
            </a:r>
            <a:r>
              <a:rPr lang="en-US" sz="1350" dirty="0"/>
              <a:t>, A. D., Scott, H. A., Cohen, K. E., &amp; </a:t>
            </a:r>
            <a:r>
              <a:rPr lang="en-US" sz="1350" dirty="0" err="1"/>
              <a:t>Lubans</a:t>
            </a:r>
            <a:r>
              <a:rPr lang="en-US" sz="1350" dirty="0"/>
              <a:t>, D. R. (2013) ‘Fundamental movement skill interventions in youth: A systematic review and Meta-analysis’. </a:t>
            </a:r>
            <a:r>
              <a:rPr lang="en-US" sz="1350" i="1" dirty="0"/>
              <a:t>PEDIATRICS</a:t>
            </a:r>
            <a:r>
              <a:rPr lang="en-US" sz="1350" dirty="0"/>
              <a:t>, 132(5), e1361–e1383. doi:10.1542/peds.2013-1167</a:t>
            </a:r>
          </a:p>
          <a:p>
            <a:pPr marL="0" indent="0">
              <a:buNone/>
            </a:pPr>
            <a:endParaRPr lang="en-US" sz="1350" dirty="0"/>
          </a:p>
          <a:p>
            <a:pPr marL="0" indent="0">
              <a:buNone/>
            </a:pPr>
            <a:r>
              <a:rPr lang="en-US" sz="1350" dirty="0"/>
              <a:t>Robinson, D. B., &amp; Randall, L. (2016) ‘Marking physical literacy or missing the mark on physical literacy? A conceptual critique of Canada’s physical literacy assessment instruments’, </a:t>
            </a:r>
            <a:r>
              <a:rPr lang="en-US" sz="1350" i="1" dirty="0"/>
              <a:t>Measurement in Physical Education and Exercise Science</a:t>
            </a:r>
            <a:r>
              <a:rPr lang="en-US" sz="1350" dirty="0"/>
              <a:t>. doi:10.1080/1091367x.2016.1249793</a:t>
            </a:r>
          </a:p>
          <a:p>
            <a:pPr marL="0" indent="0">
              <a:buNone/>
            </a:pPr>
            <a:endParaRPr lang="en-US" sz="1350" dirty="0"/>
          </a:p>
          <a:p>
            <a:pPr marL="0" indent="0">
              <a:buNone/>
            </a:pPr>
            <a:endParaRPr lang="en-US" sz="1350" dirty="0"/>
          </a:p>
          <a:p>
            <a:pPr marL="0" indent="0">
              <a:buNone/>
            </a:pPr>
            <a:endParaRPr lang="en-US" sz="1350" dirty="0"/>
          </a:p>
        </p:txBody>
      </p:sp>
    </p:spTree>
    <p:extLst>
      <p:ext uri="{BB962C8B-B14F-4D97-AF65-F5344CB8AC3E}">
        <p14:creationId xmlns:p14="http://schemas.microsoft.com/office/powerpoint/2010/main" val="42866438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US" dirty="0"/>
              <a:t>References (cont.)</a:t>
            </a:r>
          </a:p>
        </p:txBody>
      </p:sp>
      <p:sp>
        <p:nvSpPr>
          <p:cNvPr id="3" name="Content Placeholder 2"/>
          <p:cNvSpPr>
            <a:spLocks noGrp="1"/>
          </p:cNvSpPr>
          <p:nvPr>
            <p:ph idx="1"/>
          </p:nvPr>
        </p:nvSpPr>
        <p:spPr>
          <a:xfrm>
            <a:off x="456468" y="1124744"/>
            <a:ext cx="8229600" cy="4320480"/>
          </a:xfrm>
        </p:spPr>
        <p:txBody>
          <a:bodyPr>
            <a:normAutofit/>
          </a:bodyPr>
          <a:lstStyle/>
          <a:p>
            <a:pPr marL="0" indent="0">
              <a:buNone/>
            </a:pPr>
            <a:r>
              <a:rPr lang="en-US" sz="1350" dirty="0" err="1"/>
              <a:t>Stodden</a:t>
            </a:r>
            <a:r>
              <a:rPr lang="en-US" sz="1350" dirty="0"/>
              <a:t>, D. F., </a:t>
            </a:r>
            <a:r>
              <a:rPr lang="en-US" sz="1350" dirty="0" err="1"/>
              <a:t>Goodway</a:t>
            </a:r>
            <a:r>
              <a:rPr lang="en-US" sz="1350" dirty="0"/>
              <a:t>, J. D., </a:t>
            </a:r>
            <a:r>
              <a:rPr lang="en-US" sz="1350" dirty="0" err="1"/>
              <a:t>Langendorfer</a:t>
            </a:r>
            <a:r>
              <a:rPr lang="en-US" sz="1350" dirty="0"/>
              <a:t>, S. J., </a:t>
            </a:r>
            <a:r>
              <a:rPr lang="en-US" sz="1350" dirty="0" err="1"/>
              <a:t>Roberton</a:t>
            </a:r>
            <a:r>
              <a:rPr lang="en-US" sz="1350" dirty="0"/>
              <a:t>, M. A., </a:t>
            </a:r>
            <a:r>
              <a:rPr lang="en-US" sz="1350" dirty="0" err="1"/>
              <a:t>Rudisill</a:t>
            </a:r>
            <a:r>
              <a:rPr lang="en-US" sz="1350" dirty="0"/>
              <a:t>, M. E., Garcia, C., &amp; Garcia, L. E. (2008) ‘A developmental perspective on the role of motor skill competence in physical activity: An emergent relationship’, </a:t>
            </a:r>
            <a:r>
              <a:rPr lang="en-US" sz="1350" i="1" dirty="0"/>
              <a:t>Quest</a:t>
            </a:r>
            <a:r>
              <a:rPr lang="en-US" sz="1350" dirty="0"/>
              <a:t>, 60(2), pp. 290–306. doi:10.1080/00336297.2008.10483582</a:t>
            </a:r>
          </a:p>
          <a:p>
            <a:pPr marL="0" indent="0">
              <a:buNone/>
            </a:pPr>
            <a:endParaRPr lang="en-US" sz="1350" dirty="0"/>
          </a:p>
          <a:p>
            <a:pPr marL="0" indent="0">
              <a:buNone/>
            </a:pPr>
            <a:r>
              <a:rPr lang="en-US" sz="1350" dirty="0"/>
              <a:t>Stratton, G., </a:t>
            </a:r>
            <a:r>
              <a:rPr lang="en-US" sz="1350" dirty="0" err="1"/>
              <a:t>Foweather</a:t>
            </a:r>
            <a:r>
              <a:rPr lang="en-US" sz="1350" dirty="0"/>
              <a:t>, L., </a:t>
            </a:r>
            <a:r>
              <a:rPr lang="en-US" sz="1350" dirty="0" err="1"/>
              <a:t>Rotchell</a:t>
            </a:r>
            <a:r>
              <a:rPr lang="en-US" sz="1350" dirty="0"/>
              <a:t>, J., English, J., &amp; Hughes, H. (2015) </a:t>
            </a:r>
            <a:r>
              <a:rPr lang="en-US" sz="1350" i="1" dirty="0"/>
              <a:t>Dragon Challenge V1.0 Manual, </a:t>
            </a:r>
            <a:r>
              <a:rPr lang="en-US" sz="1350" dirty="0"/>
              <a:t> Sport Wales.</a:t>
            </a:r>
          </a:p>
          <a:p>
            <a:pPr marL="0" indent="0">
              <a:buNone/>
            </a:pPr>
            <a:endParaRPr lang="en-US" sz="1350" dirty="0"/>
          </a:p>
          <a:p>
            <a:pPr marL="0" indent="0">
              <a:buNone/>
            </a:pPr>
            <a:r>
              <a:rPr lang="en-US" sz="1350" dirty="0"/>
              <a:t>Ulrich, D. A. (2000) </a:t>
            </a:r>
            <a:r>
              <a:rPr lang="en-US" sz="1350" i="1" dirty="0"/>
              <a:t>Test of Gross Motor Development, </a:t>
            </a:r>
            <a:r>
              <a:rPr lang="en-US" sz="1350" dirty="0"/>
              <a:t>2</a:t>
            </a:r>
            <a:r>
              <a:rPr lang="en-US" sz="1350" baseline="30000" dirty="0"/>
              <a:t>nd</a:t>
            </a:r>
            <a:r>
              <a:rPr lang="en-US" sz="1350" dirty="0"/>
              <a:t> Edition. Austin, TX: Pro ed.</a:t>
            </a:r>
          </a:p>
          <a:p>
            <a:pPr marL="0" indent="0">
              <a:buNone/>
            </a:pPr>
            <a:endParaRPr lang="en-US" sz="1350" dirty="0"/>
          </a:p>
          <a:p>
            <a:pPr marL="0" indent="0">
              <a:buNone/>
            </a:pPr>
            <a:r>
              <a:rPr lang="en-US" sz="1350" dirty="0"/>
              <a:t>WAG/Welsh Assembly Government (2015). </a:t>
            </a:r>
            <a:r>
              <a:rPr lang="en-US" sz="1350" i="1" dirty="0"/>
              <a:t>Foundation Phase Framework – revised 2015</a:t>
            </a:r>
            <a:r>
              <a:rPr lang="en-US" sz="1350" dirty="0"/>
              <a:t>. Cardiff: WAG.</a:t>
            </a:r>
          </a:p>
          <a:p>
            <a:pPr marL="0" indent="0">
              <a:buNone/>
            </a:pPr>
            <a:endParaRPr lang="en-US" sz="1350" dirty="0"/>
          </a:p>
          <a:p>
            <a:pPr marL="0" indent="0">
              <a:buNone/>
            </a:pPr>
            <a:r>
              <a:rPr lang="en-US" sz="1350" dirty="0"/>
              <a:t>Wainwright, N., </a:t>
            </a:r>
            <a:r>
              <a:rPr lang="en-US" sz="1350" dirty="0" err="1"/>
              <a:t>Goodway</a:t>
            </a:r>
            <a:r>
              <a:rPr lang="en-US" sz="1350" dirty="0"/>
              <a:t>, J., Whitehead, M., Williams, A., &amp; Kirk, D. (2016) ‘The foundation phase in wales – a play-based curriculum that supports the development of physical literacy’, </a:t>
            </a:r>
            <a:r>
              <a:rPr lang="en-US" sz="1350" i="1" dirty="0"/>
              <a:t>Education 3-13</a:t>
            </a:r>
            <a:r>
              <a:rPr lang="en-US" sz="1350" dirty="0"/>
              <a:t>, 44(5), pp.513–524. doi:10.1080/03004279.2016.1176360</a:t>
            </a:r>
          </a:p>
          <a:p>
            <a:pPr marL="0" indent="0">
              <a:buNone/>
            </a:pPr>
            <a:endParaRPr lang="en-US" sz="1350" dirty="0"/>
          </a:p>
          <a:p>
            <a:pPr marL="0" indent="0">
              <a:buNone/>
            </a:pPr>
            <a:r>
              <a:rPr lang="en-US" sz="1350" dirty="0"/>
              <a:t>Whitehead, M. (2016) </a:t>
            </a:r>
            <a:r>
              <a:rPr lang="en-US" sz="1350" i="1" dirty="0"/>
              <a:t>Definition of Physical Literacy</a:t>
            </a:r>
            <a:r>
              <a:rPr lang="en-US" sz="1350" dirty="0"/>
              <a:t>. Available at: https://www.physical-literacy.org.uk/ </a:t>
            </a:r>
          </a:p>
          <a:p>
            <a:pPr marL="0" indent="0">
              <a:buNone/>
            </a:pPr>
            <a:endParaRPr lang="en-US" sz="1350" dirty="0"/>
          </a:p>
        </p:txBody>
      </p:sp>
    </p:spTree>
    <p:extLst>
      <p:ext uri="{BB962C8B-B14F-4D97-AF65-F5344CB8AC3E}">
        <p14:creationId xmlns:p14="http://schemas.microsoft.com/office/powerpoint/2010/main" val="85176634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schemas.microsoft.com/office/2006/documentManagement/typ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1263</Words>
  <Application>Microsoft Office PowerPoint</Application>
  <PresentationFormat>On-screen Show (4:3)</PresentationFormat>
  <Paragraphs>83</Paragraphs>
  <Slides>23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ＭＳ Ｐゴシック</vt:lpstr>
      <vt:lpstr>Arial</vt:lpstr>
      <vt:lpstr>Calibri</vt:lpstr>
      <vt:lpstr>Candara</vt:lpstr>
      <vt:lpstr>Myriad Pro</vt:lpstr>
      <vt:lpstr>20140311PresentationUWTSDTemplate</vt:lpstr>
      <vt:lpstr>The Theory of Affordances 2026</vt:lpstr>
      <vt:lpstr>PowerPoint Presentation</vt:lpstr>
      <vt:lpstr>The theory of affordances </vt:lpstr>
      <vt:lpstr>PowerPoint Presentation</vt:lpstr>
      <vt:lpstr>PowerPoint Presentation</vt:lpstr>
      <vt:lpstr>PowerPoint Presentation</vt:lpstr>
      <vt:lpstr>Affordances </vt:lpstr>
      <vt:lpstr>PowerPoint Presentation</vt:lpstr>
      <vt:lpstr>Affordances provide possibilities.</vt:lpstr>
      <vt:lpstr>PowerPoint Presentation</vt:lpstr>
      <vt:lpstr>PowerPoint Presentation</vt:lpstr>
      <vt:lpstr>PowerPoint Presentation</vt:lpstr>
      <vt:lpstr>PowerPoint Presentation</vt:lpstr>
      <vt:lpstr>PowerPoint Presentation</vt:lpstr>
      <vt:lpstr>Affordances</vt:lpstr>
      <vt:lpstr> </vt:lpstr>
      <vt:lpstr>PowerPoint Presentation</vt:lpstr>
      <vt:lpstr>PowerPoint Presentation</vt:lpstr>
      <vt:lpstr>Take a 10 min walk &amp; observe &amp; think…  How do our surroundings provide affordances for different animals, children and adults?   </vt:lpstr>
      <vt:lpstr>PowerPoint Presentation</vt:lpstr>
      <vt:lpstr>References</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Maria Trevino Gonzalez</cp:lastModifiedBy>
  <cp:revision>135</cp:revision>
  <dcterms:created xsi:type="dcterms:W3CDTF">2015-04-14T15:21:28Z</dcterms:created>
  <dcterms:modified xsi:type="dcterms:W3CDTF">2026-02-13T13:16:48Z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