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23"/>
  </p:notesMasterIdLst>
  <p:handoutMasterIdLst>
    <p:handoutMasterId r:id="rId24"/>
  </p:handoutMasterIdLst>
  <p:sldIdLst>
    <p:sldId id="256" r:id="rId2"/>
    <p:sldId id="286" r:id="rId3"/>
    <p:sldId id="259" r:id="rId4"/>
    <p:sldId id="278" r:id="rId5"/>
    <p:sldId id="260" r:id="rId6"/>
    <p:sldId id="290" r:id="rId7"/>
    <p:sldId id="261" r:id="rId8"/>
    <p:sldId id="262" r:id="rId9"/>
    <p:sldId id="264" r:id="rId10"/>
    <p:sldId id="263" r:id="rId11"/>
    <p:sldId id="285" r:id="rId12"/>
    <p:sldId id="266" r:id="rId13"/>
    <p:sldId id="267" r:id="rId14"/>
    <p:sldId id="291" r:id="rId15"/>
    <p:sldId id="292" r:id="rId16"/>
    <p:sldId id="293" r:id="rId17"/>
    <p:sldId id="294" r:id="rId18"/>
    <p:sldId id="295" r:id="rId19"/>
    <p:sldId id="289" r:id="rId20"/>
    <p:sldId id="288" r:id="rId21"/>
    <p:sldId id="284" r:id="rId2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44" autoAdjust="0"/>
    <p:restoredTop sz="66062" autoAdjust="0"/>
  </p:normalViewPr>
  <p:slideViewPr>
    <p:cSldViewPr>
      <p:cViewPr varScale="1">
        <p:scale>
          <a:sx n="54" d="100"/>
          <a:sy n="54" d="100"/>
        </p:scale>
        <p:origin x="-25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2475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handoutMaster" Target="handoutMasters/handoutMaster1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61AD3C89-2302-4103-ACDD-A42F07AD015A}" type="datetimeFigureOut">
              <a:rPr lang="en-GB"/>
              <a:pPr>
                <a:defRPr/>
              </a:pPr>
              <a:t>26/08/2017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6C40D34-91A6-4D52-83D6-26C0A52AC2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0001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F8FC355-70BD-4013-9093-036345510D26}" type="datetimeFigureOut">
              <a:rPr lang="en-GB"/>
              <a:pPr>
                <a:defRPr/>
              </a:pPr>
              <a:t>26/08/2017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E8C959-BE7F-4E0B-8ADF-49D370F2BA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461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94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73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Critical thinking : type of critical analysis:- disciplined intellectual criticism that combines research, knowledge of historical context, and balanced judgment.</a:t>
            </a:r>
            <a:r>
              <a:rPr lang="en-GB" sz="1200" baseline="0" dirty="0" smtClean="0"/>
              <a:t>  </a:t>
            </a:r>
            <a:r>
              <a:rPr lang="en-GB" sz="1200" dirty="0" smtClean="0"/>
              <a:t> Source: Encarta Dictionary: English (U.K.)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4035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017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5028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23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Key words:</a:t>
            </a:r>
          </a:p>
          <a:p>
            <a:r>
              <a:rPr lang="en-GB" sz="1800" dirty="0" smtClean="0"/>
              <a:t>Hidden agenda</a:t>
            </a:r>
          </a:p>
          <a:p>
            <a:r>
              <a:rPr lang="en-GB" sz="1800" dirty="0" smtClean="0"/>
              <a:t>What is not said!</a:t>
            </a:r>
          </a:p>
          <a:p>
            <a:endParaRPr lang="en-GB" sz="1800" dirty="0" smtClean="0"/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04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982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3859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063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061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5355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Clinical</a:t>
            </a:r>
            <a:r>
              <a:rPr lang="en-GB" baseline="0" dirty="0" smtClean="0"/>
              <a:t> trials – definition -medicine based on or involving medical treatment, practice, observation, or diagnosis. Encarta Dictionary: English (U.K.)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Survey – Examine; review; study; investigate; appraise; evaluate; analyse :Thesaurus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Anecdotal - based on personal experiences, not official information. based on someone’s personal experience or information rather than on facts that can be checked : Encarta Dictionary: English (U.K.)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94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3115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8923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508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343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022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Bias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Lobbying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5AADE4-8CAF-49D6-A96C-38AD9567744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7993459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Further research of the subject maybe required?</a:t>
            </a:r>
          </a:p>
          <a:p>
            <a:r>
              <a:rPr lang="en-GB" sz="1800" dirty="0" smtClean="0"/>
              <a:t>Verification of sources very important e.g.  Would you expect a publication</a:t>
            </a:r>
            <a:r>
              <a:rPr lang="en-GB" sz="1800" baseline="0" dirty="0" smtClean="0"/>
              <a:t> date; author and commissioning body for a </a:t>
            </a:r>
            <a:r>
              <a:rPr lang="en-GB" sz="1600" baseline="0" dirty="0" smtClean="0"/>
              <a:t>report</a:t>
            </a:r>
            <a:r>
              <a:rPr lang="en-GB" sz="1800" baseline="0" dirty="0" smtClean="0"/>
              <a:t>.?</a:t>
            </a:r>
            <a:endParaRPr lang="en-GB" sz="1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908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References?</a:t>
            </a:r>
          </a:p>
          <a:p>
            <a:r>
              <a:rPr lang="en-GB" dirty="0" smtClean="0"/>
              <a:t>Official</a:t>
            </a:r>
            <a:r>
              <a:rPr lang="en-GB" baseline="0" dirty="0" smtClean="0"/>
              <a:t> documents – reports  - date of report or reference to the publication??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04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16F13FA-7FA1-451C-9177-B1E957E57AF2}" type="datetimeFigureOut">
              <a:rPr lang="en-US" smtClean="0"/>
              <a:pPr>
                <a:defRPr/>
              </a:pPr>
              <a:t>26/08/2017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8D32C98-7463-4670-9F98-594781839F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26/08/2017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7158" y="1357298"/>
            <a:ext cx="8458200" cy="1829761"/>
          </a:xfrm>
        </p:spPr>
        <p:txBody>
          <a:bodyPr/>
          <a:lstStyle/>
          <a:p>
            <a:r>
              <a:rPr lang="en-US" dirty="0" smtClean="0"/>
              <a:t>Critical Analytical Thinking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Identify the line of reasoning</a:t>
            </a:r>
            <a:r>
              <a:rPr lang="en-GB" dirty="0" smtClean="0"/>
              <a:t>, supporting  </a:t>
            </a:r>
            <a:r>
              <a:rPr lang="en-GB" b="1" dirty="0" smtClean="0"/>
              <a:t>evidence</a:t>
            </a:r>
            <a:r>
              <a:rPr lang="en-GB" dirty="0" smtClean="0"/>
              <a:t> and conclusions from an article.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Analyse and evaluate evidence from an article to determine </a:t>
            </a:r>
            <a:r>
              <a:rPr lang="en-GB" b="1" dirty="0" smtClean="0"/>
              <a:t>credibility.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Apply critical thinking skills to </a:t>
            </a:r>
            <a:r>
              <a:rPr lang="en-GB" b="1" dirty="0" smtClean="0"/>
              <a:t>recognise assumptions and hidden agendas </a:t>
            </a:r>
            <a:r>
              <a:rPr lang="en-GB" dirty="0" smtClean="0"/>
              <a:t>in a written article.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Critical thinking means </a:t>
            </a:r>
            <a:r>
              <a:rPr lang="en-GB" sz="3200" b="1" dirty="0" smtClean="0"/>
              <a:t>weighing up the arguments and evidence for and against a topic.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Critical Thinking you should: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an issue carefully.</a:t>
            </a:r>
          </a:p>
          <a:p>
            <a:endParaRPr lang="en-GB" dirty="0" smtClean="0"/>
          </a:p>
          <a:p>
            <a:r>
              <a:rPr lang="en-GB" b="1" dirty="0" smtClean="0"/>
              <a:t>Evaluate</a:t>
            </a:r>
            <a:r>
              <a:rPr lang="en-GB" dirty="0" smtClean="0"/>
              <a:t> evidence put forward in support of a belief or view point.</a:t>
            </a:r>
          </a:p>
          <a:p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where the belief or view points lead. What conclusions follow? Are they suitable and rational?</a:t>
            </a:r>
            <a:endParaRPr lang="en-GB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Analytical thinking involves:</a:t>
            </a:r>
          </a:p>
          <a:p>
            <a:endParaRPr lang="en-GB" dirty="0" smtClean="0"/>
          </a:p>
          <a:p>
            <a:r>
              <a:rPr lang="en-GB" dirty="0" smtClean="0"/>
              <a:t>Standing back</a:t>
            </a:r>
          </a:p>
          <a:p>
            <a:r>
              <a:rPr lang="en-GB" dirty="0" smtClean="0"/>
              <a:t>Examining in detail</a:t>
            </a:r>
          </a:p>
          <a:p>
            <a:r>
              <a:rPr lang="en-GB" dirty="0" smtClean="0"/>
              <a:t>Completely accurate</a:t>
            </a:r>
          </a:p>
          <a:p>
            <a:r>
              <a:rPr lang="en-GB" dirty="0" smtClean="0"/>
              <a:t>Possible flaws</a:t>
            </a:r>
          </a:p>
          <a:p>
            <a:r>
              <a:rPr lang="en-GB" dirty="0" smtClean="0"/>
              <a:t>Comparing</a:t>
            </a:r>
            <a:endParaRPr lang="en-GB" dirty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dirty="0" smtClean="0"/>
              <a:t>What is Analytical Thinking?</a:t>
            </a:r>
            <a:endParaRPr lang="en-GB" sz="3500" dirty="0"/>
          </a:p>
        </p:txBody>
      </p:sp>
      <p:pic>
        <p:nvPicPr>
          <p:cNvPr id="4" name="Picture 3" descr="Pla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132856"/>
            <a:ext cx="2592288" cy="28803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95936" y="5229200"/>
            <a:ext cx="3497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Plato was very questioning in his philosophy</a:t>
            </a:r>
            <a:r>
              <a:rPr lang="en-GB" dirty="0" smtClean="0"/>
              <a:t>!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</a:t>
            </a:r>
            <a:r>
              <a:rPr lang="en-GB" i="1" dirty="0" smtClean="0"/>
              <a:t>Differences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3100" dirty="0" smtClean="0"/>
              <a:t>Critical Thinking            Analytical thinking</a:t>
            </a:r>
            <a:endParaRPr lang="en-GB" sz="31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b="1" dirty="0" smtClean="0"/>
              <a:t>Consider an issue carefully – weigh up all the arguments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Evaluate  all  the evidence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What conclusions  would follow (the implications</a:t>
            </a:r>
            <a:r>
              <a:rPr lang="en-GB" sz="2200" b="1" dirty="0" smtClean="0"/>
              <a:t>)</a:t>
            </a:r>
            <a:endParaRPr lang="en-GB" sz="22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sz="4000" b="1" dirty="0" smtClean="0"/>
              <a:t>Standing back</a:t>
            </a:r>
          </a:p>
          <a:p>
            <a:pPr lvl="0"/>
            <a:r>
              <a:rPr lang="en-GB" sz="4000" b="1" dirty="0" smtClean="0"/>
              <a:t>Examining in detail</a:t>
            </a:r>
          </a:p>
          <a:p>
            <a:pPr lvl="0"/>
            <a:r>
              <a:rPr lang="en-GB" sz="4000" b="1" dirty="0" smtClean="0"/>
              <a:t>Completely accurate?</a:t>
            </a:r>
          </a:p>
          <a:p>
            <a:pPr lvl="0"/>
            <a:r>
              <a:rPr lang="en-GB" sz="4000" b="1" dirty="0" smtClean="0"/>
              <a:t>Possible flaws?</a:t>
            </a:r>
          </a:p>
          <a:p>
            <a:pPr lvl="0"/>
            <a:r>
              <a:rPr lang="en-GB" sz="4000" b="1" dirty="0" smtClean="0"/>
              <a:t>Comparing the same issue from the point of other theorists</a:t>
            </a:r>
          </a:p>
          <a:p>
            <a:pPr lvl="0"/>
            <a:r>
              <a:rPr lang="en-GB" sz="4000" b="1" dirty="0" smtClean="0"/>
              <a:t>Being able to explain</a:t>
            </a:r>
          </a:p>
          <a:p>
            <a:pPr lvl="0"/>
            <a:r>
              <a:rPr lang="en-GB" sz="4000" b="1" dirty="0" smtClean="0"/>
              <a:t>Being able to argue the case</a:t>
            </a:r>
          </a:p>
          <a:p>
            <a:pPr lvl="0"/>
            <a:r>
              <a:rPr lang="en-GB" sz="4000" b="1" dirty="0" smtClean="0"/>
              <a:t>Check for hidden assumptions</a:t>
            </a:r>
          </a:p>
          <a:p>
            <a:pPr lvl="0"/>
            <a:r>
              <a:rPr lang="en-GB" sz="4000" b="1" dirty="0" smtClean="0"/>
              <a:t>Check for lines of persuasiveness</a:t>
            </a:r>
          </a:p>
          <a:p>
            <a:r>
              <a:rPr lang="en-GB" b="1" dirty="0" smtClean="0"/>
              <a:t> 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Able to argue</a:t>
            </a:r>
          </a:p>
          <a:p>
            <a:endParaRPr lang="en-GB" dirty="0" smtClean="0"/>
          </a:p>
          <a:p>
            <a:r>
              <a:rPr lang="en-GB" dirty="0" smtClean="0"/>
              <a:t>Being on guard</a:t>
            </a:r>
          </a:p>
          <a:p>
            <a:endParaRPr lang="en-GB" dirty="0" smtClean="0"/>
          </a:p>
          <a:p>
            <a:r>
              <a:rPr lang="en-GB" dirty="0" smtClean="0"/>
              <a:t>Hidden assumptions</a:t>
            </a:r>
          </a:p>
          <a:p>
            <a:endParaRPr lang="en-GB" dirty="0" smtClean="0"/>
          </a:p>
          <a:p>
            <a:r>
              <a:rPr lang="en-GB" dirty="0" smtClean="0"/>
              <a:t>Lure the reader</a:t>
            </a:r>
            <a:endParaRPr lang="en-GB" dirty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Process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en-GB" dirty="0" smtClean="0"/>
              <a:t>In order to develop your critical and analytical thinking ability, you need to develop a detective like mind!</a:t>
            </a:r>
            <a:endParaRPr lang="en-GB" dirty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 smtClean="0"/>
              <a:t>Critical and Analytical Thinking!</a:t>
            </a:r>
            <a:endParaRPr lang="en-GB" sz="3000" dirty="0"/>
          </a:p>
        </p:txBody>
      </p:sp>
      <p:pic>
        <p:nvPicPr>
          <p:cNvPr id="12" name="Picture 10" descr="MCPE01456_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500562" y="3071810"/>
            <a:ext cx="3579812" cy="3314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Most texts you will read will include an argument.</a:t>
            </a:r>
          </a:p>
          <a:p>
            <a:endParaRPr lang="en-GB" dirty="0" smtClean="0"/>
          </a:p>
          <a:p>
            <a:r>
              <a:rPr lang="en-GB" dirty="0" smtClean="0"/>
              <a:t>In academic writing an argument is:</a:t>
            </a:r>
          </a:p>
          <a:p>
            <a:pPr lvl="1"/>
            <a:r>
              <a:rPr lang="en-GB" dirty="0" smtClean="0"/>
              <a:t>A line of reasoning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An angle or point of view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position that is being defended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case which is being made, backed with evidence and examples which leads to conclusions.</a:t>
            </a:r>
            <a:endParaRPr lang="en-GB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 of reasoning</a:t>
            </a:r>
          </a:p>
          <a:p>
            <a:pPr lvl="1"/>
            <a:r>
              <a:rPr lang="en-GB" dirty="0" smtClean="0"/>
              <a:t>Questioning appearances</a:t>
            </a:r>
          </a:p>
          <a:p>
            <a:pPr lvl="1"/>
            <a:r>
              <a:rPr lang="en-GB" dirty="0" smtClean="0"/>
              <a:t>Hidden assumptions</a:t>
            </a:r>
          </a:p>
          <a:p>
            <a:pPr lvl="1"/>
            <a:r>
              <a:rPr lang="en-GB" dirty="0" smtClean="0"/>
              <a:t>Identifying evidence</a:t>
            </a:r>
          </a:p>
          <a:p>
            <a:pPr lvl="1"/>
            <a:r>
              <a:rPr lang="en-GB" dirty="0" smtClean="0"/>
              <a:t>Evaluating the evidence</a:t>
            </a:r>
          </a:p>
          <a:p>
            <a:r>
              <a:rPr lang="en-GB" dirty="0" smtClean="0"/>
              <a:t>Identifying conclusion</a:t>
            </a:r>
          </a:p>
          <a:p>
            <a:r>
              <a:rPr lang="en-GB" dirty="0" smtClean="0"/>
              <a:t>Evidence supports the conclusion</a:t>
            </a:r>
            <a:endParaRPr lang="en-GB" dirty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b="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Clear line of reasoning (argument)</a:t>
            </a:r>
          </a:p>
          <a:p>
            <a:r>
              <a:rPr lang="en-GB" sz="3200" dirty="0" smtClean="0"/>
              <a:t>Clear conclusions</a:t>
            </a:r>
          </a:p>
          <a:p>
            <a:r>
              <a:rPr lang="en-GB" sz="3200" dirty="0" smtClean="0"/>
              <a:t>Evidence to support your argument</a:t>
            </a:r>
          </a:p>
          <a:p>
            <a:r>
              <a:rPr lang="en-GB" sz="3200" dirty="0" smtClean="0"/>
              <a:t>Read sources of information critically</a:t>
            </a:r>
          </a:p>
          <a:p>
            <a:r>
              <a:rPr lang="en-GB" sz="3200" dirty="0" smtClean="0"/>
              <a:t>Look at the subject from multiple perspectives.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Writing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0" y="2276872"/>
            <a:ext cx="9144000" cy="3730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Critically evaluate the ‘</a:t>
            </a:r>
            <a:r>
              <a:rPr lang="en-GB" dirty="0" err="1" smtClean="0"/>
              <a:t>Rochborough</a:t>
            </a:r>
            <a:r>
              <a:rPr lang="en-GB" dirty="0" smtClean="0"/>
              <a:t> Health’ passage.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Ask yourself these questions: 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is the line of reasoning (main argument)?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evidence is given to support the argument, is it reliable?</a:t>
            </a:r>
          </a:p>
          <a:p>
            <a:pPr marL="514350" indent="-514350">
              <a:buAutoNum type="arabicPeriod"/>
            </a:pPr>
            <a:r>
              <a:rPr lang="en-GB" dirty="0" smtClean="0"/>
              <a:t>Do you support the conclusion drawn by the writer?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assumptions are made?</a:t>
            </a:r>
          </a:p>
          <a:p>
            <a:pPr marL="514350" indent="-514350">
              <a:buAutoNum type="arabicPeriod"/>
            </a:pPr>
            <a:r>
              <a:rPr lang="en-GB" dirty="0" smtClean="0"/>
              <a:t>Is there a hidden agenda?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line of reasoning 	</a:t>
            </a:r>
          </a:p>
          <a:p>
            <a:pPr lvl="1"/>
            <a:r>
              <a:rPr lang="en-GB" dirty="0" smtClean="0"/>
              <a:t>‘Outdoor play is good for children’s health, so </a:t>
            </a:r>
            <a:r>
              <a:rPr lang="en-GB" dirty="0" err="1" smtClean="0"/>
              <a:t>Rochborough</a:t>
            </a:r>
            <a:r>
              <a:rPr lang="en-GB" dirty="0" smtClean="0"/>
              <a:t> needs better facilities for it’.</a:t>
            </a:r>
          </a:p>
          <a:p>
            <a:endParaRPr lang="en-GB" dirty="0" smtClean="0"/>
          </a:p>
          <a:p>
            <a:r>
              <a:rPr lang="en-GB" dirty="0" smtClean="0"/>
              <a:t>Types of Evidence Used:</a:t>
            </a:r>
          </a:p>
          <a:p>
            <a:pPr lvl="1"/>
            <a:r>
              <a:rPr lang="en-GB" dirty="0" smtClean="0"/>
              <a:t>Clinical Trials</a:t>
            </a:r>
          </a:p>
          <a:p>
            <a:pPr lvl="1"/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Anecdotal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Rochborough</a:t>
            </a:r>
            <a:r>
              <a:rPr lang="en-GB" dirty="0" smtClean="0"/>
              <a:t> Health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48880"/>
            <a:ext cx="8229600" cy="3782045"/>
          </a:xfrm>
        </p:spPr>
        <p:txBody>
          <a:bodyPr/>
          <a:lstStyle/>
          <a:p>
            <a:r>
              <a:rPr lang="en-GB" dirty="0"/>
              <a:t>The evidence about </a:t>
            </a:r>
            <a:r>
              <a:rPr lang="en-GB" b="1" dirty="0"/>
              <a:t>health and parental attitudes</a:t>
            </a:r>
            <a:r>
              <a:rPr lang="en-GB" dirty="0"/>
              <a:t> comes from ‘official’ sources which could be considered relatively good ‘authorities’ and thus reliable</a:t>
            </a:r>
          </a:p>
          <a:p>
            <a:r>
              <a:rPr lang="en-GB" dirty="0"/>
              <a:t>However, the writer generalises from only one set of </a:t>
            </a:r>
            <a:r>
              <a:rPr lang="en-GB" b="1" dirty="0"/>
              <a:t>health factors related to the lungs</a:t>
            </a:r>
            <a:r>
              <a:rPr lang="en-GB" dirty="0"/>
              <a:t>; it is possible that children who play outdoors have </a:t>
            </a:r>
            <a:r>
              <a:rPr lang="en-GB" i="1" dirty="0"/>
              <a:t>different</a:t>
            </a:r>
            <a:r>
              <a:rPr lang="en-GB" dirty="0"/>
              <a:t> health problems OR children who play indoors may do so because they are more prone to sickness …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/>
          <a:lstStyle/>
          <a:p>
            <a:r>
              <a:rPr lang="en-GB" b="1"/>
              <a:t>Evaluating the Evidence</a:t>
            </a:r>
          </a:p>
        </p:txBody>
      </p:sp>
    </p:spTree>
    <p:extLst>
      <p:ext uri="{BB962C8B-B14F-4D97-AF65-F5344CB8AC3E}">
        <p14:creationId xmlns:p14="http://schemas.microsoft.com/office/powerpoint/2010/main" val="6516076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48880"/>
            <a:ext cx="8229600" cy="378204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How representative are </a:t>
            </a:r>
            <a:r>
              <a:rPr lang="en-GB" b="1" dirty="0"/>
              <a:t>the children</a:t>
            </a:r>
            <a:r>
              <a:rPr lang="en-GB" dirty="0"/>
              <a:t> in the survey of all </a:t>
            </a:r>
            <a:r>
              <a:rPr lang="en-GB" dirty="0" err="1"/>
              <a:t>Rochborough</a:t>
            </a:r>
            <a:r>
              <a:rPr lang="en-GB" dirty="0"/>
              <a:t> children?</a:t>
            </a:r>
          </a:p>
          <a:p>
            <a:pPr>
              <a:lnSpc>
                <a:spcPct val="90000"/>
              </a:lnSpc>
            </a:pPr>
            <a:r>
              <a:rPr lang="en-GB" dirty="0"/>
              <a:t>No source is given for the </a:t>
            </a:r>
            <a:r>
              <a:rPr lang="en-GB" b="1" dirty="0"/>
              <a:t>figure of 18% home ownership</a:t>
            </a:r>
            <a:r>
              <a:rPr lang="en-GB" dirty="0"/>
              <a:t> – we therefore can’t judge if it is reliable</a:t>
            </a:r>
          </a:p>
          <a:p>
            <a:pPr>
              <a:lnSpc>
                <a:spcPct val="90000"/>
              </a:lnSpc>
            </a:pPr>
            <a:r>
              <a:rPr lang="en-GB" dirty="0"/>
              <a:t>The writer twice mentions </a:t>
            </a:r>
            <a:r>
              <a:rPr lang="en-GB" b="1" dirty="0"/>
              <a:t>the effects of outdoor play on social interaction</a:t>
            </a:r>
            <a:r>
              <a:rPr lang="en-GB" dirty="0"/>
              <a:t> – but gives no evidence or details</a:t>
            </a:r>
          </a:p>
          <a:p>
            <a:pPr>
              <a:lnSpc>
                <a:spcPct val="90000"/>
              </a:lnSpc>
            </a:pPr>
            <a:r>
              <a:rPr lang="en-GB" dirty="0"/>
              <a:t>The </a:t>
            </a:r>
            <a:r>
              <a:rPr lang="en-GB" b="1" dirty="0"/>
              <a:t>anecdote</a:t>
            </a:r>
            <a:r>
              <a:rPr lang="en-GB" dirty="0"/>
              <a:t> about the </a:t>
            </a:r>
            <a:r>
              <a:rPr lang="en-GB" dirty="0" err="1"/>
              <a:t>Arkash</a:t>
            </a:r>
            <a:r>
              <a:rPr lang="en-GB" dirty="0"/>
              <a:t> child is emotive and not relevant to the main argument.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>
            <a:normAutofit fontScale="90000"/>
          </a:bodyPr>
          <a:lstStyle/>
          <a:p>
            <a:r>
              <a:rPr lang="en-GB" sz="3800" b="1"/>
              <a:t>Evaluating the Evidence continued …</a:t>
            </a:r>
          </a:p>
        </p:txBody>
      </p:sp>
    </p:spTree>
    <p:extLst>
      <p:ext uri="{BB962C8B-B14F-4D97-AF65-F5344CB8AC3E}">
        <p14:creationId xmlns:p14="http://schemas.microsoft.com/office/powerpoint/2010/main" val="28088466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92896"/>
            <a:ext cx="8382000" cy="363802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conclusion is that </a:t>
            </a:r>
            <a:r>
              <a:rPr lang="en-GB" b="1" dirty="0" err="1"/>
              <a:t>Rochborough</a:t>
            </a:r>
            <a:r>
              <a:rPr lang="en-GB" b="1" dirty="0"/>
              <a:t> should provide more supervised outdoor play areas</a:t>
            </a:r>
            <a:r>
              <a:rPr lang="en-GB" dirty="0"/>
              <a:t>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This is </a:t>
            </a:r>
            <a:r>
              <a:rPr lang="en-GB" b="1" dirty="0"/>
              <a:t>unsupported </a:t>
            </a:r>
            <a:r>
              <a:rPr lang="en-GB" dirty="0"/>
              <a:t>as we don’t know what it is about playing outdoors that led to the health improvements.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There are too many </a:t>
            </a:r>
            <a:r>
              <a:rPr lang="en-GB" b="1" dirty="0"/>
              <a:t>underlying assumptions</a:t>
            </a:r>
            <a:r>
              <a:rPr lang="en-GB" dirty="0"/>
              <a:t> made.</a:t>
            </a:r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Evaluating the Conclusions</a:t>
            </a:r>
          </a:p>
        </p:txBody>
      </p:sp>
    </p:spTree>
    <p:extLst>
      <p:ext uri="{BB962C8B-B14F-4D97-AF65-F5344CB8AC3E}">
        <p14:creationId xmlns:p14="http://schemas.microsoft.com/office/powerpoint/2010/main" val="21497249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564904"/>
            <a:ext cx="8229600" cy="3566021"/>
          </a:xfrm>
        </p:spPr>
        <p:txBody>
          <a:bodyPr/>
          <a:lstStyle/>
          <a:p>
            <a:pPr marL="571500" indent="-571500">
              <a:buFont typeface="Wingdings" pitchFamily="2" charset="2"/>
              <a:buAutoNum type="arabicPeriod"/>
            </a:pPr>
            <a:r>
              <a:rPr lang="en-GB" dirty="0"/>
              <a:t>That </a:t>
            </a:r>
            <a:r>
              <a:rPr lang="en-GB" b="1" dirty="0"/>
              <a:t>playing outdoors is better for all children’s health</a:t>
            </a:r>
            <a:r>
              <a:rPr lang="en-GB" dirty="0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 dirty="0"/>
              <a:t>That the </a:t>
            </a:r>
            <a:r>
              <a:rPr lang="en-GB" b="1" dirty="0"/>
              <a:t>health of children who play indoors would improve by playing outdoors</a:t>
            </a:r>
            <a:r>
              <a:rPr lang="en-GB" dirty="0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 dirty="0"/>
              <a:t>That </a:t>
            </a:r>
            <a:r>
              <a:rPr lang="en-GB" b="1" dirty="0"/>
              <a:t>playing outside decreases the incidence of asthma and bronchial conditions</a:t>
            </a:r>
            <a:r>
              <a:rPr lang="en-GB" dirty="0"/>
              <a:t> – may not be true.</a:t>
            </a:r>
            <a:endParaRPr lang="en-GB" b="1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Underlying Assumptions</a:t>
            </a:r>
          </a:p>
        </p:txBody>
      </p:sp>
    </p:spTree>
    <p:extLst>
      <p:ext uri="{BB962C8B-B14F-4D97-AF65-F5344CB8AC3E}">
        <p14:creationId xmlns:p14="http://schemas.microsoft.com/office/powerpoint/2010/main" val="7295448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 fontScale="92500" lnSpcReduction="20000"/>
          </a:bodyPr>
          <a:lstStyle/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That </a:t>
            </a:r>
            <a:r>
              <a:rPr lang="en-GB" sz="2600" b="1" dirty="0"/>
              <a:t>beneficial effects are only available from outdoor play areas</a:t>
            </a:r>
            <a:r>
              <a:rPr lang="en-GB" sz="2600" dirty="0"/>
              <a:t> – in fact it may have been other factors related to outdoors play, such as space to run about, that led to improved health indicators – i.e. large indoor areas might have the same positive affect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That </a:t>
            </a:r>
            <a:r>
              <a:rPr lang="en-GB" sz="2600" b="1" dirty="0"/>
              <a:t>there are not enough supervised play areas already</a:t>
            </a:r>
            <a:r>
              <a:rPr lang="en-GB" sz="2600" dirty="0"/>
              <a:t> – no figures are given for the number of existing play areas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We </a:t>
            </a:r>
            <a:r>
              <a:rPr lang="en-GB" sz="2600" b="1" dirty="0"/>
              <a:t>do not know what percentage of children already play outdoors</a:t>
            </a:r>
            <a:endParaRPr lang="en-GB" sz="2600" dirty="0"/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en-GB" sz="1600" dirty="0"/>
          </a:p>
          <a:p>
            <a:pPr marL="571500" indent="-571500"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600" dirty="0"/>
              <a:t>	</a:t>
            </a:r>
            <a:r>
              <a:rPr lang="en-GB" sz="2600" b="1" dirty="0"/>
              <a:t>All these gaps mean that the writer has not given sufficient evidence to support the conclusion.</a:t>
            </a:r>
          </a:p>
        </p:txBody>
      </p:sp>
    </p:spTree>
    <p:extLst>
      <p:ext uri="{BB962C8B-B14F-4D97-AF65-F5344CB8AC3E}">
        <p14:creationId xmlns:p14="http://schemas.microsoft.com/office/powerpoint/2010/main" val="10020361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algn="just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 smtClean="0"/>
              <a:t>The article was published by the Play Council, who are likely to have a </a:t>
            </a:r>
            <a:r>
              <a:rPr lang="en-US" sz="2800" b="1" dirty="0" smtClean="0"/>
              <a:t>vested interest </a:t>
            </a:r>
            <a:r>
              <a:rPr lang="en-US" sz="2800" dirty="0" smtClean="0"/>
              <a:t>in arguing for more supervised play spaces.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Rochborough Hidden Agenda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paying attention to detail.</a:t>
            </a:r>
          </a:p>
          <a:p>
            <a:r>
              <a:rPr lang="en-GB" dirty="0" smtClean="0"/>
              <a:t>considering different points of view.</a:t>
            </a:r>
          </a:p>
          <a:p>
            <a:r>
              <a:rPr lang="en-GB" dirty="0" smtClean="0"/>
              <a:t>evaluating your own position.</a:t>
            </a:r>
          </a:p>
          <a:p>
            <a:r>
              <a:rPr lang="en-GB" dirty="0" smtClean="0"/>
              <a:t>developing an accurate understanding of an issue.</a:t>
            </a:r>
          </a:p>
          <a:p>
            <a:r>
              <a:rPr lang="en-GB" dirty="0" smtClean="0"/>
              <a:t>identifying trends and predict outcomes.</a:t>
            </a:r>
          </a:p>
          <a:p>
            <a:r>
              <a:rPr lang="en-GB" dirty="0" smtClean="0"/>
              <a:t>considering broad implications and long-term consequences.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involves: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critically analyse the task.</a:t>
            </a:r>
          </a:p>
          <a:p>
            <a:r>
              <a:rPr lang="en-GB" dirty="0" smtClean="0"/>
              <a:t>identify the author's purpose and position.</a:t>
            </a:r>
          </a:p>
          <a:p>
            <a:r>
              <a:rPr lang="en-GB" dirty="0" smtClean="0"/>
              <a:t>consider whether the evidence presented is sufficient.</a:t>
            </a:r>
          </a:p>
          <a:p>
            <a:r>
              <a:rPr lang="en-GB" dirty="0" smtClean="0"/>
              <a:t>identify any flaws in the author's reasoning.</a:t>
            </a:r>
          </a:p>
          <a:p>
            <a:r>
              <a:rPr lang="en-GB" dirty="0" smtClean="0"/>
              <a:t>determine whether the author's position is persuasive. </a:t>
            </a:r>
          </a:p>
          <a:p>
            <a:r>
              <a:rPr lang="en-GB" dirty="0" smtClean="0"/>
              <a:t>support an argument with </a:t>
            </a:r>
            <a:r>
              <a:rPr lang="en-GB" b="1" dirty="0" smtClean="0"/>
              <a:t>evidence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thinker will: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3548</TotalTime>
  <Words>1053</Words>
  <Application>Microsoft Macintosh PowerPoint</Application>
  <PresentationFormat>On-screen Show (4:3)</PresentationFormat>
  <Paragraphs>169</Paragraphs>
  <Slides>21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Hardcover</vt:lpstr>
      <vt:lpstr>Critical Analytical Thinking</vt:lpstr>
      <vt:lpstr>Objectives</vt:lpstr>
      <vt:lpstr>What is Critical Thinking?</vt:lpstr>
      <vt:lpstr>What is Critical Thinking?</vt:lpstr>
      <vt:lpstr>What is Analytical Thinking?</vt:lpstr>
      <vt:lpstr>              Differences   Critical Thinking            Analytical thinking</vt:lpstr>
      <vt:lpstr>Thinking Process</vt:lpstr>
      <vt:lpstr>Critical and Analytical Thinking!</vt:lpstr>
      <vt:lpstr>Critical Thinking - Reading</vt:lpstr>
      <vt:lpstr>Critical Thinking - Reading</vt:lpstr>
      <vt:lpstr>Critical Thinking Writing</vt:lpstr>
      <vt:lpstr>Group Activity</vt:lpstr>
      <vt:lpstr>Rochborough Health</vt:lpstr>
      <vt:lpstr>Evaluating the Evidence</vt:lpstr>
      <vt:lpstr>Evaluating the Evidence continued …</vt:lpstr>
      <vt:lpstr>Evaluating the Conclusions</vt:lpstr>
      <vt:lpstr>Underlying Assumptions</vt:lpstr>
      <vt:lpstr>PowerPoint Presentation</vt:lpstr>
      <vt:lpstr>Rochborough Hidden Agenda</vt:lpstr>
      <vt:lpstr>Critical thinking involves:</vt:lpstr>
      <vt:lpstr>Critical thinker will: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Analytical Thinking</dc:title>
  <dc:creator>Angela Masurier</dc:creator>
  <cp:lastModifiedBy>S P</cp:lastModifiedBy>
  <cp:revision>116</cp:revision>
  <cp:lastPrinted>2015-10-15T14:19:50Z</cp:lastPrinted>
  <dcterms:created xsi:type="dcterms:W3CDTF">2010-11-08T21:56:50Z</dcterms:created>
  <dcterms:modified xsi:type="dcterms:W3CDTF">2017-08-26T13:30:13Z</dcterms:modified>
</cp:coreProperties>
</file>