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CE419A-2227-49E5-BE55-60F71CDA11F0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ACCE4EF-C8CF-4B08-8BCF-5D90634102F5}">
      <dgm:prSet/>
      <dgm:spPr/>
      <dgm:t>
        <a:bodyPr/>
        <a:lstStyle/>
        <a:p>
          <a:r>
            <a:rPr lang="en-GB"/>
            <a:t>My initial Idea was a simple WW2 game.</a:t>
          </a:r>
          <a:endParaRPr lang="en-US"/>
        </a:p>
      </dgm:t>
    </dgm:pt>
    <dgm:pt modelId="{B55B84BE-3B9E-4456-8065-7AB46CCF3BAC}" type="parTrans" cxnId="{BB28F104-9E9E-4945-AEF1-F13EA10EE1D0}">
      <dgm:prSet/>
      <dgm:spPr/>
      <dgm:t>
        <a:bodyPr/>
        <a:lstStyle/>
        <a:p>
          <a:endParaRPr lang="en-US"/>
        </a:p>
      </dgm:t>
    </dgm:pt>
    <dgm:pt modelId="{3C056397-A485-466F-AE7B-05E9BEB3ECBE}" type="sibTrans" cxnId="{BB28F104-9E9E-4945-AEF1-F13EA10EE1D0}">
      <dgm:prSet/>
      <dgm:spPr/>
      <dgm:t>
        <a:bodyPr/>
        <a:lstStyle/>
        <a:p>
          <a:endParaRPr lang="en-US"/>
        </a:p>
      </dgm:t>
    </dgm:pt>
    <dgm:pt modelId="{E9ADD321-BAB7-46B6-8338-B9005348DBC8}">
      <dgm:prSet/>
      <dgm:spPr/>
      <dgm:t>
        <a:bodyPr/>
        <a:lstStyle/>
        <a:p>
          <a:r>
            <a:rPr lang="en-GB"/>
            <a:t>Played the board game scythe and loved the art style.</a:t>
          </a:r>
          <a:endParaRPr lang="en-US"/>
        </a:p>
      </dgm:t>
    </dgm:pt>
    <dgm:pt modelId="{8771DAAC-1D55-40CF-A1E5-F8E67A62DE65}" type="parTrans" cxnId="{91ADEF31-21BB-4938-B76D-0601A6D2CAE9}">
      <dgm:prSet/>
      <dgm:spPr/>
      <dgm:t>
        <a:bodyPr/>
        <a:lstStyle/>
        <a:p>
          <a:endParaRPr lang="en-US"/>
        </a:p>
      </dgm:t>
    </dgm:pt>
    <dgm:pt modelId="{10D24C8B-C1F4-43DD-B33A-DFC44A5F26B3}" type="sibTrans" cxnId="{91ADEF31-21BB-4938-B76D-0601A6D2CAE9}">
      <dgm:prSet/>
      <dgm:spPr/>
      <dgm:t>
        <a:bodyPr/>
        <a:lstStyle/>
        <a:p>
          <a:endParaRPr lang="en-US"/>
        </a:p>
      </dgm:t>
    </dgm:pt>
    <dgm:pt modelId="{E60E1339-5EBB-4C57-B425-BF538D886BA2}">
      <dgm:prSet/>
      <dgm:spPr/>
      <dgm:t>
        <a:bodyPr/>
        <a:lstStyle/>
        <a:p>
          <a:r>
            <a:rPr lang="en-GB" dirty="0"/>
            <a:t>Looked into it a bit more and started to research the artist and inspirations.</a:t>
          </a:r>
          <a:endParaRPr lang="en-US" dirty="0"/>
        </a:p>
      </dgm:t>
    </dgm:pt>
    <dgm:pt modelId="{A0E0B122-9B23-40F2-AFAB-D6D93C47A35F}" type="parTrans" cxnId="{08F39A99-C6C4-4B46-B787-A74AF40F1801}">
      <dgm:prSet/>
      <dgm:spPr/>
      <dgm:t>
        <a:bodyPr/>
        <a:lstStyle/>
        <a:p>
          <a:endParaRPr lang="en-US"/>
        </a:p>
      </dgm:t>
    </dgm:pt>
    <dgm:pt modelId="{E7249CB3-5917-4DDD-A31D-C665256922FD}" type="sibTrans" cxnId="{08F39A99-C6C4-4B46-B787-A74AF40F1801}">
      <dgm:prSet/>
      <dgm:spPr/>
      <dgm:t>
        <a:bodyPr/>
        <a:lstStyle/>
        <a:p>
          <a:endParaRPr lang="en-US"/>
        </a:p>
      </dgm:t>
    </dgm:pt>
    <dgm:pt modelId="{858451FD-088F-429D-9C83-F3A810742D0D}" type="pres">
      <dgm:prSet presAssocID="{13CE419A-2227-49E5-BE55-60F71CDA11F0}" presName="outerComposite" presStyleCnt="0">
        <dgm:presLayoutVars>
          <dgm:chMax val="5"/>
          <dgm:dir/>
          <dgm:resizeHandles val="exact"/>
        </dgm:presLayoutVars>
      </dgm:prSet>
      <dgm:spPr/>
    </dgm:pt>
    <dgm:pt modelId="{C9CB3824-82FB-413F-8E28-0216D4068148}" type="pres">
      <dgm:prSet presAssocID="{13CE419A-2227-49E5-BE55-60F71CDA11F0}" presName="dummyMaxCanvas" presStyleCnt="0">
        <dgm:presLayoutVars/>
      </dgm:prSet>
      <dgm:spPr/>
    </dgm:pt>
    <dgm:pt modelId="{1806EEE2-C3A2-4155-9A61-9A6747C60F9C}" type="pres">
      <dgm:prSet presAssocID="{13CE419A-2227-49E5-BE55-60F71CDA11F0}" presName="ThreeNodes_1" presStyleLbl="node1" presStyleIdx="0" presStyleCnt="3">
        <dgm:presLayoutVars>
          <dgm:bulletEnabled val="1"/>
        </dgm:presLayoutVars>
      </dgm:prSet>
      <dgm:spPr/>
    </dgm:pt>
    <dgm:pt modelId="{B52DAF04-9EE6-4B1C-97C9-15AAFF71A70C}" type="pres">
      <dgm:prSet presAssocID="{13CE419A-2227-49E5-BE55-60F71CDA11F0}" presName="ThreeNodes_2" presStyleLbl="node1" presStyleIdx="1" presStyleCnt="3">
        <dgm:presLayoutVars>
          <dgm:bulletEnabled val="1"/>
        </dgm:presLayoutVars>
      </dgm:prSet>
      <dgm:spPr/>
    </dgm:pt>
    <dgm:pt modelId="{0851B921-13CD-4D3D-847A-2FACB256AE07}" type="pres">
      <dgm:prSet presAssocID="{13CE419A-2227-49E5-BE55-60F71CDA11F0}" presName="ThreeNodes_3" presStyleLbl="node1" presStyleIdx="2" presStyleCnt="3">
        <dgm:presLayoutVars>
          <dgm:bulletEnabled val="1"/>
        </dgm:presLayoutVars>
      </dgm:prSet>
      <dgm:spPr/>
    </dgm:pt>
    <dgm:pt modelId="{0C829A34-041B-4BA2-BB42-3F80B417924E}" type="pres">
      <dgm:prSet presAssocID="{13CE419A-2227-49E5-BE55-60F71CDA11F0}" presName="ThreeConn_1-2" presStyleLbl="fgAccFollowNode1" presStyleIdx="0" presStyleCnt="2">
        <dgm:presLayoutVars>
          <dgm:bulletEnabled val="1"/>
        </dgm:presLayoutVars>
      </dgm:prSet>
      <dgm:spPr/>
    </dgm:pt>
    <dgm:pt modelId="{885E985F-3C2A-4EDB-8D37-ECE2EC32480E}" type="pres">
      <dgm:prSet presAssocID="{13CE419A-2227-49E5-BE55-60F71CDA11F0}" presName="ThreeConn_2-3" presStyleLbl="fgAccFollowNode1" presStyleIdx="1" presStyleCnt="2">
        <dgm:presLayoutVars>
          <dgm:bulletEnabled val="1"/>
        </dgm:presLayoutVars>
      </dgm:prSet>
      <dgm:spPr/>
    </dgm:pt>
    <dgm:pt modelId="{994B1D70-3B31-4459-9627-6DE3AA6AD745}" type="pres">
      <dgm:prSet presAssocID="{13CE419A-2227-49E5-BE55-60F71CDA11F0}" presName="ThreeNodes_1_text" presStyleLbl="node1" presStyleIdx="2" presStyleCnt="3">
        <dgm:presLayoutVars>
          <dgm:bulletEnabled val="1"/>
        </dgm:presLayoutVars>
      </dgm:prSet>
      <dgm:spPr/>
    </dgm:pt>
    <dgm:pt modelId="{976B25D9-C21B-4748-A8CA-320AFBE6015B}" type="pres">
      <dgm:prSet presAssocID="{13CE419A-2227-49E5-BE55-60F71CDA11F0}" presName="ThreeNodes_2_text" presStyleLbl="node1" presStyleIdx="2" presStyleCnt="3">
        <dgm:presLayoutVars>
          <dgm:bulletEnabled val="1"/>
        </dgm:presLayoutVars>
      </dgm:prSet>
      <dgm:spPr/>
    </dgm:pt>
    <dgm:pt modelId="{06C0BFD2-3749-4C66-9410-3CE791B35AB0}" type="pres">
      <dgm:prSet presAssocID="{13CE419A-2227-49E5-BE55-60F71CDA11F0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BB28F104-9E9E-4945-AEF1-F13EA10EE1D0}" srcId="{13CE419A-2227-49E5-BE55-60F71CDA11F0}" destId="{6ACCE4EF-C8CF-4B08-8BCF-5D90634102F5}" srcOrd="0" destOrd="0" parTransId="{B55B84BE-3B9E-4456-8065-7AB46CCF3BAC}" sibTransId="{3C056397-A485-466F-AE7B-05E9BEB3ECBE}"/>
    <dgm:cxn modelId="{91ADEF31-21BB-4938-B76D-0601A6D2CAE9}" srcId="{13CE419A-2227-49E5-BE55-60F71CDA11F0}" destId="{E9ADD321-BAB7-46B6-8338-B9005348DBC8}" srcOrd="1" destOrd="0" parTransId="{8771DAAC-1D55-40CF-A1E5-F8E67A62DE65}" sibTransId="{10D24C8B-C1F4-43DD-B33A-DFC44A5F26B3}"/>
    <dgm:cxn modelId="{7F0D8B7E-FDC2-4568-B7B0-158A6CDBD915}" type="presOf" srcId="{6ACCE4EF-C8CF-4B08-8BCF-5D90634102F5}" destId="{994B1D70-3B31-4459-9627-6DE3AA6AD745}" srcOrd="1" destOrd="0" presId="urn:microsoft.com/office/officeart/2005/8/layout/vProcess5"/>
    <dgm:cxn modelId="{D2D3FE88-8B31-43EC-BA26-F5A17D04D399}" type="presOf" srcId="{13CE419A-2227-49E5-BE55-60F71CDA11F0}" destId="{858451FD-088F-429D-9C83-F3A810742D0D}" srcOrd="0" destOrd="0" presId="urn:microsoft.com/office/officeart/2005/8/layout/vProcess5"/>
    <dgm:cxn modelId="{08F39A99-C6C4-4B46-B787-A74AF40F1801}" srcId="{13CE419A-2227-49E5-BE55-60F71CDA11F0}" destId="{E60E1339-5EBB-4C57-B425-BF538D886BA2}" srcOrd="2" destOrd="0" parTransId="{A0E0B122-9B23-40F2-AFAB-D6D93C47A35F}" sibTransId="{E7249CB3-5917-4DDD-A31D-C665256922FD}"/>
    <dgm:cxn modelId="{43BEC2A4-C398-4578-B6DB-D5A4FA6CE6DD}" type="presOf" srcId="{6ACCE4EF-C8CF-4B08-8BCF-5D90634102F5}" destId="{1806EEE2-C3A2-4155-9A61-9A6747C60F9C}" srcOrd="0" destOrd="0" presId="urn:microsoft.com/office/officeart/2005/8/layout/vProcess5"/>
    <dgm:cxn modelId="{8ACD0AB0-EB39-404A-BA71-5AAC08883B39}" type="presOf" srcId="{E60E1339-5EBB-4C57-B425-BF538D886BA2}" destId="{0851B921-13CD-4D3D-847A-2FACB256AE07}" srcOrd="0" destOrd="0" presId="urn:microsoft.com/office/officeart/2005/8/layout/vProcess5"/>
    <dgm:cxn modelId="{C96876B6-E3A0-4BC2-A4AB-888F5C936DA3}" type="presOf" srcId="{3C056397-A485-466F-AE7B-05E9BEB3ECBE}" destId="{0C829A34-041B-4BA2-BB42-3F80B417924E}" srcOrd="0" destOrd="0" presId="urn:microsoft.com/office/officeart/2005/8/layout/vProcess5"/>
    <dgm:cxn modelId="{121134C3-F731-4B4F-AB6F-347F3923C730}" type="presOf" srcId="{E60E1339-5EBB-4C57-B425-BF538D886BA2}" destId="{06C0BFD2-3749-4C66-9410-3CE791B35AB0}" srcOrd="1" destOrd="0" presId="urn:microsoft.com/office/officeart/2005/8/layout/vProcess5"/>
    <dgm:cxn modelId="{5506D9CD-66F1-4B9A-8594-9C2980F9EFFD}" type="presOf" srcId="{E9ADD321-BAB7-46B6-8338-B9005348DBC8}" destId="{976B25D9-C21B-4748-A8CA-320AFBE6015B}" srcOrd="1" destOrd="0" presId="urn:microsoft.com/office/officeart/2005/8/layout/vProcess5"/>
    <dgm:cxn modelId="{8B98F9F9-9D2F-4542-82E9-D98F730837D4}" type="presOf" srcId="{10D24C8B-C1F4-43DD-B33A-DFC44A5F26B3}" destId="{885E985F-3C2A-4EDB-8D37-ECE2EC32480E}" srcOrd="0" destOrd="0" presId="urn:microsoft.com/office/officeart/2005/8/layout/vProcess5"/>
    <dgm:cxn modelId="{3BA1F9FE-447B-4CEB-8B95-AE3DE2A7AE14}" type="presOf" srcId="{E9ADD321-BAB7-46B6-8338-B9005348DBC8}" destId="{B52DAF04-9EE6-4B1C-97C9-15AAFF71A70C}" srcOrd="0" destOrd="0" presId="urn:microsoft.com/office/officeart/2005/8/layout/vProcess5"/>
    <dgm:cxn modelId="{EC97C8BA-E649-46E5-A413-85D39D937036}" type="presParOf" srcId="{858451FD-088F-429D-9C83-F3A810742D0D}" destId="{C9CB3824-82FB-413F-8E28-0216D4068148}" srcOrd="0" destOrd="0" presId="urn:microsoft.com/office/officeart/2005/8/layout/vProcess5"/>
    <dgm:cxn modelId="{FDF50DEA-6728-40AD-8D69-B125DE208346}" type="presParOf" srcId="{858451FD-088F-429D-9C83-F3A810742D0D}" destId="{1806EEE2-C3A2-4155-9A61-9A6747C60F9C}" srcOrd="1" destOrd="0" presId="urn:microsoft.com/office/officeart/2005/8/layout/vProcess5"/>
    <dgm:cxn modelId="{9D8C337B-9E4F-4D1F-83DC-519001A6379C}" type="presParOf" srcId="{858451FD-088F-429D-9C83-F3A810742D0D}" destId="{B52DAF04-9EE6-4B1C-97C9-15AAFF71A70C}" srcOrd="2" destOrd="0" presId="urn:microsoft.com/office/officeart/2005/8/layout/vProcess5"/>
    <dgm:cxn modelId="{DD3A979F-D4F6-49B7-BCE3-C9F832492E56}" type="presParOf" srcId="{858451FD-088F-429D-9C83-F3A810742D0D}" destId="{0851B921-13CD-4D3D-847A-2FACB256AE07}" srcOrd="3" destOrd="0" presId="urn:microsoft.com/office/officeart/2005/8/layout/vProcess5"/>
    <dgm:cxn modelId="{6C092A39-6109-4A5E-859D-D907FED0DE7A}" type="presParOf" srcId="{858451FD-088F-429D-9C83-F3A810742D0D}" destId="{0C829A34-041B-4BA2-BB42-3F80B417924E}" srcOrd="4" destOrd="0" presId="urn:microsoft.com/office/officeart/2005/8/layout/vProcess5"/>
    <dgm:cxn modelId="{3ACE285A-8756-47B7-B094-D6A367E07327}" type="presParOf" srcId="{858451FD-088F-429D-9C83-F3A810742D0D}" destId="{885E985F-3C2A-4EDB-8D37-ECE2EC32480E}" srcOrd="5" destOrd="0" presId="urn:microsoft.com/office/officeart/2005/8/layout/vProcess5"/>
    <dgm:cxn modelId="{96C59D5B-D140-4408-9596-12C3DD3AE33E}" type="presParOf" srcId="{858451FD-088F-429D-9C83-F3A810742D0D}" destId="{994B1D70-3B31-4459-9627-6DE3AA6AD745}" srcOrd="6" destOrd="0" presId="urn:microsoft.com/office/officeart/2005/8/layout/vProcess5"/>
    <dgm:cxn modelId="{F5B7B892-CAD7-4159-9B44-50387EC7DE4A}" type="presParOf" srcId="{858451FD-088F-429D-9C83-F3A810742D0D}" destId="{976B25D9-C21B-4748-A8CA-320AFBE6015B}" srcOrd="7" destOrd="0" presId="urn:microsoft.com/office/officeart/2005/8/layout/vProcess5"/>
    <dgm:cxn modelId="{19B514FA-F118-44D1-A45C-31C704CBB6C4}" type="presParOf" srcId="{858451FD-088F-429D-9C83-F3A810742D0D}" destId="{06C0BFD2-3749-4C66-9410-3CE791B35AB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06EEE2-C3A2-4155-9A61-9A6747C60F9C}">
      <dsp:nvSpPr>
        <dsp:cNvPr id="0" name=""/>
        <dsp:cNvSpPr/>
      </dsp:nvSpPr>
      <dsp:spPr>
        <a:xfrm>
          <a:off x="0" y="0"/>
          <a:ext cx="9140666" cy="10797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My initial Idea was a simple WW2 game.</a:t>
          </a:r>
          <a:endParaRPr lang="en-US" sz="2800" kern="1200"/>
        </a:p>
      </dsp:txBody>
      <dsp:txXfrm>
        <a:off x="31625" y="31625"/>
        <a:ext cx="7975510" cy="1016520"/>
      </dsp:txXfrm>
    </dsp:sp>
    <dsp:sp modelId="{B52DAF04-9EE6-4B1C-97C9-15AAFF71A70C}">
      <dsp:nvSpPr>
        <dsp:cNvPr id="0" name=""/>
        <dsp:cNvSpPr/>
      </dsp:nvSpPr>
      <dsp:spPr>
        <a:xfrm>
          <a:off x="806529" y="1259731"/>
          <a:ext cx="9140666" cy="10797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Played the board game scythe and loved the art style.</a:t>
          </a:r>
          <a:endParaRPr lang="en-US" sz="2800" kern="1200"/>
        </a:p>
      </dsp:txBody>
      <dsp:txXfrm>
        <a:off x="838154" y="1291356"/>
        <a:ext cx="7569036" cy="1016520"/>
      </dsp:txXfrm>
    </dsp:sp>
    <dsp:sp modelId="{0851B921-13CD-4D3D-847A-2FACB256AE07}">
      <dsp:nvSpPr>
        <dsp:cNvPr id="0" name=""/>
        <dsp:cNvSpPr/>
      </dsp:nvSpPr>
      <dsp:spPr>
        <a:xfrm>
          <a:off x="1613058" y="2519463"/>
          <a:ext cx="9140666" cy="10797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Looked into it a bit more and started to research the artist and inspirations.</a:t>
          </a:r>
          <a:endParaRPr lang="en-US" sz="2800" kern="1200" dirty="0"/>
        </a:p>
      </dsp:txBody>
      <dsp:txXfrm>
        <a:off x="1644683" y="2551088"/>
        <a:ext cx="7569036" cy="1016520"/>
      </dsp:txXfrm>
    </dsp:sp>
    <dsp:sp modelId="{0C829A34-041B-4BA2-BB42-3F80B417924E}">
      <dsp:nvSpPr>
        <dsp:cNvPr id="0" name=""/>
        <dsp:cNvSpPr/>
      </dsp:nvSpPr>
      <dsp:spPr>
        <a:xfrm>
          <a:off x="8438815" y="818825"/>
          <a:ext cx="701850" cy="70185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8596731" y="818825"/>
        <a:ext cx="386018" cy="528142"/>
      </dsp:txXfrm>
    </dsp:sp>
    <dsp:sp modelId="{885E985F-3C2A-4EDB-8D37-ECE2EC32480E}">
      <dsp:nvSpPr>
        <dsp:cNvPr id="0" name=""/>
        <dsp:cNvSpPr/>
      </dsp:nvSpPr>
      <dsp:spPr>
        <a:xfrm>
          <a:off x="9245344" y="2071359"/>
          <a:ext cx="701850" cy="70185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9403260" y="2071359"/>
        <a:ext cx="386018" cy="528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053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55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34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244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945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61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393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26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558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761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53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CDC9BE4-41F5-4153-9A1E-04B17FFE2450}" type="datetimeFigureOut">
              <a:rPr lang="en-GB" smtClean="0"/>
              <a:t>02/05/2023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FF89F44D-FC59-45E7-95B9-78DE988BD1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080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99ABD-6EB0-80D2-D7C4-03BAAC1BFB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Luke Morgan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B89509-8214-F43A-BAE4-7B22F966F0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Arcade flying game.</a:t>
            </a:r>
          </a:p>
        </p:txBody>
      </p:sp>
    </p:spTree>
    <p:extLst>
      <p:ext uri="{BB962C8B-B14F-4D97-AF65-F5344CB8AC3E}">
        <p14:creationId xmlns:p14="http://schemas.microsoft.com/office/powerpoint/2010/main" val="216274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858A4-D914-E7F4-045D-031951D7E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</p:spPr>
        <p:txBody>
          <a:bodyPr>
            <a:normAutofit/>
          </a:bodyPr>
          <a:lstStyle/>
          <a:p>
            <a:r>
              <a:rPr lang="en-GB" dirty="0"/>
              <a:t>Initial Idea and inspiration.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7D3B36BC-9C4A-CCFD-C6BD-CEB0A6C741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2369366"/>
              </p:ext>
            </p:extLst>
          </p:nvPr>
        </p:nvGraphicFramePr>
        <p:xfrm>
          <a:off x="676275" y="2373549"/>
          <a:ext cx="10753725" cy="3599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7874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Rectangle 1039">
            <a:extLst>
              <a:ext uri="{FF2B5EF4-FFF2-40B4-BE49-F238E27FC236}">
                <a16:creationId xmlns:a16="http://schemas.microsoft.com/office/drawing/2014/main" id="{3C8E3E93-2C21-416B-A10D-752B1C25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rgbClr val="5A3040"/>
          </a:solidFill>
          <a:ln>
            <a:solidFill>
              <a:srgbClr val="5A3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E03A2F-A798-6525-3684-3B917D266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4939" y="499533"/>
            <a:ext cx="3635067" cy="1711404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Inspirations and research.</a:t>
            </a:r>
          </a:p>
        </p:txBody>
      </p:sp>
      <p:pic>
        <p:nvPicPr>
          <p:cNvPr id="1028" name="Picture 4" descr="Iron Harvest Multiplayer Review - IGN">
            <a:extLst>
              <a:ext uri="{FF2B5EF4-FFF2-40B4-BE49-F238E27FC236}">
                <a16:creationId xmlns:a16="http://schemas.microsoft.com/office/drawing/2014/main" id="{31ABB258-81D2-BCB5-683D-A3DBDA2D10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14" t="1645" r="8228" b="-1645"/>
          <a:stretch/>
        </p:blipFill>
        <p:spPr bwMode="auto">
          <a:xfrm>
            <a:off x="483282" y="484630"/>
            <a:ext cx="3546601" cy="35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5FDBFFD4-2398-195A-7E50-966F2550AA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7" t="455" r="19335" b="-460"/>
          <a:stretch/>
        </p:blipFill>
        <p:spPr bwMode="auto">
          <a:xfrm>
            <a:off x="4177308" y="484632"/>
            <a:ext cx="2876690" cy="220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cythe | Play Board Games">
            <a:extLst>
              <a:ext uri="{FF2B5EF4-FFF2-40B4-BE49-F238E27FC236}">
                <a16:creationId xmlns:a16="http://schemas.microsoft.com/office/drawing/2014/main" id="{9A412EE5-DF27-E4AC-7DC7-A07C330A2D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" t="-336" r="-224" b="15074"/>
          <a:stretch/>
        </p:blipFill>
        <p:spPr bwMode="auto">
          <a:xfrm>
            <a:off x="480870" y="4135531"/>
            <a:ext cx="3546601" cy="223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79CFD4-D615-62F2-06BB-F3F101E992D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863" t="-1" r="11923"/>
          <a:stretch/>
        </p:blipFill>
        <p:spPr>
          <a:xfrm>
            <a:off x="4177307" y="2835810"/>
            <a:ext cx="2876690" cy="353755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48C93-DA55-ADB6-A03D-9AFCE8692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4939" y="2210938"/>
            <a:ext cx="3635067" cy="36654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>
                <a:solidFill>
                  <a:srgbClr val="FFFFFF"/>
                </a:solidFill>
              </a:rPr>
              <a:t>I did some research in to the board game Scythe[1] and the digital game Iron harvest[2].  The artist </a:t>
            </a:r>
            <a:r>
              <a:rPr lang="en-GB" sz="1900" i="0">
                <a:solidFill>
                  <a:srgbClr val="FFFFFF"/>
                </a:solidFill>
                <a:effectLst/>
              </a:rPr>
              <a:t>Jakub Rozalski who Created artwork for both.</a:t>
            </a:r>
          </a:p>
          <a:p>
            <a:pPr marL="0" indent="0">
              <a:buNone/>
            </a:pPr>
            <a:endParaRPr lang="en-GB" sz="19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1900" i="0">
                <a:solidFill>
                  <a:srgbClr val="FFFFFF"/>
                </a:solidFill>
                <a:effectLst/>
              </a:rPr>
              <a:t>I had a look at his Art station[3] page and looked at how he made his artwork.</a:t>
            </a:r>
          </a:p>
          <a:p>
            <a:pPr marL="0" indent="0">
              <a:buNone/>
            </a:pPr>
            <a:r>
              <a:rPr lang="en-GB" sz="1900">
                <a:solidFill>
                  <a:srgbClr val="FFFFFF"/>
                </a:solidFill>
              </a:rPr>
              <a:t>This helped to inform me on methods of creating my own designs.</a:t>
            </a:r>
          </a:p>
        </p:txBody>
      </p:sp>
      <p:sp>
        <p:nvSpPr>
          <p:cNvPr id="4" name="AutoShape 8" descr="Classic 1920+: Mechs roam through early 20th century Poland">
            <a:extLst>
              <a:ext uri="{FF2B5EF4-FFF2-40B4-BE49-F238E27FC236}">
                <a16:creationId xmlns:a16="http://schemas.microsoft.com/office/drawing/2014/main" id="{8F58F090-CC7C-5024-22EE-116BD185DC4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615404" y="368714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>
            <a:extLst>
              <a:ext uri="{FF2B5EF4-FFF2-40B4-BE49-F238E27FC236}">
                <a16:creationId xmlns:a16="http://schemas.microsoft.com/office/drawing/2014/main" id="{AAF71237-2B51-ACA6-2580-90692533BF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767804" y="383954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479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9D9D0AB-1E2F-44A8-B9C6-FA40983018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A4C07A3-9E17-D74B-54AF-4F4617B4B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840817"/>
            <a:ext cx="3174971" cy="2017566"/>
          </a:xfrm>
        </p:spPr>
        <p:txBody>
          <a:bodyPr anchor="ctr">
            <a:normAutofit/>
          </a:bodyPr>
          <a:lstStyle/>
          <a:p>
            <a:pPr algn="r"/>
            <a:r>
              <a:rPr lang="en-GB" sz="3600" dirty="0">
                <a:solidFill>
                  <a:schemeClr val="tx1"/>
                </a:solidFill>
              </a:rPr>
              <a:t>Photo bashing.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0E2AEF9-3220-4407-B76B-1B6E3952E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60142"/>
            <a:ext cx="3860771" cy="293214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C568B0-6AF8-3ECC-E633-ABB47677BF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59" r="8368" b="-1"/>
          <a:stretch/>
        </p:blipFill>
        <p:spPr>
          <a:xfrm>
            <a:off x="6" y="824735"/>
            <a:ext cx="3664827" cy="260426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CAFBD32-D3B9-4AA1-8A52-E7788A955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885" y="0"/>
            <a:ext cx="4332545" cy="3131604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62213D-B7C3-D947-CCFB-0E0D8C68F0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980" b="-3"/>
          <a:stretch/>
        </p:blipFill>
        <p:spPr>
          <a:xfrm>
            <a:off x="4354280" y="10"/>
            <a:ext cx="3966436" cy="29527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1D014-78F7-631D-5201-DE3693C8B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4281" y="3429001"/>
            <a:ext cx="4145576" cy="2841198"/>
          </a:xfrm>
        </p:spPr>
        <p:txBody>
          <a:bodyPr anchor="ctr">
            <a:normAutofit/>
          </a:bodyPr>
          <a:lstStyle/>
          <a:p>
            <a:r>
              <a:rPr lang="en-GB" sz="2000" dirty="0"/>
              <a:t>To come up with the designs for the Air craft I made some designs on photoshop by bashing loads of images together. Mostly from WW2 and WW1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B1FFF1B-D8E7-43C1-963D-013BA4049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660142"/>
            <a:ext cx="3429000" cy="5054857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C0186D-9CBA-85DB-F870-A7373CD61A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067" r="11898" b="-4"/>
          <a:stretch/>
        </p:blipFill>
        <p:spPr>
          <a:xfrm>
            <a:off x="8942136" y="824734"/>
            <a:ext cx="3249864" cy="4726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892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485B976C-17EF-415B-B03C-BAF9443B9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1B4E201-164F-4793-895E-C149B2F2F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65F4110-C0FC-4D61-ACD2-A7C950EAE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60711" y="3509963"/>
            <a:ext cx="7210670" cy="2967839"/>
          </a:xfrm>
          <a:prstGeom prst="rect">
            <a:avLst/>
          </a:prstGeom>
          <a:solidFill>
            <a:srgbClr val="404040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235E3D-4F81-B871-0643-06CFE7A26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>
                <a:solidFill>
                  <a:srgbClr val="FFFFFF"/>
                </a:solidFill>
              </a:rPr>
              <a:t>Modelling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996A4-2527-19F4-F3F5-D25F6E009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1821" y="5405864"/>
            <a:ext cx="6465286" cy="74725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FFFF"/>
                </a:solidFill>
                <a:latin typeface="+mj-lt"/>
              </a:rPr>
              <a:t>I used Maya to model in as it is the software, I am most familiar with.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C7197A-C8CA-3DB5-CF46-145559D021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958"/>
          <a:stretch/>
        </p:blipFill>
        <p:spPr>
          <a:xfrm>
            <a:off x="317635" y="299363"/>
            <a:ext cx="4160452" cy="30492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127184-4665-3995-E6E9-339F6D8721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538" r="2" b="15302"/>
          <a:stretch/>
        </p:blipFill>
        <p:spPr>
          <a:xfrm>
            <a:off x="4654296" y="299363"/>
            <a:ext cx="7217085" cy="30081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0949B3-0027-4B91-23B3-5D0232CDFD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391" r="20102" b="-1"/>
          <a:stretch/>
        </p:blipFill>
        <p:spPr>
          <a:xfrm>
            <a:off x="317635" y="3509433"/>
            <a:ext cx="4160452" cy="302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54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C8E3E93-2C21-416B-A10D-752B1C256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rgbClr val="735E3B"/>
          </a:solidFill>
          <a:ln>
            <a:solidFill>
              <a:srgbClr val="735E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423A10-2B48-E93F-0A27-AB75EA27B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4939" y="499533"/>
            <a:ext cx="3635067" cy="1711404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Texturing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2CEF4A4-B1E2-61E3-45D3-2549649275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" b="14180"/>
          <a:stretch/>
        </p:blipFill>
        <p:spPr>
          <a:xfrm>
            <a:off x="483282" y="484630"/>
            <a:ext cx="3546601" cy="35086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CD48AA-227F-4E0A-DCE3-DA256DA2A6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0" r="3974" b="5"/>
          <a:stretch/>
        </p:blipFill>
        <p:spPr>
          <a:xfrm>
            <a:off x="4177308" y="484632"/>
            <a:ext cx="2876690" cy="22089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20DF20-8953-C7E9-1C85-21548F227E1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8379" b="-3"/>
          <a:stretch/>
        </p:blipFill>
        <p:spPr>
          <a:xfrm>
            <a:off x="480870" y="4135531"/>
            <a:ext cx="3546601" cy="22378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414AA1-C905-FFDD-CE65-6ABE70F3BB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716" r="19197"/>
          <a:stretch/>
        </p:blipFill>
        <p:spPr>
          <a:xfrm>
            <a:off x="4177307" y="2835810"/>
            <a:ext cx="2876690" cy="353755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E4A02-5C3A-498B-C9C7-89683324E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4939" y="2210938"/>
            <a:ext cx="3635067" cy="3665474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FFFFFF"/>
                </a:solidFill>
              </a:rPr>
              <a:t>I am extremely pleased with the textures I made for these model and honestly think they are some of the best I've made. I used Adobe Substance painter to create the textures.</a:t>
            </a:r>
          </a:p>
        </p:txBody>
      </p:sp>
    </p:spTree>
    <p:extLst>
      <p:ext uri="{BB962C8B-B14F-4D97-AF65-F5344CB8AC3E}">
        <p14:creationId xmlns:p14="http://schemas.microsoft.com/office/powerpoint/2010/main" val="1185250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7CEFFDD-605F-41E2-8017-6484074C5C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rgbClr val="376330"/>
          </a:solidFill>
          <a:ln>
            <a:solidFill>
              <a:srgbClr val="3763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751732-C5A2-4A50-51A6-4B4F85C38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3212" y="499533"/>
            <a:ext cx="3401568" cy="1920240"/>
          </a:xfrm>
        </p:spPr>
        <p:txBody>
          <a:bodyPr anchor="b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Unreal Engine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035340-D631-340D-66B6-AD07F1576C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25" r="28704" b="1"/>
          <a:stretch/>
        </p:blipFill>
        <p:spPr>
          <a:xfrm>
            <a:off x="633999" y="640080"/>
            <a:ext cx="6278529" cy="55881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44B374-5D61-1435-ADB2-003F345D6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3212" y="2419773"/>
            <a:ext cx="3401568" cy="3358092"/>
          </a:xfrm>
        </p:spPr>
        <p:txBody>
          <a:bodyPr>
            <a:normAutofit/>
          </a:bodyPr>
          <a:lstStyle/>
          <a:p>
            <a:r>
              <a:rPr lang="en-GB" sz="1800">
                <a:solidFill>
                  <a:srgbClr val="FFFFFF"/>
                </a:solidFill>
              </a:rPr>
              <a:t>This is probably the most time I've spent on a project in Unreal</a:t>
            </a:r>
          </a:p>
          <a:p>
            <a:r>
              <a:rPr lang="en-GB" sz="1800">
                <a:solidFill>
                  <a:srgbClr val="FFFFFF"/>
                </a:solidFill>
              </a:rPr>
              <a:t>I learnt a lot about it other the course of the project</a:t>
            </a:r>
          </a:p>
          <a:p>
            <a:endParaRPr lang="en-GB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279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7218665-EA77-40EC-8172-4F17E2DED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20659" y="643467"/>
            <a:ext cx="3766041" cy="55710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0E0F26-250F-A6F1-2312-D5D5E5348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3376" y="1166185"/>
            <a:ext cx="2720606" cy="4536378"/>
          </a:xfrm>
        </p:spPr>
        <p:txBody>
          <a:bodyPr anchor="ctr">
            <a:normAutofit/>
          </a:bodyPr>
          <a:lstStyle/>
          <a:p>
            <a:pPr defTabSz="740664"/>
            <a:r>
              <a:rPr lang="en-GB" sz="3240" kern="1200" spc="-97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Problems that occurred</a:t>
            </a:r>
            <a:endParaRPr lang="en-GB" sz="4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878A2-78D3-410B-2EE5-4BCACB374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5300" y="1243168"/>
            <a:ext cx="5100362" cy="4364990"/>
          </a:xfrm>
        </p:spPr>
        <p:txBody>
          <a:bodyPr>
            <a:normAutofit/>
          </a:bodyPr>
          <a:lstStyle/>
          <a:p>
            <a:pPr marL="42958" indent="-42958" defTabSz="429585">
              <a:spcBef>
                <a:spcPts val="611"/>
              </a:spcBef>
            </a:pPr>
            <a:r>
              <a:rPr lang="en-GB" sz="1944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rPr>
              <a:t>One of the biggest issues was using the foliage brush to create trees</a:t>
            </a:r>
          </a:p>
          <a:p>
            <a:pPr marL="42958" indent="-42958" defTabSz="429585">
              <a:spcBef>
                <a:spcPts val="611"/>
              </a:spcBef>
            </a:pPr>
            <a:r>
              <a:rPr lang="en-GB" sz="1944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rPr>
              <a:t>Below is the frame rate with and without the trees on screen.</a:t>
            </a:r>
          </a:p>
          <a:p>
            <a:pPr marL="0" indent="0" defTabSz="429585">
              <a:spcBef>
                <a:spcPts val="611"/>
              </a:spcBef>
              <a:buNone/>
            </a:pPr>
            <a:endParaRPr lang="en-GB" sz="3564" kern="120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defTabSz="429585">
              <a:spcBef>
                <a:spcPts val="611"/>
              </a:spcBef>
              <a:buNone/>
            </a:pPr>
            <a:endParaRPr lang="en-GB" sz="3564" kern="120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defTabSz="429585">
              <a:spcBef>
                <a:spcPts val="611"/>
              </a:spcBef>
              <a:buNone/>
            </a:pPr>
            <a:r>
              <a:rPr lang="en-GB" sz="1944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rPr>
              <a:t>I found out this issue was because all the trees were classified as actors.</a:t>
            </a:r>
          </a:p>
          <a:p>
            <a:pPr marL="0" indent="0" defTabSz="429585">
              <a:spcBef>
                <a:spcPts val="611"/>
              </a:spcBef>
              <a:buNone/>
            </a:pPr>
            <a:r>
              <a:rPr lang="en-GB" sz="1944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rPr>
              <a:t>I fixed the issue by changing all of the trees from actors to standard meshes.</a:t>
            </a:r>
          </a:p>
          <a:p>
            <a:pPr marL="0" indent="0" defTabSz="530352">
              <a:spcBef>
                <a:spcPts val="754"/>
              </a:spcBef>
              <a:buNone/>
            </a:pPr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05C254-A71B-8617-985B-CF2084ED66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72" t="18599" r="17714" b="23977"/>
          <a:stretch/>
        </p:blipFill>
        <p:spPr>
          <a:xfrm>
            <a:off x="4447317" y="2598866"/>
            <a:ext cx="1296580" cy="6747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4411BF-2BC9-E8E5-16D1-E2BDFCB6D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082" y="2598866"/>
            <a:ext cx="1237042" cy="6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704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37638-E86C-41B1-BC86-6F186CB35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287" y="0"/>
            <a:ext cx="12202287" cy="6858000"/>
          </a:xfrm>
          <a:prstGeom prst="rect">
            <a:avLst/>
          </a:prstGeom>
          <a:solidFill>
            <a:srgbClr val="A97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45E655-2443-E879-5A40-15CA637B0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7738" y="770467"/>
            <a:ext cx="6298065" cy="33528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88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Questions</a:t>
            </a:r>
          </a:p>
        </p:txBody>
      </p:sp>
      <p:pic>
        <p:nvPicPr>
          <p:cNvPr id="5" name="Picture 4" descr="Yellow question mark">
            <a:extLst>
              <a:ext uri="{FF2B5EF4-FFF2-40B4-BE49-F238E27FC236}">
                <a16:creationId xmlns:a16="http://schemas.microsoft.com/office/drawing/2014/main" id="{E5E6F414-FFC8-B2D4-D1B0-1ADC508471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248" r="12300" b="1"/>
          <a:stretch/>
        </p:blipFill>
        <p:spPr>
          <a:xfrm>
            <a:off x="-10288" y="10"/>
            <a:ext cx="4628007" cy="686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401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EA0D2-92C2-0C9A-D606-7A46308BF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606" y="499533"/>
            <a:ext cx="10772775" cy="1658198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A678D-552D-A795-F7A2-2B23AC131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[1] Scythe.[Boardgame], USA: </a:t>
            </a:r>
            <a:r>
              <a:rPr lang="en-GB" dirty="0" err="1"/>
              <a:t>Stonemaier</a:t>
            </a:r>
            <a:r>
              <a:rPr lang="en-GB" dirty="0"/>
              <a:t> games, 2016</a:t>
            </a:r>
          </a:p>
          <a:p>
            <a:r>
              <a:rPr lang="en-GB" dirty="0"/>
              <a:t>[2] Iron Harvest.[software], Austria: KING Art, 2020</a:t>
            </a:r>
          </a:p>
          <a:p>
            <a:r>
              <a:rPr lang="en-GB" dirty="0"/>
              <a:t>[3] </a:t>
            </a:r>
            <a:r>
              <a:rPr lang="en-GB" dirty="0">
                <a:effectLst/>
              </a:rPr>
              <a:t>J. </a:t>
            </a:r>
            <a:r>
              <a:rPr lang="en-GB" dirty="0" err="1">
                <a:effectLst/>
              </a:rPr>
              <a:t>Rozalski</a:t>
            </a:r>
            <a:r>
              <a:rPr lang="en-GB" dirty="0">
                <a:effectLst/>
              </a:rPr>
              <a:t>, “</a:t>
            </a:r>
            <a:r>
              <a:rPr lang="en-GB" dirty="0" err="1">
                <a:effectLst/>
              </a:rPr>
              <a:t>Artstation</a:t>
            </a:r>
            <a:r>
              <a:rPr lang="en-GB" dirty="0">
                <a:effectLst/>
              </a:rPr>
              <a:t> - Jakub </a:t>
            </a:r>
            <a:r>
              <a:rPr lang="en-GB" dirty="0" err="1">
                <a:effectLst/>
              </a:rPr>
              <a:t>Rozalski</a:t>
            </a:r>
            <a:r>
              <a:rPr lang="en-GB" dirty="0">
                <a:effectLst/>
              </a:rPr>
              <a:t>,” </a:t>
            </a:r>
            <a:r>
              <a:rPr lang="en-GB" i="1" dirty="0">
                <a:effectLst/>
              </a:rPr>
              <a:t>Art Station</a:t>
            </a:r>
            <a:r>
              <a:rPr lang="en-GB" dirty="0">
                <a:effectLst/>
              </a:rPr>
              <a:t>. [Online]. Available: https://www.artstation.com/jakubrozalski. [Accessed: 30-April-2023].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7920694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194</TotalTime>
  <Words>353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 Light</vt:lpstr>
      <vt:lpstr>Metropolitan</vt:lpstr>
      <vt:lpstr>Luke Morgan</vt:lpstr>
      <vt:lpstr>Initial Idea and inspiration.</vt:lpstr>
      <vt:lpstr>Inspirations and research.</vt:lpstr>
      <vt:lpstr>Photo bashing.</vt:lpstr>
      <vt:lpstr>Modelling</vt:lpstr>
      <vt:lpstr>Texturing</vt:lpstr>
      <vt:lpstr>Unreal Engine</vt:lpstr>
      <vt:lpstr>Problems that occurred</vt:lpstr>
      <vt:lpstr>Questions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Luke Morgan</dc:title>
  <dc:creator>Luke Morgan (2103329)</dc:creator>
  <cp:lastModifiedBy>Luke Morgan (2103329)</cp:lastModifiedBy>
  <cp:revision>8</cp:revision>
  <dcterms:created xsi:type="dcterms:W3CDTF">2023-04-29T13:10:39Z</dcterms:created>
  <dcterms:modified xsi:type="dcterms:W3CDTF">2023-05-02T21:21:24Z</dcterms:modified>
</cp:coreProperties>
</file>