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3"/>
  </p:notesMasterIdLst>
  <p:sldIdLst>
    <p:sldId id="269" r:id="rId2"/>
    <p:sldId id="274" r:id="rId3"/>
    <p:sldId id="271" r:id="rId4"/>
    <p:sldId id="257" r:id="rId5"/>
    <p:sldId id="259" r:id="rId6"/>
    <p:sldId id="260" r:id="rId7"/>
    <p:sldId id="384" r:id="rId8"/>
    <p:sldId id="387" r:id="rId9"/>
    <p:sldId id="289" r:id="rId10"/>
    <p:sldId id="262" r:id="rId11"/>
    <p:sldId id="386" r:id="rId12"/>
    <p:sldId id="261" r:id="rId13"/>
    <p:sldId id="388" r:id="rId14"/>
    <p:sldId id="263" r:id="rId15"/>
    <p:sldId id="264" r:id="rId16"/>
    <p:sldId id="265" r:id="rId17"/>
    <p:sldId id="266" r:id="rId18"/>
    <p:sldId id="258" r:id="rId19"/>
    <p:sldId id="267" r:id="rId20"/>
    <p:sldId id="272" r:id="rId21"/>
    <p:sldId id="268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014DBE-43AA-4052-AB1D-594C2C94776D}" v="21" dt="2023-02-02T10:22:03.27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3" d="100"/>
          <a:sy n="63" d="100"/>
        </p:scale>
        <p:origin x="76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S Davies" userId="594fab76-bcdf-43ac-9ee4-25e594469f20" providerId="ADAL" clId="{60491930-CB9D-4799-BDCB-28CDC29D10F5}"/>
    <pc:docChg chg="undo custSel modSld">
      <pc:chgData name="Helen S Davies" userId="594fab76-bcdf-43ac-9ee4-25e594469f20" providerId="ADAL" clId="{60491930-CB9D-4799-BDCB-28CDC29D10F5}" dt="2023-02-02T12:06:50.816" v="115" actId="5793"/>
      <pc:docMkLst>
        <pc:docMk/>
      </pc:docMkLst>
      <pc:sldChg chg="modSp mod">
        <pc:chgData name="Helen S Davies" userId="594fab76-bcdf-43ac-9ee4-25e594469f20" providerId="ADAL" clId="{60491930-CB9D-4799-BDCB-28CDC29D10F5}" dt="2023-02-02T12:06:50.816" v="115" actId="5793"/>
        <pc:sldMkLst>
          <pc:docMk/>
          <pc:sldMk cId="1650121020" sldId="384"/>
        </pc:sldMkLst>
        <pc:spChg chg="mod">
          <ac:chgData name="Helen S Davies" userId="594fab76-bcdf-43ac-9ee4-25e594469f20" providerId="ADAL" clId="{60491930-CB9D-4799-BDCB-28CDC29D10F5}" dt="2023-02-02T12:06:50.816" v="115" actId="5793"/>
          <ac:spMkLst>
            <pc:docMk/>
            <pc:sldMk cId="1650121020" sldId="384"/>
            <ac:spMk id="2" creationId="{00000000-0000-0000-0000-000000000000}"/>
          </ac:spMkLst>
        </pc:spChg>
      </pc:sldChg>
      <pc:sldChg chg="modSp mod">
        <pc:chgData name="Helen S Davies" userId="594fab76-bcdf-43ac-9ee4-25e594469f20" providerId="ADAL" clId="{60491930-CB9D-4799-BDCB-28CDC29D10F5}" dt="2023-02-02T12:06:20.348" v="106" actId="255"/>
        <pc:sldMkLst>
          <pc:docMk/>
          <pc:sldMk cId="2999497034" sldId="387"/>
        </pc:sldMkLst>
        <pc:spChg chg="mod">
          <ac:chgData name="Helen S Davies" userId="594fab76-bcdf-43ac-9ee4-25e594469f20" providerId="ADAL" clId="{60491930-CB9D-4799-BDCB-28CDC29D10F5}" dt="2023-02-02T12:06:20.348" v="106" actId="255"/>
          <ac:spMkLst>
            <pc:docMk/>
            <pc:sldMk cId="2999497034" sldId="387"/>
            <ac:spMk id="2" creationId="{26856E55-CEE5-CFFE-4252-B03F4BD90A93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5328B1-C739-4517-905E-F4C618849454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8FC264-BD89-4D28-878A-5AC1D58F9D3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41225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06714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05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39105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7315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1070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276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03534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9847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5811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184549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571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E9C1C0-406B-4AF1-B502-FACF7893E4AC}" type="datetimeFigureOut">
              <a:rPr lang="en-GB" smtClean="0"/>
              <a:t>02/02/2023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66515D4-39F3-457A-8FC6-912764F5BCB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972375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g"/><Relationship Id="rId13" Type="http://schemas.openxmlformats.org/officeDocument/2006/relationships/image" Target="../media/image19.jpeg"/><Relationship Id="rId18" Type="http://schemas.openxmlformats.org/officeDocument/2006/relationships/image" Target="../media/image24.jpeg"/><Relationship Id="rId3" Type="http://schemas.openxmlformats.org/officeDocument/2006/relationships/image" Target="../media/image10.jpg"/><Relationship Id="rId21" Type="http://schemas.openxmlformats.org/officeDocument/2006/relationships/image" Target="../media/image27.jpeg"/><Relationship Id="rId7" Type="http://schemas.openxmlformats.org/officeDocument/2006/relationships/image" Target="../media/image14.jpg"/><Relationship Id="rId12" Type="http://schemas.openxmlformats.org/officeDocument/2006/relationships/image" Target="../media/image18.jpeg"/><Relationship Id="rId17" Type="http://schemas.openxmlformats.org/officeDocument/2006/relationships/image" Target="../media/image23.jpeg"/><Relationship Id="rId2" Type="http://schemas.openxmlformats.org/officeDocument/2006/relationships/image" Target="../media/image9.jpg"/><Relationship Id="rId16" Type="http://schemas.openxmlformats.org/officeDocument/2006/relationships/image" Target="../media/image22.jpeg"/><Relationship Id="rId20" Type="http://schemas.openxmlformats.org/officeDocument/2006/relationships/image" Target="../media/image2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g"/><Relationship Id="rId11" Type="http://schemas.openxmlformats.org/officeDocument/2006/relationships/image" Target="../media/image17.jpg"/><Relationship Id="rId5" Type="http://schemas.openxmlformats.org/officeDocument/2006/relationships/image" Target="../media/image12.png"/><Relationship Id="rId15" Type="http://schemas.openxmlformats.org/officeDocument/2006/relationships/image" Target="../media/image21.jpeg"/><Relationship Id="rId23" Type="http://schemas.openxmlformats.org/officeDocument/2006/relationships/image" Target="../media/image29.jpeg"/><Relationship Id="rId10" Type="http://schemas.openxmlformats.org/officeDocument/2006/relationships/image" Target="../media/image16.png"/><Relationship Id="rId19" Type="http://schemas.openxmlformats.org/officeDocument/2006/relationships/image" Target="../media/image25.jpeg"/><Relationship Id="rId4" Type="http://schemas.openxmlformats.org/officeDocument/2006/relationships/image" Target="../media/image11.jpg"/><Relationship Id="rId9" Type="http://schemas.openxmlformats.org/officeDocument/2006/relationships/image" Target="../media/image6.jpg"/><Relationship Id="rId14" Type="http://schemas.openxmlformats.org/officeDocument/2006/relationships/image" Target="../media/image20.jpeg"/><Relationship Id="rId22" Type="http://schemas.openxmlformats.org/officeDocument/2006/relationships/image" Target="../media/image2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beaconhouse.org.uk/?section=welcome-to-beacon-house" TargetMode="External"/><Relationship Id="rId2" Type="http://schemas.openxmlformats.org/officeDocument/2006/relationships/hyperlink" Target="https://www.elsanetwork.org/" TargetMode="External"/><Relationship Id="rId1" Type="http://schemas.openxmlformats.org/officeDocument/2006/relationships/slideLayout" Target="../slideLayouts/slideLayout4.xml"/><Relationship Id="rId6" Type="http://schemas.openxmlformats.org/officeDocument/2006/relationships/hyperlink" Target="http://www.socialworkerstoolbox.com/" TargetMode="External"/><Relationship Id="rId5" Type="http://schemas.openxmlformats.org/officeDocument/2006/relationships/hyperlink" Target="https://meddwl.org/" TargetMode="External"/><Relationship Id="rId4" Type="http://schemas.openxmlformats.org/officeDocument/2006/relationships/hyperlink" Target="https://www.annafreud.org/schools-and-colleges/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mailto:HSDavies@carmarthenshire.gov.uk" TargetMode="External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2996" y="4571216"/>
            <a:ext cx="10906008" cy="1115415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300" dirty="0"/>
              <a:t>Carmarthenshire ELSA sir </a:t>
            </a:r>
            <a:r>
              <a:rPr lang="en-US" sz="3300" dirty="0" err="1"/>
              <a:t>Gâr</a:t>
            </a:r>
            <a:br>
              <a:rPr lang="en-US" sz="3300" dirty="0"/>
            </a:br>
            <a:br>
              <a:rPr lang="en-US" sz="3300" dirty="0"/>
            </a:br>
            <a:r>
              <a:rPr lang="en-US" sz="3300" dirty="0"/>
              <a:t>Dr Helen Davies</a:t>
            </a:r>
            <a:br>
              <a:rPr lang="en-US" sz="3300" dirty="0"/>
            </a:br>
            <a:br>
              <a:rPr lang="en-US" sz="3300" dirty="0"/>
            </a:br>
            <a:r>
              <a:rPr lang="en-US" sz="2700" b="1" dirty="0" err="1"/>
              <a:t>Uwch</a:t>
            </a:r>
            <a:r>
              <a:rPr lang="en-US" sz="2700" b="1" dirty="0"/>
              <a:t> Seicolegydd </a:t>
            </a:r>
            <a:r>
              <a:rPr lang="en-US" sz="2700" b="1" dirty="0" err="1"/>
              <a:t>Addysg</a:t>
            </a:r>
            <a:r>
              <a:rPr lang="en-US" sz="2700" b="1" dirty="0"/>
              <a:t> a </a:t>
            </a:r>
            <a:r>
              <a:rPr lang="en-US" sz="2700" b="1" dirty="0" err="1"/>
              <a:t>Phlant</a:t>
            </a:r>
            <a:r>
              <a:rPr lang="en-US" sz="2700" b="1" dirty="0"/>
              <a:t> – </a:t>
            </a:r>
            <a:r>
              <a:rPr lang="en-US" sz="2700" b="1" dirty="0" err="1"/>
              <a:t>Ymddygiad</a:t>
            </a:r>
            <a:r>
              <a:rPr lang="en-US" sz="2700" b="1" dirty="0"/>
              <a:t> a </a:t>
            </a:r>
            <a:r>
              <a:rPr lang="en-US" sz="2700" b="1" dirty="0" err="1"/>
              <a:t>Llês</a:t>
            </a:r>
            <a:br>
              <a:rPr lang="en-US" sz="2700" b="1" dirty="0"/>
            </a:br>
            <a:r>
              <a:rPr lang="en-US" sz="2700" b="1" dirty="0"/>
              <a:t>  Senior Educational and Child Psychologist – Behaviour and Wellbeing</a:t>
            </a:r>
          </a:p>
        </p:txBody>
      </p:sp>
      <p:pic>
        <p:nvPicPr>
          <p:cNvPr id="8" name="Content Placeholder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41DE4ACF-69EF-4733-8EF5-6FD87BA102B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1946" y="1449173"/>
            <a:ext cx="3529109" cy="1829715"/>
          </a:xfrm>
          <a:prstGeom prst="rect">
            <a:avLst/>
          </a:prstGeom>
        </p:spPr>
      </p:pic>
      <p:pic>
        <p:nvPicPr>
          <p:cNvPr id="25" name="Content Placeholder 24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6C610EC2-EB9E-450B-A566-8BD3C1BB54E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32788" y="1420713"/>
            <a:ext cx="3526424" cy="1886636"/>
          </a:xfrm>
          <a:prstGeom prst="rect">
            <a:avLst/>
          </a:prstGeom>
        </p:spPr>
      </p:pic>
      <p:pic>
        <p:nvPicPr>
          <p:cNvPr id="14" name="Picture 13" descr="A picture containing drawing&#10;&#10;Description automatically generated">
            <a:extLst>
              <a:ext uri="{FF2B5EF4-FFF2-40B4-BE49-F238E27FC236}">
                <a16:creationId xmlns:a16="http://schemas.microsoft.com/office/drawing/2014/main" id="{30FC2EC6-3E54-48C3-B40E-653E10C2B516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400" y="1897573"/>
            <a:ext cx="3553968" cy="932916"/>
          </a:xfrm>
          <a:prstGeom prst="rect">
            <a:avLst/>
          </a:prstGeom>
        </p:spPr>
      </p:pic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8F880EF2-DF79-4D9D-8F11-E91D48C797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524000" y="5778706"/>
            <a:ext cx="9144000" cy="0"/>
          </a:xfrm>
          <a:prstGeom prst="line">
            <a:avLst/>
          </a:prstGeom>
          <a:ln w="19050">
            <a:solidFill>
              <a:srgbClr val="F9217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6917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460B0EFB-53ED-4F35-B05D-F658EA021C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10" name="Content Placeholder 9">
            <a:extLst>
              <a:ext uri="{FF2B5EF4-FFF2-40B4-BE49-F238E27FC236}">
                <a16:creationId xmlns:a16="http://schemas.microsoft.com/office/drawing/2014/main" id="{58849A83-5DD8-A9DB-CEEE-B514AA9E683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47" r="-1" b="-1"/>
          <a:stretch/>
        </p:blipFill>
        <p:spPr>
          <a:xfrm>
            <a:off x="-7366" y="10"/>
            <a:ext cx="4855591" cy="6857990"/>
          </a:xfrm>
          <a:custGeom>
            <a:avLst/>
            <a:gdLst/>
            <a:ahLst/>
            <a:cxnLst/>
            <a:rect l="l" t="t" r="r" b="b"/>
            <a:pathLst>
              <a:path w="4636517" h="6858000">
                <a:moveTo>
                  <a:pt x="0" y="0"/>
                </a:moveTo>
                <a:lnTo>
                  <a:pt x="4636517" y="0"/>
                </a:lnTo>
                <a:lnTo>
                  <a:pt x="463651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6" name="!!Arc">
            <a:extLst>
              <a:ext uri="{FF2B5EF4-FFF2-40B4-BE49-F238E27FC236}">
                <a16:creationId xmlns:a16="http://schemas.microsoft.com/office/drawing/2014/main" id="{835EF3DD-7D43-4A27-8967-A92FD8CC93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3531" y="407987"/>
            <a:ext cx="2987899" cy="2987899"/>
          </a:xfrm>
          <a:prstGeom prst="arc">
            <a:avLst>
              <a:gd name="adj1" fmla="val 16200000"/>
              <a:gd name="adj2" fmla="val 256372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F8D55-A22B-42A8-AF2C-03CBADB14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27048" y="407987"/>
            <a:ext cx="5721484" cy="541369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dirty="0" err="1">
                <a:solidFill>
                  <a:srgbClr val="0070C0"/>
                </a:solidFill>
              </a:rPr>
              <a:t>Cyd-destun</a:t>
            </a:r>
            <a:r>
              <a:rPr lang="en-US" sz="4100" dirty="0">
                <a:solidFill>
                  <a:srgbClr val="0070C0"/>
                </a:solidFill>
              </a:rPr>
              <a:t> sir </a:t>
            </a:r>
            <a:r>
              <a:rPr lang="en-US" sz="4100" dirty="0" err="1">
                <a:solidFill>
                  <a:srgbClr val="0070C0"/>
                </a:solidFill>
              </a:rPr>
              <a:t>Gâr</a:t>
            </a:r>
            <a:br>
              <a:rPr lang="en-US" sz="4100" dirty="0">
                <a:solidFill>
                  <a:srgbClr val="0070C0"/>
                </a:solidFill>
              </a:rPr>
            </a:br>
            <a:r>
              <a:rPr lang="en-US" sz="4100" dirty="0">
                <a:solidFill>
                  <a:srgbClr val="0070C0"/>
                </a:solidFill>
              </a:rPr>
              <a:t>Carmarthenshire context</a:t>
            </a:r>
            <a:br>
              <a:rPr lang="en-US" sz="4100" dirty="0">
                <a:solidFill>
                  <a:srgbClr val="0070C0"/>
                </a:solidFill>
              </a:rPr>
            </a:br>
            <a:br>
              <a:rPr lang="en-US" sz="4100" dirty="0">
                <a:solidFill>
                  <a:srgbClr val="0070C0"/>
                </a:solidFill>
              </a:rPr>
            </a:br>
            <a:r>
              <a:rPr lang="en-US" sz="2700" dirty="0"/>
              <a:t>ELSAs </a:t>
            </a:r>
            <a:r>
              <a:rPr lang="en-US" sz="2700" dirty="0" err="1"/>
              <a:t>yn</a:t>
            </a:r>
            <a:r>
              <a:rPr lang="en-US" sz="2700" dirty="0"/>
              <a:t> </a:t>
            </a:r>
            <a:r>
              <a:rPr lang="en-US" sz="2700" dirty="0" err="1"/>
              <a:t>rhan</a:t>
            </a:r>
            <a:r>
              <a:rPr lang="en-US" sz="2700" dirty="0"/>
              <a:t> </a:t>
            </a:r>
            <a:r>
              <a:rPr lang="en-US" sz="2700" dirty="0" err="1"/>
              <a:t>o’r</a:t>
            </a:r>
            <a:r>
              <a:rPr lang="en-US" sz="2700" dirty="0"/>
              <a:t> dull ‘</a:t>
            </a:r>
            <a:r>
              <a:rPr lang="en-US" sz="2700" dirty="0" err="1"/>
              <a:t>ysgol</a:t>
            </a:r>
            <a:r>
              <a:rPr lang="en-US" sz="2700" dirty="0"/>
              <a:t> </a:t>
            </a:r>
            <a:r>
              <a:rPr lang="en-US" sz="2700" dirty="0" err="1"/>
              <a:t>gyfan</a:t>
            </a:r>
            <a:r>
              <a:rPr lang="en-US" sz="2700" dirty="0"/>
              <a:t>’ I </a:t>
            </a:r>
            <a:r>
              <a:rPr lang="en-US" sz="2700" dirty="0" err="1"/>
              <a:t>gwrdd</a:t>
            </a:r>
            <a:r>
              <a:rPr lang="en-US" sz="2700" dirty="0"/>
              <a:t> ag </a:t>
            </a:r>
            <a:r>
              <a:rPr lang="en-US" sz="2700" dirty="0" err="1"/>
              <a:t>anghenion</a:t>
            </a:r>
            <a:r>
              <a:rPr lang="en-US" sz="2700" dirty="0"/>
              <a:t> plant a </a:t>
            </a:r>
            <a:r>
              <a:rPr lang="en-US" sz="2700" dirty="0" err="1"/>
              <a:t>phobl</a:t>
            </a:r>
            <a:r>
              <a:rPr lang="en-US" sz="2700" dirty="0"/>
              <a:t> </a:t>
            </a:r>
            <a:r>
              <a:rPr lang="en-US" sz="2700" dirty="0" err="1"/>
              <a:t>ifanc</a:t>
            </a:r>
            <a:r>
              <a:rPr lang="en-US" sz="2700" dirty="0"/>
              <a:t>.</a:t>
            </a:r>
            <a:br>
              <a:rPr lang="en-US" sz="2700" dirty="0"/>
            </a:br>
            <a:br>
              <a:rPr lang="en-US" sz="2700" dirty="0"/>
            </a:br>
            <a:r>
              <a:rPr lang="en-US" sz="2700" dirty="0"/>
              <a:t>ELSAs are a key part of the ‘whole school approach’ to meeting the emotional and mental wellbeing needs of children and young people.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E7AB7-3EAD-4CF6-8A02-5696BCBC2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27048" y="1868487"/>
            <a:ext cx="5721484" cy="4351338"/>
          </a:xfrm>
        </p:spPr>
        <p:txBody>
          <a:bodyPr vert="horz" lIns="91440" tIns="45720" rIns="91440" bIns="45720" rtlCol="0">
            <a:normAutofit/>
          </a:bodyPr>
          <a:lstStyle/>
          <a:p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65732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7F8D55-A22B-42A8-AF2C-03CBADB14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>
            <a:normAutofit/>
          </a:bodyPr>
          <a:lstStyle/>
          <a:p>
            <a:pPr algn="r"/>
            <a:r>
              <a:rPr lang="en-GB" sz="3700" dirty="0" err="1">
                <a:solidFill>
                  <a:schemeClr val="accent1"/>
                </a:solidFill>
              </a:rPr>
              <a:t>Cyd-destun</a:t>
            </a:r>
            <a:r>
              <a:rPr lang="en-GB" sz="3700" dirty="0">
                <a:solidFill>
                  <a:schemeClr val="accent1"/>
                </a:solidFill>
              </a:rPr>
              <a:t> sir </a:t>
            </a:r>
            <a:r>
              <a:rPr lang="en-GB" sz="3700" dirty="0" err="1">
                <a:solidFill>
                  <a:schemeClr val="accent1"/>
                </a:solidFill>
              </a:rPr>
              <a:t>Gâr</a:t>
            </a:r>
            <a:br>
              <a:rPr lang="en-GB" sz="3700" dirty="0">
                <a:solidFill>
                  <a:schemeClr val="accent1"/>
                </a:solidFill>
              </a:rPr>
            </a:br>
            <a:r>
              <a:rPr lang="en-GB" sz="3700" dirty="0">
                <a:solidFill>
                  <a:schemeClr val="accent1"/>
                </a:solidFill>
              </a:rPr>
              <a:t>Carmarthenshire context</a:t>
            </a:r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F9E2A4-9ACE-4927-9809-B5AD38EF2E6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849198" y="502921"/>
            <a:ext cx="6377770" cy="3086945"/>
          </a:xfrm>
        </p:spPr>
        <p:txBody>
          <a:bodyPr anchor="b">
            <a:normAutofit fontScale="32500" lnSpcReduction="20000"/>
          </a:bodyPr>
          <a:lstStyle/>
          <a:p>
            <a:endParaRPr lang="en-GB" sz="2000" dirty="0"/>
          </a:p>
          <a:p>
            <a:r>
              <a:rPr lang="en-GB" sz="5500" dirty="0"/>
              <a:t>5 </a:t>
            </a:r>
            <a:r>
              <a:rPr lang="en-GB" sz="5500" dirty="0" err="1"/>
              <a:t>carfan</a:t>
            </a:r>
            <a:r>
              <a:rPr lang="en-GB" sz="5500" dirty="0"/>
              <a:t> </a:t>
            </a:r>
            <a:r>
              <a:rPr lang="en-GB" sz="5500" dirty="0" err="1"/>
              <a:t>wedi’u</a:t>
            </a:r>
            <a:r>
              <a:rPr lang="en-GB" sz="5500" dirty="0"/>
              <a:t> </a:t>
            </a:r>
            <a:r>
              <a:rPr lang="en-GB" sz="5500" dirty="0" err="1"/>
              <a:t>hyfforddi’n</a:t>
            </a:r>
            <a:r>
              <a:rPr lang="en-GB" sz="5500" dirty="0"/>
              <a:t> </a:t>
            </a:r>
            <a:r>
              <a:rPr lang="en-GB" sz="5500" dirty="0" err="1"/>
              <a:t>llawn</a:t>
            </a:r>
            <a:r>
              <a:rPr lang="en-GB" sz="5500" dirty="0"/>
              <a:t> / </a:t>
            </a:r>
            <a:r>
              <a:rPr lang="en-GB" sz="5500" i="1" dirty="0"/>
              <a:t>5 cohorts fully trained.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/>
              <a:t>138 o ELSAs </a:t>
            </a:r>
            <a:r>
              <a:rPr lang="en-GB" sz="5500" dirty="0" err="1"/>
              <a:t>wedi’u</a:t>
            </a:r>
            <a:r>
              <a:rPr lang="en-GB" sz="5500" dirty="0"/>
              <a:t> </a:t>
            </a:r>
            <a:r>
              <a:rPr lang="en-GB" sz="5500" dirty="0" err="1"/>
              <a:t>hyfforddi’n</a:t>
            </a:r>
            <a:r>
              <a:rPr lang="en-GB" sz="5500" dirty="0"/>
              <a:t> </a:t>
            </a:r>
            <a:r>
              <a:rPr lang="en-GB" sz="5500" dirty="0" err="1"/>
              <a:t>llawn</a:t>
            </a:r>
            <a:r>
              <a:rPr lang="en-GB" sz="5500" dirty="0"/>
              <a:t> </a:t>
            </a:r>
            <a:r>
              <a:rPr lang="en-GB" sz="5500" dirty="0" err="1"/>
              <a:t>ar</a:t>
            </a:r>
            <a:r>
              <a:rPr lang="en-GB" sz="5500" dirty="0"/>
              <a:t> draws </a:t>
            </a:r>
            <a:r>
              <a:rPr lang="en-GB" sz="5500" dirty="0" err="1"/>
              <a:t>ysgolion</a:t>
            </a:r>
            <a:r>
              <a:rPr lang="en-GB" sz="5500" dirty="0"/>
              <a:t> </a:t>
            </a:r>
            <a:r>
              <a:rPr lang="en-GB" sz="5500" dirty="0" err="1"/>
              <a:t>cynradd</a:t>
            </a:r>
            <a:r>
              <a:rPr lang="en-GB" sz="5500" dirty="0"/>
              <a:t> ag </a:t>
            </a:r>
            <a:r>
              <a:rPr lang="en-GB" sz="5500" dirty="0" err="1"/>
              <a:t>uwchradd</a:t>
            </a:r>
            <a:r>
              <a:rPr lang="en-GB" sz="5500" dirty="0"/>
              <a:t> sir Gar.  O </a:t>
            </a:r>
            <a:r>
              <a:rPr lang="en-GB" sz="5500" dirty="0" err="1"/>
              <a:t>leiaf</a:t>
            </a:r>
            <a:r>
              <a:rPr lang="en-GB" sz="5500" dirty="0"/>
              <a:t> un ELSA </a:t>
            </a:r>
            <a:r>
              <a:rPr lang="en-GB" sz="5500" dirty="0" err="1"/>
              <a:t>ym</a:t>
            </a:r>
            <a:r>
              <a:rPr lang="en-GB" sz="5500" dirty="0"/>
              <a:t> </a:t>
            </a:r>
            <a:r>
              <a:rPr lang="en-GB" sz="5500" dirty="0" err="1"/>
              <a:t>mhob</a:t>
            </a:r>
            <a:r>
              <a:rPr lang="en-GB" sz="5500" dirty="0"/>
              <a:t> </a:t>
            </a:r>
            <a:r>
              <a:rPr lang="en-GB" sz="5500" dirty="0" err="1"/>
              <a:t>ysgol</a:t>
            </a:r>
            <a:r>
              <a:rPr lang="en-GB" sz="5500" dirty="0"/>
              <a:t>. / </a:t>
            </a:r>
            <a:r>
              <a:rPr lang="en-GB" sz="5500" i="1" dirty="0"/>
              <a:t>100+ fully trained ELSAs across Carmarthenshire primary and secondary schools and specialist settings.  At least one ELSA in every school.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 err="1"/>
              <a:t>Darperir</a:t>
            </a:r>
            <a:r>
              <a:rPr lang="en-GB" sz="5500" dirty="0"/>
              <a:t> </a:t>
            </a:r>
            <a:r>
              <a:rPr lang="en-GB" sz="5500" dirty="0" err="1"/>
              <a:t>yr</a:t>
            </a:r>
            <a:r>
              <a:rPr lang="en-GB" sz="5500" dirty="0"/>
              <a:t> </a:t>
            </a:r>
            <a:r>
              <a:rPr lang="en-GB" sz="5500" dirty="0" err="1"/>
              <a:t>hyfforddiant</a:t>
            </a:r>
            <a:r>
              <a:rPr lang="en-GB" sz="5500" dirty="0"/>
              <a:t> </a:t>
            </a:r>
            <a:r>
              <a:rPr lang="en-GB" sz="5500" dirty="0" err="1"/>
              <a:t>ar-lein</a:t>
            </a:r>
            <a:r>
              <a:rPr lang="en-GB" sz="5500" dirty="0"/>
              <a:t> </a:t>
            </a:r>
            <a:r>
              <a:rPr lang="en-GB" sz="5500" dirty="0" err="1"/>
              <a:t>oherwydd</a:t>
            </a:r>
            <a:r>
              <a:rPr lang="en-GB" sz="5500" dirty="0"/>
              <a:t> </a:t>
            </a:r>
            <a:r>
              <a:rPr lang="en-GB" sz="5500" dirty="0" err="1"/>
              <a:t>cyfyngiadau</a:t>
            </a:r>
            <a:r>
              <a:rPr lang="en-GB" sz="5500" dirty="0"/>
              <a:t> Covid-19.  </a:t>
            </a:r>
            <a:r>
              <a:rPr lang="en-GB" sz="5500" i="1" dirty="0"/>
              <a:t>Cohort 3 and 4 training have been delivered online due to COVID-19 restrictions regarding face to face working.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4E7AB7-3EAD-4CF6-8A02-5696BCBC24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32500" lnSpcReduction="20000"/>
          </a:bodyPr>
          <a:lstStyle/>
          <a:p>
            <a:endParaRPr lang="en-GB" sz="3800" dirty="0"/>
          </a:p>
          <a:p>
            <a:endParaRPr lang="en-GB" sz="3800" dirty="0"/>
          </a:p>
          <a:p>
            <a:r>
              <a:rPr lang="en-GB" sz="5500" dirty="0" err="1"/>
              <a:t>Darperir</a:t>
            </a:r>
            <a:r>
              <a:rPr lang="en-GB" sz="5500" dirty="0"/>
              <a:t> </a:t>
            </a:r>
            <a:r>
              <a:rPr lang="en-GB" sz="5500" dirty="0" err="1"/>
              <a:t>goruchwyliaeth</a:t>
            </a:r>
            <a:r>
              <a:rPr lang="en-GB" sz="5500" dirty="0"/>
              <a:t> </a:t>
            </a:r>
            <a:r>
              <a:rPr lang="en-GB" sz="5500" dirty="0" err="1"/>
              <a:t>ar-lein</a:t>
            </a:r>
            <a:r>
              <a:rPr lang="en-GB" sz="5500" dirty="0"/>
              <a:t>.  </a:t>
            </a:r>
            <a:r>
              <a:rPr lang="en-GB" sz="5500" i="1" dirty="0"/>
              <a:t>Supervision has been moved online.</a:t>
            </a:r>
          </a:p>
          <a:p>
            <a:pPr marL="0" indent="0">
              <a:buNone/>
            </a:pPr>
            <a:endParaRPr lang="en-GB" sz="5500" dirty="0"/>
          </a:p>
          <a:p>
            <a:r>
              <a:rPr lang="en-GB" sz="5500" dirty="0" err="1"/>
              <a:t>Rydym</a:t>
            </a:r>
            <a:r>
              <a:rPr lang="en-GB" sz="5500" dirty="0"/>
              <a:t> </a:t>
            </a:r>
            <a:r>
              <a:rPr lang="en-GB" sz="5500" dirty="0" err="1"/>
              <a:t>wrthi</a:t>
            </a:r>
            <a:r>
              <a:rPr lang="en-GB" sz="5500" dirty="0"/>
              <a:t> </a:t>
            </a:r>
            <a:r>
              <a:rPr lang="en-GB" sz="5500" dirty="0" err="1"/>
              <a:t>yn</a:t>
            </a:r>
            <a:r>
              <a:rPr lang="en-GB" sz="5500" dirty="0"/>
              <a:t> </a:t>
            </a:r>
            <a:r>
              <a:rPr lang="en-GB" sz="5500" dirty="0" err="1"/>
              <a:t>hyfforddi</a:t>
            </a:r>
            <a:r>
              <a:rPr lang="en-GB" sz="5500" dirty="0"/>
              <a:t> </a:t>
            </a:r>
            <a:r>
              <a:rPr lang="en-GB" sz="5500" dirty="0" err="1"/>
              <a:t>Carfan</a:t>
            </a:r>
            <a:r>
              <a:rPr lang="en-GB" sz="5500" dirty="0"/>
              <a:t> 6 ac </a:t>
            </a:r>
            <a:r>
              <a:rPr lang="en-GB" sz="5500" dirty="0" err="1"/>
              <a:t>yn</a:t>
            </a:r>
            <a:r>
              <a:rPr lang="en-GB" sz="5500" dirty="0"/>
              <a:t> </a:t>
            </a:r>
            <a:r>
              <a:rPr lang="en-GB" sz="5500" dirty="0" err="1"/>
              <a:t>cymryd</a:t>
            </a:r>
            <a:r>
              <a:rPr lang="en-GB" sz="5500" dirty="0"/>
              <a:t> </a:t>
            </a:r>
            <a:r>
              <a:rPr lang="en-GB" sz="5500" dirty="0" err="1"/>
              <a:t>enwau</a:t>
            </a:r>
            <a:r>
              <a:rPr lang="en-GB" sz="5500" dirty="0"/>
              <a:t> </a:t>
            </a:r>
            <a:r>
              <a:rPr lang="en-GB" sz="5500" dirty="0" err="1"/>
              <a:t>ar</a:t>
            </a:r>
            <a:r>
              <a:rPr lang="en-GB" sz="5500" dirty="0"/>
              <a:t> </a:t>
            </a:r>
            <a:r>
              <a:rPr lang="en-GB" sz="5500" dirty="0" err="1"/>
              <a:t>gyfer</a:t>
            </a:r>
            <a:r>
              <a:rPr lang="en-GB" sz="5500" dirty="0"/>
              <a:t> </a:t>
            </a:r>
            <a:r>
              <a:rPr lang="en-GB" sz="5500" dirty="0" err="1"/>
              <a:t>Carfan</a:t>
            </a:r>
            <a:r>
              <a:rPr lang="en-GB" sz="5500" dirty="0"/>
              <a:t> .  </a:t>
            </a:r>
            <a:r>
              <a:rPr lang="en-GB" sz="5500" i="1" dirty="0"/>
              <a:t>We are currently training our 6</a:t>
            </a:r>
            <a:r>
              <a:rPr lang="en-GB" sz="5500" i="1" baseline="30000" dirty="0"/>
              <a:t>th</a:t>
            </a:r>
            <a:r>
              <a:rPr lang="en-GB" sz="5500" i="1" dirty="0"/>
              <a:t> cohort of ELSAs and have already started recruiting for Cohort 7 to start in September 2023.</a:t>
            </a:r>
          </a:p>
          <a:p>
            <a:endParaRPr lang="en-GB" sz="5500" dirty="0"/>
          </a:p>
          <a:p>
            <a:endParaRPr lang="en-GB" sz="2000" dirty="0"/>
          </a:p>
          <a:p>
            <a:endParaRPr lang="en-GB" sz="20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753069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</a:t>
            </a:r>
            <a:r>
              <a:rPr lang="en-US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yw</a:t>
            </a: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ELSA?  What is an ELSA?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fontScale="92500" lnSpcReduction="20000"/>
          </a:bodyPr>
          <a:lstStyle/>
          <a:p>
            <a:pPr lvl="0"/>
            <a:r>
              <a:rPr lang="cy-GB" sz="1900" dirty="0"/>
              <a:t>Cynorthwyydd Llythrennedd Emosiynol</a:t>
            </a:r>
          </a:p>
          <a:p>
            <a:r>
              <a:rPr lang="cy-GB" sz="1900" dirty="0"/>
              <a:t>Cael eu hyfforddi a'u goruchwylio gan Seicolegwyr Addysg a Phlant</a:t>
            </a:r>
          </a:p>
          <a:p>
            <a:pPr lvl="0"/>
            <a:r>
              <a:rPr lang="cy-GB" sz="1900" dirty="0"/>
              <a:t>Mae'n helpu disgyblion i adnabod, deall a rheoli emosiynau eu hunain ac emosiynau eraill</a:t>
            </a:r>
            <a:endParaRPr lang="en-GB" sz="1900" dirty="0"/>
          </a:p>
          <a:p>
            <a:pPr lvl="0"/>
            <a:r>
              <a:rPr lang="cy-GB" sz="1900" dirty="0"/>
              <a:t>Cynllunio a darparu rhaglenni cymorth unigol (a grwpiau bach)</a:t>
            </a:r>
            <a:endParaRPr lang="en-GB" sz="1900" dirty="0"/>
          </a:p>
          <a:p>
            <a:endParaRPr lang="en-GB" sz="19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/>
              <a:t>Emotional Literacy Support Assistant</a:t>
            </a:r>
          </a:p>
          <a:p>
            <a:r>
              <a:rPr lang="en-GB" sz="1900" dirty="0"/>
              <a:t>School-based</a:t>
            </a:r>
          </a:p>
          <a:p>
            <a:r>
              <a:rPr lang="en-GB" sz="1900" dirty="0"/>
              <a:t>Receives training and supervision from Educational and Child Psychologists.</a:t>
            </a:r>
          </a:p>
          <a:p>
            <a:r>
              <a:rPr lang="en-GB" sz="1900" dirty="0"/>
              <a:t>Helps pupils recognise, understand and manage emotions in themselves and in others</a:t>
            </a:r>
          </a:p>
          <a:p>
            <a:r>
              <a:rPr lang="en-GB" sz="1900" dirty="0"/>
              <a:t>Plans and deliver individual (and small-group) emotional support programmes</a:t>
            </a:r>
          </a:p>
          <a:p>
            <a:endParaRPr lang="en-GB" sz="1900" dirty="0"/>
          </a:p>
        </p:txBody>
      </p:sp>
    </p:spTree>
    <p:extLst>
      <p:ext uri="{BB962C8B-B14F-4D97-AF65-F5344CB8AC3E}">
        <p14:creationId xmlns:p14="http://schemas.microsoft.com/office/powerpoint/2010/main" val="2047290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FFBEE45-F140-49D5-85EA-C78C24340B2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82844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5200" kern="1200" dirty="0" err="1">
                <a:latin typeface="+mj-lt"/>
                <a:ea typeface="+mj-ea"/>
                <a:cs typeface="+mj-cs"/>
              </a:rPr>
              <a:t>Hyfforddiant</a:t>
            </a:r>
            <a:r>
              <a:rPr lang="en-US" sz="5200" kern="1200" dirty="0">
                <a:latin typeface="+mj-lt"/>
                <a:ea typeface="+mj-ea"/>
                <a:cs typeface="+mj-cs"/>
              </a:rPr>
              <a:t> ELSA Training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2398626"/>
            <a:ext cx="5158427" cy="373046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pPr lvl="0"/>
            <a:r>
              <a:rPr lang="cy-GB" sz="2000" dirty="0"/>
              <a:t>6 diwrnod llawn</a:t>
            </a:r>
            <a:endParaRPr lang="en-GB" sz="2000" dirty="0"/>
          </a:p>
          <a:p>
            <a:pPr lvl="0"/>
            <a:r>
              <a:rPr lang="cy-GB" sz="2000" dirty="0"/>
              <a:t>Ei nod yw cynyddu dealltwriaeth o </a:t>
            </a:r>
            <a:r>
              <a:rPr lang="cy-GB" sz="2000" i="1" dirty="0"/>
              <a:t>seicoleg</a:t>
            </a:r>
            <a:r>
              <a:rPr lang="cy-GB" sz="2000" dirty="0"/>
              <a:t> emosiynau a nodi strategaethau ar gyfer hwyluso datblygiad llythrennedd emosiynol disgyblion</a:t>
            </a:r>
            <a:endParaRPr lang="en-GB" sz="2000" dirty="0"/>
          </a:p>
          <a:p>
            <a:pPr marL="0" indent="0">
              <a:buNone/>
            </a:pPr>
            <a:r>
              <a:rPr lang="cy-GB" sz="2000" dirty="0"/>
              <a:t>Mae’r </a:t>
            </a:r>
            <a:r>
              <a:rPr lang="cy-GB" sz="2000" dirty="0" err="1"/>
              <a:t>ELSAs</a:t>
            </a:r>
            <a:r>
              <a:rPr lang="cy-GB" sz="2000" dirty="0"/>
              <a:t> yn derbyn:</a:t>
            </a:r>
          </a:p>
          <a:p>
            <a:r>
              <a:rPr lang="cy-GB" sz="2000" dirty="0"/>
              <a:t>Llawlyfr Hyfforddi</a:t>
            </a:r>
          </a:p>
          <a:p>
            <a:r>
              <a:rPr lang="cy-GB" sz="2000" dirty="0" err="1"/>
              <a:t>Ffeill</a:t>
            </a:r>
            <a:r>
              <a:rPr lang="cy-GB" sz="2000" dirty="0"/>
              <a:t> hyfforddi</a:t>
            </a:r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9154" y="2398626"/>
            <a:ext cx="5164645" cy="3730460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6 full days </a:t>
            </a:r>
          </a:p>
          <a:p>
            <a:r>
              <a:rPr lang="en-GB" sz="2000" dirty="0"/>
              <a:t>Aims to increase understanding of the </a:t>
            </a:r>
            <a:r>
              <a:rPr lang="en-GB" sz="2000" i="1" dirty="0"/>
              <a:t>psychology </a:t>
            </a:r>
            <a:r>
              <a:rPr lang="en-GB" sz="2000" dirty="0"/>
              <a:t>of emotions and to identify strategies for facilitating the development of emotional literacy in pupils</a:t>
            </a:r>
          </a:p>
          <a:p>
            <a:pPr marL="0" indent="0">
              <a:buNone/>
            </a:pPr>
            <a:r>
              <a:rPr lang="en-GB" sz="2000" dirty="0"/>
              <a:t>Participants receive:</a:t>
            </a:r>
          </a:p>
          <a:p>
            <a:r>
              <a:rPr lang="en-GB" sz="2000" dirty="0"/>
              <a:t>Training manual</a:t>
            </a:r>
          </a:p>
          <a:p>
            <a:r>
              <a:rPr lang="en-GB" sz="2000" dirty="0"/>
              <a:t>Training handbook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Picture 5" descr="A screenshot of a cell phone&#10;&#10;Description automatically generated">
            <a:extLst>
              <a:ext uri="{FF2B5EF4-FFF2-40B4-BE49-F238E27FC236}">
                <a16:creationId xmlns:a16="http://schemas.microsoft.com/office/drawing/2014/main" id="{500F6C48-21CC-43E0-A8CC-680C003F8C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5914" y="4263856"/>
            <a:ext cx="1704975" cy="2409825"/>
          </a:xfrm>
          <a:prstGeom prst="rect">
            <a:avLst/>
          </a:prstGeom>
        </p:spPr>
      </p:pic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F76EC67A-1258-4D50-A8E0-771A4ED536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33465" y="4407313"/>
            <a:ext cx="1476375" cy="2095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799823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Modiwlau hyfforddi/ Training modules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marL="0" lvl="0" indent="0">
              <a:buNone/>
            </a:pPr>
            <a:r>
              <a:rPr lang="cy-GB" sz="1600" dirty="0"/>
              <a:t>1. Llythrennedd Emosiynol mewn ysgolion/hunan-ddelwedd/hunan-barch</a:t>
            </a:r>
            <a:endParaRPr lang="en-GB" sz="1600" dirty="0"/>
          </a:p>
          <a:p>
            <a:pPr marL="0" lvl="0" indent="0">
              <a:buNone/>
            </a:pPr>
            <a:r>
              <a:rPr lang="cy-GB" sz="1600" dirty="0"/>
              <a:t>2. Meithrin gwydnwch a hunan-barch</a:t>
            </a:r>
            <a:endParaRPr lang="en-GB" sz="1600" dirty="0"/>
          </a:p>
          <a:p>
            <a:pPr marL="0" lvl="0" indent="0">
              <a:buNone/>
            </a:pPr>
            <a:r>
              <a:rPr lang="cy-GB" sz="1600" dirty="0"/>
              <a:t>3. Rheoli emosiynau</a:t>
            </a:r>
            <a:endParaRPr lang="en-GB" sz="1600" dirty="0"/>
          </a:p>
          <a:p>
            <a:pPr marL="0" lvl="0" indent="0">
              <a:buNone/>
            </a:pPr>
            <a:r>
              <a:rPr lang="cy-GB" sz="1600" dirty="0"/>
              <a:t>4. Sgiliau cymdeithasol a chyfeillgarwch/defnyddio storïau cymdeithasol a therapiwtig</a:t>
            </a:r>
            <a:endParaRPr lang="en-GB" sz="1600" dirty="0"/>
          </a:p>
          <a:p>
            <a:pPr marL="0" lvl="0" indent="0">
              <a:buNone/>
            </a:pPr>
            <a:r>
              <a:rPr lang="cy-GB" sz="1600" dirty="0"/>
              <a:t>5. Gwrando pwrpasol a sgyrsiau myfyriol</a:t>
            </a:r>
          </a:p>
          <a:p>
            <a:pPr marL="0" lvl="0" indent="0">
              <a:buNone/>
            </a:pPr>
            <a:r>
              <a:rPr lang="cy-GB" sz="1600" dirty="0"/>
              <a:t>6. Ymateb i Golled a Galar</a:t>
            </a:r>
            <a:endParaRPr lang="en-GB" sz="1600" dirty="0"/>
          </a:p>
          <a:p>
            <a:endParaRPr lang="en-GB" sz="16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700" dirty="0"/>
              <a:t>1. Emotional literacy in schools/self-concept/self-esteem</a:t>
            </a:r>
          </a:p>
          <a:p>
            <a:pPr marL="0" indent="0">
              <a:buNone/>
            </a:pPr>
            <a:r>
              <a:rPr lang="en-GB" sz="1700" dirty="0"/>
              <a:t>2. Building resilience and self-esteem</a:t>
            </a:r>
          </a:p>
          <a:p>
            <a:pPr marL="0" indent="0">
              <a:buNone/>
            </a:pPr>
            <a:r>
              <a:rPr lang="en-GB" sz="1700" dirty="0"/>
              <a:t>3. Managing emotions</a:t>
            </a:r>
          </a:p>
          <a:p>
            <a:pPr marL="0" indent="0">
              <a:buNone/>
            </a:pPr>
            <a:r>
              <a:rPr lang="en-GB" sz="1700" dirty="0"/>
              <a:t>4. Social and friendship skills/using therapeutic and social stories</a:t>
            </a:r>
          </a:p>
          <a:p>
            <a:pPr marL="0" indent="0">
              <a:buNone/>
            </a:pPr>
            <a:r>
              <a:rPr lang="en-GB" sz="1700" dirty="0"/>
              <a:t>5. Active listening and reflective conversations</a:t>
            </a:r>
          </a:p>
          <a:p>
            <a:pPr marL="0" indent="0">
              <a:buNone/>
            </a:pPr>
            <a:r>
              <a:rPr lang="en-GB" sz="1700" dirty="0"/>
              <a:t>6. Bereavement and Loss</a:t>
            </a:r>
          </a:p>
          <a:p>
            <a:endParaRPr lang="en-GB" sz="1700" dirty="0"/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249261590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4AC6B390-BC59-4F1D-A0EE-D71A92F0A0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B6C60D79-16F1-4C4B-B7E3-7634E7069C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9137" y="5486400"/>
            <a:ext cx="2672863" cy="1371600"/>
          </a:xfrm>
          <a:custGeom>
            <a:avLst/>
            <a:gdLst>
              <a:gd name="connsiteX0" fmla="*/ 1721734 w 2672863"/>
              <a:gd name="connsiteY0" fmla="*/ 0 h 1371600"/>
              <a:gd name="connsiteX1" fmla="*/ 2564444 w 2672863"/>
              <a:gd name="connsiteY1" fmla="*/ 213382 h 1371600"/>
              <a:gd name="connsiteX2" fmla="*/ 2672863 w 2672863"/>
              <a:gd name="connsiteY2" fmla="*/ 279248 h 1371600"/>
              <a:gd name="connsiteX3" fmla="*/ 2672863 w 2672863"/>
              <a:gd name="connsiteY3" fmla="*/ 1371600 h 1371600"/>
              <a:gd name="connsiteX4" fmla="*/ 0 w 2672863"/>
              <a:gd name="connsiteY4" fmla="*/ 1371600 h 1371600"/>
              <a:gd name="connsiteX5" fmla="*/ 33268 w 2672863"/>
              <a:gd name="connsiteY5" fmla="*/ 1242216 h 1371600"/>
              <a:gd name="connsiteX6" fmla="*/ 1721734 w 2672863"/>
              <a:gd name="connsiteY6" fmla="*/ 0 h 13716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672863" h="1371600">
                <a:moveTo>
                  <a:pt x="1721734" y="0"/>
                </a:moveTo>
                <a:cubicBezTo>
                  <a:pt x="2026863" y="0"/>
                  <a:pt x="2313937" y="77299"/>
                  <a:pt x="2564444" y="213382"/>
                </a:cubicBezTo>
                <a:lnTo>
                  <a:pt x="2672863" y="279248"/>
                </a:lnTo>
                <a:lnTo>
                  <a:pt x="2672863" y="1371600"/>
                </a:lnTo>
                <a:lnTo>
                  <a:pt x="0" y="1371600"/>
                </a:lnTo>
                <a:lnTo>
                  <a:pt x="33268" y="1242216"/>
                </a:lnTo>
                <a:cubicBezTo>
                  <a:pt x="257110" y="522539"/>
                  <a:pt x="928399" y="0"/>
                  <a:pt x="1721734" y="0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6" name="Content Placeholder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1946A27F-7638-F256-87AD-F468F8140CC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93583" y="520749"/>
            <a:ext cx="4672321" cy="5643794"/>
          </a:xfrm>
          <a:custGeom>
            <a:avLst/>
            <a:gdLst/>
            <a:ahLst/>
            <a:cxnLst/>
            <a:rect l="l" t="t" r="r" b="b"/>
            <a:pathLst>
              <a:path w="4777381" h="5643794">
                <a:moveTo>
                  <a:pt x="143704" y="0"/>
                </a:moveTo>
                <a:lnTo>
                  <a:pt x="4633677" y="0"/>
                </a:lnTo>
                <a:cubicBezTo>
                  <a:pt x="4713043" y="0"/>
                  <a:pt x="4777381" y="64338"/>
                  <a:pt x="4777381" y="143704"/>
                </a:cubicBezTo>
                <a:lnTo>
                  <a:pt x="4777381" y="5500090"/>
                </a:lnTo>
                <a:cubicBezTo>
                  <a:pt x="4777381" y="5579456"/>
                  <a:pt x="4713043" y="5643794"/>
                  <a:pt x="4633677" y="5643794"/>
                </a:cubicBezTo>
                <a:lnTo>
                  <a:pt x="143704" y="5643794"/>
                </a:lnTo>
                <a:cubicBezTo>
                  <a:pt x="64338" y="5643794"/>
                  <a:pt x="0" y="5579456"/>
                  <a:pt x="0" y="5500090"/>
                </a:cubicBezTo>
                <a:lnTo>
                  <a:pt x="0" y="143704"/>
                </a:lnTo>
                <a:cubicBezTo>
                  <a:pt x="0" y="64338"/>
                  <a:pt x="64338" y="0"/>
                  <a:pt x="143704" y="0"/>
                </a:cubicBezTo>
                <a:close/>
              </a:path>
            </a:pathLst>
          </a:custGeom>
        </p:spPr>
      </p:pic>
      <p:sp>
        <p:nvSpPr>
          <p:cNvPr id="25" name="Arc 24">
            <a:extLst>
              <a:ext uri="{FF2B5EF4-FFF2-40B4-BE49-F238E27FC236}">
                <a16:creationId xmlns:a16="http://schemas.microsoft.com/office/drawing/2014/main" id="{426B127E-6498-4C77-9C9D-4553A5113B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02050" y="650160"/>
            <a:ext cx="2987899" cy="2987899"/>
          </a:xfrm>
          <a:prstGeom prst="arc">
            <a:avLst>
              <a:gd name="adj1" fmla="val 14441841"/>
              <a:gd name="adj2" fmla="val 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1" y="479493"/>
            <a:ext cx="52578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Dechrau</a:t>
            </a:r>
            <a:r>
              <a:rPr lang="en-US" sz="28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28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arni</a:t>
            </a:r>
            <a:r>
              <a:rPr lang="en-US" sz="28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…</a:t>
            </a:r>
            <a:br>
              <a:rPr lang="en-US" sz="28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br>
              <a:rPr lang="en-US" sz="28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r>
              <a:rPr lang="en-US" sz="28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Getting started…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8201" y="1984443"/>
            <a:ext cx="5257800" cy="4192520"/>
          </a:xfrm>
        </p:spPr>
        <p:txBody>
          <a:bodyPr vert="horz" lIns="91440" tIns="45720" rIns="91440" bIns="45720" rtlCol="0">
            <a:normAutofit/>
          </a:bodyPr>
          <a:lstStyle/>
          <a:p>
            <a:pPr marL="0"/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012102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856E55-CEE5-CFFE-4252-B03F4BD90A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079" y="341890"/>
            <a:ext cx="10515599" cy="1253230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ctr"/>
            <a:r>
              <a:rPr lang="en-US" sz="3600" b="1" kern="1200" dirty="0" err="1">
                <a:solidFill>
                  <a:srgbClr val="0070C0"/>
                </a:solidFill>
                <a:latin typeface="+mj-lt"/>
                <a:ea typeface="+mj-ea"/>
                <a:cs typeface="+mj-cs"/>
              </a:rPr>
              <a:t>Asesu</a:t>
            </a:r>
            <a:r>
              <a:rPr lang="en-US" sz="36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 / Assess</a:t>
            </a:r>
            <a:br>
              <a:rPr lang="en-US" sz="27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br>
              <a:rPr lang="en-US" sz="54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</a:br>
            <a:r>
              <a:rPr lang="en-US" sz="2000" b="1" dirty="0">
                <a:solidFill>
                  <a:srgbClr val="0070C0"/>
                </a:solidFill>
              </a:rPr>
              <a:t>S</a:t>
            </a:r>
            <a:r>
              <a:rPr lang="en-US" sz="2000" b="1" kern="1200" dirty="0">
                <a:solidFill>
                  <a:srgbClr val="0070C0"/>
                </a:solidFill>
                <a:latin typeface="+mj-lt"/>
                <a:ea typeface="+mj-ea"/>
                <a:cs typeface="+mj-cs"/>
              </a:rPr>
              <a:t>elf-awareness; Self-regulation; Motivation; Empathy; Social skills </a:t>
            </a:r>
            <a:endParaRPr lang="en-US" sz="5400" b="1" kern="1200" dirty="0">
              <a:solidFill>
                <a:srgbClr val="0070C0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Content Placeholder 4" descr="emotional literacy checklist.jpg">
            <a:extLst>
              <a:ext uri="{FF2B5EF4-FFF2-40B4-BE49-F238E27FC236}">
                <a16:creationId xmlns:a16="http://schemas.microsoft.com/office/drawing/2014/main" id="{3B9262BA-1D64-B745-FAB4-D027D49E7FC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838200" y="2046777"/>
            <a:ext cx="10515599" cy="40747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4970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" name="Picture 26" descr="A picture containing diagram&#10;&#10;Description automatically generated">
            <a:extLst>
              <a:ext uri="{FF2B5EF4-FFF2-40B4-BE49-F238E27FC236}">
                <a16:creationId xmlns:a16="http://schemas.microsoft.com/office/drawing/2014/main" id="{8CAEDEA1-7AA8-4409-87CC-26C189E46D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5050" y="2980372"/>
            <a:ext cx="1670050" cy="1166813"/>
          </a:xfrm>
          <a:prstGeom prst="rect">
            <a:avLst/>
          </a:prstGeom>
        </p:spPr>
      </p:pic>
      <p:pic>
        <p:nvPicPr>
          <p:cNvPr id="21" name="Picture 20" descr="A picture containing text, newspaper&#10;&#10;Description automatically generated">
            <a:extLst>
              <a:ext uri="{FF2B5EF4-FFF2-40B4-BE49-F238E27FC236}">
                <a16:creationId xmlns:a16="http://schemas.microsoft.com/office/drawing/2014/main" id="{E5F04359-8152-4FFC-AA6C-DE19BF1F995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5050" y="4137025"/>
            <a:ext cx="1670050" cy="1889125"/>
          </a:xfrm>
          <a:prstGeom prst="rect">
            <a:avLst/>
          </a:prstGeom>
        </p:spPr>
      </p:pic>
      <p:pic>
        <p:nvPicPr>
          <p:cNvPr id="25" name="Picture 2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F841A25A-8309-49F6-B15A-552410E3DC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73363" y="2901950"/>
            <a:ext cx="2152650" cy="3125788"/>
          </a:xfrm>
          <a:prstGeom prst="rect">
            <a:avLst/>
          </a:prstGeom>
        </p:spPr>
      </p:pic>
      <p:pic>
        <p:nvPicPr>
          <p:cNvPr id="11" name="Picture 10" descr="A picture containing text, queen, clipart&#10;&#10;Description automatically generated">
            <a:extLst>
              <a:ext uri="{FF2B5EF4-FFF2-40B4-BE49-F238E27FC236}">
                <a16:creationId xmlns:a16="http://schemas.microsoft.com/office/drawing/2014/main" id="{0BD6C917-FD63-47D6-B4CF-774A3896B5B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5863" y="2901950"/>
            <a:ext cx="1238250" cy="1042988"/>
          </a:xfrm>
          <a:prstGeom prst="rect">
            <a:avLst/>
          </a:prstGeom>
        </p:spPr>
      </p:pic>
      <p:pic>
        <p:nvPicPr>
          <p:cNvPr id="7" name="Content Placeholder 6" descr="A picture containing text, clipart, screenshot&#10;&#10;Description automatically generated">
            <a:extLst>
              <a:ext uri="{FF2B5EF4-FFF2-40B4-BE49-F238E27FC236}">
                <a16:creationId xmlns:a16="http://schemas.microsoft.com/office/drawing/2014/main" id="{FA3F31B4-E35C-4F95-98CB-86F17599BA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4995863" y="4013200"/>
            <a:ext cx="1238250" cy="2012950"/>
          </a:xfrm>
        </p:spPr>
      </p:pic>
      <p:pic>
        <p:nvPicPr>
          <p:cNvPr id="17" name="Picture 16" descr="Diagram&#10;&#10;Description automatically generated">
            <a:extLst>
              <a:ext uri="{FF2B5EF4-FFF2-40B4-BE49-F238E27FC236}">
                <a16:creationId xmlns:a16="http://schemas.microsoft.com/office/drawing/2014/main" id="{541011D1-01D5-40D6-9DF0-A8E97A2BC086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03963" y="2901950"/>
            <a:ext cx="1385888" cy="2011363"/>
          </a:xfrm>
          <a:prstGeom prst="rect">
            <a:avLst/>
          </a:prstGeom>
        </p:spPr>
      </p:pic>
      <p:pic>
        <p:nvPicPr>
          <p:cNvPr id="9" name="Picture 8" descr="Website&#10;&#10;Description automatically generated with low confidence">
            <a:extLst>
              <a:ext uri="{FF2B5EF4-FFF2-40B4-BE49-F238E27FC236}">
                <a16:creationId xmlns:a16="http://schemas.microsoft.com/office/drawing/2014/main" id="{4C23FEDE-031E-4B66-AF1E-D6516F3CCA8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03963" y="4981575"/>
            <a:ext cx="1385888" cy="1044575"/>
          </a:xfrm>
          <a:prstGeom prst="rect">
            <a:avLst/>
          </a:prstGeom>
        </p:spPr>
      </p:pic>
      <p:pic>
        <p:nvPicPr>
          <p:cNvPr id="19" name="Picture 18" descr="Diagram&#10;&#10;Description automatically generated">
            <a:extLst>
              <a:ext uri="{FF2B5EF4-FFF2-40B4-BE49-F238E27FC236}">
                <a16:creationId xmlns:a16="http://schemas.microsoft.com/office/drawing/2014/main" id="{013D9C08-2673-4A98-8AA1-F2B0EC9611EC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758113" y="2901950"/>
            <a:ext cx="2152650" cy="3125788"/>
          </a:xfrm>
          <a:prstGeom prst="rect">
            <a:avLst/>
          </a:prstGeom>
        </p:spPr>
      </p:pic>
      <p:pic>
        <p:nvPicPr>
          <p:cNvPr id="23" name="Picture 22" descr="Graphical user interface&#10;&#10;Description automatically generated">
            <a:extLst>
              <a:ext uri="{FF2B5EF4-FFF2-40B4-BE49-F238E27FC236}">
                <a16:creationId xmlns:a16="http://schemas.microsoft.com/office/drawing/2014/main" id="{D850F9AC-FF59-4E01-B4FC-997410906DDC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980613" y="2901950"/>
            <a:ext cx="1173163" cy="1330325"/>
          </a:xfrm>
          <a:prstGeom prst="rect">
            <a:avLst/>
          </a:prstGeom>
        </p:spPr>
      </p:pic>
      <p:pic>
        <p:nvPicPr>
          <p:cNvPr id="13" name="Picture 12" descr="Map&#10;&#10;Description automatically generated">
            <a:extLst>
              <a:ext uri="{FF2B5EF4-FFF2-40B4-BE49-F238E27FC236}">
                <a16:creationId xmlns:a16="http://schemas.microsoft.com/office/drawing/2014/main" id="{9EA05F33-B62C-49D2-8B4E-F12FB94D7CBB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980613" y="4300538"/>
            <a:ext cx="1173163" cy="172561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533F0C5-4A82-4F89-A9DA-C6A2624E1F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9226" y="826680"/>
            <a:ext cx="9833548" cy="1325563"/>
          </a:xfrm>
        </p:spPr>
        <p:txBody>
          <a:bodyPr vert="horz" lIns="91440" tIns="45720" rIns="91440" bIns="45720" rtlCol="0">
            <a:normAutofit/>
          </a:bodyPr>
          <a:lstStyle/>
          <a:p>
            <a:pPr algn="ctr"/>
            <a:r>
              <a:rPr lang="en-US" sz="4000" b="1" kern="1200" dirty="0" err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esourcePllll</a:t>
            </a:r>
            <a:endParaRPr lang="en-US" sz="4000" b="1" kern="1200" dirty="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2061" name="Picture 5">
            <a:extLst>
              <a:ext uri="{FF2B5EF4-FFF2-40B4-BE49-F238E27FC236}">
                <a16:creationId xmlns:a16="http://schemas.microsoft.com/office/drawing/2014/main" id="{416B34DB-3039-410B-8594-8F9AE59E71A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762125" cy="1400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6">
            <a:extLst>
              <a:ext uri="{FF2B5EF4-FFF2-40B4-BE49-F238E27FC236}">
                <a16:creationId xmlns:a16="http://schemas.microsoft.com/office/drawing/2014/main" id="{D66A1C5D-EADD-4015-A1A9-F17F20318C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81100" cy="1762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7">
            <a:extLst>
              <a:ext uri="{FF2B5EF4-FFF2-40B4-BE49-F238E27FC236}">
                <a16:creationId xmlns:a16="http://schemas.microsoft.com/office/drawing/2014/main" id="{2DFA3AC0-EFE1-45D0-8062-B4FC235C5CF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33500" cy="1657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8">
            <a:extLst>
              <a:ext uri="{FF2B5EF4-FFF2-40B4-BE49-F238E27FC236}">
                <a16:creationId xmlns:a16="http://schemas.microsoft.com/office/drawing/2014/main" id="{49F64A39-47D2-4E44-BA0A-AEE26CA14FC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819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>
            <a:extLst>
              <a:ext uri="{FF2B5EF4-FFF2-40B4-BE49-F238E27FC236}">
                <a16:creationId xmlns:a16="http://schemas.microsoft.com/office/drawing/2014/main" id="{86F020BA-4293-4092-BA79-3CFAE65EA67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704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10">
            <a:extLst>
              <a:ext uri="{FF2B5EF4-FFF2-40B4-BE49-F238E27FC236}">
                <a16:creationId xmlns:a16="http://schemas.microsoft.com/office/drawing/2014/main" id="{14DCD906-7893-4B39-8183-8B5FB72FFD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7300" cy="1485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4">
            <a:extLst>
              <a:ext uri="{FF2B5EF4-FFF2-40B4-BE49-F238E27FC236}">
                <a16:creationId xmlns:a16="http://schemas.microsoft.com/office/drawing/2014/main" id="{A0598017-7BD9-439B-B82C-1C06E03D7A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304925" cy="1476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11">
            <a:extLst>
              <a:ext uri="{FF2B5EF4-FFF2-40B4-BE49-F238E27FC236}">
                <a16:creationId xmlns:a16="http://schemas.microsoft.com/office/drawing/2014/main" id="{6FC38CF0-2BE8-4885-8131-D87D175022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85875" cy="1590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12">
            <a:extLst>
              <a:ext uri="{FF2B5EF4-FFF2-40B4-BE49-F238E27FC236}">
                <a16:creationId xmlns:a16="http://schemas.microsoft.com/office/drawing/2014/main" id="{705BCDBE-4CF6-4447-8D60-D648437436B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57300" cy="1638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13">
            <a:extLst>
              <a:ext uri="{FF2B5EF4-FFF2-40B4-BE49-F238E27FC236}">
                <a16:creationId xmlns:a16="http://schemas.microsoft.com/office/drawing/2014/main" id="{1AAD1FF9-F911-4D72-9F2C-C705F0856FB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09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1" descr="Graphical user interface&#10;&#10;Description automatically generated">
            <a:extLst>
              <a:ext uri="{FF2B5EF4-FFF2-40B4-BE49-F238E27FC236}">
                <a16:creationId xmlns:a16="http://schemas.microsoft.com/office/drawing/2014/main" id="{7B078EEF-4D6D-4012-8732-10C3C135582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24384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 descr="Website&#10;&#10;Description automatically generated with low confidence">
            <a:extLst>
              <a:ext uri="{FF2B5EF4-FFF2-40B4-BE49-F238E27FC236}">
                <a16:creationId xmlns:a16="http://schemas.microsoft.com/office/drawing/2014/main" id="{61664FEF-2DC7-4C9B-9939-111B480D4F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01013" y="104775"/>
            <a:ext cx="2219325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49" name="Picture 14" descr="Diagram&#10;&#10;Description automatically generated with medium confidence">
            <a:extLst>
              <a:ext uri="{FF2B5EF4-FFF2-40B4-BE49-F238E27FC236}">
                <a16:creationId xmlns:a16="http://schemas.microsoft.com/office/drawing/2014/main" id="{459F07E1-AF86-4972-8DD9-D75B902A03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91776" y="76973"/>
            <a:ext cx="152400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E5600649-DE0B-B42B-8C1A-C599D4800976}"/>
              </a:ext>
            </a:extLst>
          </p:cNvPr>
          <p:cNvSpPr txBox="1"/>
          <p:nvPr/>
        </p:nvSpPr>
        <p:spPr>
          <a:xfrm>
            <a:off x="2875280" y="909637"/>
            <a:ext cx="432273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b="1" dirty="0" err="1">
                <a:solidFill>
                  <a:srgbClr val="0070C0"/>
                </a:solidFill>
                <a:latin typeface="+mj-lt"/>
              </a:rPr>
              <a:t>Cynllunio</a:t>
            </a:r>
            <a:r>
              <a:rPr lang="en-GB" sz="4800" b="1" dirty="0">
                <a:solidFill>
                  <a:srgbClr val="0070C0"/>
                </a:solidFill>
                <a:latin typeface="+mj-lt"/>
              </a:rPr>
              <a:t> / Plan</a:t>
            </a:r>
          </a:p>
        </p:txBody>
      </p:sp>
    </p:spTree>
    <p:extLst>
      <p:ext uri="{BB962C8B-B14F-4D97-AF65-F5344CB8AC3E}">
        <p14:creationId xmlns:p14="http://schemas.microsoft.com/office/powerpoint/2010/main" val="254140500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Rhinweddau hanfodol ar gyfer ELSA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Essential qualities for ELSAs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2000" dirty="0"/>
              <a:t>Gallu creu perthynas dda â phlant</a:t>
            </a:r>
            <a:endParaRPr lang="en-GB" sz="2000" dirty="0"/>
          </a:p>
          <a:p>
            <a:pPr lvl="0"/>
            <a:r>
              <a:rPr lang="cy-GB" sz="2000" dirty="0"/>
              <a:t>Gallu gweithio mewn modd annibynnol a chreadigol</a:t>
            </a:r>
            <a:endParaRPr lang="en-GB" sz="2000" dirty="0"/>
          </a:p>
          <a:p>
            <a:pPr lvl="0"/>
            <a:r>
              <a:rPr lang="cy-GB" sz="2000" dirty="0"/>
              <a:t>Yn barod i gynllunio a gwerthuso rhaglenni cymorth</a:t>
            </a:r>
            <a:endParaRPr lang="en-GB" sz="2000" dirty="0"/>
          </a:p>
          <a:p>
            <a:pPr lvl="0"/>
            <a:r>
              <a:rPr lang="cy-GB" sz="2000" dirty="0"/>
              <a:t>Awyddus i ddysgu a datblygu yn ei rôl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2000" dirty="0"/>
              <a:t>Good rapport and relationship building skills</a:t>
            </a:r>
          </a:p>
          <a:p>
            <a:r>
              <a:rPr lang="en-GB" sz="2000" dirty="0"/>
              <a:t>Ability to work independently and creatively</a:t>
            </a:r>
          </a:p>
          <a:p>
            <a:r>
              <a:rPr lang="en-GB" sz="2000" dirty="0"/>
              <a:t>Willing to plan and evaluate programmes of support</a:t>
            </a:r>
          </a:p>
          <a:p>
            <a:r>
              <a:rPr lang="en-GB" sz="2000" dirty="0"/>
              <a:t>Desire to learn and a wish to develop in their role.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2387229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iagram&#10;&#10;Description automatically generated">
            <a:extLst>
              <a:ext uri="{FF2B5EF4-FFF2-40B4-BE49-F238E27FC236}">
                <a16:creationId xmlns:a16="http://schemas.microsoft.com/office/drawing/2014/main" id="{8D3BFF36-AB95-3768-2DCA-AFDB04F315E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00814" y="0"/>
            <a:ext cx="959037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3694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Goruchwyliaeth</a:t>
            </a:r>
            <a:r>
              <a:rPr lang="en-US" sz="4100">
                <a:solidFill>
                  <a:schemeClr val="accent1"/>
                </a:solidFill>
              </a:rPr>
              <a:t>  </a:t>
            </a: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Supervision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fontScale="85000" lnSpcReduction="20000"/>
          </a:bodyPr>
          <a:lstStyle/>
          <a:p>
            <a:endParaRPr lang="en-GB" sz="1900" dirty="0"/>
          </a:p>
          <a:p>
            <a:pPr lvl="0"/>
            <a:r>
              <a:rPr lang="cy-GB" sz="1900" dirty="0"/>
              <a:t>Adlewyrchol, nid rheolaethol</a:t>
            </a:r>
            <a:endParaRPr lang="en-GB" sz="1900" dirty="0"/>
          </a:p>
          <a:p>
            <a:pPr lvl="0"/>
            <a:r>
              <a:rPr lang="cy-GB" sz="1900" dirty="0"/>
              <a:t>Goruchwyliaeth grŵp bob hanner tymor a drefnir gan Seicolegydd Addysg a Phlant</a:t>
            </a:r>
            <a:endParaRPr lang="en-GB" sz="1900" dirty="0"/>
          </a:p>
          <a:p>
            <a:pPr lvl="0"/>
            <a:r>
              <a:rPr lang="cy-GB" sz="1900" dirty="0"/>
              <a:t>Modelu dulliau datrys problemau</a:t>
            </a:r>
            <a:endParaRPr lang="en-GB" sz="1900" dirty="0"/>
          </a:p>
          <a:p>
            <a:pPr lvl="0"/>
            <a:r>
              <a:rPr lang="cy-GB" sz="1900" dirty="0"/>
              <a:t>Cefnogaeth gan grŵp o gyfoedion - rhannu syniadau ac adnoddau</a:t>
            </a:r>
          </a:p>
          <a:p>
            <a:pPr lvl="0"/>
            <a:r>
              <a:rPr lang="en-GB" sz="1900" dirty="0" err="1"/>
              <a:t>Darperir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rhithiol</a:t>
            </a:r>
            <a:r>
              <a:rPr lang="en-GB" sz="1900" dirty="0"/>
              <a:t> </a:t>
            </a:r>
            <a:r>
              <a:rPr lang="en-GB" sz="1900" dirty="0" err="1"/>
              <a:t>ar</a:t>
            </a:r>
            <a:r>
              <a:rPr lang="en-GB" sz="1900" dirty="0"/>
              <a:t> </a:t>
            </a:r>
            <a:r>
              <a:rPr lang="en-GB" sz="1900" dirty="0" err="1"/>
              <a:t>hyn</a:t>
            </a:r>
            <a:r>
              <a:rPr lang="en-GB" sz="1900" dirty="0"/>
              <a:t> o </a:t>
            </a:r>
            <a:r>
              <a:rPr lang="en-GB" sz="1900" dirty="0" err="1"/>
              <a:t>bryd</a:t>
            </a:r>
            <a:r>
              <a:rPr lang="en-GB" sz="1900" dirty="0"/>
              <a:t>.  </a:t>
            </a:r>
            <a:r>
              <a:rPr lang="en-GB" sz="1900" dirty="0" err="1"/>
              <a:t>Ambell</a:t>
            </a:r>
            <a:r>
              <a:rPr lang="en-GB" sz="1900" dirty="0"/>
              <a:t> </a:t>
            </a:r>
            <a:r>
              <a:rPr lang="en-GB" sz="1900" dirty="0" err="1"/>
              <a:t>sesiwn</a:t>
            </a:r>
            <a:r>
              <a:rPr lang="en-GB" sz="1900" dirty="0"/>
              <a:t> </a:t>
            </a:r>
            <a:r>
              <a:rPr lang="en-GB" sz="1900" dirty="0" err="1"/>
              <a:t>wedi</a:t>
            </a:r>
            <a:r>
              <a:rPr lang="en-GB" sz="1900" dirty="0"/>
              <a:t> </a:t>
            </a:r>
            <a:r>
              <a:rPr lang="en-GB" sz="1900" dirty="0" err="1"/>
              <a:t>mynd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ôl</a:t>
            </a:r>
            <a:r>
              <a:rPr lang="en-GB" sz="1900" dirty="0"/>
              <a:t> I </a:t>
            </a:r>
            <a:r>
              <a:rPr lang="en-GB" sz="1900" dirty="0" err="1"/>
              <a:t>wyneb</a:t>
            </a:r>
            <a:r>
              <a:rPr lang="en-GB" sz="1900" dirty="0"/>
              <a:t> </a:t>
            </a:r>
            <a:r>
              <a:rPr lang="en-GB" sz="1900" dirty="0" err="1"/>
              <a:t>yn</a:t>
            </a:r>
            <a:r>
              <a:rPr lang="en-GB" sz="1900" dirty="0"/>
              <a:t> </a:t>
            </a:r>
            <a:r>
              <a:rPr lang="en-GB" sz="1900" dirty="0" err="1"/>
              <a:t>wyneb</a:t>
            </a:r>
            <a:r>
              <a:rPr lang="en-GB" sz="1900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85000" lnSpcReduction="20000"/>
          </a:bodyPr>
          <a:lstStyle/>
          <a:p>
            <a:endParaRPr lang="en-GB" sz="2000" dirty="0"/>
          </a:p>
          <a:p>
            <a:r>
              <a:rPr lang="en-GB" sz="2000" dirty="0"/>
              <a:t>Reflective (not line manager) supervision</a:t>
            </a:r>
          </a:p>
          <a:p>
            <a:r>
              <a:rPr lang="en-GB" sz="2000" dirty="0"/>
              <a:t>Half-termly group supervision facilitated by an Educational and Child Psychologist</a:t>
            </a:r>
          </a:p>
          <a:p>
            <a:r>
              <a:rPr lang="en-GB" sz="2000" dirty="0"/>
              <a:t>Problem-solving approaches modelled</a:t>
            </a:r>
          </a:p>
          <a:p>
            <a:r>
              <a:rPr lang="en-GB" sz="2000" dirty="0"/>
              <a:t>Peer group support – sharing ideas and resources</a:t>
            </a:r>
          </a:p>
          <a:p>
            <a:r>
              <a:rPr lang="en-GB" sz="2000" dirty="0"/>
              <a:t>Virtual delivery.  Some sessions are now being delivered in schools.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120644347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3" name="Picture 2" descr="A blue cup on a wooden surface&#10;&#10;Description automatically generated with low confidence">
            <a:extLst>
              <a:ext uri="{FF2B5EF4-FFF2-40B4-BE49-F238E27FC236}">
                <a16:creationId xmlns:a16="http://schemas.microsoft.com/office/drawing/2014/main" id="{44850645-6EB2-DD6C-CE13-43F37C11DCD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972" b="28788"/>
          <a:stretch/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365282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 dirty="0" err="1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Ymrwymiad</a:t>
            </a: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dirty="0" err="1">
                <a:solidFill>
                  <a:schemeClr val="accent1"/>
                </a:solidFill>
              </a:rPr>
              <a:t>yr</a:t>
            </a: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 Ysgol</a:t>
            </a:r>
            <a:br>
              <a:rPr lang="en-US" dirty="0">
                <a:solidFill>
                  <a:schemeClr val="accent1"/>
                </a:solidFill>
              </a:rPr>
            </a:br>
            <a:r>
              <a:rPr lang="en-US" kern="1200" dirty="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School commitment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800" dirty="0"/>
              <a:t>Rhyddhau’r ELSA ar gyfer sesiynau hyfforddi a goruchwylio</a:t>
            </a:r>
            <a:endParaRPr lang="en-GB" sz="1800" dirty="0"/>
          </a:p>
          <a:p>
            <a:pPr lvl="0"/>
            <a:r>
              <a:rPr lang="cy-GB" sz="1800" dirty="0"/>
              <a:t>Dynodi amser ar gyfer cynllunio a chyflawni gwaith yr ELSA i gefnogi disgyblion</a:t>
            </a:r>
            <a:endParaRPr lang="en-GB" sz="1800" dirty="0"/>
          </a:p>
          <a:p>
            <a:pPr lvl="0"/>
            <a:r>
              <a:rPr lang="cy-GB" sz="1800" dirty="0"/>
              <a:t>Darparu lle addas, </a:t>
            </a:r>
            <a:r>
              <a:rPr lang="cy-GB" sz="1800" dirty="0" err="1"/>
              <a:t>diolgel</a:t>
            </a:r>
            <a:r>
              <a:rPr lang="cy-GB" sz="1800" dirty="0"/>
              <a:t> ar gyfer gwaith yr ELSA</a:t>
            </a:r>
            <a:endParaRPr lang="en-GB" sz="1800" dirty="0"/>
          </a:p>
          <a:p>
            <a:pPr lvl="0"/>
            <a:r>
              <a:rPr lang="cy-GB" sz="1800" dirty="0"/>
              <a:t>Dyrannu cyllid i ddatblygu adnoddau </a:t>
            </a:r>
            <a:endParaRPr lang="en-GB" sz="1800" dirty="0"/>
          </a:p>
          <a:p>
            <a:pPr lvl="0"/>
            <a:r>
              <a:rPr lang="cy-GB" sz="1800" dirty="0"/>
              <a:t>Cynnal rôl y Cynorthwyydd Llythrennedd Emosiynol o fewn yr ysgol</a:t>
            </a:r>
            <a:endParaRPr lang="en-GB" sz="1800" dirty="0"/>
          </a:p>
          <a:p>
            <a:endParaRPr lang="en-GB" sz="14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lnSpcReduction="10000"/>
          </a:bodyPr>
          <a:lstStyle/>
          <a:p>
            <a:r>
              <a:rPr lang="en-GB" sz="2000" dirty="0"/>
              <a:t>Release ELSA for training and supervision sessions</a:t>
            </a:r>
          </a:p>
          <a:p>
            <a:r>
              <a:rPr lang="en-GB" sz="2000" dirty="0"/>
              <a:t>Designate time for planning and delivery of ELSA to support pupils</a:t>
            </a:r>
          </a:p>
          <a:p>
            <a:r>
              <a:rPr lang="en-GB" sz="2000" dirty="0"/>
              <a:t>Provide a suitable safe space for ELSA work</a:t>
            </a:r>
          </a:p>
          <a:p>
            <a:r>
              <a:rPr lang="en-GB" sz="2000" dirty="0"/>
              <a:t>Allocate funds to develop bank of resources / ELSA toolkit</a:t>
            </a:r>
          </a:p>
          <a:p>
            <a:r>
              <a:rPr lang="en-GB" sz="2000" dirty="0"/>
              <a:t>Maintain ELSA role within school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83800709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Beth y mae ELSA yn gallu cynnig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What ELSAs can offer…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lvl="0"/>
            <a:r>
              <a:rPr lang="cy-GB" sz="1900"/>
              <a:t>Amgylchedd diogel</a:t>
            </a:r>
            <a:endParaRPr lang="en-GB" sz="1900"/>
          </a:p>
          <a:p>
            <a:pPr lvl="0"/>
            <a:r>
              <a:rPr lang="cy-GB" sz="1900"/>
              <a:t>Amser i Siarad</a:t>
            </a:r>
            <a:endParaRPr lang="en-GB" sz="1900"/>
          </a:p>
          <a:p>
            <a:pPr lvl="0"/>
            <a:r>
              <a:rPr lang="cy-GB" sz="1900"/>
              <a:t>Gwrando empathig, normaleiddio emosiynau, cysur</a:t>
            </a:r>
            <a:endParaRPr lang="en-GB" sz="1900"/>
          </a:p>
          <a:p>
            <a:pPr lvl="0"/>
            <a:r>
              <a:rPr lang="cy-GB" sz="1900"/>
              <a:t>Cymorth i berson ifanc ddeall ei deimladau a'i ymddygiad</a:t>
            </a:r>
            <a:endParaRPr lang="en-GB" sz="1900"/>
          </a:p>
          <a:p>
            <a:pPr lvl="0"/>
            <a:r>
              <a:rPr lang="cy-GB" sz="1900"/>
              <a:t>Cymorth i berson ifanc ddatblygu strategaethau priodol ar gyfer rheoli ei feddyliau, ei deimladau a'i ymddygiad</a:t>
            </a:r>
            <a:endParaRPr lang="en-GB" sz="1900"/>
          </a:p>
          <a:p>
            <a:endParaRPr lang="en-GB" sz="19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r>
              <a:rPr lang="en-GB" sz="1700" dirty="0"/>
              <a:t>A safe space</a:t>
            </a:r>
          </a:p>
          <a:p>
            <a:r>
              <a:rPr lang="en-GB" sz="1700" dirty="0"/>
              <a:t>Time to talk </a:t>
            </a:r>
          </a:p>
          <a:p>
            <a:r>
              <a:rPr lang="en-GB" sz="1700" dirty="0"/>
              <a:t>Empathic listening, normalisation of emotions, reassurance</a:t>
            </a:r>
          </a:p>
          <a:p>
            <a:r>
              <a:rPr lang="en-GB" sz="1700" dirty="0"/>
              <a:t>Support for a young person to understand their thought, feelings and behaviour</a:t>
            </a:r>
          </a:p>
          <a:p>
            <a:r>
              <a:rPr lang="en-GB" sz="1700" dirty="0"/>
              <a:t>Support for a young person to develop appropriate strategies for managing their thoughts, feelings and behaviour</a:t>
            </a:r>
          </a:p>
          <a:p>
            <a:endParaRPr lang="en-GB" sz="1700" dirty="0"/>
          </a:p>
        </p:txBody>
      </p:sp>
    </p:spTree>
    <p:extLst>
      <p:ext uri="{BB962C8B-B14F-4D97-AF65-F5344CB8AC3E}">
        <p14:creationId xmlns:p14="http://schemas.microsoft.com/office/powerpoint/2010/main" val="17773542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Mesur </a:t>
            </a:r>
            <a:r>
              <a:rPr lang="en-US">
                <a:solidFill>
                  <a:schemeClr val="accent1"/>
                </a:solidFill>
              </a:rPr>
              <a:t>l</a:t>
            </a: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lwyddiant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Keys to success…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lnSpcReduction="10000"/>
          </a:bodyPr>
          <a:lstStyle/>
          <a:p>
            <a:pPr lvl="0"/>
            <a:r>
              <a:rPr lang="cy-GB" sz="1700" dirty="0"/>
              <a:t>Y staff a rheolwyr yn deall ac yn gwerthfawrogi rôl yr ELSA</a:t>
            </a:r>
            <a:endParaRPr lang="en-GB" sz="1700" dirty="0"/>
          </a:p>
          <a:p>
            <a:pPr lvl="0"/>
            <a:r>
              <a:rPr lang="cy-GB" sz="1700" dirty="0"/>
              <a:t>Proses cyfeirio a sgrinio priodol</a:t>
            </a:r>
            <a:endParaRPr lang="en-GB" sz="1700" dirty="0"/>
          </a:p>
          <a:p>
            <a:pPr lvl="0"/>
            <a:r>
              <a:rPr lang="cy-GB" sz="1700" dirty="0"/>
              <a:t>Cydweithio â'r staff addysgu/y Cydlynydd Anghenion Dysgu Ychwanegol i nodi anghenion, gosod targedau ac adolygu cynnydd</a:t>
            </a:r>
            <a:endParaRPr lang="en-GB" sz="1700" dirty="0"/>
          </a:p>
          <a:p>
            <a:pPr lvl="0"/>
            <a:r>
              <a:rPr lang="cy-GB" sz="1700" dirty="0"/>
              <a:t>Sesiynau ELSA wedi'u hamserlenni</a:t>
            </a:r>
            <a:endParaRPr lang="en-GB" sz="1700" dirty="0"/>
          </a:p>
          <a:p>
            <a:pPr lvl="0"/>
            <a:r>
              <a:rPr lang="cy-GB" sz="1700" dirty="0"/>
              <a:t>Amser ar gyfer paratoi a chynllunio ar yr amserlen</a:t>
            </a:r>
          </a:p>
          <a:p>
            <a:pPr lvl="0"/>
            <a:r>
              <a:rPr lang="en-GB" sz="1700" dirty="0" err="1"/>
              <a:t>Rôl</a:t>
            </a:r>
            <a:r>
              <a:rPr lang="en-GB" sz="1700" dirty="0"/>
              <a:t> </a:t>
            </a:r>
            <a:r>
              <a:rPr lang="en-GB" sz="1700" dirty="0" err="1"/>
              <a:t>yr</a:t>
            </a:r>
            <a:r>
              <a:rPr lang="en-GB" sz="1700" dirty="0"/>
              <a:t> ELSA </a:t>
            </a:r>
            <a:r>
              <a:rPr lang="en-GB" sz="1700" dirty="0" err="1"/>
              <a:t>yn</a:t>
            </a:r>
            <a:r>
              <a:rPr lang="en-GB" sz="1700" dirty="0"/>
              <a:t> </a:t>
            </a:r>
            <a:r>
              <a:rPr lang="en-GB" sz="1700" dirty="0" err="1"/>
              <a:t>cael</a:t>
            </a:r>
            <a:r>
              <a:rPr lang="en-GB" sz="1700" dirty="0"/>
              <a:t> </a:t>
            </a:r>
            <a:r>
              <a:rPr lang="en-GB" sz="1700" dirty="0" err="1"/>
              <a:t>ei</a:t>
            </a:r>
            <a:r>
              <a:rPr lang="en-GB" sz="1700" dirty="0"/>
              <a:t> </a:t>
            </a:r>
            <a:r>
              <a:rPr lang="en-GB" sz="1700" dirty="0" err="1"/>
              <a:t>werthfawrogi</a:t>
            </a:r>
            <a:r>
              <a:rPr lang="en-GB" sz="1700" dirty="0"/>
              <a:t> o </a:t>
            </a:r>
            <a:r>
              <a:rPr lang="en-GB" sz="1700" dirty="0" err="1"/>
              <a:t>fewn</a:t>
            </a:r>
            <a:r>
              <a:rPr lang="en-GB" sz="1700" dirty="0"/>
              <a:t> </a:t>
            </a:r>
            <a:r>
              <a:rPr lang="en-GB" sz="1700" dirty="0" err="1"/>
              <a:t>yr</a:t>
            </a:r>
            <a:r>
              <a:rPr lang="en-GB" sz="1700" dirty="0"/>
              <a:t> </a:t>
            </a:r>
            <a:r>
              <a:rPr lang="en-GB" sz="1700" dirty="0" err="1"/>
              <a:t>ysgol</a:t>
            </a:r>
            <a:r>
              <a:rPr lang="en-GB" sz="1700" dirty="0"/>
              <a:t>.</a:t>
            </a:r>
          </a:p>
          <a:p>
            <a:endParaRPr lang="en-GB" sz="17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lnSpcReduction="10000"/>
          </a:bodyPr>
          <a:lstStyle/>
          <a:p>
            <a:r>
              <a:rPr lang="en-GB" sz="1600" dirty="0"/>
              <a:t>Staff and management understanding of the ELSA role</a:t>
            </a:r>
          </a:p>
          <a:p>
            <a:r>
              <a:rPr lang="en-GB" sz="1600" dirty="0"/>
              <a:t>Adherence to an appropriate screening and referral process</a:t>
            </a:r>
          </a:p>
          <a:p>
            <a:r>
              <a:rPr lang="en-GB" sz="1600" dirty="0"/>
              <a:t>Joint working with teaching staff/</a:t>
            </a:r>
            <a:r>
              <a:rPr lang="en-GB" sz="1600" dirty="0" err="1"/>
              <a:t>ALNCo</a:t>
            </a:r>
            <a:r>
              <a:rPr lang="en-GB" sz="1600" dirty="0"/>
              <a:t>/families to identify need, target-set, and review progress</a:t>
            </a:r>
          </a:p>
          <a:p>
            <a:r>
              <a:rPr lang="en-GB" sz="1600" dirty="0"/>
              <a:t>Timetabled ELSA sessions</a:t>
            </a:r>
          </a:p>
          <a:p>
            <a:r>
              <a:rPr lang="en-GB" sz="1600" dirty="0"/>
              <a:t>Timetabled planning and preparation time </a:t>
            </a:r>
          </a:p>
          <a:p>
            <a:r>
              <a:rPr lang="en-GB" sz="1600" dirty="0"/>
              <a:t>Management valuing the role and professional recognition</a:t>
            </a:r>
          </a:p>
          <a:p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2422215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Manteision i'r ysgol </a:t>
            </a:r>
            <a:b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Benefits to school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 fontScale="92500" lnSpcReduction="20000"/>
          </a:bodyPr>
          <a:lstStyle/>
          <a:p>
            <a:pPr lvl="0"/>
            <a:r>
              <a:rPr lang="cy-GB" sz="2000" dirty="0"/>
              <a:t>Cefnogaeth gyflym ar gyfer disgyblion ag anghenion</a:t>
            </a:r>
            <a:endParaRPr lang="en-GB" sz="2000" dirty="0"/>
          </a:p>
          <a:p>
            <a:pPr lvl="0"/>
            <a:r>
              <a:rPr lang="cy-GB" sz="2000" dirty="0"/>
              <a:t>Newidiadau cadarnhaol mewn disgyblion sydd ag anawsterau ymddygiadol, emosiynol neu gymdeithasol</a:t>
            </a:r>
            <a:endParaRPr lang="en-GB" sz="2000" dirty="0"/>
          </a:p>
          <a:p>
            <a:pPr lvl="0"/>
            <a:r>
              <a:rPr lang="cy-GB" sz="2000" dirty="0"/>
              <a:t>Disgyblion a dargedir a'u cyfoedion yn dysgu'n well</a:t>
            </a:r>
            <a:endParaRPr lang="en-GB" sz="2000" dirty="0"/>
          </a:p>
          <a:p>
            <a:pPr lvl="0"/>
            <a:r>
              <a:rPr lang="cy-GB" sz="2000" dirty="0"/>
              <a:t>Rhannu syniadau/sgiliau newydd â staff eraill</a:t>
            </a:r>
            <a:endParaRPr lang="en-GB" sz="2000" dirty="0"/>
          </a:p>
          <a:p>
            <a:pPr lvl="0"/>
            <a:r>
              <a:rPr lang="cy-GB" sz="2000" dirty="0"/>
              <a:t>Mwy o hyder o ran rheoli 'problemau' yn fewnol</a:t>
            </a:r>
            <a:endParaRPr lang="en-GB" sz="2000" dirty="0"/>
          </a:p>
          <a:p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 fontScale="92500" lnSpcReduction="20000"/>
          </a:bodyPr>
          <a:lstStyle/>
          <a:p>
            <a:r>
              <a:rPr lang="en-GB" sz="1900" dirty="0"/>
              <a:t>Good universal support</a:t>
            </a:r>
          </a:p>
          <a:p>
            <a:r>
              <a:rPr lang="en-GB" sz="1900" dirty="0"/>
              <a:t>Access to prompt emotional wellbeing support for pupils in need</a:t>
            </a:r>
          </a:p>
          <a:p>
            <a:r>
              <a:rPr lang="en-GB" sz="1900" dirty="0"/>
              <a:t>Positive changes in pupils with  behavioural, emotional or social difficulties</a:t>
            </a:r>
          </a:p>
          <a:p>
            <a:r>
              <a:rPr lang="en-GB" sz="1900" dirty="0"/>
              <a:t>Improved learning for target pupils and their peers</a:t>
            </a:r>
          </a:p>
          <a:p>
            <a:r>
              <a:rPr lang="en-GB" sz="1900" dirty="0"/>
              <a:t>New skills/ideas cascaded to other staff</a:t>
            </a:r>
          </a:p>
          <a:p>
            <a:r>
              <a:rPr lang="en-GB" sz="1900" dirty="0"/>
              <a:t>Increased confidence in managing ‘problems’ from within</a:t>
            </a:r>
          </a:p>
        </p:txBody>
      </p:sp>
    </p:spTree>
    <p:extLst>
      <p:ext uri="{BB962C8B-B14F-4D97-AF65-F5344CB8AC3E}">
        <p14:creationId xmlns:p14="http://schemas.microsoft.com/office/powerpoint/2010/main" val="11643515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sz="4100">
                <a:solidFill>
                  <a:schemeClr val="accent1"/>
                </a:solidFill>
              </a:rPr>
              <a:t>C</a:t>
            </a: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amsyniadau cyffredin</a:t>
            </a:r>
            <a:b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</a:br>
            <a:r>
              <a:rPr lang="en-US" sz="4100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Some common misconceptions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endParaRPr lang="en-GB" sz="2000"/>
          </a:p>
          <a:p>
            <a:pPr lvl="0"/>
            <a:r>
              <a:rPr lang="cy-GB" sz="2000"/>
              <a:t>Rhagweithiol nid adweithiol</a:t>
            </a:r>
            <a:endParaRPr lang="en-GB" sz="2000"/>
          </a:p>
          <a:p>
            <a:pPr lvl="0"/>
            <a:r>
              <a:rPr lang="cy-GB" sz="2000"/>
              <a:t>Nid yw'n datrys problem yn gyflym</a:t>
            </a:r>
            <a:endParaRPr lang="en-GB" sz="2000"/>
          </a:p>
          <a:p>
            <a:pPr lvl="0"/>
            <a:r>
              <a:rPr lang="cy-GB" sz="2000"/>
              <a:t>Nid yw'n ymateb brys mewn argyfwng</a:t>
            </a:r>
            <a:endParaRPr lang="en-GB" sz="2000"/>
          </a:p>
          <a:p>
            <a:pPr lvl="0"/>
            <a:r>
              <a:rPr lang="cy-GB" sz="2000"/>
              <a:t>Nid yw'n gwnselydd, therapydd na'n weithiwr iechyd meddwl proffesiynol</a:t>
            </a:r>
            <a:endParaRPr lang="en-GB" sz="2000"/>
          </a:p>
          <a:p>
            <a:endParaRPr lang="en-GB" sz="200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endParaRPr lang="en-GB" sz="2000" dirty="0"/>
          </a:p>
          <a:p>
            <a:r>
              <a:rPr lang="en-GB" sz="2000" dirty="0"/>
              <a:t>Proactive response, not reactive</a:t>
            </a:r>
          </a:p>
          <a:p>
            <a:r>
              <a:rPr lang="en-GB" sz="2000" dirty="0"/>
              <a:t>Not a ‘quick fix’</a:t>
            </a:r>
          </a:p>
          <a:p>
            <a:r>
              <a:rPr lang="en-GB" sz="2000" dirty="0"/>
              <a:t>Not a ‘blue light’ emergency response.</a:t>
            </a:r>
          </a:p>
          <a:p>
            <a:r>
              <a:rPr lang="en-GB" sz="2000" dirty="0"/>
              <a:t>Not a counsellor, therapist, or mental health professional</a:t>
            </a:r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6346329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8CA06CD6-90CA-4C45-856C-6771339E1E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tx1">
              <a:alpha val="10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963507"/>
            <a:ext cx="3494362" cy="4930986"/>
          </a:xfrm>
        </p:spPr>
        <p:txBody>
          <a:bodyPr vert="horz" lIns="91440" tIns="45720" rIns="91440" bIns="45720" rtlCol="0">
            <a:normAutofit/>
          </a:bodyPr>
          <a:lstStyle/>
          <a:p>
            <a:pPr algn="r"/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Casgliad</a:t>
            </a:r>
            <a:br>
              <a:rPr lang="en-US">
                <a:solidFill>
                  <a:schemeClr val="accent1"/>
                </a:solidFill>
              </a:rPr>
            </a:br>
            <a:r>
              <a:rPr lang="en-US" kern="12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021601D-2758-4B15-A31C-FDA184C51B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976030" y="963507"/>
            <a:ext cx="6250940" cy="2304627"/>
          </a:xfrm>
        </p:spPr>
        <p:txBody>
          <a:bodyPr anchor="b">
            <a:normAutofit/>
          </a:bodyPr>
          <a:lstStyle/>
          <a:p>
            <a:pPr marL="0" indent="0">
              <a:buNone/>
            </a:pPr>
            <a:r>
              <a:rPr lang="cy-GB" sz="2000" dirty="0"/>
              <a:t>Mae'r fenter ELSA yn: </a:t>
            </a:r>
            <a:endParaRPr lang="en-GB" sz="2000" dirty="0"/>
          </a:p>
          <a:p>
            <a:pPr lvl="0"/>
            <a:r>
              <a:rPr lang="cy-GB" sz="2000" dirty="0"/>
              <a:t>Bartneriaeth hirdymor rhwng y Gwasanaeth Seicoleg Addysg a Phlant sir Gâr ac ysgolion</a:t>
            </a:r>
            <a:endParaRPr lang="en-GB" sz="2000" dirty="0"/>
          </a:p>
          <a:p>
            <a:pPr lvl="0"/>
            <a:r>
              <a:rPr lang="cy-GB" sz="2000" dirty="0"/>
              <a:t>Ffordd ddibynadwy o ddatblygu ymyraethau ysgolion</a:t>
            </a:r>
            <a:endParaRPr lang="en-GB" sz="2000" dirty="0"/>
          </a:p>
          <a:p>
            <a:pPr lvl="0"/>
            <a:r>
              <a:rPr lang="cy-GB" sz="2000" dirty="0"/>
              <a:t>Ffordd hygyrch o ddarparu cefnogaeth brydlon ac o ansawdd i unigolion bregus.</a:t>
            </a:r>
            <a:endParaRPr lang="en-GB" sz="2000" dirty="0"/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76030" y="3589866"/>
            <a:ext cx="6250940" cy="23046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1900" dirty="0"/>
              <a:t>The ELSA initiative is:</a:t>
            </a:r>
          </a:p>
          <a:p>
            <a:r>
              <a:rPr lang="en-GB" sz="1900" dirty="0"/>
              <a:t>A long-term partnership between Carmarthenshire Educational and Child Psychology Service and schools</a:t>
            </a:r>
          </a:p>
          <a:p>
            <a:r>
              <a:rPr lang="en-GB" sz="1900" dirty="0"/>
              <a:t>A tried and tested means of building emotional wellbeing capacity in schools</a:t>
            </a:r>
          </a:p>
          <a:p>
            <a:r>
              <a:rPr lang="en-GB" sz="1900" dirty="0"/>
              <a:t>An accessible way of providing timely and quality support to vulnerable children and young people</a:t>
            </a:r>
          </a:p>
        </p:txBody>
      </p:sp>
    </p:spTree>
    <p:extLst>
      <p:ext uri="{BB962C8B-B14F-4D97-AF65-F5344CB8AC3E}">
        <p14:creationId xmlns:p14="http://schemas.microsoft.com/office/powerpoint/2010/main" val="160822196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D8BADB-F014-4A05-8B0B-1D7EC9650D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Adnoddau</a:t>
            </a:r>
            <a:r>
              <a:rPr lang="en-GB" dirty="0"/>
              <a:t> 				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3BE348-9D23-4FC6-A361-4D540D4CB12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>
                <a:hlinkClick r:id="rId2"/>
              </a:rPr>
              <a:t>ELSA Network – Emotional Literacy Support Assistants</a:t>
            </a:r>
            <a:endParaRPr lang="en-GB" dirty="0"/>
          </a:p>
          <a:p>
            <a:r>
              <a:rPr lang="en-GB" dirty="0">
                <a:hlinkClick r:id="rId3"/>
              </a:rPr>
              <a:t>Home (beaconhouse.org.uk)</a:t>
            </a:r>
            <a:endParaRPr lang="en-GB" dirty="0"/>
          </a:p>
          <a:p>
            <a:r>
              <a:rPr lang="en-GB" dirty="0">
                <a:hlinkClick r:id="rId4"/>
              </a:rPr>
              <a:t>Mental Health Resource for Schools &amp; Colleges | Anna Freud Centre</a:t>
            </a:r>
            <a:endParaRPr lang="en-GB" dirty="0"/>
          </a:p>
          <a:p>
            <a:r>
              <a:rPr lang="en-GB" dirty="0">
                <a:hlinkClick r:id="rId5"/>
              </a:rPr>
              <a:t>meddwl.org • </a:t>
            </a:r>
            <a:r>
              <a:rPr lang="en-GB" dirty="0" err="1">
                <a:hlinkClick r:id="rId5"/>
              </a:rPr>
              <a:t>Meddyliau</a:t>
            </a:r>
            <a:r>
              <a:rPr lang="en-GB" dirty="0">
                <a:hlinkClick r:id="rId5"/>
              </a:rPr>
              <a:t> </a:t>
            </a:r>
            <a:r>
              <a:rPr lang="en-GB" dirty="0" err="1">
                <a:hlinkClick r:id="rId5"/>
              </a:rPr>
              <a:t>ar</a:t>
            </a:r>
            <a:r>
              <a:rPr lang="en-GB" dirty="0">
                <a:hlinkClick r:id="rId5"/>
              </a:rPr>
              <a:t> Iechyd </a:t>
            </a:r>
            <a:r>
              <a:rPr lang="en-GB" dirty="0" err="1">
                <a:hlinkClick r:id="rId5"/>
              </a:rPr>
              <a:t>Meddwl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58AF87-802A-49AB-9F0E-1B796D990A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/>
              <a:t>Hwb network – ELSA sir Gar</a:t>
            </a:r>
          </a:p>
          <a:p>
            <a:r>
              <a:rPr lang="en-GB" dirty="0">
                <a:hlinkClick r:id="rId6"/>
              </a:rPr>
              <a:t>Free social work resources &amp; tools for direct work with children and adults (socialworkerstoolbox.com)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553624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045368" y="2043664"/>
            <a:ext cx="6105194" cy="1706702"/>
          </a:xfrm>
        </p:spPr>
        <p:txBody>
          <a:bodyPr>
            <a:normAutofit/>
          </a:bodyPr>
          <a:lstStyle/>
          <a:p>
            <a:r>
              <a:rPr lang="en-GB" sz="3200" dirty="0">
                <a:solidFill>
                  <a:srgbClr val="FFFFFF"/>
                </a:solidFill>
              </a:rPr>
              <a:t>https://www.elsanetwork.org/</a:t>
            </a:r>
            <a:br>
              <a:rPr lang="en-GB" sz="3200" dirty="0">
                <a:solidFill>
                  <a:srgbClr val="FFFFFF"/>
                </a:solidFill>
              </a:rPr>
            </a:br>
            <a:endParaRPr lang="en-GB" sz="3200" dirty="0">
              <a:solidFill>
                <a:srgbClr val="FFFFFF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243264" y="3429000"/>
            <a:ext cx="5907298" cy="2044148"/>
          </a:xfrm>
        </p:spPr>
        <p:txBody>
          <a:bodyPr>
            <a:normAutofit/>
          </a:bodyPr>
          <a:lstStyle/>
          <a:p>
            <a:r>
              <a:rPr lang="en-GB" sz="2000" dirty="0" err="1">
                <a:solidFill>
                  <a:srgbClr val="FFFFFF"/>
                </a:solidFill>
              </a:rPr>
              <a:t>Arweinydd</a:t>
            </a:r>
            <a:r>
              <a:rPr lang="en-GB" sz="2000" dirty="0">
                <a:solidFill>
                  <a:srgbClr val="FFFFFF"/>
                </a:solidFill>
              </a:rPr>
              <a:t> ELSA Sir </a:t>
            </a:r>
            <a:r>
              <a:rPr lang="en-GB" sz="2000" dirty="0" err="1">
                <a:solidFill>
                  <a:srgbClr val="FFFFFF"/>
                </a:solidFill>
              </a:rPr>
              <a:t>Gâr</a:t>
            </a:r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Carmarthenshire ELSA Lead   </a:t>
            </a:r>
          </a:p>
          <a:p>
            <a:endParaRPr lang="en-GB" sz="2000" dirty="0">
              <a:solidFill>
                <a:srgbClr val="FFFFFF"/>
              </a:solidFill>
            </a:endParaRPr>
          </a:p>
          <a:p>
            <a:r>
              <a:rPr lang="en-GB" sz="2000" dirty="0">
                <a:solidFill>
                  <a:srgbClr val="FFFFFF"/>
                </a:solidFill>
              </a:rPr>
              <a:t>Dr Helen Davies </a:t>
            </a:r>
          </a:p>
          <a:p>
            <a:r>
              <a:rPr lang="en-GB" sz="2000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HSDavies@carmarthenshire.gov.uk</a:t>
            </a:r>
            <a:endParaRPr lang="en-GB" sz="2000" dirty="0">
              <a:solidFill>
                <a:schemeClr val="bg1"/>
              </a:solidFill>
            </a:endParaRPr>
          </a:p>
          <a:p>
            <a:endParaRPr lang="en-GB" sz="2000" dirty="0">
              <a:solidFill>
                <a:srgbClr val="FFFFFF"/>
              </a:solidFill>
            </a:endParaRPr>
          </a:p>
          <a:p>
            <a:endParaRPr lang="en-GB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6228196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1300</Words>
  <Application>Microsoft Office PowerPoint</Application>
  <PresentationFormat>Widescreen</PresentationFormat>
  <Paragraphs>161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5" baseType="lpstr">
      <vt:lpstr>Arial</vt:lpstr>
      <vt:lpstr>Calibri</vt:lpstr>
      <vt:lpstr>Calibri Light</vt:lpstr>
      <vt:lpstr>Office Theme</vt:lpstr>
      <vt:lpstr>Carmarthenshire ELSA sir Gâr  Dr Helen Davies  Uwch Seicolegydd Addysg a Phlant – Ymddygiad a Llês   Senior Educational and Child Psychologist – Behaviour and Wellbeing</vt:lpstr>
      <vt:lpstr>Cyd-destun sir Gâr Carmarthenshire context  ELSAs yn rhan o’r dull ‘ysgol gyfan’ I gwrdd ag anghenion plant a phobl ifanc.  ELSAs are a key part of the ‘whole school approach’ to meeting the emotional and mental wellbeing needs of children and young people. </vt:lpstr>
      <vt:lpstr>Cyd-destun sir Gâr Carmarthenshire context</vt:lpstr>
      <vt:lpstr>Beth yw ELSA?  What is an ELSA?</vt:lpstr>
      <vt:lpstr>Hyfforddiant ELSA Training</vt:lpstr>
      <vt:lpstr>Modiwlau hyfforddi/ Training modules</vt:lpstr>
      <vt:lpstr>Dechrau arni…  Getting started…</vt:lpstr>
      <vt:lpstr>Asesu / Assess  Self-awareness; Self-regulation; Motivation; Empathy; Social skills </vt:lpstr>
      <vt:lpstr>esourcePllll</vt:lpstr>
      <vt:lpstr>Rhinweddau hanfodol ar gyfer ELSA Essential qualities for ELSAs</vt:lpstr>
      <vt:lpstr>PowerPoint Presentation</vt:lpstr>
      <vt:lpstr>Goruchwyliaeth  Supervision</vt:lpstr>
      <vt:lpstr>PowerPoint Presentation</vt:lpstr>
      <vt:lpstr>Ymrwymiad yr Ysgol School commitment</vt:lpstr>
      <vt:lpstr>Beth y mae ELSA yn gallu cynnig What ELSAs can offer…</vt:lpstr>
      <vt:lpstr>Mesur llwyddiant Keys to success…</vt:lpstr>
      <vt:lpstr>Manteision i'r ysgol  Benefits to school</vt:lpstr>
      <vt:lpstr>Camsyniadau cyffredin Some common misconceptions</vt:lpstr>
      <vt:lpstr>Casgliad Conclusion</vt:lpstr>
      <vt:lpstr>Adnoddau     Resources</vt:lpstr>
      <vt:lpstr>https://www.elsanetwork.org/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Carmarthenshire   ELSA sir Gâr</dc:title>
  <dc:creator>Helen S Davies</dc:creator>
  <cp:lastModifiedBy>Helen S Davies</cp:lastModifiedBy>
  <cp:revision>7</cp:revision>
  <dcterms:created xsi:type="dcterms:W3CDTF">2020-09-02T14:10:09Z</dcterms:created>
  <dcterms:modified xsi:type="dcterms:W3CDTF">2023-02-02T12:06:58Z</dcterms:modified>
</cp:coreProperties>
</file>