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304" r:id="rId2"/>
    <p:sldId id="358" r:id="rId3"/>
    <p:sldId id="332" r:id="rId4"/>
    <p:sldId id="333" r:id="rId5"/>
    <p:sldId id="336" r:id="rId6"/>
    <p:sldId id="337" r:id="rId7"/>
    <p:sldId id="338" r:id="rId8"/>
    <p:sldId id="365" r:id="rId9"/>
    <p:sldId id="353" r:id="rId10"/>
    <p:sldId id="339" r:id="rId11"/>
    <p:sldId id="341" r:id="rId12"/>
    <p:sldId id="342" r:id="rId13"/>
    <p:sldId id="343" r:id="rId14"/>
    <p:sldId id="340" r:id="rId15"/>
    <p:sldId id="344" r:id="rId16"/>
    <p:sldId id="347" r:id="rId17"/>
    <p:sldId id="350" r:id="rId18"/>
    <p:sldId id="351" r:id="rId19"/>
    <p:sldId id="364" r:id="rId20"/>
    <p:sldId id="360" r:id="rId21"/>
    <p:sldId id="361" r:id="rId22"/>
    <p:sldId id="362" r:id="rId23"/>
    <p:sldId id="330" r:id="rId24"/>
    <p:sldId id="331" r:id="rId25"/>
    <p:sldId id="298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FF6308-BB19-43AD-8B63-86392A137325}" v="127" dt="2025-04-14T12:12:42.4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212" autoAdjust="0"/>
    <p:restoredTop sz="95974" autoAdjust="0"/>
  </p:normalViewPr>
  <p:slideViewPr>
    <p:cSldViewPr>
      <p:cViewPr>
        <p:scale>
          <a:sx n="101" d="100"/>
          <a:sy n="101" d="100"/>
        </p:scale>
        <p:origin x="2112" y="3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Clarity in brand messaging</a:t>
            </a:r>
            <a:r>
              <a:rPr lang="en-GB" sz="1200" dirty="0"/>
              <a:t> is crucial. A brand should define a </a:t>
            </a:r>
            <a:r>
              <a:rPr lang="en-GB" sz="1200" b="1" dirty="0"/>
              <a:t>mission, vision, and promise</a:t>
            </a:r>
            <a:r>
              <a:rPr lang="en-GB" sz="1200" dirty="0"/>
              <a:t> that resonates with customers. For example, </a:t>
            </a:r>
            <a:r>
              <a:rPr lang="en-GB" sz="1200" b="1" dirty="0"/>
              <a:t>Formula 1 hotels</a:t>
            </a:r>
            <a:r>
              <a:rPr lang="en-GB" sz="1200" dirty="0"/>
              <a:t> emphasize affordability and cleanliness, while </a:t>
            </a:r>
            <a:r>
              <a:rPr lang="en-GB" sz="1200" b="1" dirty="0"/>
              <a:t>Ritz-Carlton</a:t>
            </a:r>
            <a:r>
              <a:rPr lang="en-GB" sz="1200" dirty="0"/>
              <a:t> focuses on luxury without promising low prices.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15935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KFC:</a:t>
            </a:r>
            <a:r>
              <a:rPr lang="en-GB" sz="1200" dirty="0"/>
              <a:t> Originally known for bone-in fried chicken, KFC expanded its lineup to include grilled chicken, boneless fried chicken, chicken tenders, hot wings, popcorn nuggets.</a:t>
            </a:r>
          </a:p>
          <a:p>
            <a:r>
              <a:rPr lang="en-GB" sz="1200" b="1" dirty="0"/>
              <a:t>McDonald's:</a:t>
            </a:r>
            <a:r>
              <a:rPr lang="en-GB" sz="1200" dirty="0"/>
              <a:t> In an attempt to serve different customer needs, McDonald's expanded its menu extensively. However, this led to a cluttered menu that slowed service, prompting recent efforts to simplify offerings.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9844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Starbucks:</a:t>
            </a:r>
            <a:r>
              <a:rPr lang="en-GB" sz="1200" dirty="0"/>
              <a:t> Expanded beyond coffee shops by launching packaged supermarket products such as ready-to-drink coffee, coffee beans, and the Verismo coffee machine.</a:t>
            </a:r>
          </a:p>
          <a:p>
            <a:r>
              <a:rPr lang="en-GB" sz="1200" b="1" dirty="0"/>
              <a:t>Ferrari:</a:t>
            </a:r>
            <a:r>
              <a:rPr lang="en-GB" sz="1200" dirty="0"/>
              <a:t> Leveraged its luxury sports car brand into theme parks, fashion, and accessories.</a:t>
            </a:r>
          </a:p>
          <a:p>
            <a:r>
              <a:rPr lang="en-GB" sz="1200" b="1" dirty="0"/>
              <a:t>Kellogg’s:</a:t>
            </a:r>
            <a:r>
              <a:rPr lang="en-GB" sz="1200" dirty="0"/>
              <a:t> Moved from breakfast cereals into snack bars and protein shakes.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123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For example, in the early 2000s,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Unilever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reduced its brands from 1,600 to 400, focusing on high-profit core brands such as: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Food brands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Ben &amp; Jerry’s, Lipton Teas)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Personal care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Dove, Lynx)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Home care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Persil, Comfort)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en-GB" sz="1200" dirty="0">
                <a:solidFill>
                  <a:srgbClr val="000000"/>
                </a:solidFill>
              </a:rPr>
              <a:t>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n the U.S,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PepsiCo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markets: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8 soft drink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3 sports and energy drink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4 bottled tea and coffee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3 bottled water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9 fruit drink brands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7067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As a result, major companies like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P&amp;G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PepsiCo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are now focusing on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megabrand strategies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eliminating weaker brands and prioritizing those with strong market potential.</a:t>
            </a:r>
          </a:p>
          <a:p>
            <a:pPr marL="0" indent="0" algn="l">
              <a:buNone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Toyota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introduced: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Lexus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for luxury car consumers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Scion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for Millennial consumers</a:t>
            </a:r>
          </a:p>
          <a:p>
            <a:pPr marL="0" indent="0" algn="l">
              <a:buNone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Amazon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introduced:</a:t>
            </a:r>
          </a:p>
          <a:p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Amazon Basics 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for affordable everyday products (electronics, home goods, cables, etc.).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Amazon Fresh </a:t>
            </a:r>
            <a:r>
              <a:rPr lang="en-GB" sz="1200" i="0" u="none" strike="noStrike" dirty="0">
                <a:solidFill>
                  <a:srgbClr val="000000"/>
                </a:solidFill>
                <a:effectLst/>
              </a:rPr>
              <a:t>for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grocery stores and meal delivery services.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0716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Personal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refers to branding an individual, such as an entrepreneur or professional, to create a unique personal identity.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Product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involves promoting and establishing the identity of a single product in the market.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Geographical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focuses on promoting a company based on the unique characteristics of a specific region.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Cultural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emphasises promoting a company based on the unique traits of a particular culture.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dirty="0"/>
              <a:t>Service Branding</a:t>
            </a:r>
            <a:r>
              <a:rPr lang="en-GB" sz="1200" dirty="0"/>
              <a:t>: This refers to efforts aimed at improving user experience and customer service to best resonate with the target market.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Internet Branding</a:t>
            </a:r>
            <a:r>
              <a:rPr lang="en-GB" sz="1200" dirty="0"/>
              <a:t>: This involves positioning a company in the digital space, including online platforms and social media.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1829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interbrand.com/best-brands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27.png"/><Relationship Id="rId4" Type="http://schemas.openxmlformats.org/officeDocument/2006/relationships/image" Target="../media/image2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Brand Strategies and </a:t>
            </a:r>
            <a:br>
              <a:rPr lang="en-GB" altLang="en-US" b="1" dirty="0"/>
            </a:br>
            <a:r>
              <a:rPr lang="en-GB" altLang="en-US" b="1" dirty="0"/>
              <a:t>Corporate Branding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</a:t>
            </a:r>
            <a:r>
              <a:rPr lang="en-GB" altLang="en-US" sz="2400" b="1" dirty="0"/>
              <a:t>Week 7  – Session 1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BD9F1-E63A-2536-56F0-9EFC2E037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1E391-F81E-5423-E685-7477971FE8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Brands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How Does Branding Works?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Building Strong Brands</a:t>
            </a:r>
          </a:p>
          <a:p>
            <a:pPr marL="857250" lvl="1" indent="-457200"/>
            <a:r>
              <a:rPr lang="en-GB" sz="2000" dirty="0"/>
              <a:t>Brand positioning </a:t>
            </a:r>
          </a:p>
          <a:p>
            <a:pPr marL="857250" lvl="1" indent="-457200"/>
            <a:r>
              <a:rPr lang="en-GB" sz="2000" dirty="0"/>
              <a:t>Brand Name Selection</a:t>
            </a:r>
          </a:p>
          <a:p>
            <a:pPr marL="857250" lvl="1" indent="-457200"/>
            <a:r>
              <a:rPr lang="en-GB" sz="2000" dirty="0"/>
              <a:t>Brand Sponsorship </a:t>
            </a:r>
          </a:p>
          <a:p>
            <a:pPr marL="857250" lvl="1" indent="-457200"/>
            <a:r>
              <a:rPr lang="en-GB" sz="2000" dirty="0"/>
              <a:t>Brand Development</a:t>
            </a:r>
          </a:p>
          <a:p>
            <a:pPr marL="1257300" lvl="2" indent="-457200"/>
            <a:r>
              <a:rPr lang="en-GB" dirty="0"/>
              <a:t>Line extensions</a:t>
            </a:r>
          </a:p>
          <a:p>
            <a:pPr marL="1257300" lvl="2" indent="-457200"/>
            <a:r>
              <a:rPr lang="en-GB" dirty="0"/>
              <a:t>Brand extensions</a:t>
            </a:r>
          </a:p>
          <a:p>
            <a:pPr marL="1257300" lvl="2" indent="-457200"/>
            <a:r>
              <a:rPr lang="en-GB" dirty="0"/>
              <a:t>Multi-brands</a:t>
            </a:r>
          </a:p>
          <a:p>
            <a:pPr marL="1257300" lvl="2" indent="-457200"/>
            <a:r>
              <a:rPr lang="en-GB" dirty="0"/>
              <a:t>New Brands</a:t>
            </a:r>
          </a:p>
          <a:p>
            <a:pPr marL="857250" lvl="1" indent="-457200"/>
            <a:endParaRPr lang="en-GB" sz="20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74D0D-0C48-D9AC-EFA8-3743F594D0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Corporate Branding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Managing Brands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67BA3-8D20-1039-424E-DAFC625D3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E2655-11B2-0764-0B65-A29174D528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6663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72EB7-5093-F9E2-B0E5-43FD12BC7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D0E6A-FF46-3FB1-3972-065B27FEE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Brands</a:t>
            </a:r>
            <a:r>
              <a:rPr lang="en-GB" sz="2800" dirty="0"/>
              <a:t> are among the most valuable </a:t>
            </a:r>
            <a:r>
              <a:rPr lang="en-GB" sz="2800" b="1" dirty="0"/>
              <a:t>intangible assets</a:t>
            </a:r>
            <a:r>
              <a:rPr lang="en-GB" sz="2800" dirty="0"/>
              <a:t> of a firm, and it is incumbent upon marketers to manage their value effectively.</a:t>
            </a:r>
          </a:p>
          <a:p>
            <a:r>
              <a:rPr lang="en-GB" sz="2800" dirty="0"/>
              <a:t>Building a </a:t>
            </a:r>
            <a:r>
              <a:rPr lang="en-GB" sz="2800" b="1" dirty="0"/>
              <a:t>strong brand </a:t>
            </a:r>
            <a:r>
              <a:rPr lang="en-GB" sz="2800" dirty="0"/>
              <a:t>is both an </a:t>
            </a:r>
            <a:r>
              <a:rPr lang="en-GB" sz="2800" b="1" dirty="0"/>
              <a:t>art</a:t>
            </a:r>
            <a:r>
              <a:rPr lang="en-GB" sz="2800" dirty="0"/>
              <a:t> and a </a:t>
            </a:r>
            <a:r>
              <a:rPr lang="en-GB" sz="2800" b="1" dirty="0"/>
              <a:t>science</a:t>
            </a:r>
            <a:r>
              <a:rPr lang="en-GB" sz="2800" dirty="0"/>
              <a:t>, requiring </a:t>
            </a:r>
            <a:r>
              <a:rPr lang="en-GB" sz="2800" b="1" dirty="0"/>
              <a:t>continuous effort</a:t>
            </a:r>
            <a:r>
              <a:rPr lang="en-GB" sz="2800" dirty="0"/>
              <a:t>.</a:t>
            </a:r>
          </a:p>
          <a:p>
            <a:r>
              <a:rPr lang="en-GB" sz="2800" dirty="0"/>
              <a:t>For </a:t>
            </a:r>
            <a:r>
              <a:rPr lang="en-GB" sz="2800" b="1" dirty="0"/>
              <a:t>marketers</a:t>
            </a:r>
            <a:r>
              <a:rPr lang="en-GB" sz="2800" dirty="0"/>
              <a:t>, it is an </a:t>
            </a:r>
            <a:r>
              <a:rPr lang="en-GB" sz="2800" b="1" dirty="0"/>
              <a:t>ongoing process</a:t>
            </a:r>
            <a:r>
              <a:rPr lang="en-GB" sz="2800" dirty="0"/>
              <a:t> that never truly ends.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30442-90E7-0295-4003-BF7CFE343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DC70B-2BFC-1A10-C08C-4E6E53173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8" name="Picture 4" descr="Luxury Clothing Brand ...">
            <a:extLst>
              <a:ext uri="{FF2B5EF4-FFF2-40B4-BE49-F238E27FC236}">
                <a16:creationId xmlns:a16="http://schemas.microsoft.com/office/drawing/2014/main" id="{D5D5A33B-B459-4AD0-6A12-D20E49F4F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04973"/>
            <a:ext cx="2496747" cy="125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964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018F3-6A73-DF49-B74E-3CF42193F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How Does Branding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19E1D-BB4E-12E5-C35C-B220F2DD1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most </a:t>
            </a:r>
            <a:r>
              <a:rPr lang="en-GB" sz="2800" b="1" dirty="0"/>
              <a:t>distinctive skill </a:t>
            </a:r>
            <a:r>
              <a:rPr lang="en-GB" sz="2800" dirty="0"/>
              <a:t>of professional marketers is their ability to </a:t>
            </a:r>
            <a:r>
              <a:rPr lang="en-GB" sz="2800" b="1" dirty="0"/>
              <a:t>create</a:t>
            </a:r>
            <a:r>
              <a:rPr lang="en-GB" sz="2800" dirty="0"/>
              <a:t>, </a:t>
            </a:r>
            <a:r>
              <a:rPr lang="en-GB" sz="2800" b="1" dirty="0"/>
              <a:t>maintain</a:t>
            </a:r>
            <a:r>
              <a:rPr lang="en-GB" sz="2800" dirty="0"/>
              <a:t>, </a:t>
            </a:r>
            <a:r>
              <a:rPr lang="en-GB" sz="2800" b="1" dirty="0"/>
              <a:t>enhance</a:t>
            </a:r>
            <a:r>
              <a:rPr lang="en-GB" sz="2800" dirty="0"/>
              <a:t>, and </a:t>
            </a:r>
            <a:r>
              <a:rPr lang="en-GB" sz="2800" b="1" dirty="0"/>
              <a:t>protect brands</a:t>
            </a:r>
            <a:r>
              <a:rPr lang="en-GB" sz="28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33CC4-42C0-FFF5-C208-21CCDFC3E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CC1922-60AC-98BE-3838-20B47860D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F51AA90-EEC8-9A49-E381-15B29AB0C4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334" y="4940579"/>
            <a:ext cx="2148508" cy="54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yd Logo PNG Vectors Free Download">
            <a:extLst>
              <a:ext uri="{FF2B5EF4-FFF2-40B4-BE49-F238E27FC236}">
                <a16:creationId xmlns:a16="http://schemas.microsoft.com/office/drawing/2014/main" id="{147CDC52-2FB6-F29C-3699-FB2BB3DEF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10" y="3212976"/>
            <a:ext cx="1132070" cy="11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ata Logo and symbol, meaning, history ...">
            <a:extLst>
              <a:ext uri="{FF2B5EF4-FFF2-40B4-BE49-F238E27FC236}">
                <a16:creationId xmlns:a16="http://schemas.microsoft.com/office/drawing/2014/main" id="{C59F5028-630F-81FD-10DC-6452B00BEA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4679270"/>
            <a:ext cx="1512168" cy="84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D350574B-11CB-6227-8E83-7B6D0A7F27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01008"/>
            <a:ext cx="1738536" cy="57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P logo transparent PNG - StickPNG">
            <a:extLst>
              <a:ext uri="{FF2B5EF4-FFF2-40B4-BE49-F238E27FC236}">
                <a16:creationId xmlns:a16="http://schemas.microsoft.com/office/drawing/2014/main" id="{FE392F60-4909-E0E4-26E3-F028B5244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200" y="3429000"/>
            <a:ext cx="890936" cy="89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he story of the Nike 'Swoosh' logo">
            <a:extLst>
              <a:ext uri="{FF2B5EF4-FFF2-40B4-BE49-F238E27FC236}">
                <a16:creationId xmlns:a16="http://schemas.microsoft.com/office/drawing/2014/main" id="{F6736F3C-6546-012A-C45D-E716F1A30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633" y="4736741"/>
            <a:ext cx="1512170" cy="84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Evian Water Logo transparent PNG - StickPNG">
            <a:extLst>
              <a:ext uri="{FF2B5EF4-FFF2-40B4-BE49-F238E27FC236}">
                <a16:creationId xmlns:a16="http://schemas.microsoft.com/office/drawing/2014/main" id="{EC1C9820-35AD-6448-CC20-A92691301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429" y="3333315"/>
            <a:ext cx="1239594" cy="74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6078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55E0E-C5F9-C158-2047-778F484C1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Building Strong Brands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D9F68-9F42-33B9-3F59-5C5DB85EE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BC8A80-0B14-ACB7-4BBA-BF51302A5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3A66AC-AD26-DBDB-C8DB-357ECBE46F2A}"/>
              </a:ext>
            </a:extLst>
          </p:cNvPr>
          <p:cNvSpPr txBox="1"/>
          <p:nvPr/>
        </p:nvSpPr>
        <p:spPr>
          <a:xfrm>
            <a:off x="3707904" y="5301207"/>
            <a:ext cx="2085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(Kotler, P.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EB876-8E84-F12E-5F8B-A53D57D71B51}"/>
              </a:ext>
            </a:extLst>
          </p:cNvPr>
          <p:cNvSpPr txBox="1"/>
          <p:nvPr/>
        </p:nvSpPr>
        <p:spPr>
          <a:xfrm>
            <a:off x="179512" y="2043425"/>
            <a:ext cx="288032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/>
              <a:t>Brand are powerful assets that must be carefully developed and managed. As this figure suggests, building strong brands involves many challenging decisions.</a:t>
            </a:r>
          </a:p>
        </p:txBody>
      </p:sp>
      <p:pic>
        <p:nvPicPr>
          <p:cNvPr id="10" name="Content Placeholder 9" descr="A blue arrow pointing to a white box&#10;&#10;Description automatically generated">
            <a:extLst>
              <a:ext uri="{FF2B5EF4-FFF2-40B4-BE49-F238E27FC236}">
                <a16:creationId xmlns:a16="http://schemas.microsoft.com/office/drawing/2014/main" id="{35807D0E-3BE3-197D-CFFC-FF3BC93259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634886"/>
            <a:ext cx="8916015" cy="1255323"/>
          </a:xfrm>
        </p:spPr>
      </p:pic>
    </p:spTree>
    <p:extLst>
      <p:ext uri="{BB962C8B-B14F-4D97-AF65-F5344CB8AC3E}">
        <p14:creationId xmlns:p14="http://schemas.microsoft.com/office/powerpoint/2010/main" val="1908743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49DFA-39E4-2CAD-BFB9-147FB84B2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BC101-A1CA-6D59-97EC-55187C667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Brand positioning</a:t>
            </a:r>
            <a:r>
              <a:rPr lang="en-GB" sz="2400" dirty="0"/>
              <a:t> can occur at three levels: </a:t>
            </a:r>
          </a:p>
          <a:p>
            <a:pPr lvl="2"/>
            <a:r>
              <a:rPr lang="en-GB" b="1" dirty="0"/>
              <a:t>Product attributes</a:t>
            </a:r>
            <a:r>
              <a:rPr lang="en-GB" dirty="0"/>
              <a:t> (e.g., quality, selection) </a:t>
            </a:r>
          </a:p>
          <a:p>
            <a:pPr lvl="2"/>
            <a:r>
              <a:rPr lang="en-GB" b="1" dirty="0"/>
              <a:t>Benefits</a:t>
            </a:r>
            <a:r>
              <a:rPr lang="en-GB" dirty="0"/>
              <a:t> (e.g., convenience, efficiency) </a:t>
            </a:r>
          </a:p>
          <a:p>
            <a:pPr lvl="2"/>
            <a:r>
              <a:rPr lang="en-GB" b="1" dirty="0"/>
              <a:t>Beliefs/values</a:t>
            </a:r>
            <a:r>
              <a:rPr lang="en-GB" dirty="0"/>
              <a:t> (emotional connections) </a:t>
            </a:r>
          </a:p>
          <a:p>
            <a:r>
              <a:rPr lang="en-GB" sz="2400" b="1" dirty="0"/>
              <a:t>Emotional connections</a:t>
            </a:r>
            <a:r>
              <a:rPr lang="en-GB" sz="2400" dirty="0"/>
              <a:t> drive strong brands. </a:t>
            </a:r>
          </a:p>
          <a:p>
            <a:r>
              <a:rPr lang="en-GB" sz="2400" dirty="0"/>
              <a:t>For example, Whirlpool uses storytelling to highlight the emotional impact of its products in family life. </a:t>
            </a:r>
            <a:r>
              <a:rPr lang="en-GB" sz="2400" dirty="0" err="1"/>
              <a:t>Lovemark</a:t>
            </a:r>
            <a:r>
              <a:rPr lang="en-GB" sz="2400" dirty="0"/>
              <a:t> brands like Disney, Apple, and Nike create deep, lasting emotional bonds.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44792-D91A-4415-9FC8-2C7FDBDF9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90618-A41E-D460-2EAA-B61D14AC9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6161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66D4A-321D-2E85-B1A0-0D5F3903C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Name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699B4-8CC0-72E6-1926-C33EDD0F3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good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brand name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can significantly contribute to a product’s success. However, finding the right name is a challenging task.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process begins with a thorough review of the product and its benefits, the target market, and the proposed marketing strategies.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FD0FE-373C-D812-CCAE-EBF1716DA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101579-7B5D-4F15-FC97-41947846F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042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1CB91-F07A-EA80-9EA1-3BDE337BA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0DA51-7F89-DDA8-284B-C25CE1642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7AF7B408-1D09-F360-94B5-D7E327ED5AF1}"/>
              </a:ext>
            </a:extLst>
          </p:cNvPr>
          <p:cNvSpPr/>
          <p:nvPr/>
        </p:nvSpPr>
        <p:spPr>
          <a:xfrm>
            <a:off x="827585" y="332656"/>
            <a:ext cx="7992888" cy="4032448"/>
          </a:xfrm>
          <a:prstGeom prst="cloudCallou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Let’s look into these brand </a:t>
            </a:r>
            <a:r>
              <a:rPr lang="en-GB" sz="2400" b="1" dirty="0">
                <a:hlinkClick r:id="rId2"/>
              </a:rPr>
              <a:t>Best Global Brands - The 100 Most Valuable Global Brands</a:t>
            </a:r>
            <a:r>
              <a:rPr lang="en-GB" sz="2400" b="1" dirty="0"/>
              <a:t> </a:t>
            </a:r>
            <a:r>
              <a:rPr lang="en-GB" sz="2400" b="1" dirty="0">
                <a:solidFill>
                  <a:schemeClr val="tx1"/>
                </a:solidFill>
              </a:rPr>
              <a:t>and see what do you think are the characteristics of the brand names?</a:t>
            </a:r>
            <a:r>
              <a:rPr lang="en-GB" sz="2400" b="1" dirty="0"/>
              <a:t> </a:t>
            </a:r>
          </a:p>
        </p:txBody>
      </p:sp>
      <p:pic>
        <p:nvPicPr>
          <p:cNvPr id="1028" name="Picture 4" descr="A lego person standing next to a ladder&#10;&#10;Description automatically generated">
            <a:extLst>
              <a:ext uri="{FF2B5EF4-FFF2-40B4-BE49-F238E27FC236}">
                <a16:creationId xmlns:a16="http://schemas.microsoft.com/office/drawing/2014/main" id="{B40F09ED-94A1-3230-71A7-E9C73C765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73016"/>
            <a:ext cx="1350640" cy="264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72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34498-7CF3-DA9D-A1D4-7586207F1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Name Selection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93265-0CAF-B7D7-3775-80FA9F9B0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856" y="1600201"/>
            <a:ext cx="8373616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According to Kotler </a:t>
            </a:r>
            <a:r>
              <a:rPr lang="en-GB" sz="2400" i="1" dirty="0"/>
              <a:t>et al</a:t>
            </a:r>
            <a:r>
              <a:rPr lang="en-GB" sz="2400" dirty="0"/>
              <a:t>. (2019), a good brand name should: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Suggest product </a:t>
            </a:r>
            <a:r>
              <a:rPr lang="en-GB" sz="2400" b="1" dirty="0">
                <a:solidFill>
                  <a:srgbClr val="C00000"/>
                </a:solidFill>
              </a:rPr>
              <a:t>benefits</a:t>
            </a:r>
            <a:r>
              <a:rPr lang="en-GB" sz="2400" dirty="0"/>
              <a:t> (e.g., </a:t>
            </a:r>
            <a:r>
              <a:rPr lang="en-GB" sz="2400" b="1" dirty="0"/>
              <a:t>Silentnight</a:t>
            </a:r>
            <a:r>
              <a:rPr lang="en-GB" sz="2400" dirty="0"/>
              <a:t>, </a:t>
            </a:r>
            <a:r>
              <a:rPr lang="en-GB" sz="2400" b="1" dirty="0" err="1"/>
              <a:t>Slimfast</a:t>
            </a:r>
            <a:r>
              <a:rPr lang="en-GB" sz="2400" dirty="0"/>
              <a:t>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easy to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pronounce</a:t>
            </a:r>
            <a:r>
              <a:rPr lang="en-GB" sz="2400" dirty="0"/>
              <a:t>,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recognize</a:t>
            </a:r>
            <a:r>
              <a:rPr lang="en-GB" sz="2400" dirty="0"/>
              <a:t>, and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remember</a:t>
            </a:r>
            <a:r>
              <a:rPr lang="en-GB" sz="2400" dirty="0"/>
              <a:t> (e.g., </a:t>
            </a:r>
            <a:r>
              <a:rPr lang="en-GB" sz="2400" b="1" dirty="0"/>
              <a:t>iPad</a:t>
            </a:r>
            <a:r>
              <a:rPr lang="en-GB" sz="2400" dirty="0"/>
              <a:t>, </a:t>
            </a:r>
            <a:r>
              <a:rPr lang="en-GB" sz="2400" b="1" dirty="0"/>
              <a:t>Google</a:t>
            </a:r>
            <a:r>
              <a:rPr lang="en-GB" sz="2400" dirty="0"/>
              <a:t>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</a:t>
            </a:r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distinct</a:t>
            </a:r>
            <a:r>
              <a:rPr lang="en-GB" sz="2400" dirty="0"/>
              <a:t> (e.g., </a:t>
            </a:r>
            <a:r>
              <a:rPr lang="en-GB" sz="2400" b="1" dirty="0"/>
              <a:t>Rolex</a:t>
            </a:r>
            <a:r>
              <a:rPr lang="en-GB" sz="2400" dirty="0"/>
              <a:t>, </a:t>
            </a:r>
            <a:r>
              <a:rPr lang="en-GB" sz="2400" b="1" dirty="0"/>
              <a:t>UGG</a:t>
            </a:r>
            <a:r>
              <a:rPr lang="en-GB" sz="2400" dirty="0"/>
              <a:t>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extendable</a:t>
            </a:r>
            <a:r>
              <a:rPr lang="en-GB" sz="2400" dirty="0"/>
              <a:t> (e.g., </a:t>
            </a:r>
            <a:r>
              <a:rPr lang="en-GB" sz="2400" b="1" dirty="0"/>
              <a:t>Amazon</a:t>
            </a:r>
            <a:r>
              <a:rPr lang="en-GB" sz="2400" dirty="0"/>
              <a:t> started with books but expanded).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</a:t>
            </a:r>
            <a:r>
              <a:rPr lang="en-GB" sz="2400" b="1" dirty="0">
                <a:solidFill>
                  <a:srgbClr val="FFC000"/>
                </a:solidFill>
              </a:rPr>
              <a:t>easily translatable </a:t>
            </a:r>
            <a:r>
              <a:rPr lang="en-GB" sz="2400" dirty="0"/>
              <a:t>into other languages.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</a:t>
            </a:r>
            <a:r>
              <a:rPr lang="en-GB" sz="2400" b="1" dirty="0">
                <a:solidFill>
                  <a:srgbClr val="FF0000"/>
                </a:solidFill>
              </a:rPr>
              <a:t>legally registrable </a:t>
            </a:r>
            <a:r>
              <a:rPr lang="en-GB" sz="2400" dirty="0"/>
              <a:t>and protectable.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63D3E-64DF-B6D5-1759-F0124CA11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48937D-C9BD-3731-752D-6D8D41CCB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8973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91209-3040-E2AE-F002-DE86DBC07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Sponsorship</a:t>
            </a:r>
            <a:br>
              <a:rPr lang="en-GB" sz="3600" b="1" dirty="0"/>
            </a:br>
            <a:r>
              <a:rPr lang="en-GB" sz="2000" dirty="0"/>
              <a:t>(1 of 4)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38B0E-1137-E81C-6C65-FB2B6EBC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Manufacturers brands</a:t>
            </a:r>
          </a:p>
          <a:p>
            <a:r>
              <a:rPr lang="en-GB" sz="2800"/>
              <a:t>Store brands</a:t>
            </a:r>
          </a:p>
          <a:p>
            <a:r>
              <a:rPr lang="en-GB" sz="2800"/>
              <a:t>Licensing </a:t>
            </a:r>
          </a:p>
          <a:p>
            <a:r>
              <a:rPr lang="en-GB" sz="2800"/>
              <a:t>Co-Branding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B8548-764F-CB29-5776-832E04A93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EEBE8-D7E3-768D-43D5-C1313B1FD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Picture 5" descr="A group of logos on a white background">
            <a:extLst>
              <a:ext uri="{FF2B5EF4-FFF2-40B4-BE49-F238E27FC236}">
                <a16:creationId xmlns:a16="http://schemas.microsoft.com/office/drawing/2014/main" id="{E82A91F5-97C5-B29E-0619-D9DF9D2A41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39" y="1556791"/>
            <a:ext cx="4104457" cy="410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515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7936A-08CB-9301-F867-CA3D0D6C7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Manufacturers Brands </a:t>
            </a:r>
            <a:br>
              <a:rPr lang="en-GB" sz="3600" b="1" dirty="0"/>
            </a:br>
            <a:r>
              <a:rPr lang="en-GB" sz="3600" b="1" dirty="0"/>
              <a:t>Versus Store Brands </a:t>
            </a:r>
            <a:r>
              <a:rPr lang="en-GB" sz="2000" dirty="0"/>
              <a:t>(2 of 4)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F3787-B3BC-8986-D6FF-462851738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Store brands (private labels) have grown significantly, with consumers increasingly choosing them over manufacturer brands. </a:t>
            </a:r>
          </a:p>
          <a:p>
            <a:r>
              <a:rPr lang="en-GB" sz="2800" dirty="0"/>
              <a:t>Studies indicate that private brands now account for 20-25% of sales.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61A00-5B01-D1B9-2A0C-B4E0916CF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D68D6F-A639-CCC3-28D8-0C9C0091D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36864F82-8884-D15C-210A-18CFC35207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58248"/>
            <a:ext cx="2016224" cy="62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Tesco - YouTube">
            <a:extLst>
              <a:ext uri="{FF2B5EF4-FFF2-40B4-BE49-F238E27FC236}">
                <a16:creationId xmlns:a16="http://schemas.microsoft.com/office/drawing/2014/main" id="{E8BDB76B-939A-F05A-5A1E-AF47679C0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608" y="3946080"/>
            <a:ext cx="1653208" cy="165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ALDI UK – Apps on Google Play">
            <a:extLst>
              <a:ext uri="{FF2B5EF4-FFF2-40B4-BE49-F238E27FC236}">
                <a16:creationId xmlns:a16="http://schemas.microsoft.com/office/drawing/2014/main" id="{1A5AC9C5-6265-6B4B-B14A-683529602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934" y="3946095"/>
            <a:ext cx="1571138" cy="157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821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C3305-FD22-7B43-DEA6-EF9BE96A3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Licensing </a:t>
            </a:r>
            <a:r>
              <a:rPr lang="en-GB" sz="2000" dirty="0"/>
              <a:t>(3 of 4)</a:t>
            </a:r>
            <a:r>
              <a:rPr lang="en-GB" sz="2000" b="1" dirty="0"/>
              <a:t>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49E6D-67DE-4D72-6273-E0803C84C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Most manufacturers spend years and millions to create their own brand names. However, some companies license names or symbols previously created by other manufacturers.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Other options are to licence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names of well-known celebrities or characters from popular movies and books.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463D1-78CB-07A9-81AB-FF9BA3A78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976B7-BC3F-AFB1-FA94-2B0688953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3074" name="Picture 2" descr="Air Jordan - Wikipedia">
            <a:extLst>
              <a:ext uri="{FF2B5EF4-FFF2-40B4-BE49-F238E27FC236}">
                <a16:creationId xmlns:a16="http://schemas.microsoft.com/office/drawing/2014/main" id="{89649B99-4555-0E4F-DC5A-AE4891A6F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678" y="4219721"/>
            <a:ext cx="1061826" cy="91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Nike Air Jordan Brand ...">
            <a:extLst>
              <a:ext uri="{FF2B5EF4-FFF2-40B4-BE49-F238E27FC236}">
                <a16:creationId xmlns:a16="http://schemas.microsoft.com/office/drawing/2014/main" id="{B4BFFD59-D9DE-A064-A330-5EE5AF3A8E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135833"/>
            <a:ext cx="1152128" cy="56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ihanna Wears Puma Sneakers and Fenty ...">
            <a:extLst>
              <a:ext uri="{FF2B5EF4-FFF2-40B4-BE49-F238E27FC236}">
                <a16:creationId xmlns:a16="http://schemas.microsoft.com/office/drawing/2014/main" id="{E29C1CA5-0F4E-8B76-4DA9-F1890A286C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2166"/>
            <a:ext cx="1872904" cy="110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726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12E5-9C1B-9C7C-D232-984D9B8C5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Co-Branding </a:t>
            </a:r>
            <a:r>
              <a:rPr lang="en-GB" sz="2000" dirty="0"/>
              <a:t>(4 of 4)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49C08-54DF-C17B-8128-5B1DFAB44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Co-branding is the practice of using the established brand names of two different companies in the same product.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allows companies to leverage the complementary strengths of both brands.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For example, Nike and Apple, Red Bull and Go Pro, Starbucks and Sportify.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A8458-A443-2ACF-96C6-38641AEE9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257672-FA52-191F-AFBE-048BA9D5F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5122" name="Picture 2" descr="GoPro and Red Bull Exclusive Strategic ...">
            <a:extLst>
              <a:ext uri="{FF2B5EF4-FFF2-40B4-BE49-F238E27FC236}">
                <a16:creationId xmlns:a16="http://schemas.microsoft.com/office/drawing/2014/main" id="{DB79B827-D0C0-6694-A0F2-B15C635FC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32996"/>
            <a:ext cx="19050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DJ as Starbucks ties up with Spotify">
            <a:extLst>
              <a:ext uri="{FF2B5EF4-FFF2-40B4-BE49-F238E27FC236}">
                <a16:creationId xmlns:a16="http://schemas.microsoft.com/office/drawing/2014/main" id="{92CDFAB9-B1AE-1CCF-204B-765E9D018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5871"/>
            <a:ext cx="2521074" cy="96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140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50B8F-BB4C-7526-3A16-B407E9DDC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Brand Development</a:t>
            </a:r>
            <a:br>
              <a:rPr lang="en-GB" sz="3600" b="1" dirty="0"/>
            </a:br>
            <a:r>
              <a:rPr lang="en-GB" sz="2000" dirty="0"/>
              <a:t>(1 of 6)</a:t>
            </a:r>
            <a:endParaRPr lang="en-GB" sz="3600" dirty="0"/>
          </a:p>
        </p:txBody>
      </p:sp>
      <p:pic>
        <p:nvPicPr>
          <p:cNvPr id="6" name="Content Placeholder 6" descr="A diagram of brand category&#10;&#10;Description automatically generated">
            <a:extLst>
              <a:ext uri="{FF2B5EF4-FFF2-40B4-BE49-F238E27FC236}">
                <a16:creationId xmlns:a16="http://schemas.microsoft.com/office/drawing/2014/main" id="{9D68D815-D748-39BB-89A8-FEDBC32AE4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36242"/>
            <a:ext cx="8229600" cy="3044950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9F781-1518-0B29-1678-321471BC90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1E3F41-3125-6222-CE84-0B9D827DE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23F1EB-2FAC-D5DD-79C8-7206CC6BCE9D}"/>
              </a:ext>
            </a:extLst>
          </p:cNvPr>
          <p:cNvSpPr txBox="1"/>
          <p:nvPr/>
        </p:nvSpPr>
        <p:spPr>
          <a:xfrm>
            <a:off x="3995936" y="5195221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</a:t>
            </a:r>
            <a:r>
              <a:rPr lang="en-GB" sz="1600" dirty="0">
                <a:solidFill>
                  <a:srgbClr val="3A3A3A"/>
                </a:solidFill>
                <a:latin typeface="+mn-lt"/>
              </a:rPr>
              <a:t> 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86818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E7113-05D9-0BD4-3C57-D82E98F3C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Line Extension</a:t>
            </a:r>
            <a:br>
              <a:rPr lang="en-GB" sz="3600" b="1" dirty="0"/>
            </a:br>
            <a:r>
              <a:rPr lang="en-GB" sz="2000" dirty="0"/>
              <a:t>(2 of 6)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0BC43-DC2F-53B8-058B-3B05CBBFF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 company extends an existing brand to introduce new forms, colours, sizes, ingredients, or flavours within the same product category.</a:t>
            </a:r>
          </a:p>
          <a:p>
            <a:r>
              <a:rPr lang="en-GB" sz="2400" b="1" dirty="0"/>
              <a:t>Example:</a:t>
            </a:r>
            <a:r>
              <a:rPr lang="en-GB" sz="2400" dirty="0"/>
              <a:t> Under </a:t>
            </a:r>
            <a:r>
              <a:rPr lang="en-GB" sz="2400" i="1" dirty="0"/>
              <a:t>line extension</a:t>
            </a:r>
            <a:r>
              <a:rPr lang="en-GB" sz="2400" dirty="0"/>
              <a:t>, </a:t>
            </a:r>
            <a:r>
              <a:rPr lang="en-GB" sz="2400" b="1" dirty="0"/>
              <a:t>Apple</a:t>
            </a:r>
            <a:r>
              <a:rPr lang="en-GB" sz="2400" dirty="0"/>
              <a:t> develops new smartphone versions (e.g., iPhone 14, iPhone 15) within its existing smartphone category. Similarly, the company releases updated models of the </a:t>
            </a:r>
            <a:r>
              <a:rPr lang="en-GB" sz="2400" b="1" dirty="0"/>
              <a:t>iPad</a:t>
            </a:r>
            <a:r>
              <a:rPr lang="en-GB" sz="2400" dirty="0"/>
              <a:t> within its existing tablet category.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A1C4F-DA83-60E9-022F-32EDCAF1A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12C669-24C4-0ABC-FED0-AB1627A7E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6" name="Picture 2" descr="sugar-laden Coca Cola or Diet Coke ...">
            <a:extLst>
              <a:ext uri="{FF2B5EF4-FFF2-40B4-BE49-F238E27FC236}">
                <a16:creationId xmlns:a16="http://schemas.microsoft.com/office/drawing/2014/main" id="{D1D082F7-C17E-1734-4482-A3CAFA2F9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822" y="4509120"/>
            <a:ext cx="1771650" cy="1178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Phone - Apple (UK)">
            <a:extLst>
              <a:ext uri="{FF2B5EF4-FFF2-40B4-BE49-F238E27FC236}">
                <a16:creationId xmlns:a16="http://schemas.microsoft.com/office/drawing/2014/main" id="{A2BC4917-B367-527A-9D7D-3122EAE32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622048"/>
            <a:ext cx="2520280" cy="107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929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9BF8B-C69A-6A1F-2217-E12349D36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Extension</a:t>
            </a:r>
            <a:br>
              <a:rPr lang="en-GB" sz="3600" b="1" dirty="0"/>
            </a:br>
            <a:r>
              <a:rPr lang="en-GB" sz="2000" dirty="0"/>
              <a:t>(3 of 6)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3114C-73A2-CF88-1CFA-CE17812FD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 </a:t>
            </a:r>
            <a:r>
              <a:rPr lang="en-GB" sz="2400" b="1" dirty="0"/>
              <a:t>brand extension</a:t>
            </a:r>
            <a:r>
              <a:rPr lang="en-GB" sz="2400" dirty="0"/>
              <a:t> occurs when a company uses an </a:t>
            </a:r>
            <a:r>
              <a:rPr lang="en-GB" sz="2400" b="1" dirty="0"/>
              <a:t>existing brand name</a:t>
            </a:r>
            <a:r>
              <a:rPr lang="en-GB" sz="2400" dirty="0"/>
              <a:t> to launch a </a:t>
            </a:r>
            <a:r>
              <a:rPr lang="en-GB" sz="2400" b="1" dirty="0"/>
              <a:t>new product in a different category</a:t>
            </a:r>
            <a:r>
              <a:rPr lang="en-GB" sz="2400" dirty="0"/>
              <a:t> from its core offerings. The main goal is to leverage the established brand’s reputation and customer loyalty to enter new markets or product segments more easily.</a:t>
            </a:r>
          </a:p>
          <a:p>
            <a:r>
              <a:rPr lang="en-GB" sz="2400" b="1" dirty="0"/>
              <a:t>Example: </a:t>
            </a:r>
            <a:r>
              <a:rPr lang="en-GB" sz="2400" dirty="0"/>
              <a:t>Apple extended its brand from </a:t>
            </a:r>
            <a:r>
              <a:rPr lang="en-GB" sz="2400" b="1" dirty="0"/>
              <a:t>MacBook computers</a:t>
            </a:r>
            <a:r>
              <a:rPr lang="en-GB" sz="2400" dirty="0"/>
              <a:t> to </a:t>
            </a:r>
            <a:r>
              <a:rPr lang="en-GB" sz="2400" b="1" dirty="0"/>
              <a:t>iPhones</a:t>
            </a:r>
            <a:r>
              <a:rPr lang="en-GB" sz="2400" dirty="0"/>
              <a:t> and then to </a:t>
            </a:r>
            <a:r>
              <a:rPr lang="en-GB" sz="2400" b="1" dirty="0"/>
              <a:t>iPads</a:t>
            </a:r>
            <a:r>
              <a:rPr lang="en-GB" sz="2400" dirty="0"/>
              <a:t>, using the strong Apple brand name to enter new product categories within the technology market.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558CFF-FEAC-E91F-4A4C-B5F0BB609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BDE50C-7DE2-3FFD-879A-261A0AB67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6" name="Picture 4" descr="iPhone - Apple (UK)">
            <a:extLst>
              <a:ext uri="{FF2B5EF4-FFF2-40B4-BE49-F238E27FC236}">
                <a16:creationId xmlns:a16="http://schemas.microsoft.com/office/drawing/2014/main" id="{5FFC331D-7B31-7B19-DB47-B22CCA092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4300"/>
            <a:ext cx="2448967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efurbished Apple Watch Series 9 GPS ...">
            <a:extLst>
              <a:ext uri="{FF2B5EF4-FFF2-40B4-BE49-F238E27FC236}">
                <a16:creationId xmlns:a16="http://schemas.microsoft.com/office/drawing/2014/main" id="{487144DC-4D9D-6252-0FA7-4B1DE4B8B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02059"/>
            <a:ext cx="1215579" cy="1215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681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B876C-F324-81AC-59D3-6CCD6CD61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Multi-brands</a:t>
            </a:r>
            <a:br>
              <a:rPr lang="en-GB" sz="3600" b="1" dirty="0"/>
            </a:br>
            <a:r>
              <a:rPr lang="en-GB" sz="2000" dirty="0"/>
              <a:t>(4 of 6)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A6D41-DAB2-7304-F503-06D2AB1CA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 </a:t>
            </a:r>
            <a:r>
              <a:rPr lang="en-GB" sz="2400" b="1" dirty="0" err="1"/>
              <a:t>multibrand</a:t>
            </a:r>
            <a:r>
              <a:rPr lang="en-GB" sz="2400" b="1" dirty="0"/>
              <a:t> strategy</a:t>
            </a:r>
            <a:r>
              <a:rPr lang="en-GB" sz="2400" dirty="0"/>
              <a:t> is when a company introduces </a:t>
            </a:r>
            <a:r>
              <a:rPr lang="en-GB" sz="2400" b="1" dirty="0"/>
              <a:t>multiple brand names within the same product category</a:t>
            </a:r>
            <a:r>
              <a:rPr lang="en-GB" sz="2400" dirty="0"/>
              <a:t> to target different customer segments or price points.</a:t>
            </a:r>
          </a:p>
          <a:p>
            <a:r>
              <a:rPr lang="en-GB" sz="2400" b="1" dirty="0"/>
              <a:t>Example: Toyota</a:t>
            </a:r>
            <a:r>
              <a:rPr lang="en-GB" sz="2400" dirty="0"/>
              <a:t> owns both </a:t>
            </a:r>
            <a:r>
              <a:rPr lang="en-GB" sz="2400" b="1" dirty="0"/>
              <a:t>Toyota</a:t>
            </a:r>
            <a:r>
              <a:rPr lang="en-GB" sz="2400" dirty="0"/>
              <a:t> and </a:t>
            </a:r>
            <a:r>
              <a:rPr lang="en-GB" sz="2400" b="1" dirty="0"/>
              <a:t>Lexus</a:t>
            </a:r>
            <a:r>
              <a:rPr lang="en-GB" sz="2400" dirty="0"/>
              <a:t> — two automobile brands in the </a:t>
            </a:r>
            <a:r>
              <a:rPr lang="en-GB" sz="2400" b="1" dirty="0"/>
              <a:t>same category</a:t>
            </a:r>
            <a:r>
              <a:rPr lang="en-GB" sz="2400" dirty="0"/>
              <a:t>, but aimed at </a:t>
            </a:r>
            <a:r>
              <a:rPr lang="en-GB" sz="2400" b="1" dirty="0"/>
              <a:t>different markets</a:t>
            </a:r>
            <a:r>
              <a:rPr lang="en-GB" sz="2400" dirty="0"/>
              <a:t> (mass market vs. luxury).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F6B38-19FB-DE6D-7A49-9889665D7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3C6ACE-851C-CA50-7E55-DB0BAEE63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6" name="Picture 5" descr="A group of men's body care products&#10;&#10;Description automatically generated">
            <a:extLst>
              <a:ext uri="{FF2B5EF4-FFF2-40B4-BE49-F238E27FC236}">
                <a16:creationId xmlns:a16="http://schemas.microsoft.com/office/drawing/2014/main" id="{F2F0074E-060C-1C33-9F2C-BE87104782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5250"/>
            <a:ext cx="1512168" cy="12709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8E011D-7419-CAE7-8DAE-3CDD1C8F5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0232" y="4060818"/>
            <a:ext cx="2374949" cy="1456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0498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9C5F-1585-B26D-1AF8-19226E407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New Brands</a:t>
            </a:r>
            <a:br>
              <a:rPr lang="en-GB" sz="3600" b="1" dirty="0"/>
            </a:br>
            <a:r>
              <a:rPr lang="en-GB" sz="2000" dirty="0"/>
              <a:t>(5 of 6)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BC81C-93EE-2271-7FF8-53FA2FDD9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 </a:t>
            </a:r>
            <a:r>
              <a:rPr lang="en-GB" sz="2400" b="1" dirty="0"/>
              <a:t>new brand strategy</a:t>
            </a:r>
            <a:r>
              <a:rPr lang="en-GB" sz="2400" dirty="0"/>
              <a:t> is when a company creates a </a:t>
            </a:r>
            <a:r>
              <a:rPr lang="en-GB" sz="2400" b="1" dirty="0"/>
              <a:t>completely new brand name</a:t>
            </a:r>
            <a:r>
              <a:rPr lang="en-GB" sz="2400" dirty="0"/>
              <a:t> to enter a </a:t>
            </a:r>
            <a:r>
              <a:rPr lang="en-GB" sz="2400" b="1" dirty="0"/>
              <a:t>new product category</a:t>
            </a:r>
            <a:r>
              <a:rPr lang="en-GB" sz="2400" dirty="0"/>
              <a:t> that it hasn’t competed in before.</a:t>
            </a:r>
          </a:p>
          <a:p>
            <a:r>
              <a:rPr lang="en-GB" sz="2400" b="1" dirty="0"/>
              <a:t>Example: Sony → PlayStation:</a:t>
            </a:r>
            <a:r>
              <a:rPr lang="en-GB" sz="2400" dirty="0"/>
              <a:t> Sony created a </a:t>
            </a:r>
            <a:r>
              <a:rPr lang="en-GB" sz="2400" b="1" dirty="0"/>
              <a:t>new brand name</a:t>
            </a:r>
            <a:r>
              <a:rPr lang="en-GB" sz="2400" dirty="0"/>
              <a:t> to enter the </a:t>
            </a:r>
            <a:r>
              <a:rPr lang="en-GB" sz="2400" b="1" dirty="0"/>
              <a:t>gaming console market</a:t>
            </a:r>
            <a:r>
              <a:rPr lang="en-GB" sz="2400" dirty="0"/>
              <a:t>, a </a:t>
            </a:r>
            <a:r>
              <a:rPr lang="en-GB" sz="2400" b="1" dirty="0"/>
              <a:t>new product category</a:t>
            </a:r>
            <a:r>
              <a:rPr lang="en-GB" sz="2400" dirty="0"/>
              <a:t> distinct from its electronics business.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4D1C0-C31B-D509-AFB1-0C4C89628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150F2-1BCB-3A5F-97F9-3C6841F28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F82E44-1DA4-D70A-C54B-D02D1C7B81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6512" y="4128420"/>
            <a:ext cx="1660773" cy="1261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13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98D8F-B600-4ACF-10E1-9AC4808B6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Development</a:t>
            </a:r>
            <a:br>
              <a:rPr lang="en-GB" sz="3600" b="1" dirty="0"/>
            </a:br>
            <a:r>
              <a:rPr lang="en-GB" sz="2000" dirty="0"/>
              <a:t>(6 of 6)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07520-4086-7914-9C4C-2385BEADC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C7D1E3-9FF4-0FBB-8C01-53F5E4819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pic>
        <p:nvPicPr>
          <p:cNvPr id="9" name="Content Placeholder 8" descr="A diagram of a product category&#10;&#10;Description automatically generated">
            <a:extLst>
              <a:ext uri="{FF2B5EF4-FFF2-40B4-BE49-F238E27FC236}">
                <a16:creationId xmlns:a16="http://schemas.microsoft.com/office/drawing/2014/main" id="{39E2A003-DE53-30CC-263C-75F25E8492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22817"/>
            <a:ext cx="6480720" cy="4129670"/>
          </a:xfrm>
        </p:spPr>
      </p:pic>
      <p:pic>
        <p:nvPicPr>
          <p:cNvPr id="1026" name="Picture 2" descr="sugar-laden Coca Cola or Diet Coke ...">
            <a:extLst>
              <a:ext uri="{FF2B5EF4-FFF2-40B4-BE49-F238E27FC236}">
                <a16:creationId xmlns:a16="http://schemas.microsoft.com/office/drawing/2014/main" id="{973A2BDB-1B89-DFBB-B11C-6614CEB36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422" y="2584166"/>
            <a:ext cx="1771650" cy="1178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Phone - Apple (UK)">
            <a:extLst>
              <a:ext uri="{FF2B5EF4-FFF2-40B4-BE49-F238E27FC236}">
                <a16:creationId xmlns:a16="http://schemas.microsoft.com/office/drawing/2014/main" id="{A6CF8195-4476-589B-8D61-EEF05BAF0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91" y="2584166"/>
            <a:ext cx="1771650" cy="122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group of men's body care products&#10;&#10;Description automatically generated">
            <a:extLst>
              <a:ext uri="{FF2B5EF4-FFF2-40B4-BE49-F238E27FC236}">
                <a16:creationId xmlns:a16="http://schemas.microsoft.com/office/drawing/2014/main" id="{F1095D87-641B-26B0-6223-830946016D5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9" y="3843215"/>
            <a:ext cx="1512168" cy="127097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5050B31-8A14-F8E0-A925-8C4B9072D8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7230" y="3918841"/>
            <a:ext cx="1771650" cy="11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8061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46DF3-00E4-9889-0A1D-C16CF00F5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F17B5-FA87-B1A4-CB69-07C8FA01C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Corporate branding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is a strategic practice aimed at establishing a business in the market and promoting its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core values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across various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distribution channels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highlights the company’s identity and encompasses all actions and strategies implemented to ensure its success.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AD053-71E7-6B0C-2678-E02EC0697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4CCA0F-BA78-E4A1-CA18-0FDB31070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825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94B2A-D407-3A91-848E-B1C9FBE75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000000"/>
                </a:solidFill>
              </a:rPr>
              <a:t>O</a:t>
            </a: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bjectives of Corporate </a:t>
            </a:r>
            <a:r>
              <a:rPr lang="en-GB" sz="3600" b="1" dirty="0">
                <a:solidFill>
                  <a:srgbClr val="000000"/>
                </a:solidFill>
              </a:rPr>
              <a:t>B</a:t>
            </a: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randing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995DA-31CD-94C6-5442-365740A5B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make the company stand out from the competition.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differentiate the company from its competitors.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support publicity, advertising, sales, and other promotional activities.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reinforce the company’s position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maintain the quality of products and customer service.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build a strong reputation.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foster brand loyalty.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76D4-2F9E-D720-76D6-BE563AB1B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40F009-B4E5-9D39-6711-A4F19D733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83403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69DF9-1988-8869-5985-984AA2ACF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Types of 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272CC-5636-9206-D1BB-840430B6EE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Personal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Product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Geographical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Cultural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Service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Internet Branding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D2955-A29C-9EFF-D78A-8F4A170BE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B99B02-0F2E-30CC-F110-3F83574C4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29448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5AA5A-A5BE-15A6-6A5F-8A10B6E5E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38EF6-06BD-730E-B299-FA0522028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GB" sz="2000" b="1" dirty="0"/>
              <a:t>Branding Essentials: </a:t>
            </a:r>
            <a:r>
              <a:rPr lang="en-GB" sz="2000" dirty="0"/>
              <a:t>Strong brands are valuable intangible assets, requiring continuous effort to create, maintain, and protect. </a:t>
            </a:r>
          </a:p>
          <a:p>
            <a:r>
              <a:rPr lang="en-GB" sz="2000" b="1" dirty="0"/>
              <a:t>Building Strong Brands: </a:t>
            </a:r>
            <a:r>
              <a:rPr lang="en-GB" sz="2000" dirty="0"/>
              <a:t>Includes</a:t>
            </a:r>
            <a:r>
              <a:rPr lang="en-GB" sz="2000" b="1" dirty="0"/>
              <a:t> </a:t>
            </a:r>
            <a:r>
              <a:rPr lang="en-GB" sz="2000" dirty="0"/>
              <a:t>brand positioning, brand name selection, brand sponsorship, and brand development. </a:t>
            </a:r>
            <a:endParaRPr lang="en-GB" sz="2000" b="1" dirty="0"/>
          </a:p>
          <a:p>
            <a:r>
              <a:rPr lang="en-GB" sz="2000" b="1" dirty="0"/>
              <a:t>Brand Development Strategies: </a:t>
            </a:r>
            <a:r>
              <a:rPr lang="en-GB" sz="2000" dirty="0"/>
              <a:t>Includes line extensions (new variations within the same category), brand extensions (applying a brand to a new category), multi-brands (multiple brands within a category), and new brands(created for distinct market needs).</a:t>
            </a:r>
          </a:p>
          <a:p>
            <a:r>
              <a:rPr lang="en-GB" sz="2000" b="1" dirty="0"/>
              <a:t>Brand Management</a:t>
            </a:r>
            <a:r>
              <a:rPr lang="en-GB" sz="2000" dirty="0"/>
              <a:t>: Effective branding requires advertising, customer engagement, internal branding, and regular audits to sustain brand relevance and competitive advantage.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4769D-DEC7-16AE-B641-F3E114B78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86AA2-C8F0-D271-B7C6-4D85B782E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340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13967-FA26-263B-BA5E-23AF348F15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E9F5-DF9F-C9A1-F142-3F75E09D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Individually, choose a company and develop a </a:t>
            </a:r>
            <a:r>
              <a:rPr lang="en-GB" sz="2400" b="1" dirty="0"/>
              <a:t>brand development strategy</a:t>
            </a:r>
            <a:r>
              <a:rPr lang="en-GB" sz="2400" dirty="0"/>
              <a:t> by creating a </a:t>
            </a:r>
            <a:r>
              <a:rPr lang="en-GB" sz="2400" b="1" dirty="0"/>
              <a:t>new brand</a:t>
            </a:r>
            <a:r>
              <a:rPr lang="en-GB" sz="2400" dirty="0"/>
              <a:t> in a </a:t>
            </a:r>
            <a:r>
              <a:rPr lang="en-GB" sz="2400" b="1" dirty="0"/>
              <a:t>new product category</a:t>
            </a:r>
            <a:r>
              <a:rPr lang="en-GB" sz="2400" dirty="0"/>
              <a:t> (i.e., a different industry).</a:t>
            </a:r>
          </a:p>
          <a:p>
            <a:r>
              <a:rPr lang="en-GB" sz="2400" dirty="0"/>
              <a:t>Name the </a:t>
            </a:r>
            <a:r>
              <a:rPr lang="en-GB" sz="2400" b="1" dirty="0"/>
              <a:t>new brand</a:t>
            </a:r>
            <a:r>
              <a:rPr lang="en-GB" sz="2400" dirty="0"/>
              <a:t> and specify the </a:t>
            </a:r>
            <a:r>
              <a:rPr lang="en-GB" sz="2400" b="1" dirty="0"/>
              <a:t>new product category</a:t>
            </a:r>
            <a:r>
              <a:rPr lang="en-GB" sz="2400" dirty="0"/>
              <a:t>.</a:t>
            </a:r>
          </a:p>
          <a:p>
            <a:r>
              <a:rPr lang="en-GB" sz="2400" dirty="0"/>
              <a:t>Complete the </a:t>
            </a:r>
            <a:r>
              <a:rPr lang="en-GB" sz="2400" b="1" dirty="0"/>
              <a:t>STP analysis</a:t>
            </a:r>
            <a:r>
              <a:rPr lang="en-GB" sz="2400" dirty="0"/>
              <a:t> (Segmentation, Targeting, and Positioning) for the proposed brand development strategy.</a:t>
            </a:r>
          </a:p>
          <a:p>
            <a:r>
              <a:rPr lang="en-GB" sz="2400" b="1" dirty="0"/>
              <a:t>Company examples:</a:t>
            </a:r>
            <a:r>
              <a:rPr lang="en-GB" sz="2400" dirty="0"/>
              <a:t> Nike, Samsung, Nutella, Innocent Drinks, Red Bull, Mercedes, Nissan, HP, Apple, Zara, Tesla.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9926-290D-A169-5747-223282E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753A9-ED57-34B4-17F8-6139149B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070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 (2019)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</a:t>
            </a:r>
            <a:r>
              <a:rPr lang="en-GB" sz="2000" i="1" dirty="0">
                <a:effectLst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effectLst/>
                <a:cs typeface="Arial" panose="020B0604020202020204" pitchFamily="34" charset="0"/>
              </a:rPr>
              <a:t>. 16th 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1815</Words>
  <Application>Microsoft Office PowerPoint</Application>
  <PresentationFormat>On-screen Show (4:3)</PresentationFormat>
  <Paragraphs>190</Paragraphs>
  <Slides>25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Myriad Pro</vt:lpstr>
      <vt:lpstr>Aptos</vt:lpstr>
      <vt:lpstr>Arial</vt:lpstr>
      <vt:lpstr>Verdana</vt:lpstr>
      <vt:lpstr>20140311PresentationUWTSDTemplate</vt:lpstr>
      <vt:lpstr> LCMB7024 Brand Strategies and  Corporate Branding            Week 7  – Session 1  </vt:lpstr>
      <vt:lpstr>Content of the Sessions</vt:lpstr>
      <vt:lpstr>Brands</vt:lpstr>
      <vt:lpstr>How Does Branding Work?</vt:lpstr>
      <vt:lpstr>Building Strong Brands</vt:lpstr>
      <vt:lpstr>Brand Positioning</vt:lpstr>
      <vt:lpstr>Brand Name Selection</vt:lpstr>
      <vt:lpstr>PowerPoint Presentation</vt:lpstr>
      <vt:lpstr>Brand Name Selection</vt:lpstr>
      <vt:lpstr>Brand Sponsorship (1 of 4)</vt:lpstr>
      <vt:lpstr>Manufacturers Brands  Versus Store Brands (2 of 4)</vt:lpstr>
      <vt:lpstr>Licensing (3 of 4) </vt:lpstr>
      <vt:lpstr>Co-Branding (4 of 4)</vt:lpstr>
      <vt:lpstr>Brand Development (1 of 6)</vt:lpstr>
      <vt:lpstr>Line Extension (2 of 6)</vt:lpstr>
      <vt:lpstr>Brand Extension (3 of 6)</vt:lpstr>
      <vt:lpstr>Multi-brands (4 of 6)</vt:lpstr>
      <vt:lpstr>New Brands (5 of 6)</vt:lpstr>
      <vt:lpstr>Brand Development (6 of 6)</vt:lpstr>
      <vt:lpstr>Corporate Branding</vt:lpstr>
      <vt:lpstr>Objectives of Corporate Branding</vt:lpstr>
      <vt:lpstr>Types of Corporate Branding</vt:lpstr>
      <vt:lpstr>Summary</vt:lpstr>
      <vt:lpstr>Group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216</cp:revision>
  <cp:lastPrinted>2018-07-09T15:27:01Z</cp:lastPrinted>
  <dcterms:created xsi:type="dcterms:W3CDTF">2002-10-07T19:43:58Z</dcterms:created>
  <dcterms:modified xsi:type="dcterms:W3CDTF">2025-11-06T16:40:44Z</dcterms:modified>
</cp:coreProperties>
</file>