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18"/>
  </p:notesMasterIdLst>
  <p:sldIdLst>
    <p:sldId id="292" r:id="rId9"/>
    <p:sldId id="294" r:id="rId10"/>
    <p:sldId id="295" r:id="rId11"/>
    <p:sldId id="402" r:id="rId12"/>
    <p:sldId id="400" r:id="rId13"/>
    <p:sldId id="404" r:id="rId14"/>
    <p:sldId id="407" r:id="rId15"/>
    <p:sldId id="403" r:id="rId16"/>
    <p:sldId id="40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20F057-6C10-4D83-97BF-3116E5E241F0}" v="4" dt="2023-02-01T14:11:02.4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5" d="100"/>
          <a:sy n="95" d="100"/>
        </p:scale>
        <p:origin x="9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microsoft.com/office/2016/11/relationships/changesInfo" Target="changesInfos/changesInfo1.xml"/><Relationship Id="rId10" Type="http://schemas.openxmlformats.org/officeDocument/2006/relationships/slide" Target="slides/slide2.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1E20F057-6C10-4D83-97BF-3116E5E241F0}"/>
    <pc:docChg chg="undo custSel modSld">
      <pc:chgData name="Nitheesh Kaliyamurthy" userId="2821ebda-f4ac-4963-9a4e-a836dfc45829" providerId="ADAL" clId="{1E20F057-6C10-4D83-97BF-3116E5E241F0}" dt="2023-02-02T05:45:36.675" v="1974" actId="20577"/>
      <pc:docMkLst>
        <pc:docMk/>
      </pc:docMkLst>
      <pc:sldChg chg="modSp mod">
        <pc:chgData name="Nitheesh Kaliyamurthy" userId="2821ebda-f4ac-4963-9a4e-a836dfc45829" providerId="ADAL" clId="{1E20F057-6C10-4D83-97BF-3116E5E241F0}" dt="2023-02-01T13:54:42.748" v="32" actId="20577"/>
        <pc:sldMkLst>
          <pc:docMk/>
          <pc:sldMk cId="4059603072" sldId="294"/>
        </pc:sldMkLst>
        <pc:spChg chg="mod">
          <ac:chgData name="Nitheesh Kaliyamurthy" userId="2821ebda-f4ac-4963-9a4e-a836dfc45829" providerId="ADAL" clId="{1E20F057-6C10-4D83-97BF-3116E5E241F0}" dt="2023-02-01T13:54:42.748" v="32" actId="20577"/>
          <ac:spMkLst>
            <pc:docMk/>
            <pc:sldMk cId="4059603072" sldId="294"/>
            <ac:spMk id="3" creationId="{8A24508A-09F8-407C-BCEE-EED5957725C5}"/>
          </ac:spMkLst>
        </pc:spChg>
      </pc:sldChg>
      <pc:sldChg chg="addSp delSp modSp mod">
        <pc:chgData name="Nitheesh Kaliyamurthy" userId="2821ebda-f4ac-4963-9a4e-a836dfc45829" providerId="ADAL" clId="{1E20F057-6C10-4D83-97BF-3116E5E241F0}" dt="2023-02-01T13:55:43.226" v="36" actId="1076"/>
        <pc:sldMkLst>
          <pc:docMk/>
          <pc:sldMk cId="3229398234" sldId="295"/>
        </pc:sldMkLst>
        <pc:picChg chg="add mod">
          <ac:chgData name="Nitheesh Kaliyamurthy" userId="2821ebda-f4ac-4963-9a4e-a836dfc45829" providerId="ADAL" clId="{1E20F057-6C10-4D83-97BF-3116E5E241F0}" dt="2023-02-01T13:55:38.894" v="35" actId="1076"/>
          <ac:picMkLst>
            <pc:docMk/>
            <pc:sldMk cId="3229398234" sldId="295"/>
            <ac:picMk id="2" creationId="{6F9D8BBC-CC3E-4F53-7E24-145224877BD2}"/>
          </ac:picMkLst>
        </pc:picChg>
        <pc:picChg chg="del">
          <ac:chgData name="Nitheesh Kaliyamurthy" userId="2821ebda-f4ac-4963-9a4e-a836dfc45829" providerId="ADAL" clId="{1E20F057-6C10-4D83-97BF-3116E5E241F0}" dt="2023-02-01T13:54:54.319" v="33" actId="478"/>
          <ac:picMkLst>
            <pc:docMk/>
            <pc:sldMk cId="3229398234" sldId="295"/>
            <ac:picMk id="5" creationId="{961390BA-6482-4793-8E13-AAF02E89961F}"/>
          </ac:picMkLst>
        </pc:picChg>
        <pc:picChg chg="add mod">
          <ac:chgData name="Nitheesh Kaliyamurthy" userId="2821ebda-f4ac-4963-9a4e-a836dfc45829" providerId="ADAL" clId="{1E20F057-6C10-4D83-97BF-3116E5E241F0}" dt="2023-02-01T13:55:43.226" v="36" actId="1076"/>
          <ac:picMkLst>
            <pc:docMk/>
            <pc:sldMk cId="3229398234" sldId="295"/>
            <ac:picMk id="6" creationId="{9B9D8060-7704-ABBC-26E6-BE36FC4AAA68}"/>
          </ac:picMkLst>
        </pc:picChg>
      </pc:sldChg>
      <pc:sldChg chg="modSp mod">
        <pc:chgData name="Nitheesh Kaliyamurthy" userId="2821ebda-f4ac-4963-9a4e-a836dfc45829" providerId="ADAL" clId="{1E20F057-6C10-4D83-97BF-3116E5E241F0}" dt="2023-02-01T14:00:20.874" v="458" actId="20577"/>
        <pc:sldMkLst>
          <pc:docMk/>
          <pc:sldMk cId="2035034296" sldId="400"/>
        </pc:sldMkLst>
        <pc:spChg chg="mod">
          <ac:chgData name="Nitheesh Kaliyamurthy" userId="2821ebda-f4ac-4963-9a4e-a836dfc45829" providerId="ADAL" clId="{1E20F057-6C10-4D83-97BF-3116E5E241F0}" dt="2023-02-01T13:59:10.029" v="392" actId="12"/>
          <ac:spMkLst>
            <pc:docMk/>
            <pc:sldMk cId="2035034296" sldId="400"/>
            <ac:spMk id="5" creationId="{70EF733A-51C9-4841-81B5-FF55AEB4CF5A}"/>
          </ac:spMkLst>
        </pc:spChg>
        <pc:graphicFrameChg chg="mod modGraphic">
          <ac:chgData name="Nitheesh Kaliyamurthy" userId="2821ebda-f4ac-4963-9a4e-a836dfc45829" providerId="ADAL" clId="{1E20F057-6C10-4D83-97BF-3116E5E241F0}" dt="2023-02-01T14:00:20.874" v="458" actId="20577"/>
          <ac:graphicFrameMkLst>
            <pc:docMk/>
            <pc:sldMk cId="2035034296" sldId="400"/>
            <ac:graphicFrameMk id="4" creationId="{73B22130-7D1C-A4FF-409D-FB1DCCF2E0F3}"/>
          </ac:graphicFrameMkLst>
        </pc:graphicFrameChg>
      </pc:sldChg>
      <pc:sldChg chg="modSp mod">
        <pc:chgData name="Nitheesh Kaliyamurthy" userId="2821ebda-f4ac-4963-9a4e-a836dfc45829" providerId="ADAL" clId="{1E20F057-6C10-4D83-97BF-3116E5E241F0}" dt="2023-02-01T14:15:27.427" v="1677" actId="1076"/>
        <pc:sldMkLst>
          <pc:docMk/>
          <pc:sldMk cId="2448325643" sldId="403"/>
        </pc:sldMkLst>
        <pc:spChg chg="mod">
          <ac:chgData name="Nitheesh Kaliyamurthy" userId="2821ebda-f4ac-4963-9a4e-a836dfc45829" providerId="ADAL" clId="{1E20F057-6C10-4D83-97BF-3116E5E241F0}" dt="2023-02-01T14:15:27.427" v="1677" actId="1076"/>
          <ac:spMkLst>
            <pc:docMk/>
            <pc:sldMk cId="2448325643" sldId="403"/>
            <ac:spMk id="4" creationId="{00000000-0000-0000-0000-000000000000}"/>
          </ac:spMkLst>
        </pc:spChg>
      </pc:sldChg>
      <pc:sldChg chg="modSp mod">
        <pc:chgData name="Nitheesh Kaliyamurthy" userId="2821ebda-f4ac-4963-9a4e-a836dfc45829" providerId="ADAL" clId="{1E20F057-6C10-4D83-97BF-3116E5E241F0}" dt="2023-02-02T05:45:36.675" v="1974" actId="20577"/>
        <pc:sldMkLst>
          <pc:docMk/>
          <pc:sldMk cId="3133872211" sldId="404"/>
        </pc:sldMkLst>
        <pc:spChg chg="mod">
          <ac:chgData name="Nitheesh Kaliyamurthy" userId="2821ebda-f4ac-4963-9a4e-a836dfc45829" providerId="ADAL" clId="{1E20F057-6C10-4D83-97BF-3116E5E241F0}" dt="2023-02-02T05:45:36.675" v="1974" actId="20577"/>
          <ac:spMkLst>
            <pc:docMk/>
            <pc:sldMk cId="3133872211" sldId="404"/>
            <ac:spMk id="5" creationId="{70EF733A-51C9-4841-81B5-FF55AEB4CF5A}"/>
          </ac:spMkLst>
        </pc:spChg>
      </pc:sldChg>
      <pc:sldChg chg="addSp delSp modSp mod">
        <pc:chgData name="Nitheesh Kaliyamurthy" userId="2821ebda-f4ac-4963-9a4e-a836dfc45829" providerId="ADAL" clId="{1E20F057-6C10-4D83-97BF-3116E5E241F0}" dt="2023-02-01T14:11:02.425" v="1610"/>
        <pc:sldMkLst>
          <pc:docMk/>
          <pc:sldMk cId="1518318669" sldId="407"/>
        </pc:sldMkLst>
        <pc:spChg chg="mod">
          <ac:chgData name="Nitheesh Kaliyamurthy" userId="2821ebda-f4ac-4963-9a4e-a836dfc45829" providerId="ADAL" clId="{1E20F057-6C10-4D83-97BF-3116E5E241F0}" dt="2023-02-01T14:10:34.170" v="1604" actId="114"/>
          <ac:spMkLst>
            <pc:docMk/>
            <pc:sldMk cId="1518318669" sldId="407"/>
            <ac:spMk id="5" creationId="{70EF733A-51C9-4841-81B5-FF55AEB4CF5A}"/>
          </ac:spMkLst>
        </pc:spChg>
        <pc:picChg chg="add mod">
          <ac:chgData name="Nitheesh Kaliyamurthy" userId="2821ebda-f4ac-4963-9a4e-a836dfc45829" providerId="ADAL" clId="{1E20F057-6C10-4D83-97BF-3116E5E241F0}" dt="2023-02-01T14:11:02.425" v="1610"/>
          <ac:picMkLst>
            <pc:docMk/>
            <pc:sldMk cId="1518318669" sldId="407"/>
            <ac:picMk id="2" creationId="{55576ECA-8991-186C-501E-C3D6C5372AC4}"/>
          </ac:picMkLst>
        </pc:picChg>
        <pc:picChg chg="del">
          <ac:chgData name="Nitheesh Kaliyamurthy" userId="2821ebda-f4ac-4963-9a4e-a836dfc45829" providerId="ADAL" clId="{1E20F057-6C10-4D83-97BF-3116E5E241F0}" dt="2023-02-01T14:10:38.431" v="1605" actId="478"/>
          <ac:picMkLst>
            <pc:docMk/>
            <pc:sldMk cId="1518318669" sldId="407"/>
            <ac:picMk id="4" creationId="{961390BA-6482-4793-8E13-AAF02E89961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065624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194699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644388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Module Induction</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Programmability</a:t>
            </a:r>
          </a:p>
          <a:p>
            <a:r>
              <a:rPr lang="en-GB" i="1" dirty="0"/>
              <a:t>(ACCB5029)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923330"/>
          </a:xfrm>
          <a:prstGeom prst="rect">
            <a:avLst/>
          </a:prstGeom>
        </p:spPr>
        <p:txBody>
          <a:bodyPr wrap="square">
            <a:spAutoFit/>
          </a:bodyPr>
          <a:lstStyle/>
          <a:p>
            <a:pPr algn="just">
              <a:spcBef>
                <a:spcPts val="0"/>
              </a:spcBef>
            </a:pPr>
            <a:r>
              <a:rPr lang="en-US" i="1" dirty="0">
                <a:solidFill>
                  <a:schemeClr val="tx1">
                    <a:lumMod val="50000"/>
                  </a:schemeClr>
                </a:solidFill>
              </a:rPr>
              <a:t>Let me take this opportunity to introduce my approach to run this module. This induction part will take about 15 minutes.</a:t>
            </a:r>
          </a:p>
        </p:txBody>
      </p:sp>
      <p:sp>
        <p:nvSpPr>
          <p:cNvPr id="3" name="Rectangle 2"/>
          <p:cNvSpPr/>
          <p:nvPr/>
        </p:nvSpPr>
        <p:spPr>
          <a:xfrm>
            <a:off x="291921" y="1370252"/>
            <a:ext cx="5670997" cy="1631216"/>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About your Lecturer</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Our Module Plans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Important Dates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Other Opportunities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Any other Questions</a:t>
            </a:r>
          </a:p>
        </p:txBody>
      </p:sp>
      <p:pic>
        <p:nvPicPr>
          <p:cNvPr id="2" name="Picture 1" descr="A picture containing text&#10;&#10;Description automatically generated">
            <a:extLst>
              <a:ext uri="{FF2B5EF4-FFF2-40B4-BE49-F238E27FC236}">
                <a16:creationId xmlns:a16="http://schemas.microsoft.com/office/drawing/2014/main" id="{6F9D8BBC-CC3E-4F53-7E24-145224877BD2}"/>
              </a:ext>
            </a:extLst>
          </p:cNvPr>
          <p:cNvPicPr>
            <a:picLocks noChangeAspect="1"/>
          </p:cNvPicPr>
          <p:nvPr/>
        </p:nvPicPr>
        <p:blipFill>
          <a:blip r:embed="rId2">
            <a:duotone>
              <a:prstClr val="black"/>
              <a:schemeClr val="accent4">
                <a:tint val="45000"/>
                <a:satMod val="400000"/>
              </a:schemeClr>
            </a:duotone>
          </a:blip>
          <a:stretch>
            <a:fillRect/>
          </a:stretch>
        </p:blipFill>
        <p:spPr>
          <a:xfrm>
            <a:off x="959000" y="4213170"/>
            <a:ext cx="3297382" cy="800165"/>
          </a:xfrm>
          <a:prstGeom prst="rect">
            <a:avLst/>
          </a:prstGeom>
        </p:spPr>
      </p:pic>
      <p:pic>
        <p:nvPicPr>
          <p:cNvPr id="6" name="Picture 5" descr="Graphical user interface&#10;&#10;Description automatically generated">
            <a:extLst>
              <a:ext uri="{FF2B5EF4-FFF2-40B4-BE49-F238E27FC236}">
                <a16:creationId xmlns:a16="http://schemas.microsoft.com/office/drawing/2014/main" id="{9B9D8060-7704-ABBC-26E6-BE36FC4AAA68}"/>
              </a:ext>
            </a:extLst>
          </p:cNvPr>
          <p:cNvPicPr>
            <a:picLocks noChangeAspect="1"/>
          </p:cNvPicPr>
          <p:nvPr/>
        </p:nvPicPr>
        <p:blipFill>
          <a:blip r:embed="rId3">
            <a:duotone>
              <a:prstClr val="black"/>
              <a:schemeClr val="accent4">
                <a:tint val="45000"/>
                <a:satMod val="400000"/>
              </a:schemeClr>
            </a:duotone>
          </a:blip>
          <a:stretch>
            <a:fillRect/>
          </a:stretch>
        </p:blipFill>
        <p:spPr>
          <a:xfrm>
            <a:off x="5065500" y="158550"/>
            <a:ext cx="798821" cy="799601"/>
          </a:xfrm>
          <a:prstGeom prst="rect">
            <a:avLst/>
          </a:prstGeom>
        </p:spPr>
      </p:pic>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6B1C4-0D97-4A85-B99E-4BEB8F4EA7BC}"/>
              </a:ext>
            </a:extLst>
          </p:cNvPr>
          <p:cNvSpPr>
            <a:spLocks noGrp="1"/>
          </p:cNvSpPr>
          <p:nvPr>
            <p:ph type="title"/>
          </p:nvPr>
        </p:nvSpPr>
        <p:spPr/>
        <p:txBody>
          <a:bodyPr/>
          <a:lstStyle/>
          <a:p>
            <a:r>
              <a:rPr lang="en-GB" dirty="0">
                <a:solidFill>
                  <a:schemeClr val="accent1">
                    <a:lumMod val="50000"/>
                  </a:schemeClr>
                </a:solidFill>
              </a:rPr>
              <a:t>I am </a:t>
            </a:r>
            <a:r>
              <a:rPr lang="en-GB" b="1" dirty="0">
                <a:solidFill>
                  <a:schemeClr val="accent1">
                    <a:lumMod val="50000"/>
                  </a:schemeClr>
                </a:solidFill>
              </a:rPr>
              <a:t>Nitheesh </a:t>
            </a:r>
            <a:r>
              <a:rPr lang="en-GB" dirty="0">
                <a:solidFill>
                  <a:schemeClr val="accent1">
                    <a:lumMod val="50000"/>
                  </a:schemeClr>
                </a:solidFill>
              </a:rPr>
              <a:t>Murugan Kaliyamurthy</a:t>
            </a:r>
          </a:p>
        </p:txBody>
      </p:sp>
      <p:sp>
        <p:nvSpPr>
          <p:cNvPr id="3" name="Content Placeholder 2">
            <a:extLst>
              <a:ext uri="{FF2B5EF4-FFF2-40B4-BE49-F238E27FC236}">
                <a16:creationId xmlns:a16="http://schemas.microsoft.com/office/drawing/2014/main" id="{AAE3267A-920B-4935-BFF4-9C4992734636}"/>
              </a:ext>
            </a:extLst>
          </p:cNvPr>
          <p:cNvSpPr>
            <a:spLocks noGrp="1"/>
          </p:cNvSpPr>
          <p:nvPr>
            <p:ph idx="1"/>
          </p:nvPr>
        </p:nvSpPr>
        <p:spPr/>
        <p:txBody>
          <a:bodyPr>
            <a:normAutofit/>
          </a:bodyPr>
          <a:lstStyle/>
          <a:p>
            <a:r>
              <a:rPr lang="en-GB" sz="1800" dirty="0">
                <a:solidFill>
                  <a:srgbClr val="002060"/>
                </a:solidFill>
              </a:rPr>
              <a:t>Ph.D.</a:t>
            </a:r>
            <a:r>
              <a:rPr lang="en-GB" sz="1800" dirty="0"/>
              <a:t> in Information Technology (Research Area: Security aspects of Software Defined Networking)</a:t>
            </a:r>
          </a:p>
          <a:p>
            <a:r>
              <a:rPr lang="en-GB" sz="1800" dirty="0">
                <a:solidFill>
                  <a:srgbClr val="002060"/>
                </a:solidFill>
              </a:rPr>
              <a:t>M.Tech.</a:t>
            </a:r>
            <a:r>
              <a:rPr lang="en-GB" sz="1800" dirty="0"/>
              <a:t> in Computer Science Engineering.</a:t>
            </a:r>
          </a:p>
          <a:p>
            <a:r>
              <a:rPr lang="en-GB" sz="1800" dirty="0">
                <a:solidFill>
                  <a:srgbClr val="002060"/>
                </a:solidFill>
              </a:rPr>
              <a:t>M.Sc., M.Phil. </a:t>
            </a:r>
            <a:r>
              <a:rPr lang="en-GB" sz="1800" dirty="0"/>
              <a:t>in Computer Science.</a:t>
            </a:r>
          </a:p>
          <a:p>
            <a:r>
              <a:rPr lang="en-GB" sz="1800" b="1" dirty="0">
                <a:solidFill>
                  <a:srgbClr val="002060"/>
                </a:solidFill>
              </a:rPr>
              <a:t>16 +</a:t>
            </a:r>
            <a:r>
              <a:rPr lang="en-GB" sz="1800" b="1" dirty="0"/>
              <a:t> </a:t>
            </a:r>
            <a:r>
              <a:rPr lang="en-GB" sz="1800" dirty="0"/>
              <a:t>years of diversified experience in Teaching Higher Education Students and participating in Industry Operations.</a:t>
            </a:r>
          </a:p>
          <a:p>
            <a:r>
              <a:rPr lang="en-GB" sz="1800" b="1" dirty="0">
                <a:solidFill>
                  <a:srgbClr val="002060"/>
                </a:solidFill>
              </a:rPr>
              <a:t>Certified Ethical Hacker, Cisco Certified Network Associate (Cyber Operations) and (Routing and Switching)</a:t>
            </a:r>
            <a:r>
              <a:rPr lang="en-GB" sz="1800" dirty="0"/>
              <a:t>.</a:t>
            </a:r>
          </a:p>
          <a:p>
            <a:r>
              <a:rPr lang="en-GB" sz="1800" b="1" dirty="0">
                <a:solidFill>
                  <a:srgbClr val="002060"/>
                </a:solidFill>
              </a:rPr>
              <a:t>IBM Certified – Big Data Engineer (V2)</a:t>
            </a:r>
          </a:p>
          <a:p>
            <a:r>
              <a:rPr lang="en-GB" sz="1800" dirty="0"/>
              <a:t>Other Interest:</a:t>
            </a:r>
          </a:p>
          <a:p>
            <a:pPr lvl="1"/>
            <a:r>
              <a:rPr lang="en-GB" sz="1400" dirty="0"/>
              <a:t>Social Engineering, End users digital profile security enhancement.</a:t>
            </a:r>
          </a:p>
          <a:p>
            <a:r>
              <a:rPr lang="en-GB" sz="1800" dirty="0"/>
              <a:t>Community Service:</a:t>
            </a:r>
          </a:p>
          <a:p>
            <a:pPr lvl="1"/>
            <a:r>
              <a:rPr lang="en-GB" sz="1400" dirty="0"/>
              <a:t>Awareness Programs on Cyber Safe Environment. </a:t>
            </a:r>
          </a:p>
        </p:txBody>
      </p:sp>
    </p:spTree>
    <p:extLst>
      <p:ext uri="{BB962C8B-B14F-4D97-AF65-F5344CB8AC3E}">
        <p14:creationId xmlns:p14="http://schemas.microsoft.com/office/powerpoint/2010/main" val="1214315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0" name="Rectangle 49">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3200" kern="1200">
                <a:solidFill>
                  <a:schemeClr val="tx1"/>
                </a:solidFill>
                <a:latin typeface="+mj-lt"/>
                <a:ea typeface="+mj-ea"/>
                <a:cs typeface="+mj-cs"/>
              </a:rPr>
              <a:t>Our Module Plans</a:t>
            </a:r>
          </a:p>
        </p:txBody>
      </p:sp>
      <p:sp>
        <p:nvSpPr>
          <p:cNvPr id="52" name="Rectangle 51">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54" name="Rectangle 53">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351164" y="586822"/>
            <a:ext cx="6249844" cy="1735964"/>
          </a:xfrm>
        </p:spPr>
        <p:txBody>
          <a:bodyPr vert="horz" lIns="91440" tIns="45720" rIns="91440" bIns="45720" rtlCol="0" anchor="ctr">
            <a:normAutofit fontScale="92500" lnSpcReduction="10000"/>
          </a:bodyPr>
          <a:lstStyle/>
          <a:p>
            <a:pPr marL="400050" indent="-285750" algn="just" defTabSz="914400">
              <a:lnSpc>
                <a:spcPct val="90000"/>
              </a:lnSpc>
              <a:buFont typeface="Courier New" panose="02070309020205020404" pitchFamily="49" charset="0"/>
              <a:buChar char="o"/>
            </a:pPr>
            <a:r>
              <a:rPr lang="en-US" sz="1800" dirty="0">
                <a:solidFill>
                  <a:schemeClr val="tx1"/>
                </a:solidFill>
                <a:cs typeface="+mn-cs"/>
              </a:rPr>
              <a:t>Milestone is available in Moodle.</a:t>
            </a:r>
          </a:p>
          <a:p>
            <a:pPr marL="400050" indent="-285750" algn="just" defTabSz="914400">
              <a:lnSpc>
                <a:spcPct val="90000"/>
              </a:lnSpc>
              <a:buFont typeface="Courier New" panose="02070309020205020404" pitchFamily="49" charset="0"/>
              <a:buChar char="o"/>
            </a:pPr>
            <a:r>
              <a:rPr lang="en-US" sz="1800" b="1" dirty="0">
                <a:solidFill>
                  <a:schemeClr val="tx1"/>
                </a:solidFill>
                <a:cs typeface="+mn-cs"/>
              </a:rPr>
              <a:t>Topics: </a:t>
            </a:r>
            <a:r>
              <a:rPr lang="en-US" sz="1800" dirty="0">
                <a:solidFill>
                  <a:schemeClr val="tx1"/>
                </a:solidFill>
                <a:cs typeface="+mn-cs"/>
              </a:rPr>
              <a:t>Software Development and Design, Version Control Systems, Methods, Functions, Modules, Classes, Data Formats, APIs, Deployment and Security, Automating Infrastructure. </a:t>
            </a:r>
          </a:p>
          <a:p>
            <a:pPr marL="400050" indent="-285750" algn="just" defTabSz="914400">
              <a:lnSpc>
                <a:spcPct val="90000"/>
              </a:lnSpc>
              <a:buFont typeface="Courier New" panose="02070309020205020404" pitchFamily="49" charset="0"/>
              <a:buChar char="o"/>
            </a:pPr>
            <a:r>
              <a:rPr lang="en-US" sz="1800" b="1" dirty="0">
                <a:solidFill>
                  <a:schemeClr val="tx1"/>
                </a:solidFill>
                <a:cs typeface="+mn-cs"/>
              </a:rPr>
              <a:t>Group Work Module:</a:t>
            </a:r>
            <a:r>
              <a:rPr lang="en-US" sz="1800" dirty="0">
                <a:solidFill>
                  <a:schemeClr val="tx1"/>
                </a:solidFill>
                <a:cs typeface="+mn-cs"/>
              </a:rPr>
              <a:t> Note that the assessments are based on group work. You are expected to attend the lectures and engage with your Team.</a:t>
            </a:r>
          </a:p>
        </p:txBody>
      </p:sp>
      <p:graphicFrame>
        <p:nvGraphicFramePr>
          <p:cNvPr id="4" name="Table 3">
            <a:extLst>
              <a:ext uri="{FF2B5EF4-FFF2-40B4-BE49-F238E27FC236}">
                <a16:creationId xmlns:a16="http://schemas.microsoft.com/office/drawing/2014/main" id="{73B22130-7D1C-A4FF-409D-FB1DCCF2E0F3}"/>
              </a:ext>
            </a:extLst>
          </p:cNvPr>
          <p:cNvGraphicFramePr>
            <a:graphicFrameLocks noGrp="1"/>
          </p:cNvGraphicFramePr>
          <p:nvPr>
            <p:extLst>
              <p:ext uri="{D42A27DB-BD31-4B8C-83A1-F6EECF244321}">
                <p14:modId xmlns:p14="http://schemas.microsoft.com/office/powerpoint/2010/main" val="152551940"/>
              </p:ext>
            </p:extLst>
          </p:nvPr>
        </p:nvGraphicFramePr>
        <p:xfrm>
          <a:off x="557784" y="2819683"/>
          <a:ext cx="11164826" cy="3602291"/>
        </p:xfrm>
        <a:graphic>
          <a:graphicData uri="http://schemas.openxmlformats.org/drawingml/2006/table">
            <a:tbl>
              <a:tblPr>
                <a:tableStyleId>{5940675A-B579-460E-94D1-54222C63F5DA}</a:tableStyleId>
              </a:tblPr>
              <a:tblGrid>
                <a:gridCol w="1492686">
                  <a:extLst>
                    <a:ext uri="{9D8B030D-6E8A-4147-A177-3AD203B41FA5}">
                      <a16:colId xmlns:a16="http://schemas.microsoft.com/office/drawing/2014/main" val="2849510646"/>
                    </a:ext>
                  </a:extLst>
                </a:gridCol>
                <a:gridCol w="4422615">
                  <a:extLst>
                    <a:ext uri="{9D8B030D-6E8A-4147-A177-3AD203B41FA5}">
                      <a16:colId xmlns:a16="http://schemas.microsoft.com/office/drawing/2014/main" val="2372657142"/>
                    </a:ext>
                  </a:extLst>
                </a:gridCol>
                <a:gridCol w="2303532">
                  <a:extLst>
                    <a:ext uri="{9D8B030D-6E8A-4147-A177-3AD203B41FA5}">
                      <a16:colId xmlns:a16="http://schemas.microsoft.com/office/drawing/2014/main" val="3932086231"/>
                    </a:ext>
                  </a:extLst>
                </a:gridCol>
                <a:gridCol w="2945993">
                  <a:extLst>
                    <a:ext uri="{9D8B030D-6E8A-4147-A177-3AD203B41FA5}">
                      <a16:colId xmlns:a16="http://schemas.microsoft.com/office/drawing/2014/main" val="378317636"/>
                    </a:ext>
                  </a:extLst>
                </a:gridCol>
              </a:tblGrid>
              <a:tr h="507337">
                <a:tc gridSpan="4">
                  <a:txBody>
                    <a:bodyPr/>
                    <a:lstStyle/>
                    <a:p>
                      <a:pPr algn="ctr" fontAlgn="ctr"/>
                      <a:r>
                        <a:rPr lang="en-GB" sz="2000" u="none" strike="noStrike" cap="none" spc="0" dirty="0">
                          <a:solidFill>
                            <a:schemeClr val="tx1"/>
                          </a:solidFill>
                          <a:effectLst/>
                        </a:rPr>
                        <a:t>Assessment</a:t>
                      </a:r>
                      <a:endParaRPr lang="en-GB" sz="2000" b="1" i="0" u="none" strike="noStrike" cap="none" spc="0" dirty="0">
                        <a:solidFill>
                          <a:schemeClr val="tx1"/>
                        </a:solidFill>
                        <a:effectLst/>
                        <a:latin typeface="Calibri" panose="020F0502020204030204" pitchFamily="34" charset="0"/>
                      </a:endParaRPr>
                    </a:p>
                  </a:txBody>
                  <a:tcPr marL="15543" marR="15543" marT="149217" marB="0"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64516893"/>
                  </a:ext>
                </a:extLst>
              </a:tr>
              <a:tr h="507337">
                <a:tc>
                  <a:txBody>
                    <a:bodyPr/>
                    <a:lstStyle/>
                    <a:p>
                      <a:pPr algn="ctr" fontAlgn="ctr"/>
                      <a:r>
                        <a:rPr lang="en-GB" sz="2000" u="none" strike="noStrike" cap="none" spc="0">
                          <a:solidFill>
                            <a:schemeClr val="tx1"/>
                          </a:solidFill>
                          <a:effectLst/>
                        </a:rPr>
                        <a:t> </a:t>
                      </a:r>
                      <a:endParaRPr lang="en-GB" sz="2000" b="1" i="0" u="none" strike="noStrike" cap="none" spc="0">
                        <a:solidFill>
                          <a:schemeClr val="tx1"/>
                        </a:solidFill>
                        <a:effectLst/>
                        <a:latin typeface="Arial" panose="020B0604020202020204" pitchFamily="34" charset="0"/>
                      </a:endParaRPr>
                    </a:p>
                  </a:txBody>
                  <a:tcPr marL="15543" marR="15543" marT="149217" marB="0" anchor="ctr"/>
                </a:tc>
                <a:tc>
                  <a:txBody>
                    <a:bodyPr/>
                    <a:lstStyle/>
                    <a:p>
                      <a:pPr algn="ctr" fontAlgn="ctr"/>
                      <a:r>
                        <a:rPr lang="en-GB" sz="2000" u="none" strike="noStrike" cap="none" spc="0" dirty="0">
                          <a:solidFill>
                            <a:schemeClr val="tx1"/>
                          </a:solidFill>
                          <a:effectLst/>
                        </a:rPr>
                        <a:t>Outcome</a:t>
                      </a:r>
                      <a:endParaRPr lang="en-GB" sz="2000" b="0" i="0" u="none" strike="noStrike" cap="none" spc="0" dirty="0">
                        <a:solidFill>
                          <a:schemeClr val="tx1"/>
                        </a:solidFill>
                        <a:effectLst/>
                        <a:latin typeface="Arial" panose="020B0604020202020204" pitchFamily="34" charset="0"/>
                      </a:endParaRPr>
                    </a:p>
                  </a:txBody>
                  <a:tcPr marL="15543" marR="15543" marT="149217" marB="0" anchor="ctr"/>
                </a:tc>
                <a:tc>
                  <a:txBody>
                    <a:bodyPr/>
                    <a:lstStyle/>
                    <a:p>
                      <a:pPr algn="ctr" fontAlgn="ctr"/>
                      <a:r>
                        <a:rPr lang="en-GB" sz="2000" u="none" strike="noStrike" cap="none" spc="0" dirty="0">
                          <a:solidFill>
                            <a:schemeClr val="tx1"/>
                          </a:solidFill>
                          <a:effectLst/>
                        </a:rPr>
                        <a:t>Deadline</a:t>
                      </a:r>
                      <a:endParaRPr lang="en-GB" sz="2000" b="0" i="0" u="none" strike="noStrike" cap="none" spc="0" dirty="0">
                        <a:solidFill>
                          <a:schemeClr val="tx1"/>
                        </a:solidFill>
                        <a:effectLst/>
                        <a:latin typeface="Arial" panose="020B0604020202020204" pitchFamily="34" charset="0"/>
                      </a:endParaRPr>
                    </a:p>
                  </a:txBody>
                  <a:tcPr marL="15543" marR="15543" marT="149217" marB="0" anchor="ctr"/>
                </a:tc>
                <a:tc>
                  <a:txBody>
                    <a:bodyPr/>
                    <a:lstStyle/>
                    <a:p>
                      <a:pPr algn="l" fontAlgn="b"/>
                      <a:r>
                        <a:rPr lang="en-GB" sz="2000" u="none" strike="noStrike" cap="none" spc="0">
                          <a:solidFill>
                            <a:schemeClr val="tx1"/>
                          </a:solidFill>
                          <a:effectLst/>
                        </a:rPr>
                        <a:t> </a:t>
                      </a:r>
                      <a:endParaRPr lang="en-GB" sz="2000" b="0" i="0" u="none" strike="noStrike" cap="none" spc="0">
                        <a:solidFill>
                          <a:schemeClr val="tx1"/>
                        </a:solidFill>
                        <a:effectLst/>
                        <a:latin typeface="Calibri" panose="020F0502020204030204" pitchFamily="34" charset="0"/>
                      </a:endParaRPr>
                    </a:p>
                  </a:txBody>
                  <a:tcPr marL="15543" marR="15543" marT="149217" marB="0" anchor="b"/>
                </a:tc>
                <a:extLst>
                  <a:ext uri="{0D108BD9-81ED-4DB2-BD59-A6C34878D82A}">
                    <a16:rowId xmlns:a16="http://schemas.microsoft.com/office/drawing/2014/main" val="3834641152"/>
                  </a:ext>
                </a:extLst>
              </a:tr>
              <a:tr h="1148969">
                <a:tc>
                  <a:txBody>
                    <a:bodyPr/>
                    <a:lstStyle/>
                    <a:p>
                      <a:pPr algn="ctr" fontAlgn="ctr"/>
                      <a:r>
                        <a:rPr lang="en-GB" sz="2000" u="none" strike="noStrike" cap="none" spc="0" dirty="0">
                          <a:solidFill>
                            <a:schemeClr val="tx1"/>
                          </a:solidFill>
                          <a:effectLst/>
                        </a:rPr>
                        <a:t>Component 1 50%</a:t>
                      </a:r>
                      <a:endParaRPr lang="en-GB" sz="2000" b="1" i="0" u="none" strike="noStrike" cap="none" spc="0" dirty="0">
                        <a:solidFill>
                          <a:schemeClr val="tx1"/>
                        </a:solidFill>
                        <a:effectLst/>
                        <a:latin typeface="Arial" panose="020B0604020202020204" pitchFamily="34" charset="0"/>
                      </a:endParaRPr>
                    </a:p>
                  </a:txBody>
                  <a:tcPr marL="15543" marR="15543" marT="149217" marB="0" anchor="ctr"/>
                </a:tc>
                <a:tc rowSpan="2">
                  <a:txBody>
                    <a:bodyPr/>
                    <a:lstStyle/>
                    <a:p>
                      <a:pPr algn="just" fontAlgn="ctr"/>
                      <a:r>
                        <a:rPr lang="en-GB" sz="2000" u="none" strike="noStrike" cap="none" spc="0" dirty="0">
                          <a:solidFill>
                            <a:schemeClr val="tx1"/>
                          </a:solidFill>
                          <a:effectLst/>
                        </a:rPr>
                        <a:t>Demonstrate a robust understanding of the key principles of network programmability tools and languages to solve specific problems.</a:t>
                      </a:r>
                    </a:p>
                    <a:p>
                      <a:pPr algn="just" fontAlgn="ctr"/>
                      <a:r>
                        <a:rPr lang="en-GB" sz="2000" u="none" strike="noStrike" cap="none" spc="0" dirty="0">
                          <a:solidFill>
                            <a:schemeClr val="tx1"/>
                          </a:solidFill>
                          <a:effectLst/>
                        </a:rPr>
                        <a:t>Apply appropriate analysis, design, implementation and testing techniques for programming and automation of network devices.</a:t>
                      </a:r>
                      <a:endParaRPr lang="en-GB" sz="2000" b="0" i="0" u="none" strike="noStrike" cap="none" spc="0" dirty="0">
                        <a:solidFill>
                          <a:schemeClr val="tx1"/>
                        </a:solidFill>
                        <a:effectLst/>
                        <a:latin typeface="Calibri" panose="020F0502020204030204" pitchFamily="34" charset="0"/>
                      </a:endParaRPr>
                    </a:p>
                  </a:txBody>
                  <a:tcPr marL="15543" marR="15543" marT="149217" marB="0" anchor="ctr"/>
                </a:tc>
                <a:tc>
                  <a:txBody>
                    <a:bodyPr/>
                    <a:lstStyle/>
                    <a:p>
                      <a:pPr algn="ctr" fontAlgn="ctr"/>
                      <a:r>
                        <a:rPr lang="en-GB" sz="2000" u="none" strike="noStrike" cap="none" spc="0" dirty="0">
                          <a:solidFill>
                            <a:schemeClr val="tx1"/>
                          </a:solidFill>
                          <a:effectLst/>
                        </a:rPr>
                        <a:t>05/05/2023</a:t>
                      </a:r>
                      <a:endParaRPr lang="en-GB" sz="2000" b="1" i="0" u="none" strike="noStrike" cap="none" spc="0" dirty="0">
                        <a:solidFill>
                          <a:schemeClr val="tx1"/>
                        </a:solidFill>
                        <a:effectLst/>
                        <a:latin typeface="Arial" panose="020B0604020202020204" pitchFamily="34" charset="0"/>
                      </a:endParaRPr>
                    </a:p>
                  </a:txBody>
                  <a:tcPr marL="15543" marR="15543" marT="149217" marB="0" anchor="ctr"/>
                </a:tc>
                <a:tc>
                  <a:txBody>
                    <a:bodyPr/>
                    <a:lstStyle/>
                    <a:p>
                      <a:pPr algn="l" fontAlgn="ctr"/>
                      <a:r>
                        <a:rPr lang="en-GB" sz="2000" u="none" strike="noStrike" cap="none" spc="0" dirty="0">
                          <a:solidFill>
                            <a:schemeClr val="tx1"/>
                          </a:solidFill>
                          <a:effectLst/>
                        </a:rPr>
                        <a:t>Implementation (Group Work) and Report</a:t>
                      </a:r>
                      <a:endParaRPr lang="en-GB" sz="2000" b="1" i="0" u="none" strike="noStrike" cap="none" spc="0" dirty="0">
                        <a:solidFill>
                          <a:schemeClr val="tx1"/>
                        </a:solidFill>
                        <a:effectLst/>
                        <a:latin typeface="Arial" panose="020B0604020202020204" pitchFamily="34" charset="0"/>
                      </a:endParaRPr>
                    </a:p>
                  </a:txBody>
                  <a:tcPr marL="15543" marR="15543" marT="149217" marB="0" anchor="ctr"/>
                </a:tc>
                <a:extLst>
                  <a:ext uri="{0D108BD9-81ED-4DB2-BD59-A6C34878D82A}">
                    <a16:rowId xmlns:a16="http://schemas.microsoft.com/office/drawing/2014/main" val="1189940962"/>
                  </a:ext>
                </a:extLst>
              </a:tr>
              <a:tr h="1148969">
                <a:tc>
                  <a:txBody>
                    <a:bodyPr/>
                    <a:lstStyle/>
                    <a:p>
                      <a:pPr algn="ctr" fontAlgn="ctr"/>
                      <a:r>
                        <a:rPr lang="en-GB" sz="2000" u="none" strike="noStrike" cap="none" spc="0" dirty="0">
                          <a:solidFill>
                            <a:schemeClr val="tx1"/>
                          </a:solidFill>
                          <a:effectLst/>
                        </a:rPr>
                        <a:t>Component 2 50%</a:t>
                      </a:r>
                      <a:endParaRPr lang="en-GB" sz="2000" b="1" i="0" u="none" strike="noStrike" cap="none" spc="0" dirty="0">
                        <a:solidFill>
                          <a:schemeClr val="tx1"/>
                        </a:solidFill>
                        <a:effectLst/>
                        <a:latin typeface="Arial" panose="020B0604020202020204" pitchFamily="34" charset="0"/>
                      </a:endParaRPr>
                    </a:p>
                  </a:txBody>
                  <a:tcPr marL="15543" marR="15543" marT="149217" marB="0" anchor="ctr"/>
                </a:tc>
                <a:tc vMerge="1">
                  <a:txBody>
                    <a:bodyPr/>
                    <a:lstStyle/>
                    <a:p>
                      <a:endParaRPr lang="en-GB"/>
                    </a:p>
                  </a:txBody>
                  <a:tcPr/>
                </a:tc>
                <a:tc>
                  <a:txBody>
                    <a:bodyPr/>
                    <a:lstStyle/>
                    <a:p>
                      <a:pPr algn="ctr" fontAlgn="ctr"/>
                      <a:r>
                        <a:rPr lang="en-GB" sz="2000" u="none" strike="noStrike" cap="none" spc="0" dirty="0">
                          <a:solidFill>
                            <a:schemeClr val="tx1"/>
                          </a:solidFill>
                          <a:effectLst/>
                        </a:rPr>
                        <a:t>10/03/2023</a:t>
                      </a:r>
                      <a:endParaRPr lang="en-GB" sz="2000" b="1" i="0" u="none" strike="noStrike" cap="none" spc="0" dirty="0">
                        <a:solidFill>
                          <a:schemeClr val="tx1"/>
                        </a:solidFill>
                        <a:effectLst/>
                        <a:latin typeface="Arial" panose="020B0604020202020204" pitchFamily="34" charset="0"/>
                      </a:endParaRPr>
                    </a:p>
                  </a:txBody>
                  <a:tcPr marL="15543" marR="15543" marT="149217" marB="0" anchor="ctr"/>
                </a:tc>
                <a:tc>
                  <a:txBody>
                    <a:bodyPr/>
                    <a:lstStyle/>
                    <a:p>
                      <a:pPr algn="l" fontAlgn="ctr"/>
                      <a:r>
                        <a:rPr lang="en-GB" sz="2000" u="none" strike="noStrike" cap="none" spc="0" dirty="0">
                          <a:solidFill>
                            <a:schemeClr val="tx1"/>
                          </a:solidFill>
                          <a:effectLst/>
                        </a:rPr>
                        <a:t>Essay/ Report</a:t>
                      </a:r>
                      <a:endParaRPr lang="en-GB" sz="2000" b="1" i="0" u="none" strike="noStrike" cap="none" spc="0" dirty="0">
                        <a:solidFill>
                          <a:schemeClr val="tx1"/>
                        </a:solidFill>
                        <a:effectLst/>
                        <a:latin typeface="Arial" panose="020B0604020202020204" pitchFamily="34" charset="0"/>
                      </a:endParaRPr>
                    </a:p>
                  </a:txBody>
                  <a:tcPr marL="15543" marR="15543" marT="149217" marB="0" anchor="ctr"/>
                </a:tc>
                <a:extLst>
                  <a:ext uri="{0D108BD9-81ED-4DB2-BD59-A6C34878D82A}">
                    <a16:rowId xmlns:a16="http://schemas.microsoft.com/office/drawing/2014/main" val="3061917881"/>
                  </a:ext>
                </a:extLst>
              </a:tr>
            </a:tbl>
          </a:graphicData>
        </a:graphic>
      </p:graphicFrame>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Module</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68911" y="250571"/>
            <a:ext cx="10875944" cy="5393484"/>
          </a:xfrm>
        </p:spPr>
        <p:txBody>
          <a:bodyPr/>
          <a:lstStyle/>
          <a:p>
            <a:pPr marL="342900" indent="-342900" algn="just">
              <a:buFont typeface="Wingdings" panose="05000000000000000000" pitchFamily="2" charset="2"/>
              <a:buChar char="ü"/>
            </a:pPr>
            <a:r>
              <a:rPr lang="en-GB" sz="1800" b="1" dirty="0">
                <a:solidFill>
                  <a:srgbClr val="FF0000"/>
                </a:solidFill>
              </a:rPr>
              <a:t>Lectures &amp; Tutorials: </a:t>
            </a:r>
            <a:r>
              <a:rPr lang="en-GB" sz="1800" dirty="0">
                <a:solidFill>
                  <a:srgbClr val="FF0000"/>
                </a:solidFill>
              </a:rPr>
              <a:t>Face to Face – IQ 205 (Cisco Lab)</a:t>
            </a:r>
          </a:p>
          <a:p>
            <a:pPr marL="342900" indent="-342900" algn="just">
              <a:buFont typeface="Wingdings" panose="05000000000000000000" pitchFamily="2" charset="2"/>
              <a:buChar char="ü"/>
            </a:pPr>
            <a:r>
              <a:rPr lang="en-GB" sz="1800" b="1" dirty="0">
                <a:solidFill>
                  <a:srgbClr val="002060"/>
                </a:solidFill>
              </a:rPr>
              <a:t>Note: Due to the nature of this module, we don’t have separate Lecture/Tutorial Session. Both the session will have lectures and tutorials. The VM resources are available in Moodle to download</a:t>
            </a:r>
            <a:endParaRPr lang="en-GB" sz="1800" dirty="0">
              <a:solidFill>
                <a:srgbClr val="002060"/>
              </a:solidFill>
            </a:endParaRPr>
          </a:p>
          <a:p>
            <a:pPr marL="342900" indent="-342900" algn="just">
              <a:buFont typeface="Wingdings" panose="05000000000000000000" pitchFamily="2" charset="2"/>
              <a:buChar char="ü"/>
            </a:pPr>
            <a:r>
              <a:rPr lang="en-GB" sz="1800" b="1" dirty="0">
                <a:solidFill>
                  <a:srgbClr val="00B050"/>
                </a:solidFill>
              </a:rPr>
              <a:t>Assessments: </a:t>
            </a:r>
            <a:r>
              <a:rPr lang="en-GB" sz="1800" dirty="0">
                <a:solidFill>
                  <a:srgbClr val="00B050"/>
                </a:solidFill>
              </a:rPr>
              <a:t>2 Components</a:t>
            </a:r>
          </a:p>
          <a:p>
            <a:pPr marL="743010" lvl="1" indent="-342900" algn="just">
              <a:buFont typeface="Wingdings" panose="05000000000000000000" pitchFamily="2" charset="2"/>
              <a:buChar char="ü"/>
            </a:pPr>
            <a:r>
              <a:rPr lang="en-GB" sz="1800" dirty="0">
                <a:solidFill>
                  <a:srgbClr val="00B050"/>
                </a:solidFill>
              </a:rPr>
              <a:t>Component 1: Implementation and Report (50%)</a:t>
            </a:r>
          </a:p>
          <a:p>
            <a:pPr marL="1200210" lvl="2" indent="-342900" algn="just">
              <a:buFont typeface="Wingdings" panose="05000000000000000000" pitchFamily="2" charset="2"/>
              <a:buChar char="ü"/>
            </a:pPr>
            <a:r>
              <a:rPr lang="en-GB" sz="1800" dirty="0">
                <a:solidFill>
                  <a:srgbClr val="00B050"/>
                </a:solidFill>
              </a:rPr>
              <a:t>Part A: </a:t>
            </a:r>
          </a:p>
          <a:p>
            <a:pPr marL="1619250" lvl="2" indent="0" algn="just">
              <a:buNone/>
            </a:pPr>
            <a:r>
              <a:rPr lang="en-GB" i="1" dirty="0">
                <a:solidFill>
                  <a:srgbClr val="00B050"/>
                </a:solidFill>
                <a:ea typeface="MS Mincho" panose="02020609040205080304" pitchFamily="49" charset="-128"/>
                <a:cs typeface="Times New Roman" panose="02020603050405020304" pitchFamily="18" charset="0"/>
              </a:rPr>
              <a:t>Choose either Option 1 (Feature Enhancement) or Option 2 (Your own application). However, note that this is a Group Work. Decision is based on all group members.</a:t>
            </a:r>
            <a:endParaRPr lang="en-US" i="1" dirty="0">
              <a:solidFill>
                <a:srgbClr val="00B050"/>
              </a:solidFill>
              <a:ea typeface="MS Mincho" panose="02020609040205080304" pitchFamily="49" charset="-128"/>
              <a:cs typeface="Times New Roman" panose="02020603050405020304" pitchFamily="18" charset="0"/>
            </a:endParaRPr>
          </a:p>
          <a:p>
            <a:pPr marL="1200210" lvl="2" indent="-342900" algn="just">
              <a:buFont typeface="Wingdings" panose="05000000000000000000" pitchFamily="2" charset="2"/>
              <a:buChar char="ü"/>
            </a:pPr>
            <a:r>
              <a:rPr lang="en-GB" sz="1800" b="1" dirty="0">
                <a:solidFill>
                  <a:srgbClr val="00B050"/>
                </a:solidFill>
              </a:rPr>
              <a:t>Part B: </a:t>
            </a:r>
            <a:r>
              <a:rPr lang="en-GB" sz="1800" dirty="0">
                <a:solidFill>
                  <a:srgbClr val="00B050"/>
                </a:solidFill>
              </a:rPr>
              <a:t>Project Activity Sheets (Total: 4 Stages): Complete all the 4 stages and submit them along with your Code/ Implementation. </a:t>
            </a:r>
          </a:p>
          <a:p>
            <a:pPr marL="1200210" lvl="2" indent="-342900" algn="just">
              <a:buFont typeface="Wingdings" panose="05000000000000000000" pitchFamily="2" charset="2"/>
              <a:buChar char="ü"/>
            </a:pPr>
            <a:r>
              <a:rPr lang="en-GB" sz="1800" dirty="0">
                <a:solidFill>
                  <a:srgbClr val="002060"/>
                </a:solidFill>
              </a:rPr>
              <a:t>Deadline: 05th May 2023 at 1500 Hrs</a:t>
            </a:r>
          </a:p>
          <a:p>
            <a:pPr marL="857310" lvl="2" indent="0" algn="just">
              <a:buNone/>
            </a:pPr>
            <a:r>
              <a:rPr lang="en-GB" sz="1800" dirty="0">
                <a:solidFill>
                  <a:srgbClr val="00B050"/>
                </a:solidFill>
              </a:rPr>
              <a:t>Note: Code/ Implementation and part of Project Activity Sheets are based on Group Work. Only a part of the PA sheets require your individual contribution, that would reflect on your individual contribution considered for your marks. There is no group mark. Marks are awarded individually, based on the group work done.</a:t>
            </a:r>
          </a:p>
          <a:p>
            <a:pPr marL="743010" lvl="1" indent="-342900" algn="just">
              <a:buFont typeface="Wingdings" panose="05000000000000000000" pitchFamily="2" charset="2"/>
              <a:buChar char="ü"/>
            </a:pPr>
            <a:r>
              <a:rPr lang="en-GB" sz="1800" dirty="0">
                <a:solidFill>
                  <a:srgbClr val="00B050"/>
                </a:solidFill>
              </a:rPr>
              <a:t>Component 2: Essay (50%)</a:t>
            </a:r>
          </a:p>
          <a:p>
            <a:pPr marL="1200210" lvl="2" indent="-342900" algn="just">
              <a:buFont typeface="Courier New" panose="02070309020205020404" pitchFamily="49" charset="0"/>
              <a:buChar char="o"/>
            </a:pPr>
            <a:r>
              <a:rPr lang="en-GB" sz="1800" dirty="0">
                <a:solidFill>
                  <a:srgbClr val="00B050"/>
                </a:solidFill>
              </a:rPr>
              <a:t>Research work. Individual contribution.</a:t>
            </a:r>
          </a:p>
          <a:p>
            <a:pPr marL="1200210" lvl="2" indent="-342900" algn="just">
              <a:buFont typeface="Courier New" panose="02070309020205020404" pitchFamily="49" charset="0"/>
              <a:buChar char="o"/>
            </a:pPr>
            <a:r>
              <a:rPr lang="en-GB" sz="1800" dirty="0">
                <a:solidFill>
                  <a:srgbClr val="002060"/>
                </a:solidFill>
              </a:rPr>
              <a:t>Deadline: 10th March 2023 at 1500 Hrs</a:t>
            </a:r>
          </a:p>
        </p:txBody>
      </p:sp>
    </p:spTree>
    <p:custDataLst>
      <p:tags r:id="rId1"/>
    </p:custDataLst>
    <p:extLst>
      <p:ext uri="{BB962C8B-B14F-4D97-AF65-F5344CB8AC3E}">
        <p14:creationId xmlns:p14="http://schemas.microsoft.com/office/powerpoint/2010/main" val="3133872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Other Opportunities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632883" y="975784"/>
            <a:ext cx="10578455" cy="4455952"/>
          </a:xfrm>
        </p:spPr>
        <p:txBody>
          <a:bodyPr/>
          <a:lstStyle/>
          <a:p>
            <a:pPr marL="342900" indent="-342900" algn="just">
              <a:buFont typeface="Wingdings" panose="05000000000000000000" pitchFamily="2" charset="2"/>
              <a:buChar char="ü"/>
            </a:pPr>
            <a:r>
              <a:rPr lang="en-GB" b="1" dirty="0">
                <a:solidFill>
                  <a:srgbClr val="FF0000"/>
                </a:solidFill>
              </a:rPr>
              <a:t>Cisco Networking Academy Courses </a:t>
            </a:r>
          </a:p>
          <a:p>
            <a:pPr marL="743010" lvl="1" indent="-342900" algn="just">
              <a:buFont typeface="Wingdings" panose="05000000000000000000" pitchFamily="2" charset="2"/>
              <a:buChar char="ü"/>
            </a:pPr>
            <a:r>
              <a:rPr lang="en-GB" sz="1800" b="1" dirty="0">
                <a:solidFill>
                  <a:srgbClr val="FF0000"/>
                </a:solidFill>
              </a:rPr>
              <a:t>Devnet Associate</a:t>
            </a:r>
          </a:p>
          <a:p>
            <a:pPr marL="400110" lvl="1" indent="0" algn="just">
              <a:buNone/>
            </a:pPr>
            <a:r>
              <a:rPr lang="en-GB" sz="2000" b="1" i="1" dirty="0">
                <a:solidFill>
                  <a:srgbClr val="FF0000"/>
                </a:solidFill>
              </a:rPr>
              <a:t>	</a:t>
            </a:r>
          </a:p>
          <a:p>
            <a:pPr marL="0" indent="0" algn="just"/>
            <a:r>
              <a:rPr lang="en-GB" dirty="0">
                <a:solidFill>
                  <a:srgbClr val="002060"/>
                </a:solidFill>
              </a:rPr>
              <a:t>What is the future?</a:t>
            </a:r>
          </a:p>
          <a:p>
            <a:pPr marL="0" indent="0" algn="just"/>
            <a:endParaRPr lang="en-GB" dirty="0">
              <a:solidFill>
                <a:srgbClr val="002060"/>
              </a:solidFill>
            </a:endParaRPr>
          </a:p>
          <a:p>
            <a:pPr marL="0" indent="0" algn="just"/>
            <a:r>
              <a:rPr lang="en-GB" i="1" dirty="0">
                <a:solidFill>
                  <a:srgbClr val="002060"/>
                </a:solidFill>
              </a:rPr>
              <a:t>Successfully completing this CCNA Devnet Associate Course will help you in acquiring CCNA Devnet Associate Certification. (Based on your completion, you may be eligible for Networking Academy discount)</a:t>
            </a:r>
          </a:p>
        </p:txBody>
      </p:sp>
      <p:pic>
        <p:nvPicPr>
          <p:cNvPr id="2" name="Picture 1" descr="A picture containing text&#10;&#10;Description automatically generated">
            <a:extLst>
              <a:ext uri="{FF2B5EF4-FFF2-40B4-BE49-F238E27FC236}">
                <a16:creationId xmlns:a16="http://schemas.microsoft.com/office/drawing/2014/main" id="{55576ECA-8991-186C-501E-C3D6C5372AC4}"/>
              </a:ext>
            </a:extLst>
          </p:cNvPr>
          <p:cNvPicPr>
            <a:picLocks noChangeAspect="1"/>
          </p:cNvPicPr>
          <p:nvPr/>
        </p:nvPicPr>
        <p:blipFill>
          <a:blip r:embed="rId4">
            <a:duotone>
              <a:prstClr val="black"/>
              <a:schemeClr val="accent1">
                <a:tint val="45000"/>
                <a:satMod val="400000"/>
              </a:schemeClr>
            </a:duotone>
          </a:blip>
          <a:stretch>
            <a:fillRect/>
          </a:stretch>
        </p:blipFill>
        <p:spPr>
          <a:xfrm>
            <a:off x="9135172" y="338777"/>
            <a:ext cx="2625028" cy="637007"/>
          </a:xfrm>
          <a:prstGeom prst="rect">
            <a:avLst/>
          </a:prstGeom>
        </p:spPr>
      </p:pic>
    </p:spTree>
    <p:custDataLst>
      <p:tags r:id="rId1"/>
    </p:custDataLst>
    <p:extLst>
      <p:ext uri="{BB962C8B-B14F-4D97-AF65-F5344CB8AC3E}">
        <p14:creationId xmlns:p14="http://schemas.microsoft.com/office/powerpoint/2010/main" val="1518318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GB" sz="2133" dirty="0"/>
              <a:t>Module Contact</a:t>
            </a:r>
            <a:br>
              <a:rPr lang="en-GB" sz="2133" dirty="0"/>
            </a:br>
            <a:endParaRPr lang="en-US" sz="2133" dirty="0"/>
          </a:p>
        </p:txBody>
      </p:sp>
      <p:sp>
        <p:nvSpPr>
          <p:cNvPr id="4" name="Rectangle 3"/>
          <p:cNvSpPr/>
          <p:nvPr/>
        </p:nvSpPr>
        <p:spPr>
          <a:xfrm>
            <a:off x="132881" y="874494"/>
            <a:ext cx="11733298" cy="4247317"/>
          </a:xfrm>
          <a:prstGeom prst="rect">
            <a:avLst/>
          </a:prstGeom>
        </p:spPr>
        <p:txBody>
          <a:bodyPr wrap="square">
            <a:spAutoFit/>
          </a:bodyPr>
          <a:lstStyle/>
          <a:p>
            <a:pPr marL="400110" lvl="1" algn="just"/>
            <a:r>
              <a:rPr lang="en-GB" b="1" dirty="0">
                <a:solidFill>
                  <a:srgbClr val="004C69"/>
                </a:solidFill>
                <a:sym typeface="Wingdings" panose="05000000000000000000" pitchFamily="2" charset="2"/>
              </a:rPr>
              <a:t>If you have any challenges in this module/ in my approach, your 1</a:t>
            </a:r>
            <a:r>
              <a:rPr lang="en-GB" b="1" baseline="30000" dirty="0">
                <a:solidFill>
                  <a:srgbClr val="004C69"/>
                </a:solidFill>
                <a:sym typeface="Wingdings" panose="05000000000000000000" pitchFamily="2" charset="2"/>
              </a:rPr>
              <a:t>st</a:t>
            </a:r>
            <a:r>
              <a:rPr lang="en-GB" b="1" dirty="0">
                <a:solidFill>
                  <a:srgbClr val="004C69"/>
                </a:solidFill>
                <a:sym typeface="Wingdings" panose="05000000000000000000" pitchFamily="2" charset="2"/>
              </a:rPr>
              <a:t> point of contact is ME!!! – Talk to me and resolve immediately!!! I am happy to help!!! </a:t>
            </a:r>
          </a:p>
          <a:p>
            <a:pPr marL="400110" lvl="1" algn="just"/>
            <a:endParaRPr lang="en-GB" b="1" dirty="0">
              <a:solidFill>
                <a:srgbClr val="004C69"/>
              </a:solidFill>
              <a:sym typeface="Wingdings" panose="05000000000000000000" pitchFamily="2" charset="2"/>
            </a:endParaRPr>
          </a:p>
          <a:p>
            <a:pPr marL="400110" lvl="1" algn="just"/>
            <a:r>
              <a:rPr lang="en-GB" b="1" dirty="0">
                <a:solidFill>
                  <a:srgbClr val="004C69"/>
                </a:solidFill>
                <a:sym typeface="Wingdings" panose="05000000000000000000" pitchFamily="2" charset="2"/>
              </a:rPr>
              <a:t>I target to reply back to my emails at the earliest. </a:t>
            </a:r>
            <a:r>
              <a:rPr lang="en-GB" b="1" dirty="0">
                <a:solidFill>
                  <a:srgbClr val="004C69"/>
                </a:solidFill>
              </a:rPr>
              <a:t>You shall expect replies to emails from me on Mondays, Tuesdays and Wednesdays between 5.00 p.m. and 7.00 p.m. </a:t>
            </a:r>
          </a:p>
          <a:p>
            <a:pPr marL="400110" lvl="1" algn="just"/>
            <a:endParaRPr lang="en-GB" b="1" dirty="0">
              <a:solidFill>
                <a:srgbClr val="004C69"/>
              </a:solidFill>
            </a:endParaRPr>
          </a:p>
          <a:p>
            <a:pPr marL="400110" lvl="1" algn="just"/>
            <a:r>
              <a:rPr lang="en-GB" b="1" dirty="0">
                <a:solidFill>
                  <a:srgbClr val="004C69"/>
                </a:solidFill>
              </a:rPr>
              <a:t>If you have any queries on Wednesdays and Thursdays, please discuss during the Lecture session on Thursday. Due to my Teaching commitments, any emails to me after 5.00 pm on Wednesdays will be answered only on the following Mondays). </a:t>
            </a:r>
          </a:p>
          <a:p>
            <a:pPr marL="400110" lvl="1" algn="just"/>
            <a:endParaRPr lang="en-GB" b="1" dirty="0">
              <a:solidFill>
                <a:srgbClr val="004C69"/>
              </a:solidFill>
            </a:endParaRPr>
          </a:p>
          <a:p>
            <a:pPr marL="400110" lvl="1" algn="just"/>
            <a:r>
              <a:rPr lang="en-GB" b="1" dirty="0">
                <a:solidFill>
                  <a:srgbClr val="004C69"/>
                </a:solidFill>
              </a:rPr>
              <a:t>For any urgent queries, use Teams chat. If you want to meet me and discuss with regards to the module (outside the Lecture session) schedule an appointment via email/ Teams chat in advance (only if needed))</a:t>
            </a:r>
            <a:endParaRPr lang="en-GB" b="1" dirty="0">
              <a:solidFill>
                <a:srgbClr val="004C69"/>
              </a:solidFill>
              <a:sym typeface="Wingdings" panose="05000000000000000000" pitchFamily="2" charset="2"/>
            </a:endParaRPr>
          </a:p>
          <a:p>
            <a:pPr marL="400110" lvl="1" algn="just"/>
            <a:endParaRPr lang="en-GB" b="1" dirty="0">
              <a:solidFill>
                <a:srgbClr val="004C69"/>
              </a:solidFill>
              <a:sym typeface="Wingdings" panose="05000000000000000000" pitchFamily="2" charset="2"/>
            </a:endParaRPr>
          </a:p>
          <a:p>
            <a:pPr marL="400110" lvl="1" algn="just"/>
            <a:r>
              <a:rPr lang="en-GB" b="1" dirty="0">
                <a:solidFill>
                  <a:srgbClr val="004C69"/>
                </a:solidFill>
                <a:sym typeface="Wingdings" panose="05000000000000000000" pitchFamily="2" charset="2"/>
              </a:rPr>
              <a:t>If you have any common questions which could be useful for other students in this group, try to post the question during the lecture session. If you need to ask in private, we shall breakout to a different room to talk!!!</a:t>
            </a:r>
            <a:endParaRPr lang="en-GB" b="1" dirty="0">
              <a:solidFill>
                <a:srgbClr val="004C69"/>
              </a:solidFill>
            </a:endParaRPr>
          </a:p>
        </p:txBody>
      </p:sp>
    </p:spTree>
    <p:custDataLst>
      <p:tags r:id="rId1"/>
    </p:custDataLst>
    <p:extLst>
      <p:ext uri="{BB962C8B-B14F-4D97-AF65-F5344CB8AC3E}">
        <p14:creationId xmlns:p14="http://schemas.microsoft.com/office/powerpoint/2010/main" val="2448325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Networking </a:t>
            </a:r>
          </a:p>
          <a:p>
            <a:r>
              <a:rPr lang="en-GB" i="1"/>
              <a:t>(ACCA5024</a:t>
            </a:r>
            <a:r>
              <a:rPr lang="en-GB" i="1" dirty="0"/>
              <a:t>)</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580</TotalTime>
  <Words>775</Words>
  <Application>Microsoft Office PowerPoint</Application>
  <PresentationFormat>Widescreen</PresentationFormat>
  <Paragraphs>84</Paragraphs>
  <Slides>9</Slides>
  <Notes>4</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9</vt:i4>
      </vt:variant>
    </vt:vector>
  </HeadingPairs>
  <TitlesOfParts>
    <vt:vector size="19"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I am Nitheesh Murugan Kaliyamurthy</vt:lpstr>
      <vt:lpstr>Our Module Plans</vt:lpstr>
      <vt:lpstr>Module</vt:lpstr>
      <vt:lpstr>Other Opportunities </vt:lpstr>
      <vt:lpstr>Module Contact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55</cp:revision>
  <dcterms:created xsi:type="dcterms:W3CDTF">2021-03-05T06:07:01Z</dcterms:created>
  <dcterms:modified xsi:type="dcterms:W3CDTF">2023-02-02T05:45:39Z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