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jpg"/><Relationship Id="rId4" Type="http://schemas.openxmlformats.org/officeDocument/2006/relationships/image" Target="../media/image3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E2A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5940" y="1343640"/>
            <a:ext cx="5419725" cy="438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rgbClr val="DCE2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160134" y="1343640"/>
            <a:ext cx="5381625" cy="3679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50" b="0" i="0">
                <a:solidFill>
                  <a:srgbClr val="DCE2EF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126483"/>
            <a:ext cx="12191999" cy="73151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18482" y="449326"/>
            <a:ext cx="2955035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754370" y="2290420"/>
            <a:ext cx="6235700" cy="33896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70698" y="6520078"/>
            <a:ext cx="260519" cy="2209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1" i="0">
                <a:solidFill>
                  <a:srgbClr val="F1D99F"/>
                </a:solidFill>
                <a:latin typeface="Calibri"/>
                <a:cs typeface="Calibri"/>
              </a:defRPr>
            </a:lvl1pPr>
          </a:lstStyle>
          <a:p>
            <a:pPr marL="64135">
              <a:lnSpc>
                <a:spcPts val="860"/>
              </a:lnSpc>
            </a:pPr>
            <a:fld id="{81D60167-4931-47E6-BA6A-407CBD079E47}" type="slidenum"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#</a:t>
            </a:fld>
            <a:endParaRPr sz="800">
              <a:latin typeface="Calibri"/>
              <a:cs typeface="Calibri"/>
            </a:endParaRP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image" Target="../media/image8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8.png"/><Relationship Id="rId6" Type="http://schemas.openxmlformats.org/officeDocument/2006/relationships/image" Target="../media/image7.png"/><Relationship Id="rId7" Type="http://schemas.openxmlformats.org/officeDocument/2006/relationships/image" Target="../media/image1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Relationship Id="rId4" Type="http://schemas.openxmlformats.org/officeDocument/2006/relationships/image" Target="../media/image11.png"/><Relationship Id="rId5" Type="http://schemas.openxmlformats.org/officeDocument/2006/relationships/image" Target="../media/image14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17.png"/><Relationship Id="rId5" Type="http://schemas.openxmlformats.org/officeDocument/2006/relationships/image" Target="../media/image21.png"/><Relationship Id="rId6" Type="http://schemas.openxmlformats.org/officeDocument/2006/relationships/image" Target="../media/image12.png"/><Relationship Id="rId7" Type="http://schemas.openxmlformats.org/officeDocument/2006/relationships/image" Target="../media/image22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2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2.png"/><Relationship Id="rId4" Type="http://schemas.openxmlformats.org/officeDocument/2006/relationships/image" Target="../media/image1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Relationship Id="rId3" Type="http://schemas.openxmlformats.org/officeDocument/2006/relationships/image" Target="../media/image25.png"/><Relationship Id="rId4" Type="http://schemas.openxmlformats.org/officeDocument/2006/relationships/image" Target="../media/image14.png"/><Relationship Id="rId5" Type="http://schemas.openxmlformats.org/officeDocument/2006/relationships/image" Target="../media/image6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28.png"/><Relationship Id="rId5" Type="http://schemas.openxmlformats.org/officeDocument/2006/relationships/image" Target="../media/image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0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1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2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4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5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6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7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8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2.jpg"/><Relationship Id="rId4" Type="http://schemas.openxmlformats.org/officeDocument/2006/relationships/image" Target="../media/image39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0.png"/><Relationship Id="rId3" Type="http://schemas.openxmlformats.org/officeDocument/2006/relationships/image" Target="../media/image41.jp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7.jp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8900159" y="0"/>
            <a:ext cx="3291840" cy="2865120"/>
          </a:xfrm>
          <a:custGeom>
            <a:avLst/>
            <a:gdLst/>
            <a:ahLst/>
            <a:cxnLst/>
            <a:rect l="l" t="t" r="r" b="b"/>
            <a:pathLst>
              <a:path w="3291840" h="2865120">
                <a:moveTo>
                  <a:pt x="3291839" y="0"/>
                </a:moveTo>
                <a:lnTo>
                  <a:pt x="248306" y="0"/>
                </a:lnTo>
                <a:lnTo>
                  <a:pt x="239884" y="14771"/>
                </a:lnTo>
                <a:lnTo>
                  <a:pt x="218499" y="54416"/>
                </a:lnTo>
                <a:lnTo>
                  <a:pt x="198022" y="94613"/>
                </a:lnTo>
                <a:lnTo>
                  <a:pt x="178469" y="135348"/>
                </a:lnTo>
                <a:lnTo>
                  <a:pt x="159852" y="176607"/>
                </a:lnTo>
                <a:lnTo>
                  <a:pt x="142186" y="218376"/>
                </a:lnTo>
                <a:lnTo>
                  <a:pt x="125484" y="260642"/>
                </a:lnTo>
                <a:lnTo>
                  <a:pt x="109759" y="303391"/>
                </a:lnTo>
                <a:lnTo>
                  <a:pt x="95027" y="346610"/>
                </a:lnTo>
                <a:lnTo>
                  <a:pt x="81299" y="390283"/>
                </a:lnTo>
                <a:lnTo>
                  <a:pt x="68591" y="434398"/>
                </a:lnTo>
                <a:lnTo>
                  <a:pt x="56916" y="478941"/>
                </a:lnTo>
                <a:lnTo>
                  <a:pt x="46288" y="523898"/>
                </a:lnTo>
                <a:lnTo>
                  <a:pt x="36719" y="569256"/>
                </a:lnTo>
                <a:lnTo>
                  <a:pt x="28226" y="615000"/>
                </a:lnTo>
                <a:lnTo>
                  <a:pt x="20819" y="661117"/>
                </a:lnTo>
                <a:lnTo>
                  <a:pt x="14515" y="707593"/>
                </a:lnTo>
                <a:lnTo>
                  <a:pt x="9326" y="754414"/>
                </a:lnTo>
                <a:lnTo>
                  <a:pt x="5266" y="801568"/>
                </a:lnTo>
                <a:lnTo>
                  <a:pt x="2350" y="849039"/>
                </a:lnTo>
                <a:lnTo>
                  <a:pt x="589" y="896814"/>
                </a:lnTo>
                <a:lnTo>
                  <a:pt x="0" y="944879"/>
                </a:lnTo>
                <a:lnTo>
                  <a:pt x="589" y="992945"/>
                </a:lnTo>
                <a:lnTo>
                  <a:pt x="2350" y="1040720"/>
                </a:lnTo>
                <a:lnTo>
                  <a:pt x="5266" y="1088191"/>
                </a:lnTo>
                <a:lnTo>
                  <a:pt x="9326" y="1135344"/>
                </a:lnTo>
                <a:lnTo>
                  <a:pt x="14515" y="1182166"/>
                </a:lnTo>
                <a:lnTo>
                  <a:pt x="20819" y="1228642"/>
                </a:lnTo>
                <a:lnTo>
                  <a:pt x="28226" y="1274759"/>
                </a:lnTo>
                <a:lnTo>
                  <a:pt x="36719" y="1320503"/>
                </a:lnTo>
                <a:lnTo>
                  <a:pt x="46288" y="1365860"/>
                </a:lnTo>
                <a:lnTo>
                  <a:pt x="56916" y="1410818"/>
                </a:lnTo>
                <a:lnTo>
                  <a:pt x="68591" y="1455361"/>
                </a:lnTo>
                <a:lnTo>
                  <a:pt x="81299" y="1499476"/>
                </a:lnTo>
                <a:lnTo>
                  <a:pt x="95027" y="1543149"/>
                </a:lnTo>
                <a:lnTo>
                  <a:pt x="109759" y="1586367"/>
                </a:lnTo>
                <a:lnTo>
                  <a:pt x="125484" y="1629116"/>
                </a:lnTo>
                <a:lnTo>
                  <a:pt x="142186" y="1671382"/>
                </a:lnTo>
                <a:lnTo>
                  <a:pt x="159852" y="1713152"/>
                </a:lnTo>
                <a:lnTo>
                  <a:pt x="178469" y="1754411"/>
                </a:lnTo>
                <a:lnTo>
                  <a:pt x="198022" y="1795146"/>
                </a:lnTo>
                <a:lnTo>
                  <a:pt x="218499" y="1835343"/>
                </a:lnTo>
                <a:lnTo>
                  <a:pt x="239884" y="1874988"/>
                </a:lnTo>
                <a:lnTo>
                  <a:pt x="262165" y="1914068"/>
                </a:lnTo>
                <a:lnTo>
                  <a:pt x="285328" y="1952569"/>
                </a:lnTo>
                <a:lnTo>
                  <a:pt x="309358" y="1990477"/>
                </a:lnTo>
                <a:lnTo>
                  <a:pt x="334243" y="2027778"/>
                </a:lnTo>
                <a:lnTo>
                  <a:pt x="359968" y="2064459"/>
                </a:lnTo>
                <a:lnTo>
                  <a:pt x="386519" y="2100506"/>
                </a:lnTo>
                <a:lnTo>
                  <a:pt x="413884" y="2135905"/>
                </a:lnTo>
                <a:lnTo>
                  <a:pt x="442048" y="2170642"/>
                </a:lnTo>
                <a:lnTo>
                  <a:pt x="470997" y="2204704"/>
                </a:lnTo>
                <a:lnTo>
                  <a:pt x="500718" y="2238077"/>
                </a:lnTo>
                <a:lnTo>
                  <a:pt x="531196" y="2270747"/>
                </a:lnTo>
                <a:lnTo>
                  <a:pt x="562419" y="2302700"/>
                </a:lnTo>
                <a:lnTo>
                  <a:pt x="594372" y="2333923"/>
                </a:lnTo>
                <a:lnTo>
                  <a:pt x="627042" y="2364401"/>
                </a:lnTo>
                <a:lnTo>
                  <a:pt x="660415" y="2394122"/>
                </a:lnTo>
                <a:lnTo>
                  <a:pt x="694477" y="2423071"/>
                </a:lnTo>
                <a:lnTo>
                  <a:pt x="729214" y="2451235"/>
                </a:lnTo>
                <a:lnTo>
                  <a:pt x="764613" y="2478599"/>
                </a:lnTo>
                <a:lnTo>
                  <a:pt x="800660" y="2505151"/>
                </a:lnTo>
                <a:lnTo>
                  <a:pt x="837341" y="2530876"/>
                </a:lnTo>
                <a:lnTo>
                  <a:pt x="874642" y="2555761"/>
                </a:lnTo>
                <a:lnTo>
                  <a:pt x="912550" y="2579791"/>
                </a:lnTo>
                <a:lnTo>
                  <a:pt x="951051" y="2602954"/>
                </a:lnTo>
                <a:lnTo>
                  <a:pt x="990131" y="2625235"/>
                </a:lnTo>
                <a:lnTo>
                  <a:pt x="1029776" y="2646620"/>
                </a:lnTo>
                <a:lnTo>
                  <a:pt x="1069973" y="2667096"/>
                </a:lnTo>
                <a:lnTo>
                  <a:pt x="1110708" y="2686650"/>
                </a:lnTo>
                <a:lnTo>
                  <a:pt x="1151967" y="2705267"/>
                </a:lnTo>
                <a:lnTo>
                  <a:pt x="1193737" y="2722933"/>
                </a:lnTo>
                <a:lnTo>
                  <a:pt x="1236003" y="2739635"/>
                </a:lnTo>
                <a:lnTo>
                  <a:pt x="1278752" y="2755360"/>
                </a:lnTo>
                <a:lnTo>
                  <a:pt x="1321970" y="2770092"/>
                </a:lnTo>
                <a:lnTo>
                  <a:pt x="1365643" y="2783819"/>
                </a:lnTo>
                <a:lnTo>
                  <a:pt x="1409758" y="2796528"/>
                </a:lnTo>
                <a:lnTo>
                  <a:pt x="1454301" y="2808203"/>
                </a:lnTo>
                <a:lnTo>
                  <a:pt x="1499258" y="2818831"/>
                </a:lnTo>
                <a:lnTo>
                  <a:pt x="1544616" y="2828399"/>
                </a:lnTo>
                <a:lnTo>
                  <a:pt x="1590360" y="2836893"/>
                </a:lnTo>
                <a:lnTo>
                  <a:pt x="1636477" y="2844299"/>
                </a:lnTo>
                <a:lnTo>
                  <a:pt x="1682953" y="2850604"/>
                </a:lnTo>
                <a:lnTo>
                  <a:pt x="1729775" y="2855793"/>
                </a:lnTo>
                <a:lnTo>
                  <a:pt x="1776928" y="2859852"/>
                </a:lnTo>
                <a:lnTo>
                  <a:pt x="1824399" y="2862769"/>
                </a:lnTo>
                <a:lnTo>
                  <a:pt x="1872174" y="2864530"/>
                </a:lnTo>
                <a:lnTo>
                  <a:pt x="1920240" y="2865119"/>
                </a:lnTo>
                <a:lnTo>
                  <a:pt x="1968305" y="2864530"/>
                </a:lnTo>
                <a:lnTo>
                  <a:pt x="2016080" y="2862769"/>
                </a:lnTo>
                <a:lnTo>
                  <a:pt x="2063551" y="2859852"/>
                </a:lnTo>
                <a:lnTo>
                  <a:pt x="2110704" y="2855793"/>
                </a:lnTo>
                <a:lnTo>
                  <a:pt x="2157526" y="2850604"/>
                </a:lnTo>
                <a:lnTo>
                  <a:pt x="2204002" y="2844299"/>
                </a:lnTo>
                <a:lnTo>
                  <a:pt x="2250119" y="2836893"/>
                </a:lnTo>
                <a:lnTo>
                  <a:pt x="2295863" y="2828399"/>
                </a:lnTo>
                <a:lnTo>
                  <a:pt x="2341221" y="2818831"/>
                </a:lnTo>
                <a:lnTo>
                  <a:pt x="2386178" y="2808203"/>
                </a:lnTo>
                <a:lnTo>
                  <a:pt x="2430721" y="2796528"/>
                </a:lnTo>
                <a:lnTo>
                  <a:pt x="2474836" y="2783819"/>
                </a:lnTo>
                <a:lnTo>
                  <a:pt x="2518509" y="2770092"/>
                </a:lnTo>
                <a:lnTo>
                  <a:pt x="2561727" y="2755360"/>
                </a:lnTo>
                <a:lnTo>
                  <a:pt x="2604476" y="2739635"/>
                </a:lnTo>
                <a:lnTo>
                  <a:pt x="2646742" y="2722933"/>
                </a:lnTo>
                <a:lnTo>
                  <a:pt x="2688512" y="2705267"/>
                </a:lnTo>
                <a:lnTo>
                  <a:pt x="2729771" y="2686650"/>
                </a:lnTo>
                <a:lnTo>
                  <a:pt x="2770506" y="2667096"/>
                </a:lnTo>
                <a:lnTo>
                  <a:pt x="2810703" y="2646620"/>
                </a:lnTo>
                <a:lnTo>
                  <a:pt x="2850348" y="2625235"/>
                </a:lnTo>
                <a:lnTo>
                  <a:pt x="2889428" y="2602954"/>
                </a:lnTo>
                <a:lnTo>
                  <a:pt x="2927929" y="2579791"/>
                </a:lnTo>
                <a:lnTo>
                  <a:pt x="2965837" y="2555761"/>
                </a:lnTo>
                <a:lnTo>
                  <a:pt x="3003138" y="2530876"/>
                </a:lnTo>
                <a:lnTo>
                  <a:pt x="3039819" y="2505151"/>
                </a:lnTo>
                <a:lnTo>
                  <a:pt x="3075866" y="2478599"/>
                </a:lnTo>
                <a:lnTo>
                  <a:pt x="3111265" y="2451235"/>
                </a:lnTo>
                <a:lnTo>
                  <a:pt x="3146002" y="2423071"/>
                </a:lnTo>
                <a:lnTo>
                  <a:pt x="3180064" y="2394122"/>
                </a:lnTo>
                <a:lnTo>
                  <a:pt x="3213437" y="2364401"/>
                </a:lnTo>
                <a:lnTo>
                  <a:pt x="3246107" y="2333923"/>
                </a:lnTo>
                <a:lnTo>
                  <a:pt x="3278060" y="2302700"/>
                </a:lnTo>
                <a:lnTo>
                  <a:pt x="3291839" y="2288598"/>
                </a:lnTo>
                <a:lnTo>
                  <a:pt x="3291839" y="0"/>
                </a:lnTo>
                <a:close/>
              </a:path>
            </a:pathLst>
          </a:custGeom>
          <a:solidFill>
            <a:srgbClr val="1E2760">
              <a:alpha val="54901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05459" y="554397"/>
            <a:ext cx="4681855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28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7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0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0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9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·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2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29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G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8160" y="1036319"/>
            <a:ext cx="2377440" cy="365760"/>
          </a:xfrm>
          <a:custGeom>
            <a:avLst/>
            <a:gdLst/>
            <a:ahLst/>
            <a:cxnLst/>
            <a:rect l="l" t="t" r="r" b="b"/>
            <a:pathLst>
              <a:path w="2377440" h="365759">
                <a:moveTo>
                  <a:pt x="2194560" y="0"/>
                </a:moveTo>
                <a:lnTo>
                  <a:pt x="182880" y="0"/>
                </a:lnTo>
                <a:lnTo>
                  <a:pt x="134264" y="6532"/>
                </a:lnTo>
                <a:lnTo>
                  <a:pt x="90578" y="24967"/>
                </a:lnTo>
                <a:lnTo>
                  <a:pt x="53565" y="53562"/>
                </a:lnTo>
                <a:lnTo>
                  <a:pt x="24969" y="90574"/>
                </a:lnTo>
                <a:lnTo>
                  <a:pt x="6532" y="134261"/>
                </a:lnTo>
                <a:lnTo>
                  <a:pt x="0" y="182880"/>
                </a:lnTo>
                <a:lnTo>
                  <a:pt x="6532" y="231498"/>
                </a:lnTo>
                <a:lnTo>
                  <a:pt x="24969" y="275185"/>
                </a:lnTo>
                <a:lnTo>
                  <a:pt x="53565" y="312197"/>
                </a:lnTo>
                <a:lnTo>
                  <a:pt x="90578" y="340792"/>
                </a:lnTo>
                <a:lnTo>
                  <a:pt x="134264" y="359227"/>
                </a:lnTo>
                <a:lnTo>
                  <a:pt x="182880" y="365760"/>
                </a:lnTo>
                <a:lnTo>
                  <a:pt x="2194560" y="365760"/>
                </a:lnTo>
                <a:lnTo>
                  <a:pt x="2243178" y="359227"/>
                </a:lnTo>
                <a:lnTo>
                  <a:pt x="2286865" y="340792"/>
                </a:lnTo>
                <a:lnTo>
                  <a:pt x="2323877" y="312197"/>
                </a:lnTo>
                <a:lnTo>
                  <a:pt x="2352472" y="275185"/>
                </a:lnTo>
                <a:lnTo>
                  <a:pt x="2370907" y="231498"/>
                </a:lnTo>
                <a:lnTo>
                  <a:pt x="2377440" y="182880"/>
                </a:lnTo>
                <a:lnTo>
                  <a:pt x="2370907" y="134261"/>
                </a:lnTo>
                <a:lnTo>
                  <a:pt x="2352472" y="90574"/>
                </a:lnTo>
                <a:lnTo>
                  <a:pt x="2323877" y="53562"/>
                </a:lnTo>
                <a:lnTo>
                  <a:pt x="2286865" y="24967"/>
                </a:lnTo>
                <a:lnTo>
                  <a:pt x="2243178" y="6532"/>
                </a:lnTo>
                <a:lnTo>
                  <a:pt x="2194560" y="0"/>
                </a:lnTo>
                <a:close/>
              </a:path>
            </a:pathLst>
          </a:custGeom>
          <a:solidFill>
            <a:srgbClr val="E94A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786079" y="1136988"/>
            <a:ext cx="1829435" cy="15240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800" spc="65" b="1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800" spc="1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65" b="1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800" spc="1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r>
              <a:rPr dirty="0" sz="800" spc="1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b="1">
                <a:solidFill>
                  <a:srgbClr val="FFFFFF"/>
                </a:solidFill>
                <a:latin typeface="Calibri"/>
                <a:cs typeface="Calibri"/>
              </a:rPr>
              <a:t>·</a:t>
            </a:r>
            <a:r>
              <a:rPr dirty="0" sz="800" spc="1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00" spc="60" b="1">
                <a:solidFill>
                  <a:srgbClr val="FFFFFF"/>
                </a:solidFill>
                <a:latin typeface="Calibri"/>
                <a:cs typeface="Calibri"/>
              </a:rPr>
              <a:t>JUSTIFICATION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822514" y="6530340"/>
            <a:ext cx="77470" cy="127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r>
              <a:rPr dirty="0" sz="800" spc="-50">
                <a:solidFill>
                  <a:srgbClr val="6B7180"/>
                </a:solidFill>
                <a:latin typeface="Calibri"/>
                <a:cs typeface="Calibri"/>
              </a:rPr>
              <a:t>4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5459" y="1785027"/>
            <a:ext cx="3935095" cy="839469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900" spc="-10" b="1">
                <a:solidFill>
                  <a:srgbClr val="FFFFFF"/>
                </a:solidFill>
                <a:latin typeface="Cambria"/>
                <a:cs typeface="Cambria"/>
              </a:rPr>
              <a:t>Justification</a:t>
            </a:r>
            <a:endParaRPr sz="29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450"/>
              </a:spcBef>
            </a:pP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Why</a:t>
            </a:r>
            <a:r>
              <a:rPr dirty="0" sz="1200" spc="-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this</a:t>
            </a:r>
            <a:r>
              <a:rPr dirty="0" sz="1200" spc="-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target</a:t>
            </a:r>
            <a:r>
              <a:rPr dirty="0" sz="1200" spc="-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group,</a:t>
            </a:r>
            <a:r>
              <a:rPr dirty="0" sz="1200" spc="-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why</a:t>
            </a:r>
            <a:r>
              <a:rPr dirty="0" sz="1200" spc="-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this</a:t>
            </a:r>
            <a:r>
              <a:rPr dirty="0" sz="1200" spc="-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problem,</a:t>
            </a:r>
            <a:r>
              <a:rPr dirty="0" sz="1200" spc="-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and</a:t>
            </a:r>
            <a:r>
              <a:rPr dirty="0" sz="1200" spc="-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why</a:t>
            </a:r>
            <a:r>
              <a:rPr dirty="0" sz="1200" spc="-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C9DCFB"/>
                </a:solidFill>
                <a:latin typeface="Calibri"/>
                <a:cs typeface="Calibri"/>
              </a:rPr>
              <a:t>our</a:t>
            </a:r>
            <a:r>
              <a:rPr dirty="0" sz="1200" spc="-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C9DCFB"/>
                </a:solidFill>
                <a:latin typeface="Calibri"/>
                <a:cs typeface="Calibri"/>
              </a:rPr>
              <a:t>response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459" y="3136307"/>
            <a:ext cx="82423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60" b="1">
                <a:solidFill>
                  <a:srgbClr val="E94A3B"/>
                </a:solidFill>
                <a:latin typeface="Calibri"/>
                <a:cs typeface="Calibri"/>
              </a:rPr>
              <a:t>STUDENT</a:t>
            </a:r>
            <a:r>
              <a:rPr dirty="0" sz="800" spc="19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800" spc="35" b="1">
                <a:solidFill>
                  <a:srgbClr val="E94A3B"/>
                </a:solidFill>
                <a:latin typeface="Calibri"/>
                <a:cs typeface="Calibri"/>
              </a:rPr>
              <a:t>NAME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5459" y="3360640"/>
            <a:ext cx="103695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MD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Rimon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Miah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46363" y="3136307"/>
            <a:ext cx="62865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60" b="1">
                <a:solidFill>
                  <a:srgbClr val="E94A3B"/>
                </a:solidFill>
                <a:latin typeface="Calibri"/>
                <a:cs typeface="Calibri"/>
              </a:rPr>
              <a:t>STUDENT</a:t>
            </a:r>
            <a:r>
              <a:rPr dirty="0" sz="800" spc="19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800" spc="-25" b="1">
                <a:solidFill>
                  <a:srgbClr val="E94A3B"/>
                </a:solidFill>
                <a:latin typeface="Calibri"/>
                <a:cs typeface="Calibri"/>
              </a:rPr>
              <a:t>ID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46363" y="3360640"/>
            <a:ext cx="56642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2509982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5459" y="3807036"/>
            <a:ext cx="523240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55" b="1">
                <a:solidFill>
                  <a:srgbClr val="E94A3B"/>
                </a:solidFill>
                <a:latin typeface="Calibri"/>
                <a:cs typeface="Calibri"/>
              </a:rPr>
              <a:t>LECTURER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5459" y="4031572"/>
            <a:ext cx="71882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Dr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Ping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Wu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346363" y="3807036"/>
            <a:ext cx="68897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55" b="1">
                <a:solidFill>
                  <a:srgbClr val="E94A3B"/>
                </a:solidFill>
                <a:latin typeface="Calibri"/>
                <a:cs typeface="Calibri"/>
              </a:rPr>
              <a:t>ASSIGNMENT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46363" y="4031572"/>
            <a:ext cx="26962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Component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–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Project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Presentation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8290560" y="731519"/>
            <a:ext cx="3779520" cy="3779520"/>
            <a:chOff x="8290560" y="731519"/>
            <a:chExt cx="3779520" cy="3779520"/>
          </a:xfrm>
        </p:grpSpPr>
        <p:sp>
          <p:nvSpPr>
            <p:cNvPr id="4" name="object 4"/>
            <p:cNvSpPr/>
            <p:nvPr/>
          </p:nvSpPr>
          <p:spPr>
            <a:xfrm>
              <a:off x="8290560" y="731519"/>
              <a:ext cx="3779520" cy="3779520"/>
            </a:xfrm>
            <a:custGeom>
              <a:avLst/>
              <a:gdLst/>
              <a:ahLst/>
              <a:cxnLst/>
              <a:rect l="l" t="t" r="r" b="b"/>
              <a:pathLst>
                <a:path w="3779520" h="3779520">
                  <a:moveTo>
                    <a:pt x="1889760" y="0"/>
                  </a:moveTo>
                  <a:lnTo>
                    <a:pt x="1841732" y="598"/>
                  </a:lnTo>
                  <a:lnTo>
                    <a:pt x="1793999" y="2384"/>
                  </a:lnTo>
                  <a:lnTo>
                    <a:pt x="1746576" y="5343"/>
                  </a:lnTo>
                  <a:lnTo>
                    <a:pt x="1699475" y="9461"/>
                  </a:lnTo>
                  <a:lnTo>
                    <a:pt x="1652712" y="14723"/>
                  </a:lnTo>
                  <a:lnTo>
                    <a:pt x="1606300" y="21117"/>
                  </a:lnTo>
                  <a:lnTo>
                    <a:pt x="1560254" y="28627"/>
                  </a:lnTo>
                  <a:lnTo>
                    <a:pt x="1514588" y="37239"/>
                  </a:lnTo>
                  <a:lnTo>
                    <a:pt x="1469315" y="46940"/>
                  </a:lnTo>
                  <a:lnTo>
                    <a:pt x="1424451" y="57714"/>
                  </a:lnTo>
                  <a:lnTo>
                    <a:pt x="1380009" y="69549"/>
                  </a:lnTo>
                  <a:lnTo>
                    <a:pt x="1336004" y="82429"/>
                  </a:lnTo>
                  <a:lnTo>
                    <a:pt x="1292449" y="96341"/>
                  </a:lnTo>
                  <a:lnTo>
                    <a:pt x="1249359" y="111270"/>
                  </a:lnTo>
                  <a:lnTo>
                    <a:pt x="1206748" y="127202"/>
                  </a:lnTo>
                  <a:lnTo>
                    <a:pt x="1164630" y="144123"/>
                  </a:lnTo>
                  <a:lnTo>
                    <a:pt x="1123020" y="162019"/>
                  </a:lnTo>
                  <a:lnTo>
                    <a:pt x="1081931" y="180876"/>
                  </a:lnTo>
                  <a:lnTo>
                    <a:pt x="1041377" y="200679"/>
                  </a:lnTo>
                  <a:lnTo>
                    <a:pt x="1001374" y="221414"/>
                  </a:lnTo>
                  <a:lnTo>
                    <a:pt x="961934" y="243068"/>
                  </a:lnTo>
                  <a:lnTo>
                    <a:pt x="923073" y="265626"/>
                  </a:lnTo>
                  <a:lnTo>
                    <a:pt x="884803" y="289073"/>
                  </a:lnTo>
                  <a:lnTo>
                    <a:pt x="847141" y="313397"/>
                  </a:lnTo>
                  <a:lnTo>
                    <a:pt x="810099" y="338581"/>
                  </a:lnTo>
                  <a:lnTo>
                    <a:pt x="773692" y="364613"/>
                  </a:lnTo>
                  <a:lnTo>
                    <a:pt x="737933" y="391479"/>
                  </a:lnTo>
                  <a:lnTo>
                    <a:pt x="702838" y="419163"/>
                  </a:lnTo>
                  <a:lnTo>
                    <a:pt x="668421" y="447652"/>
                  </a:lnTo>
                  <a:lnTo>
                    <a:pt x="634695" y="476932"/>
                  </a:lnTo>
                  <a:lnTo>
                    <a:pt x="601674" y="506988"/>
                  </a:lnTo>
                  <a:lnTo>
                    <a:pt x="569373" y="537807"/>
                  </a:lnTo>
                  <a:lnTo>
                    <a:pt x="537807" y="569373"/>
                  </a:lnTo>
                  <a:lnTo>
                    <a:pt x="506988" y="601674"/>
                  </a:lnTo>
                  <a:lnTo>
                    <a:pt x="476932" y="634695"/>
                  </a:lnTo>
                  <a:lnTo>
                    <a:pt x="447652" y="668421"/>
                  </a:lnTo>
                  <a:lnTo>
                    <a:pt x="419163" y="702838"/>
                  </a:lnTo>
                  <a:lnTo>
                    <a:pt x="391479" y="737933"/>
                  </a:lnTo>
                  <a:lnTo>
                    <a:pt x="364613" y="773692"/>
                  </a:lnTo>
                  <a:lnTo>
                    <a:pt x="338581" y="810099"/>
                  </a:lnTo>
                  <a:lnTo>
                    <a:pt x="313397" y="847141"/>
                  </a:lnTo>
                  <a:lnTo>
                    <a:pt x="289073" y="884803"/>
                  </a:lnTo>
                  <a:lnTo>
                    <a:pt x="265626" y="923073"/>
                  </a:lnTo>
                  <a:lnTo>
                    <a:pt x="243068" y="961934"/>
                  </a:lnTo>
                  <a:lnTo>
                    <a:pt x="221414" y="1001374"/>
                  </a:lnTo>
                  <a:lnTo>
                    <a:pt x="200679" y="1041377"/>
                  </a:lnTo>
                  <a:lnTo>
                    <a:pt x="180876" y="1081931"/>
                  </a:lnTo>
                  <a:lnTo>
                    <a:pt x="162019" y="1123020"/>
                  </a:lnTo>
                  <a:lnTo>
                    <a:pt x="144123" y="1164630"/>
                  </a:lnTo>
                  <a:lnTo>
                    <a:pt x="127202" y="1206748"/>
                  </a:lnTo>
                  <a:lnTo>
                    <a:pt x="111270" y="1249359"/>
                  </a:lnTo>
                  <a:lnTo>
                    <a:pt x="96341" y="1292449"/>
                  </a:lnTo>
                  <a:lnTo>
                    <a:pt x="82429" y="1336004"/>
                  </a:lnTo>
                  <a:lnTo>
                    <a:pt x="69549" y="1380009"/>
                  </a:lnTo>
                  <a:lnTo>
                    <a:pt x="57714" y="1424451"/>
                  </a:lnTo>
                  <a:lnTo>
                    <a:pt x="46940" y="1469315"/>
                  </a:lnTo>
                  <a:lnTo>
                    <a:pt x="37239" y="1514588"/>
                  </a:lnTo>
                  <a:lnTo>
                    <a:pt x="28627" y="1560254"/>
                  </a:lnTo>
                  <a:lnTo>
                    <a:pt x="21117" y="1606300"/>
                  </a:lnTo>
                  <a:lnTo>
                    <a:pt x="14723" y="1652712"/>
                  </a:lnTo>
                  <a:lnTo>
                    <a:pt x="9461" y="1699475"/>
                  </a:lnTo>
                  <a:lnTo>
                    <a:pt x="5343" y="1746576"/>
                  </a:lnTo>
                  <a:lnTo>
                    <a:pt x="2384" y="1793999"/>
                  </a:lnTo>
                  <a:lnTo>
                    <a:pt x="598" y="1841732"/>
                  </a:lnTo>
                  <a:lnTo>
                    <a:pt x="0" y="1889760"/>
                  </a:lnTo>
                  <a:lnTo>
                    <a:pt x="598" y="1937787"/>
                  </a:lnTo>
                  <a:lnTo>
                    <a:pt x="2384" y="1985520"/>
                  </a:lnTo>
                  <a:lnTo>
                    <a:pt x="5343" y="2032943"/>
                  </a:lnTo>
                  <a:lnTo>
                    <a:pt x="9461" y="2080044"/>
                  </a:lnTo>
                  <a:lnTo>
                    <a:pt x="14723" y="2126807"/>
                  </a:lnTo>
                  <a:lnTo>
                    <a:pt x="21117" y="2173219"/>
                  </a:lnTo>
                  <a:lnTo>
                    <a:pt x="28627" y="2219265"/>
                  </a:lnTo>
                  <a:lnTo>
                    <a:pt x="37239" y="2264931"/>
                  </a:lnTo>
                  <a:lnTo>
                    <a:pt x="46940" y="2310204"/>
                  </a:lnTo>
                  <a:lnTo>
                    <a:pt x="57714" y="2355068"/>
                  </a:lnTo>
                  <a:lnTo>
                    <a:pt x="69549" y="2399510"/>
                  </a:lnTo>
                  <a:lnTo>
                    <a:pt x="82429" y="2443515"/>
                  </a:lnTo>
                  <a:lnTo>
                    <a:pt x="96341" y="2487070"/>
                  </a:lnTo>
                  <a:lnTo>
                    <a:pt x="111270" y="2530160"/>
                  </a:lnTo>
                  <a:lnTo>
                    <a:pt x="127202" y="2572771"/>
                  </a:lnTo>
                  <a:lnTo>
                    <a:pt x="144123" y="2614889"/>
                  </a:lnTo>
                  <a:lnTo>
                    <a:pt x="162019" y="2656499"/>
                  </a:lnTo>
                  <a:lnTo>
                    <a:pt x="180876" y="2697588"/>
                  </a:lnTo>
                  <a:lnTo>
                    <a:pt x="200679" y="2738142"/>
                  </a:lnTo>
                  <a:lnTo>
                    <a:pt x="221414" y="2778145"/>
                  </a:lnTo>
                  <a:lnTo>
                    <a:pt x="243068" y="2817585"/>
                  </a:lnTo>
                  <a:lnTo>
                    <a:pt x="265626" y="2856447"/>
                  </a:lnTo>
                  <a:lnTo>
                    <a:pt x="289073" y="2894716"/>
                  </a:lnTo>
                  <a:lnTo>
                    <a:pt x="313397" y="2932378"/>
                  </a:lnTo>
                  <a:lnTo>
                    <a:pt x="338581" y="2969420"/>
                  </a:lnTo>
                  <a:lnTo>
                    <a:pt x="364613" y="3005827"/>
                  </a:lnTo>
                  <a:lnTo>
                    <a:pt x="391479" y="3041586"/>
                  </a:lnTo>
                  <a:lnTo>
                    <a:pt x="419163" y="3076681"/>
                  </a:lnTo>
                  <a:lnTo>
                    <a:pt x="447652" y="3111098"/>
                  </a:lnTo>
                  <a:lnTo>
                    <a:pt x="476932" y="3144825"/>
                  </a:lnTo>
                  <a:lnTo>
                    <a:pt x="506988" y="3177845"/>
                  </a:lnTo>
                  <a:lnTo>
                    <a:pt x="537807" y="3210146"/>
                  </a:lnTo>
                  <a:lnTo>
                    <a:pt x="569373" y="3241713"/>
                  </a:lnTo>
                  <a:lnTo>
                    <a:pt x="601674" y="3272531"/>
                  </a:lnTo>
                  <a:lnTo>
                    <a:pt x="634695" y="3302587"/>
                  </a:lnTo>
                  <a:lnTo>
                    <a:pt x="668421" y="3331867"/>
                  </a:lnTo>
                  <a:lnTo>
                    <a:pt x="702838" y="3360356"/>
                  </a:lnTo>
                  <a:lnTo>
                    <a:pt x="737933" y="3388040"/>
                  </a:lnTo>
                  <a:lnTo>
                    <a:pt x="773692" y="3414906"/>
                  </a:lnTo>
                  <a:lnTo>
                    <a:pt x="810099" y="3440938"/>
                  </a:lnTo>
                  <a:lnTo>
                    <a:pt x="847141" y="3466122"/>
                  </a:lnTo>
                  <a:lnTo>
                    <a:pt x="884803" y="3490446"/>
                  </a:lnTo>
                  <a:lnTo>
                    <a:pt x="923073" y="3513893"/>
                  </a:lnTo>
                  <a:lnTo>
                    <a:pt x="961934" y="3536451"/>
                  </a:lnTo>
                  <a:lnTo>
                    <a:pt x="1001374" y="3558105"/>
                  </a:lnTo>
                  <a:lnTo>
                    <a:pt x="1041377" y="3578840"/>
                  </a:lnTo>
                  <a:lnTo>
                    <a:pt x="1081931" y="3598643"/>
                  </a:lnTo>
                  <a:lnTo>
                    <a:pt x="1123020" y="3617500"/>
                  </a:lnTo>
                  <a:lnTo>
                    <a:pt x="1164630" y="3635396"/>
                  </a:lnTo>
                  <a:lnTo>
                    <a:pt x="1206748" y="3652317"/>
                  </a:lnTo>
                  <a:lnTo>
                    <a:pt x="1249359" y="3668249"/>
                  </a:lnTo>
                  <a:lnTo>
                    <a:pt x="1292449" y="3683178"/>
                  </a:lnTo>
                  <a:lnTo>
                    <a:pt x="1336004" y="3697090"/>
                  </a:lnTo>
                  <a:lnTo>
                    <a:pt x="1380009" y="3709970"/>
                  </a:lnTo>
                  <a:lnTo>
                    <a:pt x="1424451" y="3721805"/>
                  </a:lnTo>
                  <a:lnTo>
                    <a:pt x="1469315" y="3732579"/>
                  </a:lnTo>
                  <a:lnTo>
                    <a:pt x="1514588" y="3742280"/>
                  </a:lnTo>
                  <a:lnTo>
                    <a:pt x="1560254" y="3750892"/>
                  </a:lnTo>
                  <a:lnTo>
                    <a:pt x="1606300" y="3758402"/>
                  </a:lnTo>
                  <a:lnTo>
                    <a:pt x="1652712" y="3764796"/>
                  </a:lnTo>
                  <a:lnTo>
                    <a:pt x="1699475" y="3770059"/>
                  </a:lnTo>
                  <a:lnTo>
                    <a:pt x="1746576" y="3774177"/>
                  </a:lnTo>
                  <a:lnTo>
                    <a:pt x="1793999" y="3777135"/>
                  </a:lnTo>
                  <a:lnTo>
                    <a:pt x="1841732" y="3778921"/>
                  </a:lnTo>
                  <a:lnTo>
                    <a:pt x="1889760" y="3779520"/>
                  </a:lnTo>
                  <a:lnTo>
                    <a:pt x="1937787" y="3778921"/>
                  </a:lnTo>
                  <a:lnTo>
                    <a:pt x="1985520" y="3777135"/>
                  </a:lnTo>
                  <a:lnTo>
                    <a:pt x="2032943" y="3774177"/>
                  </a:lnTo>
                  <a:lnTo>
                    <a:pt x="2080044" y="3770059"/>
                  </a:lnTo>
                  <a:lnTo>
                    <a:pt x="2126807" y="3764796"/>
                  </a:lnTo>
                  <a:lnTo>
                    <a:pt x="2173219" y="3758402"/>
                  </a:lnTo>
                  <a:lnTo>
                    <a:pt x="2219265" y="3750892"/>
                  </a:lnTo>
                  <a:lnTo>
                    <a:pt x="2264931" y="3742280"/>
                  </a:lnTo>
                  <a:lnTo>
                    <a:pt x="2310204" y="3732579"/>
                  </a:lnTo>
                  <a:lnTo>
                    <a:pt x="2355068" y="3721805"/>
                  </a:lnTo>
                  <a:lnTo>
                    <a:pt x="2399510" y="3709970"/>
                  </a:lnTo>
                  <a:lnTo>
                    <a:pt x="2443515" y="3697090"/>
                  </a:lnTo>
                  <a:lnTo>
                    <a:pt x="2487070" y="3683178"/>
                  </a:lnTo>
                  <a:lnTo>
                    <a:pt x="2530160" y="3668249"/>
                  </a:lnTo>
                  <a:lnTo>
                    <a:pt x="2572771" y="3652317"/>
                  </a:lnTo>
                  <a:lnTo>
                    <a:pt x="2614889" y="3635396"/>
                  </a:lnTo>
                  <a:lnTo>
                    <a:pt x="2656499" y="3617500"/>
                  </a:lnTo>
                  <a:lnTo>
                    <a:pt x="2697588" y="3598643"/>
                  </a:lnTo>
                  <a:lnTo>
                    <a:pt x="2738142" y="3578840"/>
                  </a:lnTo>
                  <a:lnTo>
                    <a:pt x="2778145" y="3558105"/>
                  </a:lnTo>
                  <a:lnTo>
                    <a:pt x="2817585" y="3536451"/>
                  </a:lnTo>
                  <a:lnTo>
                    <a:pt x="2856447" y="3513893"/>
                  </a:lnTo>
                  <a:lnTo>
                    <a:pt x="2894716" y="3490446"/>
                  </a:lnTo>
                  <a:lnTo>
                    <a:pt x="2932378" y="3466122"/>
                  </a:lnTo>
                  <a:lnTo>
                    <a:pt x="2969420" y="3440938"/>
                  </a:lnTo>
                  <a:lnTo>
                    <a:pt x="3005827" y="3414906"/>
                  </a:lnTo>
                  <a:lnTo>
                    <a:pt x="3041586" y="3388040"/>
                  </a:lnTo>
                  <a:lnTo>
                    <a:pt x="3076681" y="3360356"/>
                  </a:lnTo>
                  <a:lnTo>
                    <a:pt x="3111098" y="3331867"/>
                  </a:lnTo>
                  <a:lnTo>
                    <a:pt x="3144825" y="3302587"/>
                  </a:lnTo>
                  <a:lnTo>
                    <a:pt x="3177845" y="3272531"/>
                  </a:lnTo>
                  <a:lnTo>
                    <a:pt x="3210146" y="3241713"/>
                  </a:lnTo>
                  <a:lnTo>
                    <a:pt x="3241713" y="3210146"/>
                  </a:lnTo>
                  <a:lnTo>
                    <a:pt x="3272531" y="3177845"/>
                  </a:lnTo>
                  <a:lnTo>
                    <a:pt x="3302587" y="3144825"/>
                  </a:lnTo>
                  <a:lnTo>
                    <a:pt x="3331867" y="3111098"/>
                  </a:lnTo>
                  <a:lnTo>
                    <a:pt x="3360356" y="3076681"/>
                  </a:lnTo>
                  <a:lnTo>
                    <a:pt x="3388040" y="3041586"/>
                  </a:lnTo>
                  <a:lnTo>
                    <a:pt x="3414906" y="3005827"/>
                  </a:lnTo>
                  <a:lnTo>
                    <a:pt x="3440938" y="2969420"/>
                  </a:lnTo>
                  <a:lnTo>
                    <a:pt x="3466122" y="2932378"/>
                  </a:lnTo>
                  <a:lnTo>
                    <a:pt x="3490446" y="2894716"/>
                  </a:lnTo>
                  <a:lnTo>
                    <a:pt x="3513893" y="2856447"/>
                  </a:lnTo>
                  <a:lnTo>
                    <a:pt x="3536451" y="2817585"/>
                  </a:lnTo>
                  <a:lnTo>
                    <a:pt x="3558105" y="2778145"/>
                  </a:lnTo>
                  <a:lnTo>
                    <a:pt x="3578840" y="2738142"/>
                  </a:lnTo>
                  <a:lnTo>
                    <a:pt x="3598643" y="2697588"/>
                  </a:lnTo>
                  <a:lnTo>
                    <a:pt x="3617500" y="2656499"/>
                  </a:lnTo>
                  <a:lnTo>
                    <a:pt x="3635396" y="2614889"/>
                  </a:lnTo>
                  <a:lnTo>
                    <a:pt x="3652317" y="2572771"/>
                  </a:lnTo>
                  <a:lnTo>
                    <a:pt x="3668249" y="2530160"/>
                  </a:lnTo>
                  <a:lnTo>
                    <a:pt x="3683178" y="2487070"/>
                  </a:lnTo>
                  <a:lnTo>
                    <a:pt x="3697090" y="2443515"/>
                  </a:lnTo>
                  <a:lnTo>
                    <a:pt x="3709970" y="2399510"/>
                  </a:lnTo>
                  <a:lnTo>
                    <a:pt x="3721805" y="2355068"/>
                  </a:lnTo>
                  <a:lnTo>
                    <a:pt x="3732579" y="2310204"/>
                  </a:lnTo>
                  <a:lnTo>
                    <a:pt x="3742280" y="2264931"/>
                  </a:lnTo>
                  <a:lnTo>
                    <a:pt x="3750892" y="2219265"/>
                  </a:lnTo>
                  <a:lnTo>
                    <a:pt x="3758402" y="2173219"/>
                  </a:lnTo>
                  <a:lnTo>
                    <a:pt x="3764796" y="2126807"/>
                  </a:lnTo>
                  <a:lnTo>
                    <a:pt x="3770059" y="2080044"/>
                  </a:lnTo>
                  <a:lnTo>
                    <a:pt x="3774177" y="2032943"/>
                  </a:lnTo>
                  <a:lnTo>
                    <a:pt x="3777135" y="1985520"/>
                  </a:lnTo>
                  <a:lnTo>
                    <a:pt x="3778921" y="1937787"/>
                  </a:lnTo>
                  <a:lnTo>
                    <a:pt x="3779520" y="1889760"/>
                  </a:lnTo>
                  <a:lnTo>
                    <a:pt x="3778921" y="1841732"/>
                  </a:lnTo>
                  <a:lnTo>
                    <a:pt x="3777135" y="1793999"/>
                  </a:lnTo>
                  <a:lnTo>
                    <a:pt x="3774177" y="1746576"/>
                  </a:lnTo>
                  <a:lnTo>
                    <a:pt x="3770059" y="1699475"/>
                  </a:lnTo>
                  <a:lnTo>
                    <a:pt x="3764796" y="1652712"/>
                  </a:lnTo>
                  <a:lnTo>
                    <a:pt x="3758402" y="1606300"/>
                  </a:lnTo>
                  <a:lnTo>
                    <a:pt x="3750892" y="1560254"/>
                  </a:lnTo>
                  <a:lnTo>
                    <a:pt x="3742280" y="1514588"/>
                  </a:lnTo>
                  <a:lnTo>
                    <a:pt x="3732579" y="1469315"/>
                  </a:lnTo>
                  <a:lnTo>
                    <a:pt x="3721805" y="1424451"/>
                  </a:lnTo>
                  <a:lnTo>
                    <a:pt x="3709970" y="1380009"/>
                  </a:lnTo>
                  <a:lnTo>
                    <a:pt x="3697090" y="1336004"/>
                  </a:lnTo>
                  <a:lnTo>
                    <a:pt x="3683178" y="1292449"/>
                  </a:lnTo>
                  <a:lnTo>
                    <a:pt x="3668249" y="1249359"/>
                  </a:lnTo>
                  <a:lnTo>
                    <a:pt x="3652317" y="1206748"/>
                  </a:lnTo>
                  <a:lnTo>
                    <a:pt x="3635396" y="1164630"/>
                  </a:lnTo>
                  <a:lnTo>
                    <a:pt x="3617500" y="1123020"/>
                  </a:lnTo>
                  <a:lnTo>
                    <a:pt x="3598643" y="1081931"/>
                  </a:lnTo>
                  <a:lnTo>
                    <a:pt x="3578840" y="1041377"/>
                  </a:lnTo>
                  <a:lnTo>
                    <a:pt x="3558105" y="1001374"/>
                  </a:lnTo>
                  <a:lnTo>
                    <a:pt x="3536451" y="961934"/>
                  </a:lnTo>
                  <a:lnTo>
                    <a:pt x="3513893" y="923073"/>
                  </a:lnTo>
                  <a:lnTo>
                    <a:pt x="3490446" y="884803"/>
                  </a:lnTo>
                  <a:lnTo>
                    <a:pt x="3466122" y="847141"/>
                  </a:lnTo>
                  <a:lnTo>
                    <a:pt x="3440938" y="810099"/>
                  </a:lnTo>
                  <a:lnTo>
                    <a:pt x="3414906" y="773692"/>
                  </a:lnTo>
                  <a:lnTo>
                    <a:pt x="3388040" y="737933"/>
                  </a:lnTo>
                  <a:lnTo>
                    <a:pt x="3360356" y="702838"/>
                  </a:lnTo>
                  <a:lnTo>
                    <a:pt x="3331867" y="668421"/>
                  </a:lnTo>
                  <a:lnTo>
                    <a:pt x="3302587" y="634695"/>
                  </a:lnTo>
                  <a:lnTo>
                    <a:pt x="3272531" y="601674"/>
                  </a:lnTo>
                  <a:lnTo>
                    <a:pt x="3241713" y="569373"/>
                  </a:lnTo>
                  <a:lnTo>
                    <a:pt x="3210146" y="537807"/>
                  </a:lnTo>
                  <a:lnTo>
                    <a:pt x="3177845" y="506988"/>
                  </a:lnTo>
                  <a:lnTo>
                    <a:pt x="3144825" y="476932"/>
                  </a:lnTo>
                  <a:lnTo>
                    <a:pt x="3111098" y="447652"/>
                  </a:lnTo>
                  <a:lnTo>
                    <a:pt x="3076681" y="419163"/>
                  </a:lnTo>
                  <a:lnTo>
                    <a:pt x="3041586" y="391479"/>
                  </a:lnTo>
                  <a:lnTo>
                    <a:pt x="3005827" y="364613"/>
                  </a:lnTo>
                  <a:lnTo>
                    <a:pt x="2969420" y="338581"/>
                  </a:lnTo>
                  <a:lnTo>
                    <a:pt x="2932378" y="313397"/>
                  </a:lnTo>
                  <a:lnTo>
                    <a:pt x="2894716" y="289073"/>
                  </a:lnTo>
                  <a:lnTo>
                    <a:pt x="2856447" y="265626"/>
                  </a:lnTo>
                  <a:lnTo>
                    <a:pt x="2817585" y="243068"/>
                  </a:lnTo>
                  <a:lnTo>
                    <a:pt x="2778145" y="221414"/>
                  </a:lnTo>
                  <a:lnTo>
                    <a:pt x="2738142" y="200679"/>
                  </a:lnTo>
                  <a:lnTo>
                    <a:pt x="2697588" y="180876"/>
                  </a:lnTo>
                  <a:lnTo>
                    <a:pt x="2656499" y="162019"/>
                  </a:lnTo>
                  <a:lnTo>
                    <a:pt x="2614889" y="144123"/>
                  </a:lnTo>
                  <a:lnTo>
                    <a:pt x="2572771" y="127202"/>
                  </a:lnTo>
                  <a:lnTo>
                    <a:pt x="2530160" y="111270"/>
                  </a:lnTo>
                  <a:lnTo>
                    <a:pt x="2487070" y="96341"/>
                  </a:lnTo>
                  <a:lnTo>
                    <a:pt x="2443515" y="82429"/>
                  </a:lnTo>
                  <a:lnTo>
                    <a:pt x="2399510" y="69549"/>
                  </a:lnTo>
                  <a:lnTo>
                    <a:pt x="2355068" y="57714"/>
                  </a:lnTo>
                  <a:lnTo>
                    <a:pt x="2310204" y="46940"/>
                  </a:lnTo>
                  <a:lnTo>
                    <a:pt x="2264931" y="37239"/>
                  </a:lnTo>
                  <a:lnTo>
                    <a:pt x="2219265" y="28627"/>
                  </a:lnTo>
                  <a:lnTo>
                    <a:pt x="2173219" y="21117"/>
                  </a:lnTo>
                  <a:lnTo>
                    <a:pt x="2126807" y="14723"/>
                  </a:lnTo>
                  <a:lnTo>
                    <a:pt x="2080044" y="9461"/>
                  </a:lnTo>
                  <a:lnTo>
                    <a:pt x="2032943" y="5343"/>
                  </a:lnTo>
                  <a:lnTo>
                    <a:pt x="1985520" y="2384"/>
                  </a:lnTo>
                  <a:lnTo>
                    <a:pt x="1937787" y="598"/>
                  </a:lnTo>
                  <a:lnTo>
                    <a:pt x="1889760" y="0"/>
                  </a:lnTo>
                  <a:close/>
                </a:path>
              </a:pathLst>
            </a:custGeom>
            <a:solidFill>
              <a:srgbClr val="1E2760">
                <a:alpha val="59999"/>
              </a:srgbClr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/home/claude/work/unpacked/ppt/media/image1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717280" y="975360"/>
              <a:ext cx="2682239" cy="3486911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505459" y="462584"/>
            <a:ext cx="4682490" cy="15748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27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7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0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0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9</a:t>
            </a:r>
            <a:r>
              <a:rPr dirty="0" sz="850" spc="27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·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2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29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D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G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27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505459" y="1169596"/>
            <a:ext cx="4904105" cy="1007744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5600"/>
              </a:lnSpc>
              <a:spcBef>
                <a:spcPts val="95"/>
              </a:spcBef>
            </a:pPr>
            <a:r>
              <a:rPr dirty="0" sz="3050">
                <a:latin typeface="Cambria"/>
                <a:cs typeface="Cambria"/>
              </a:rPr>
              <a:t>Digital</a:t>
            </a:r>
            <a:r>
              <a:rPr dirty="0" sz="3050" spc="-65">
                <a:latin typeface="Cambria"/>
                <a:cs typeface="Cambria"/>
              </a:rPr>
              <a:t> </a:t>
            </a:r>
            <a:r>
              <a:rPr dirty="0" sz="3050" spc="-20">
                <a:latin typeface="Cambria"/>
                <a:cs typeface="Cambria"/>
              </a:rPr>
              <a:t>Technology</a:t>
            </a:r>
            <a:r>
              <a:rPr dirty="0" sz="3050" spc="-40">
                <a:latin typeface="Cambria"/>
                <a:cs typeface="Cambria"/>
              </a:rPr>
              <a:t> </a:t>
            </a:r>
            <a:r>
              <a:rPr dirty="0" sz="3050" spc="-10">
                <a:latin typeface="Cambria"/>
                <a:cs typeface="Cambria"/>
              </a:rPr>
              <a:t>Overuse </a:t>
            </a:r>
            <a:r>
              <a:rPr dirty="0" sz="3050">
                <a:latin typeface="Cambria"/>
                <a:cs typeface="Cambria"/>
              </a:rPr>
              <a:t>and</a:t>
            </a:r>
            <a:r>
              <a:rPr dirty="0" sz="3050" spc="-25">
                <a:latin typeface="Cambria"/>
                <a:cs typeface="Cambria"/>
              </a:rPr>
              <a:t> </a:t>
            </a:r>
            <a:r>
              <a:rPr dirty="0" sz="3050">
                <a:latin typeface="Cambria"/>
                <a:cs typeface="Cambria"/>
              </a:rPr>
              <a:t>Screen</a:t>
            </a:r>
            <a:r>
              <a:rPr dirty="0" sz="3050" spc="-15">
                <a:latin typeface="Cambria"/>
                <a:cs typeface="Cambria"/>
              </a:rPr>
              <a:t> </a:t>
            </a:r>
            <a:r>
              <a:rPr dirty="0" sz="3050" spc="-10">
                <a:latin typeface="Cambria"/>
                <a:cs typeface="Cambria"/>
              </a:rPr>
              <a:t>Addiction</a:t>
            </a:r>
            <a:endParaRPr sz="3050">
              <a:latin typeface="Cambria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459" y="2532803"/>
            <a:ext cx="4469765" cy="21844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1250" spc="-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school-based</a:t>
            </a:r>
            <a:r>
              <a:rPr dirty="0" sz="1250" spc="3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digital</a:t>
            </a:r>
            <a:r>
              <a:rPr dirty="0" sz="12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health</a:t>
            </a:r>
            <a:r>
              <a:rPr dirty="0" sz="12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promotion</a:t>
            </a:r>
            <a:r>
              <a:rPr dirty="0" sz="12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intervention</a:t>
            </a:r>
            <a:r>
              <a:rPr dirty="0" sz="1250" spc="3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i="1">
                <a:solidFill>
                  <a:srgbClr val="C9DCFB"/>
                </a:solidFill>
                <a:latin typeface="Calibri"/>
                <a:cs typeface="Calibri"/>
              </a:rPr>
              <a:t>for</a:t>
            </a:r>
            <a:r>
              <a:rPr dirty="0" sz="12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250" spc="-10" i="1">
                <a:solidFill>
                  <a:srgbClr val="C9DCFB"/>
                </a:solidFill>
                <a:latin typeface="Calibri"/>
                <a:cs typeface="Calibri"/>
              </a:rPr>
              <a:t>adolescents</a:t>
            </a:r>
            <a:endParaRPr sz="1250">
              <a:latin typeface="Calibri"/>
              <a:cs typeface="Calibri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18160" y="3169919"/>
            <a:ext cx="5242560" cy="579120"/>
          </a:xfrm>
          <a:custGeom>
            <a:avLst/>
            <a:gdLst/>
            <a:ahLst/>
            <a:cxnLst/>
            <a:rect l="l" t="t" r="r" b="b"/>
            <a:pathLst>
              <a:path w="5242560" h="579120">
                <a:moveTo>
                  <a:pt x="516940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505968"/>
                </a:lnTo>
                <a:lnTo>
                  <a:pt x="5748" y="534435"/>
                </a:lnTo>
                <a:lnTo>
                  <a:pt x="21424" y="557688"/>
                </a:lnTo>
                <a:lnTo>
                  <a:pt x="44677" y="573369"/>
                </a:lnTo>
                <a:lnTo>
                  <a:pt x="73152" y="579120"/>
                </a:lnTo>
                <a:lnTo>
                  <a:pt x="5169408" y="579120"/>
                </a:lnTo>
                <a:lnTo>
                  <a:pt x="5197875" y="573369"/>
                </a:lnTo>
                <a:lnTo>
                  <a:pt x="5221128" y="557688"/>
                </a:lnTo>
                <a:lnTo>
                  <a:pt x="5236809" y="534435"/>
                </a:lnTo>
                <a:lnTo>
                  <a:pt x="5242560" y="505968"/>
                </a:lnTo>
                <a:lnTo>
                  <a:pt x="5242560" y="73152"/>
                </a:lnTo>
                <a:lnTo>
                  <a:pt x="5236809" y="44684"/>
                </a:lnTo>
                <a:lnTo>
                  <a:pt x="5221128" y="21431"/>
                </a:lnTo>
                <a:lnTo>
                  <a:pt x="5197875" y="5750"/>
                </a:lnTo>
                <a:lnTo>
                  <a:pt x="516940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688340" y="3248660"/>
            <a:ext cx="808990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T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A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R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G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E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T</a:t>
            </a:r>
            <a:r>
              <a:rPr dirty="0" sz="750" spc="22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G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R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O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U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spc="-50" b="1">
                <a:solidFill>
                  <a:srgbClr val="E94A3B"/>
                </a:solidFill>
                <a:latin typeface="Calibri"/>
                <a:cs typeface="Calibri"/>
              </a:rPr>
              <a:t>P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8340" y="3443732"/>
            <a:ext cx="1507490" cy="20383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1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aged</a:t>
            </a:r>
            <a:r>
              <a:rPr dirty="0" sz="1150" spc="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13–</a:t>
            </a:r>
            <a:r>
              <a:rPr dirty="0" sz="1150" spc="-25" b="1">
                <a:solidFill>
                  <a:srgbClr val="FFFFFF"/>
                </a:solidFill>
                <a:latin typeface="Calibri"/>
                <a:cs typeface="Calibri"/>
              </a:rPr>
              <a:t>18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8160" y="3858767"/>
            <a:ext cx="5242560" cy="579120"/>
          </a:xfrm>
          <a:custGeom>
            <a:avLst/>
            <a:gdLst/>
            <a:ahLst/>
            <a:cxnLst/>
            <a:rect l="l" t="t" r="r" b="b"/>
            <a:pathLst>
              <a:path w="5242560" h="579120">
                <a:moveTo>
                  <a:pt x="516940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505968"/>
                </a:lnTo>
                <a:lnTo>
                  <a:pt x="5748" y="534435"/>
                </a:lnTo>
                <a:lnTo>
                  <a:pt x="21424" y="557688"/>
                </a:lnTo>
                <a:lnTo>
                  <a:pt x="44677" y="573369"/>
                </a:lnTo>
                <a:lnTo>
                  <a:pt x="73152" y="579120"/>
                </a:lnTo>
                <a:lnTo>
                  <a:pt x="5169408" y="579120"/>
                </a:lnTo>
                <a:lnTo>
                  <a:pt x="5197875" y="573369"/>
                </a:lnTo>
                <a:lnTo>
                  <a:pt x="5221128" y="557688"/>
                </a:lnTo>
                <a:lnTo>
                  <a:pt x="5236809" y="534435"/>
                </a:lnTo>
                <a:lnTo>
                  <a:pt x="5242560" y="505968"/>
                </a:lnTo>
                <a:lnTo>
                  <a:pt x="5242560" y="73152"/>
                </a:lnTo>
                <a:lnTo>
                  <a:pt x="5236809" y="44684"/>
                </a:lnTo>
                <a:lnTo>
                  <a:pt x="5221128" y="21431"/>
                </a:lnTo>
                <a:lnTo>
                  <a:pt x="5197875" y="5750"/>
                </a:lnTo>
                <a:lnTo>
                  <a:pt x="516940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688340" y="3937508"/>
            <a:ext cx="447675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S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E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T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T</a:t>
            </a:r>
            <a:r>
              <a:rPr dirty="0" sz="750" spc="-5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I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N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spc="-50" b="1">
                <a:solidFill>
                  <a:srgbClr val="E94A3B"/>
                </a:solidFill>
                <a:latin typeface="Calibri"/>
                <a:cs typeface="Calibri"/>
              </a:rPr>
              <a:t>G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8340" y="4132749"/>
            <a:ext cx="1354455" cy="20383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UK</a:t>
            </a:r>
            <a:r>
              <a:rPr dirty="0" sz="11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secondary</a:t>
            </a:r>
            <a:r>
              <a:rPr dirty="0" sz="11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 b="1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18160" y="4547615"/>
            <a:ext cx="5242560" cy="579120"/>
          </a:xfrm>
          <a:custGeom>
            <a:avLst/>
            <a:gdLst/>
            <a:ahLst/>
            <a:cxnLst/>
            <a:rect l="l" t="t" r="r" b="b"/>
            <a:pathLst>
              <a:path w="5242560" h="579120">
                <a:moveTo>
                  <a:pt x="516940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505968"/>
                </a:lnTo>
                <a:lnTo>
                  <a:pt x="5748" y="534435"/>
                </a:lnTo>
                <a:lnTo>
                  <a:pt x="21424" y="557688"/>
                </a:lnTo>
                <a:lnTo>
                  <a:pt x="44677" y="573369"/>
                </a:lnTo>
                <a:lnTo>
                  <a:pt x="73152" y="579120"/>
                </a:lnTo>
                <a:lnTo>
                  <a:pt x="5169408" y="579120"/>
                </a:lnTo>
                <a:lnTo>
                  <a:pt x="5197875" y="573369"/>
                </a:lnTo>
                <a:lnTo>
                  <a:pt x="5221128" y="557688"/>
                </a:lnTo>
                <a:lnTo>
                  <a:pt x="5236809" y="534435"/>
                </a:lnTo>
                <a:lnTo>
                  <a:pt x="5242560" y="505968"/>
                </a:lnTo>
                <a:lnTo>
                  <a:pt x="5242560" y="73152"/>
                </a:lnTo>
                <a:lnTo>
                  <a:pt x="5236809" y="44684"/>
                </a:lnTo>
                <a:lnTo>
                  <a:pt x="5221128" y="21431"/>
                </a:lnTo>
                <a:lnTo>
                  <a:pt x="5197875" y="5750"/>
                </a:lnTo>
                <a:lnTo>
                  <a:pt x="516940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688340" y="4626525"/>
            <a:ext cx="1336675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P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U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B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L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I</a:t>
            </a:r>
            <a:r>
              <a:rPr dirty="0" sz="750" spc="-5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C</a:t>
            </a:r>
            <a:r>
              <a:rPr dirty="0" sz="750" spc="204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H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E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A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L</a:t>
            </a:r>
            <a:r>
              <a:rPr dirty="0" sz="750" spc="-5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T</a:t>
            </a:r>
            <a:r>
              <a:rPr dirty="0" sz="750" spc="-7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H</a:t>
            </a:r>
            <a:r>
              <a:rPr dirty="0" sz="750" spc="204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P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R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O</a:t>
            </a:r>
            <a:r>
              <a:rPr dirty="0" sz="750" spc="-6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B</a:t>
            </a:r>
            <a:r>
              <a:rPr dirty="0" sz="750" spc="-5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L</a:t>
            </a:r>
            <a:r>
              <a:rPr dirty="0" sz="750" spc="-6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b="1">
                <a:solidFill>
                  <a:srgbClr val="E94A3B"/>
                </a:solidFill>
                <a:latin typeface="Calibri"/>
                <a:cs typeface="Calibri"/>
              </a:rPr>
              <a:t>E</a:t>
            </a:r>
            <a:r>
              <a:rPr dirty="0" sz="750" spc="-7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750" spc="-50" b="1">
                <a:solidFill>
                  <a:srgbClr val="E94A3B"/>
                </a:solidFill>
                <a:latin typeface="Calibri"/>
                <a:cs typeface="Calibri"/>
              </a:rPr>
              <a:t>M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8340" y="4821597"/>
            <a:ext cx="2120265" cy="20383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Excessive</a:t>
            </a:r>
            <a:r>
              <a:rPr dirty="0" sz="115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recreational</a:t>
            </a:r>
            <a:r>
              <a:rPr dirty="0" sz="115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b="1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15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0" b="1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endParaRPr sz="115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18160" y="5699759"/>
            <a:ext cx="3413760" cy="378460"/>
          </a:xfrm>
          <a:custGeom>
            <a:avLst/>
            <a:gdLst/>
            <a:ahLst/>
            <a:cxnLst/>
            <a:rect l="l" t="t" r="r" b="b"/>
            <a:pathLst>
              <a:path w="3413760" h="378460">
                <a:moveTo>
                  <a:pt x="3352800" y="0"/>
                </a:moveTo>
                <a:lnTo>
                  <a:pt x="60960" y="0"/>
                </a:lnTo>
                <a:lnTo>
                  <a:pt x="37233" y="4786"/>
                </a:lnTo>
                <a:lnTo>
                  <a:pt x="17856" y="17843"/>
                </a:lnTo>
                <a:lnTo>
                  <a:pt x="4791" y="37218"/>
                </a:lnTo>
                <a:lnTo>
                  <a:pt x="0" y="60960"/>
                </a:lnTo>
                <a:lnTo>
                  <a:pt x="0" y="316992"/>
                </a:lnTo>
                <a:lnTo>
                  <a:pt x="4791" y="340718"/>
                </a:lnTo>
                <a:lnTo>
                  <a:pt x="17856" y="360095"/>
                </a:lnTo>
                <a:lnTo>
                  <a:pt x="37233" y="373160"/>
                </a:lnTo>
                <a:lnTo>
                  <a:pt x="60960" y="377952"/>
                </a:lnTo>
                <a:lnTo>
                  <a:pt x="3352800" y="377952"/>
                </a:lnTo>
                <a:lnTo>
                  <a:pt x="3376541" y="373160"/>
                </a:lnTo>
                <a:lnTo>
                  <a:pt x="3395916" y="360095"/>
                </a:lnTo>
                <a:lnTo>
                  <a:pt x="3408973" y="340718"/>
                </a:lnTo>
                <a:lnTo>
                  <a:pt x="3413760" y="316992"/>
                </a:lnTo>
                <a:lnTo>
                  <a:pt x="3413760" y="60960"/>
                </a:lnTo>
                <a:lnTo>
                  <a:pt x="3408973" y="37218"/>
                </a:lnTo>
                <a:lnTo>
                  <a:pt x="3395916" y="17843"/>
                </a:lnTo>
                <a:lnTo>
                  <a:pt x="3376541" y="4786"/>
                </a:lnTo>
                <a:lnTo>
                  <a:pt x="3352800" y="0"/>
                </a:lnTo>
                <a:close/>
              </a:path>
            </a:pathLst>
          </a:custGeom>
          <a:solidFill>
            <a:srgbClr val="E94A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912283" y="5803730"/>
            <a:ext cx="2612390" cy="157480"/>
          </a:xfrm>
          <a:prstGeom prst="rect">
            <a:avLst/>
          </a:prstGeom>
        </p:spPr>
        <p:txBody>
          <a:bodyPr wrap="square" lIns="0" tIns="146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5"/>
              </a:spcBef>
            </a:pPr>
            <a:r>
              <a:rPr dirty="0" sz="850" spc="55" b="1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850" spc="1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50" spc="55" b="1">
                <a:solidFill>
                  <a:srgbClr val="FFFFFF"/>
                </a:solidFill>
                <a:latin typeface="Calibri"/>
                <a:cs typeface="Calibri"/>
              </a:rPr>
              <a:t>PROJECT</a:t>
            </a:r>
            <a:r>
              <a:rPr dirty="0" sz="850" spc="1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FFFFFF"/>
                </a:solidFill>
                <a:latin typeface="Calibri"/>
                <a:cs typeface="Calibri"/>
              </a:rPr>
              <a:t>·</a:t>
            </a:r>
            <a:r>
              <a:rPr dirty="0" sz="850" spc="1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50" spc="60" b="1">
                <a:solidFill>
                  <a:srgbClr val="FFFFFF"/>
                </a:solidFill>
                <a:latin typeface="Calibri"/>
                <a:cs typeface="Calibri"/>
              </a:rPr>
              <a:t>COMPONENT</a:t>
            </a:r>
            <a:r>
              <a:rPr dirty="0" sz="850" spc="1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r>
              <a:rPr dirty="0" sz="850" spc="1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850" spc="50" b="1">
                <a:solidFill>
                  <a:srgbClr val="FFFFFF"/>
                </a:solidFill>
                <a:latin typeface="Calibri"/>
                <a:cs typeface="Calibri"/>
              </a:rPr>
              <a:t>PRESENTATION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4135">
              <a:lnSpc>
                <a:spcPts val="860"/>
              </a:lnSpc>
            </a:pPr>
            <a:r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1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1731010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29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G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2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·</a:t>
            </a:r>
            <a:r>
              <a:rPr dirty="0" sz="850" spc="27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27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V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Y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3082925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Activity:</a:t>
            </a:r>
            <a:r>
              <a:rPr dirty="0" sz="2250" spc="-3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Aim</a:t>
            </a:r>
            <a:r>
              <a:rPr dirty="0" sz="2250" spc="-4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&amp;</a:t>
            </a:r>
            <a:r>
              <a:rPr dirty="0" sz="2250" spc="-35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Content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306197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What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we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are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delivering,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and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why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it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is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designed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this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25" i="1">
                <a:solidFill>
                  <a:srgbClr val="C9DCFB"/>
                </a:solidFill>
                <a:latin typeface="Calibri"/>
                <a:cs typeface="Calibri"/>
              </a:rPr>
              <a:t>way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8160" y="1615439"/>
            <a:ext cx="11155680" cy="822960"/>
          </a:xfrm>
          <a:custGeom>
            <a:avLst/>
            <a:gdLst/>
            <a:ahLst/>
            <a:cxnLst/>
            <a:rect l="l" t="t" r="r" b="b"/>
            <a:pathLst>
              <a:path w="11155680" h="822960">
                <a:moveTo>
                  <a:pt x="1108252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749808"/>
                </a:lnTo>
                <a:lnTo>
                  <a:pt x="5748" y="778275"/>
                </a:lnTo>
                <a:lnTo>
                  <a:pt x="21424" y="801528"/>
                </a:lnTo>
                <a:lnTo>
                  <a:pt x="44677" y="817209"/>
                </a:lnTo>
                <a:lnTo>
                  <a:pt x="73152" y="822960"/>
                </a:lnTo>
                <a:lnTo>
                  <a:pt x="11082528" y="822960"/>
                </a:lnTo>
                <a:lnTo>
                  <a:pt x="11110996" y="817209"/>
                </a:lnTo>
                <a:lnTo>
                  <a:pt x="11134249" y="801528"/>
                </a:lnTo>
                <a:lnTo>
                  <a:pt x="11149929" y="778275"/>
                </a:lnTo>
                <a:lnTo>
                  <a:pt x="11155680" y="749808"/>
                </a:lnTo>
                <a:lnTo>
                  <a:pt x="11155680" y="73152"/>
                </a:lnTo>
                <a:lnTo>
                  <a:pt x="11149929" y="44684"/>
                </a:lnTo>
                <a:lnTo>
                  <a:pt x="11134249" y="21431"/>
                </a:lnTo>
                <a:lnTo>
                  <a:pt x="11110996" y="5750"/>
                </a:lnTo>
                <a:lnTo>
                  <a:pt x="1108252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749300" y="1757379"/>
            <a:ext cx="10338435" cy="379095"/>
          </a:xfrm>
          <a:prstGeom prst="rect">
            <a:avLst/>
          </a:prstGeom>
        </p:spPr>
        <p:txBody>
          <a:bodyPr wrap="square" lIns="0" tIns="304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40"/>
              </a:spcBef>
            </a:pPr>
            <a:r>
              <a:rPr dirty="0" sz="850" spc="45" b="1">
                <a:solidFill>
                  <a:srgbClr val="E94A3B"/>
                </a:solidFill>
                <a:latin typeface="Calibri"/>
                <a:cs typeface="Calibri"/>
              </a:rPr>
              <a:t>AIM</a:t>
            </a:r>
            <a:endParaRPr sz="8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80"/>
              </a:spcBef>
            </a:pPr>
            <a:r>
              <a:rPr dirty="0" sz="1200" spc="-6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decrease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excessive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recreation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screen time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enhance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school-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aged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using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structured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evidence-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self-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programme.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459" y="2688251"/>
            <a:ext cx="2164080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80" b="1">
                <a:solidFill>
                  <a:srgbClr val="C9DCFB"/>
                </a:solidFill>
                <a:latin typeface="Calibri"/>
                <a:cs typeface="Calibri"/>
              </a:rPr>
              <a:t>CONTENT</a:t>
            </a:r>
            <a:r>
              <a:rPr dirty="0" sz="850" spc="24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—</a:t>
            </a:r>
            <a:r>
              <a:rPr dirty="0" sz="850" spc="21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65" b="1">
                <a:solidFill>
                  <a:srgbClr val="C9DCFB"/>
                </a:solidFill>
                <a:latin typeface="Calibri"/>
                <a:cs typeface="Calibri"/>
              </a:rPr>
              <a:t>HOW</a:t>
            </a:r>
            <a:r>
              <a:rPr dirty="0" sz="850" spc="22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60" b="1">
                <a:solidFill>
                  <a:srgbClr val="C9DCFB"/>
                </a:solidFill>
                <a:latin typeface="Calibri"/>
                <a:cs typeface="Calibri"/>
              </a:rPr>
              <a:t>THE</a:t>
            </a:r>
            <a:r>
              <a:rPr dirty="0" sz="850" spc="22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85" b="1">
                <a:solidFill>
                  <a:srgbClr val="C9DCFB"/>
                </a:solidFill>
                <a:latin typeface="Calibri"/>
                <a:cs typeface="Calibri"/>
              </a:rPr>
              <a:t>ACTIVITY</a:t>
            </a:r>
            <a:r>
              <a:rPr dirty="0" sz="850" spc="24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60" b="1">
                <a:solidFill>
                  <a:srgbClr val="C9DCFB"/>
                </a:solidFill>
                <a:latin typeface="Calibri"/>
                <a:cs typeface="Calibri"/>
              </a:rPr>
              <a:t>RUNS</a:t>
            </a:r>
            <a:endParaRPr sz="85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18160" y="2987039"/>
            <a:ext cx="2514600" cy="2133600"/>
            <a:chOff x="518160" y="2987039"/>
            <a:chExt cx="2514600" cy="2133600"/>
          </a:xfrm>
        </p:grpSpPr>
        <p:sp>
          <p:nvSpPr>
            <p:cNvPr id="10" name="object 10"/>
            <p:cNvSpPr/>
            <p:nvPr/>
          </p:nvSpPr>
          <p:spPr>
            <a:xfrm>
              <a:off x="518160" y="2987039"/>
              <a:ext cx="2514600" cy="2133600"/>
            </a:xfrm>
            <a:custGeom>
              <a:avLst/>
              <a:gdLst/>
              <a:ahLst/>
              <a:cxnLst/>
              <a:rect l="l" t="t" r="r" b="b"/>
              <a:pathLst>
                <a:path w="2514600" h="2133600">
                  <a:moveTo>
                    <a:pt x="2441448" y="0"/>
                  </a:moveTo>
                  <a:lnTo>
                    <a:pt x="73160" y="0"/>
                  </a:lnTo>
                  <a:lnTo>
                    <a:pt x="44684" y="5750"/>
                  </a:lnTo>
                  <a:lnTo>
                    <a:pt x="21429" y="21431"/>
                  </a:lnTo>
                  <a:lnTo>
                    <a:pt x="5749" y="44684"/>
                  </a:lnTo>
                  <a:lnTo>
                    <a:pt x="0" y="73152"/>
                  </a:lnTo>
                  <a:lnTo>
                    <a:pt x="0" y="2060448"/>
                  </a:lnTo>
                  <a:lnTo>
                    <a:pt x="5749" y="2088915"/>
                  </a:lnTo>
                  <a:lnTo>
                    <a:pt x="21429" y="2112168"/>
                  </a:lnTo>
                  <a:lnTo>
                    <a:pt x="44684" y="2127849"/>
                  </a:lnTo>
                  <a:lnTo>
                    <a:pt x="73160" y="2133600"/>
                  </a:lnTo>
                  <a:lnTo>
                    <a:pt x="2441448" y="2133600"/>
                  </a:lnTo>
                  <a:lnTo>
                    <a:pt x="2469915" y="2127849"/>
                  </a:lnTo>
                  <a:lnTo>
                    <a:pt x="2493168" y="2112168"/>
                  </a:lnTo>
                  <a:lnTo>
                    <a:pt x="2508849" y="2088915"/>
                  </a:lnTo>
                  <a:lnTo>
                    <a:pt x="2514600" y="206044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1501648" y="320039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39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/home/claude/work/icons/chalkboard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1376" y="3310128"/>
              <a:ext cx="329183" cy="329183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986197" y="3850724"/>
            <a:ext cx="1579245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000" spc="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sign-up</a:t>
            </a:r>
            <a:r>
              <a:rPr dirty="0" sz="1000" spc="7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dirty="0" sz="100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orientation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79195" y="4336372"/>
            <a:ext cx="219265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registered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via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form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brief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introduction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 during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form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time.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3398520" y="2987039"/>
            <a:ext cx="2514600" cy="2133600"/>
            <a:chOff x="3398520" y="2987039"/>
            <a:chExt cx="2514600" cy="2133600"/>
          </a:xfrm>
        </p:grpSpPr>
        <p:sp>
          <p:nvSpPr>
            <p:cNvPr id="16" name="object 16"/>
            <p:cNvSpPr/>
            <p:nvPr/>
          </p:nvSpPr>
          <p:spPr>
            <a:xfrm>
              <a:off x="3398520" y="2987039"/>
              <a:ext cx="2514600" cy="2133600"/>
            </a:xfrm>
            <a:custGeom>
              <a:avLst/>
              <a:gdLst/>
              <a:ahLst/>
              <a:cxnLst/>
              <a:rect l="l" t="t" r="r" b="b"/>
              <a:pathLst>
                <a:path w="2514600" h="213360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060448"/>
                  </a:lnTo>
                  <a:lnTo>
                    <a:pt x="5750" y="2088915"/>
                  </a:lnTo>
                  <a:lnTo>
                    <a:pt x="21431" y="2112168"/>
                  </a:lnTo>
                  <a:lnTo>
                    <a:pt x="44684" y="2127849"/>
                  </a:lnTo>
                  <a:lnTo>
                    <a:pt x="73152" y="2133600"/>
                  </a:lnTo>
                  <a:lnTo>
                    <a:pt x="2441448" y="2133600"/>
                  </a:lnTo>
                  <a:lnTo>
                    <a:pt x="2469915" y="2127849"/>
                  </a:lnTo>
                  <a:lnTo>
                    <a:pt x="2493168" y="2112168"/>
                  </a:lnTo>
                  <a:lnTo>
                    <a:pt x="2508849" y="2088915"/>
                  </a:lnTo>
                  <a:lnTo>
                    <a:pt x="2514600" y="206044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/>
            <p:cNvSpPr/>
            <p:nvPr/>
          </p:nvSpPr>
          <p:spPr>
            <a:xfrm>
              <a:off x="4382008" y="320039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39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/home/claude/work/icons/mobile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91736" y="3310128"/>
              <a:ext cx="329183" cy="329183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4073059" y="3850724"/>
            <a:ext cx="116713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Daily</a:t>
            </a:r>
            <a:r>
              <a:rPr dirty="0" sz="1000" spc="9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self-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70901" y="4336372"/>
            <a:ext cx="216979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2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record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2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gently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nudged,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warned,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in-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app.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6278880" y="2987039"/>
            <a:ext cx="2514600" cy="2133600"/>
            <a:chOff x="6278880" y="2987039"/>
            <a:chExt cx="2514600" cy="2133600"/>
          </a:xfrm>
        </p:grpSpPr>
        <p:sp>
          <p:nvSpPr>
            <p:cNvPr id="22" name="object 22"/>
            <p:cNvSpPr/>
            <p:nvPr/>
          </p:nvSpPr>
          <p:spPr>
            <a:xfrm>
              <a:off x="6278880" y="2987039"/>
              <a:ext cx="2514600" cy="2133600"/>
            </a:xfrm>
            <a:custGeom>
              <a:avLst/>
              <a:gdLst/>
              <a:ahLst/>
              <a:cxnLst/>
              <a:rect l="l" t="t" r="r" b="b"/>
              <a:pathLst>
                <a:path w="2514600" h="213360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060448"/>
                  </a:lnTo>
                  <a:lnTo>
                    <a:pt x="5750" y="2088915"/>
                  </a:lnTo>
                  <a:lnTo>
                    <a:pt x="21431" y="2112168"/>
                  </a:lnTo>
                  <a:lnTo>
                    <a:pt x="44684" y="2127849"/>
                  </a:lnTo>
                  <a:lnTo>
                    <a:pt x="73152" y="2133600"/>
                  </a:lnTo>
                  <a:lnTo>
                    <a:pt x="2441448" y="2133600"/>
                  </a:lnTo>
                  <a:lnTo>
                    <a:pt x="2469915" y="2127849"/>
                  </a:lnTo>
                  <a:lnTo>
                    <a:pt x="2493168" y="2112168"/>
                  </a:lnTo>
                  <a:lnTo>
                    <a:pt x="2508849" y="2088915"/>
                  </a:lnTo>
                  <a:lnTo>
                    <a:pt x="2514600" y="206044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7262368" y="320039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40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/home/claude/work/icons/dashboard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72096" y="3310128"/>
              <a:ext cx="329183" cy="329183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6740228" y="3850724"/>
            <a:ext cx="159258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Weekly</a:t>
            </a:r>
            <a:r>
              <a:rPr dirty="0" sz="1000" spc="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00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dashboard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449652" y="4336372"/>
            <a:ext cx="217360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63830" marR="5080" indent="-151765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personal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database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shared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with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</a:t>
            </a:r>
            <a:r>
              <a:rPr dirty="0" sz="12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reviewed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weekly.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9159240" y="2987039"/>
            <a:ext cx="2514600" cy="2133600"/>
            <a:chOff x="9159240" y="2987039"/>
            <a:chExt cx="2514600" cy="2133600"/>
          </a:xfrm>
        </p:grpSpPr>
        <p:sp>
          <p:nvSpPr>
            <p:cNvPr id="28" name="object 28"/>
            <p:cNvSpPr/>
            <p:nvPr/>
          </p:nvSpPr>
          <p:spPr>
            <a:xfrm>
              <a:off x="9159240" y="2987039"/>
              <a:ext cx="2514600" cy="2133600"/>
            </a:xfrm>
            <a:custGeom>
              <a:avLst/>
              <a:gdLst/>
              <a:ahLst/>
              <a:cxnLst/>
              <a:rect l="l" t="t" r="r" b="b"/>
              <a:pathLst>
                <a:path w="2514600" h="213360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060448"/>
                  </a:lnTo>
                  <a:lnTo>
                    <a:pt x="5750" y="2088915"/>
                  </a:lnTo>
                  <a:lnTo>
                    <a:pt x="21431" y="2112168"/>
                  </a:lnTo>
                  <a:lnTo>
                    <a:pt x="44684" y="2127849"/>
                  </a:lnTo>
                  <a:lnTo>
                    <a:pt x="73152" y="2133600"/>
                  </a:lnTo>
                  <a:lnTo>
                    <a:pt x="2441448" y="2133600"/>
                  </a:lnTo>
                  <a:lnTo>
                    <a:pt x="2469915" y="2127849"/>
                  </a:lnTo>
                  <a:lnTo>
                    <a:pt x="2493168" y="2112168"/>
                  </a:lnTo>
                  <a:lnTo>
                    <a:pt x="2508849" y="2088915"/>
                  </a:lnTo>
                  <a:lnTo>
                    <a:pt x="2514600" y="206044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/>
            <p:cNvSpPr/>
            <p:nvPr/>
          </p:nvSpPr>
          <p:spPr>
            <a:xfrm>
              <a:off x="10142728" y="320039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40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 descr="/home/claude/work/icons/gift_white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252456" y="3310128"/>
              <a:ext cx="329183" cy="329183"/>
            </a:xfrm>
            <a:prstGeom prst="rect">
              <a:avLst/>
            </a:prstGeom>
          </p:spPr>
        </p:pic>
      </p:grpSp>
      <p:sp>
        <p:nvSpPr>
          <p:cNvPr id="31" name="object 31"/>
          <p:cNvSpPr txBox="1"/>
          <p:nvPr/>
        </p:nvSpPr>
        <p:spPr>
          <a:xfrm>
            <a:off x="9588331" y="3850724"/>
            <a:ext cx="1658620" cy="18288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Gamified</a:t>
            </a:r>
            <a:r>
              <a:rPr dirty="0" sz="1000" spc="10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FFFFF"/>
                </a:solidFill>
                <a:latin typeface="Calibri"/>
                <a:cs typeface="Calibri"/>
              </a:rPr>
              <a:t>healthy-use</a:t>
            </a:r>
            <a:r>
              <a:rPr dirty="0" sz="1000" spc="114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00" spc="-10" b="1">
                <a:solidFill>
                  <a:srgbClr val="FFFFFF"/>
                </a:solidFill>
                <a:latin typeface="Calibri"/>
                <a:cs typeface="Calibri"/>
              </a:rPr>
              <a:t>rewards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33" name="object 3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4135">
              <a:lnSpc>
                <a:spcPts val="860"/>
              </a:lnSpc>
            </a:pPr>
            <a:r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2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401386" y="4336372"/>
            <a:ext cx="2031364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Small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in-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app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rewards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earned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streaks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sleeping,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studying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offline.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1981835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29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G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P</a:t>
            </a:r>
            <a:r>
              <a:rPr dirty="0" sz="850" spc="2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·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28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E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H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L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G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Y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4781550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The</a:t>
            </a:r>
            <a:r>
              <a:rPr dirty="0" sz="2250" spc="-55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Technology:</a:t>
            </a:r>
            <a:r>
              <a:rPr dirty="0" sz="2250" spc="-3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ScreenBalance</a:t>
            </a:r>
            <a:r>
              <a:rPr dirty="0" sz="2250" spc="-20">
                <a:latin typeface="Cambria"/>
                <a:cs typeface="Cambria"/>
              </a:rPr>
              <a:t> </a:t>
            </a:r>
            <a:r>
              <a:rPr dirty="0" sz="2250" spc="-25">
                <a:latin typeface="Cambria"/>
                <a:cs typeface="Cambria"/>
              </a:rPr>
              <a:t>App</a:t>
            </a:r>
            <a:endParaRPr sz="2250">
              <a:latin typeface="Cambria"/>
              <a:cs typeface="Cambria"/>
            </a:endParaRPr>
          </a:p>
        </p:txBody>
      </p:sp>
      <p:pic>
        <p:nvPicPr>
          <p:cNvPr id="5" name="object 5" descr="/home/claude/work/unpacked/ppt/media/image1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8160" y="1676400"/>
            <a:ext cx="2285999" cy="4114799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3230880" y="1676399"/>
            <a:ext cx="378460" cy="378460"/>
            <a:chOff x="3230880" y="1676399"/>
            <a:chExt cx="378460" cy="378460"/>
          </a:xfrm>
        </p:grpSpPr>
        <p:sp>
          <p:nvSpPr>
            <p:cNvPr id="7" name="object 7"/>
            <p:cNvSpPr/>
            <p:nvPr/>
          </p:nvSpPr>
          <p:spPr>
            <a:xfrm>
              <a:off x="3230880" y="1676399"/>
              <a:ext cx="378460" cy="378460"/>
            </a:xfrm>
            <a:custGeom>
              <a:avLst/>
              <a:gdLst/>
              <a:ahLst/>
              <a:cxnLst/>
              <a:rect l="l" t="t" r="r" b="b"/>
              <a:pathLst>
                <a:path w="378460" h="378460">
                  <a:moveTo>
                    <a:pt x="188976" y="0"/>
                  </a:moveTo>
                  <a:lnTo>
                    <a:pt x="138729" y="6748"/>
                  </a:lnTo>
                  <a:lnTo>
                    <a:pt x="93584" y="25795"/>
                  </a:lnTo>
                  <a:lnTo>
                    <a:pt x="55340" y="55340"/>
                  </a:lnTo>
                  <a:lnTo>
                    <a:pt x="25795" y="93584"/>
                  </a:lnTo>
                  <a:lnTo>
                    <a:pt x="6748" y="138729"/>
                  </a:lnTo>
                  <a:lnTo>
                    <a:pt x="0" y="188976"/>
                  </a:lnTo>
                  <a:lnTo>
                    <a:pt x="6748" y="239222"/>
                  </a:lnTo>
                  <a:lnTo>
                    <a:pt x="25795" y="284367"/>
                  </a:lnTo>
                  <a:lnTo>
                    <a:pt x="55340" y="322611"/>
                  </a:lnTo>
                  <a:lnTo>
                    <a:pt x="93584" y="352156"/>
                  </a:lnTo>
                  <a:lnTo>
                    <a:pt x="138729" y="371203"/>
                  </a:lnTo>
                  <a:lnTo>
                    <a:pt x="188976" y="377952"/>
                  </a:lnTo>
                  <a:lnTo>
                    <a:pt x="239222" y="371203"/>
                  </a:lnTo>
                  <a:lnTo>
                    <a:pt x="284367" y="352156"/>
                  </a:lnTo>
                  <a:lnTo>
                    <a:pt x="322611" y="322611"/>
                  </a:lnTo>
                  <a:lnTo>
                    <a:pt x="352156" y="284367"/>
                  </a:lnTo>
                  <a:lnTo>
                    <a:pt x="371203" y="239222"/>
                  </a:lnTo>
                  <a:lnTo>
                    <a:pt x="377952" y="188976"/>
                  </a:lnTo>
                  <a:lnTo>
                    <a:pt x="371203" y="138729"/>
                  </a:lnTo>
                  <a:lnTo>
                    <a:pt x="352156" y="93584"/>
                  </a:lnTo>
                  <a:lnTo>
                    <a:pt x="322611" y="55340"/>
                  </a:lnTo>
                  <a:lnTo>
                    <a:pt x="284367" y="25795"/>
                  </a:lnTo>
                  <a:lnTo>
                    <a:pt x="239222" y="6748"/>
                  </a:lnTo>
                  <a:lnTo>
                    <a:pt x="18897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/home/claude/work/icons/clock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16224" y="1761743"/>
              <a:ext cx="207263" cy="207263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3230880" y="2456687"/>
            <a:ext cx="378460" cy="378460"/>
            <a:chOff x="3230880" y="2456687"/>
            <a:chExt cx="378460" cy="378460"/>
          </a:xfrm>
        </p:grpSpPr>
        <p:sp>
          <p:nvSpPr>
            <p:cNvPr id="10" name="object 10"/>
            <p:cNvSpPr/>
            <p:nvPr/>
          </p:nvSpPr>
          <p:spPr>
            <a:xfrm>
              <a:off x="3230880" y="2456687"/>
              <a:ext cx="378460" cy="378460"/>
            </a:xfrm>
            <a:custGeom>
              <a:avLst/>
              <a:gdLst/>
              <a:ahLst/>
              <a:cxnLst/>
              <a:rect l="l" t="t" r="r" b="b"/>
              <a:pathLst>
                <a:path w="378460" h="378460">
                  <a:moveTo>
                    <a:pt x="188976" y="0"/>
                  </a:moveTo>
                  <a:lnTo>
                    <a:pt x="138729" y="6748"/>
                  </a:lnTo>
                  <a:lnTo>
                    <a:pt x="93584" y="25795"/>
                  </a:lnTo>
                  <a:lnTo>
                    <a:pt x="55340" y="55340"/>
                  </a:lnTo>
                  <a:lnTo>
                    <a:pt x="25795" y="93584"/>
                  </a:lnTo>
                  <a:lnTo>
                    <a:pt x="6748" y="138729"/>
                  </a:lnTo>
                  <a:lnTo>
                    <a:pt x="0" y="188976"/>
                  </a:lnTo>
                  <a:lnTo>
                    <a:pt x="6748" y="239222"/>
                  </a:lnTo>
                  <a:lnTo>
                    <a:pt x="25795" y="284367"/>
                  </a:lnTo>
                  <a:lnTo>
                    <a:pt x="55340" y="322611"/>
                  </a:lnTo>
                  <a:lnTo>
                    <a:pt x="93584" y="352156"/>
                  </a:lnTo>
                  <a:lnTo>
                    <a:pt x="138729" y="371203"/>
                  </a:lnTo>
                  <a:lnTo>
                    <a:pt x="188976" y="377952"/>
                  </a:lnTo>
                  <a:lnTo>
                    <a:pt x="239222" y="371203"/>
                  </a:lnTo>
                  <a:lnTo>
                    <a:pt x="284367" y="352156"/>
                  </a:lnTo>
                  <a:lnTo>
                    <a:pt x="322611" y="322611"/>
                  </a:lnTo>
                  <a:lnTo>
                    <a:pt x="352156" y="284367"/>
                  </a:lnTo>
                  <a:lnTo>
                    <a:pt x="371203" y="239222"/>
                  </a:lnTo>
                  <a:lnTo>
                    <a:pt x="377952" y="188976"/>
                  </a:lnTo>
                  <a:lnTo>
                    <a:pt x="371203" y="138729"/>
                  </a:lnTo>
                  <a:lnTo>
                    <a:pt x="352156" y="93584"/>
                  </a:lnTo>
                  <a:lnTo>
                    <a:pt x="322611" y="55340"/>
                  </a:lnTo>
                  <a:lnTo>
                    <a:pt x="284367" y="25795"/>
                  </a:lnTo>
                  <a:lnTo>
                    <a:pt x="239222" y="6748"/>
                  </a:lnTo>
                  <a:lnTo>
                    <a:pt x="18897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/home/claude/work/icons/mobile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16224" y="2542031"/>
              <a:ext cx="207263" cy="207263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3230880" y="3236975"/>
            <a:ext cx="378460" cy="378460"/>
            <a:chOff x="3230880" y="3236975"/>
            <a:chExt cx="378460" cy="378460"/>
          </a:xfrm>
        </p:grpSpPr>
        <p:sp>
          <p:nvSpPr>
            <p:cNvPr id="13" name="object 13"/>
            <p:cNvSpPr/>
            <p:nvPr/>
          </p:nvSpPr>
          <p:spPr>
            <a:xfrm>
              <a:off x="3230880" y="3236975"/>
              <a:ext cx="378460" cy="378460"/>
            </a:xfrm>
            <a:custGeom>
              <a:avLst/>
              <a:gdLst/>
              <a:ahLst/>
              <a:cxnLst/>
              <a:rect l="l" t="t" r="r" b="b"/>
              <a:pathLst>
                <a:path w="378460" h="378460">
                  <a:moveTo>
                    <a:pt x="188976" y="0"/>
                  </a:moveTo>
                  <a:lnTo>
                    <a:pt x="138729" y="6748"/>
                  </a:lnTo>
                  <a:lnTo>
                    <a:pt x="93584" y="25795"/>
                  </a:lnTo>
                  <a:lnTo>
                    <a:pt x="55340" y="55340"/>
                  </a:lnTo>
                  <a:lnTo>
                    <a:pt x="25795" y="93584"/>
                  </a:lnTo>
                  <a:lnTo>
                    <a:pt x="6748" y="138729"/>
                  </a:lnTo>
                  <a:lnTo>
                    <a:pt x="0" y="188976"/>
                  </a:lnTo>
                  <a:lnTo>
                    <a:pt x="6748" y="239222"/>
                  </a:lnTo>
                  <a:lnTo>
                    <a:pt x="25795" y="284367"/>
                  </a:lnTo>
                  <a:lnTo>
                    <a:pt x="55340" y="322611"/>
                  </a:lnTo>
                  <a:lnTo>
                    <a:pt x="93584" y="352156"/>
                  </a:lnTo>
                  <a:lnTo>
                    <a:pt x="138729" y="371203"/>
                  </a:lnTo>
                  <a:lnTo>
                    <a:pt x="188976" y="377952"/>
                  </a:lnTo>
                  <a:lnTo>
                    <a:pt x="239222" y="371203"/>
                  </a:lnTo>
                  <a:lnTo>
                    <a:pt x="284367" y="352156"/>
                  </a:lnTo>
                  <a:lnTo>
                    <a:pt x="322611" y="322611"/>
                  </a:lnTo>
                  <a:lnTo>
                    <a:pt x="352156" y="284367"/>
                  </a:lnTo>
                  <a:lnTo>
                    <a:pt x="371203" y="239222"/>
                  </a:lnTo>
                  <a:lnTo>
                    <a:pt x="377952" y="188976"/>
                  </a:lnTo>
                  <a:lnTo>
                    <a:pt x="371203" y="138729"/>
                  </a:lnTo>
                  <a:lnTo>
                    <a:pt x="352156" y="93584"/>
                  </a:lnTo>
                  <a:lnTo>
                    <a:pt x="322611" y="55340"/>
                  </a:lnTo>
                  <a:lnTo>
                    <a:pt x="284367" y="25795"/>
                  </a:lnTo>
                  <a:lnTo>
                    <a:pt x="239222" y="6748"/>
                  </a:lnTo>
                  <a:lnTo>
                    <a:pt x="18897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/home/claude/work/icons/gift_white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16224" y="3322319"/>
              <a:ext cx="207263" cy="207263"/>
            </a:xfrm>
            <a:prstGeom prst="rect">
              <a:avLst/>
            </a:prstGeom>
          </p:spPr>
        </p:pic>
      </p:grpSp>
      <p:grpSp>
        <p:nvGrpSpPr>
          <p:cNvPr id="15" name="object 15"/>
          <p:cNvGrpSpPr/>
          <p:nvPr/>
        </p:nvGrpSpPr>
        <p:grpSpPr>
          <a:xfrm>
            <a:off x="3230880" y="4017264"/>
            <a:ext cx="378460" cy="378460"/>
            <a:chOff x="3230880" y="4017264"/>
            <a:chExt cx="378460" cy="378460"/>
          </a:xfrm>
        </p:grpSpPr>
        <p:sp>
          <p:nvSpPr>
            <p:cNvPr id="16" name="object 16"/>
            <p:cNvSpPr/>
            <p:nvPr/>
          </p:nvSpPr>
          <p:spPr>
            <a:xfrm>
              <a:off x="3230880" y="4017264"/>
              <a:ext cx="378460" cy="378460"/>
            </a:xfrm>
            <a:custGeom>
              <a:avLst/>
              <a:gdLst/>
              <a:ahLst/>
              <a:cxnLst/>
              <a:rect l="l" t="t" r="r" b="b"/>
              <a:pathLst>
                <a:path w="378460" h="378460">
                  <a:moveTo>
                    <a:pt x="188976" y="0"/>
                  </a:moveTo>
                  <a:lnTo>
                    <a:pt x="138729" y="6748"/>
                  </a:lnTo>
                  <a:lnTo>
                    <a:pt x="93584" y="25795"/>
                  </a:lnTo>
                  <a:lnTo>
                    <a:pt x="55340" y="55340"/>
                  </a:lnTo>
                  <a:lnTo>
                    <a:pt x="25795" y="93584"/>
                  </a:lnTo>
                  <a:lnTo>
                    <a:pt x="6748" y="138729"/>
                  </a:lnTo>
                  <a:lnTo>
                    <a:pt x="0" y="188976"/>
                  </a:lnTo>
                  <a:lnTo>
                    <a:pt x="6748" y="239222"/>
                  </a:lnTo>
                  <a:lnTo>
                    <a:pt x="25795" y="284367"/>
                  </a:lnTo>
                  <a:lnTo>
                    <a:pt x="55340" y="322611"/>
                  </a:lnTo>
                  <a:lnTo>
                    <a:pt x="93584" y="352156"/>
                  </a:lnTo>
                  <a:lnTo>
                    <a:pt x="138729" y="371203"/>
                  </a:lnTo>
                  <a:lnTo>
                    <a:pt x="188976" y="377952"/>
                  </a:lnTo>
                  <a:lnTo>
                    <a:pt x="239222" y="371203"/>
                  </a:lnTo>
                  <a:lnTo>
                    <a:pt x="284367" y="352156"/>
                  </a:lnTo>
                  <a:lnTo>
                    <a:pt x="322611" y="322611"/>
                  </a:lnTo>
                  <a:lnTo>
                    <a:pt x="352156" y="284367"/>
                  </a:lnTo>
                  <a:lnTo>
                    <a:pt x="371203" y="239222"/>
                  </a:lnTo>
                  <a:lnTo>
                    <a:pt x="377952" y="188976"/>
                  </a:lnTo>
                  <a:lnTo>
                    <a:pt x="371203" y="138729"/>
                  </a:lnTo>
                  <a:lnTo>
                    <a:pt x="352156" y="93584"/>
                  </a:lnTo>
                  <a:lnTo>
                    <a:pt x="322611" y="55340"/>
                  </a:lnTo>
                  <a:lnTo>
                    <a:pt x="284367" y="25795"/>
                  </a:lnTo>
                  <a:lnTo>
                    <a:pt x="239222" y="6748"/>
                  </a:lnTo>
                  <a:lnTo>
                    <a:pt x="18897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/home/claude/work/icons/dashboard_white.png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16224" y="4102608"/>
              <a:ext cx="207263" cy="207263"/>
            </a:xfrm>
            <a:prstGeom prst="rect">
              <a:avLst/>
            </a:prstGeom>
          </p:spPr>
        </p:pic>
      </p:grpSp>
      <p:grpSp>
        <p:nvGrpSpPr>
          <p:cNvPr id="18" name="object 18"/>
          <p:cNvGrpSpPr/>
          <p:nvPr/>
        </p:nvGrpSpPr>
        <p:grpSpPr>
          <a:xfrm>
            <a:off x="3230880" y="4797552"/>
            <a:ext cx="378460" cy="378460"/>
            <a:chOff x="3230880" y="4797552"/>
            <a:chExt cx="378460" cy="378460"/>
          </a:xfrm>
        </p:grpSpPr>
        <p:sp>
          <p:nvSpPr>
            <p:cNvPr id="19" name="object 19"/>
            <p:cNvSpPr/>
            <p:nvPr/>
          </p:nvSpPr>
          <p:spPr>
            <a:xfrm>
              <a:off x="3230880" y="4797552"/>
              <a:ext cx="378460" cy="378460"/>
            </a:xfrm>
            <a:custGeom>
              <a:avLst/>
              <a:gdLst/>
              <a:ahLst/>
              <a:cxnLst/>
              <a:rect l="l" t="t" r="r" b="b"/>
              <a:pathLst>
                <a:path w="378460" h="378460">
                  <a:moveTo>
                    <a:pt x="188976" y="0"/>
                  </a:moveTo>
                  <a:lnTo>
                    <a:pt x="138729" y="6748"/>
                  </a:lnTo>
                  <a:lnTo>
                    <a:pt x="93584" y="25795"/>
                  </a:lnTo>
                  <a:lnTo>
                    <a:pt x="55340" y="55340"/>
                  </a:lnTo>
                  <a:lnTo>
                    <a:pt x="25795" y="93584"/>
                  </a:lnTo>
                  <a:lnTo>
                    <a:pt x="6748" y="138729"/>
                  </a:lnTo>
                  <a:lnTo>
                    <a:pt x="0" y="188976"/>
                  </a:lnTo>
                  <a:lnTo>
                    <a:pt x="6748" y="239222"/>
                  </a:lnTo>
                  <a:lnTo>
                    <a:pt x="25795" y="284367"/>
                  </a:lnTo>
                  <a:lnTo>
                    <a:pt x="55340" y="322611"/>
                  </a:lnTo>
                  <a:lnTo>
                    <a:pt x="93584" y="352156"/>
                  </a:lnTo>
                  <a:lnTo>
                    <a:pt x="138729" y="371203"/>
                  </a:lnTo>
                  <a:lnTo>
                    <a:pt x="188976" y="377952"/>
                  </a:lnTo>
                  <a:lnTo>
                    <a:pt x="239222" y="371203"/>
                  </a:lnTo>
                  <a:lnTo>
                    <a:pt x="284367" y="352156"/>
                  </a:lnTo>
                  <a:lnTo>
                    <a:pt x="322611" y="322611"/>
                  </a:lnTo>
                  <a:lnTo>
                    <a:pt x="352156" y="284367"/>
                  </a:lnTo>
                  <a:lnTo>
                    <a:pt x="371203" y="239222"/>
                  </a:lnTo>
                  <a:lnTo>
                    <a:pt x="377952" y="188976"/>
                  </a:lnTo>
                  <a:lnTo>
                    <a:pt x="371203" y="138729"/>
                  </a:lnTo>
                  <a:lnTo>
                    <a:pt x="352156" y="93584"/>
                  </a:lnTo>
                  <a:lnTo>
                    <a:pt x="322611" y="55340"/>
                  </a:lnTo>
                  <a:lnTo>
                    <a:pt x="284367" y="25795"/>
                  </a:lnTo>
                  <a:lnTo>
                    <a:pt x="239222" y="6748"/>
                  </a:lnTo>
                  <a:lnTo>
                    <a:pt x="18897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/home/claude/work/icons/shield_white.png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16224" y="4882896"/>
              <a:ext cx="207263" cy="207263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505459" y="1178221"/>
            <a:ext cx="9538335" cy="402653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gamified,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self-monitoring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digital-wellbeing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app</a:t>
            </a:r>
            <a:r>
              <a:rPr dirty="0" sz="1050" spc="3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for</a:t>
            </a:r>
            <a:r>
              <a:rPr dirty="0" sz="1050" spc="4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schools</a:t>
            </a:r>
            <a:endParaRPr sz="10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265"/>
              </a:spcBef>
            </a:pPr>
            <a:endParaRPr sz="105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Screen-time</a:t>
            </a:r>
            <a:r>
              <a:rPr dirty="0" sz="110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tracking</a:t>
            </a:r>
            <a:endParaRPr sz="11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345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Automatically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tracks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daily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recreational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shows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progress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toward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healthy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goal.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2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5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Gentle</a:t>
            </a:r>
            <a:r>
              <a:rPr dirty="0" sz="11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nudges,</a:t>
            </a:r>
            <a:r>
              <a:rPr dirty="0" sz="11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warnings</a:t>
            </a:r>
            <a:endParaRPr sz="11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345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Gives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positive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supportive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reminders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without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blocking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punishing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use.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10"/>
              </a:spcBef>
            </a:pPr>
            <a:endParaRPr sz="12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Gamified</a:t>
            </a:r>
            <a:r>
              <a:rPr dirty="0" sz="110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rewards</a:t>
            </a:r>
            <a:endParaRPr sz="11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345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In-app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rewards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earned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after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period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consecutive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good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sleep,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study,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screen-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free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behaviors.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2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5"/>
              </a:spcBef>
            </a:pP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Weekly</a:t>
            </a:r>
            <a:r>
              <a:rPr dirty="0" sz="11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10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dashboard</a:t>
            </a:r>
            <a:endParaRPr sz="11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35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weekly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overview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provided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primary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focus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rather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parents/staff.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2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</a:pP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Built-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10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FFFFFF"/>
                </a:solidFill>
                <a:latin typeface="Calibri"/>
                <a:cs typeface="Calibri"/>
              </a:rPr>
              <a:t>privacy</a:t>
            </a:r>
            <a:endParaRPr sz="1100">
              <a:latin typeface="Calibri"/>
              <a:cs typeface="Calibri"/>
            </a:endParaRPr>
          </a:p>
          <a:p>
            <a:pPr marL="3243580">
              <a:lnSpc>
                <a:spcPct val="100000"/>
              </a:lnSpc>
              <a:spcBef>
                <a:spcPts val="345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Screen-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securely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kept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only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accessed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student's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own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goals.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230880" y="5577840"/>
            <a:ext cx="8442960" cy="426720"/>
          </a:xfrm>
          <a:custGeom>
            <a:avLst/>
            <a:gdLst/>
            <a:ahLst/>
            <a:cxnLst/>
            <a:rect l="l" t="t" r="r" b="b"/>
            <a:pathLst>
              <a:path w="8442960" h="426720">
                <a:moveTo>
                  <a:pt x="8382000" y="0"/>
                </a:moveTo>
                <a:lnTo>
                  <a:pt x="60960" y="0"/>
                </a:lnTo>
                <a:lnTo>
                  <a:pt x="37218" y="4786"/>
                </a:lnTo>
                <a:lnTo>
                  <a:pt x="17843" y="17843"/>
                </a:lnTo>
                <a:lnTo>
                  <a:pt x="4786" y="37218"/>
                </a:lnTo>
                <a:lnTo>
                  <a:pt x="0" y="60960"/>
                </a:lnTo>
                <a:lnTo>
                  <a:pt x="0" y="365760"/>
                </a:lnTo>
                <a:lnTo>
                  <a:pt x="4786" y="389501"/>
                </a:lnTo>
                <a:lnTo>
                  <a:pt x="17843" y="408876"/>
                </a:lnTo>
                <a:lnTo>
                  <a:pt x="37218" y="421933"/>
                </a:lnTo>
                <a:lnTo>
                  <a:pt x="60960" y="426720"/>
                </a:lnTo>
                <a:lnTo>
                  <a:pt x="8382000" y="426720"/>
                </a:lnTo>
                <a:lnTo>
                  <a:pt x="8405741" y="421933"/>
                </a:lnTo>
                <a:lnTo>
                  <a:pt x="8425116" y="408876"/>
                </a:lnTo>
                <a:lnTo>
                  <a:pt x="8438173" y="389501"/>
                </a:lnTo>
                <a:lnTo>
                  <a:pt x="8442960" y="365760"/>
                </a:lnTo>
                <a:lnTo>
                  <a:pt x="8442960" y="60960"/>
                </a:lnTo>
                <a:lnTo>
                  <a:pt x="8438173" y="37218"/>
                </a:lnTo>
                <a:lnTo>
                  <a:pt x="8425116" y="17843"/>
                </a:lnTo>
                <a:lnTo>
                  <a:pt x="8405741" y="4786"/>
                </a:lnTo>
                <a:lnTo>
                  <a:pt x="8382000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3401229" y="5702723"/>
            <a:ext cx="3045460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b="1" i="1">
                <a:solidFill>
                  <a:srgbClr val="C9DCFB"/>
                </a:solidFill>
                <a:latin typeface="Calibri"/>
                <a:cs typeface="Calibri"/>
              </a:rPr>
              <a:t>Built</a:t>
            </a:r>
            <a:r>
              <a:rPr dirty="0" sz="900" spc="10" b="1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900" b="1" i="1">
                <a:solidFill>
                  <a:srgbClr val="C9DCFB"/>
                </a:solidFill>
                <a:latin typeface="Calibri"/>
                <a:cs typeface="Calibri"/>
              </a:rPr>
              <a:t>on</a:t>
            </a:r>
            <a:r>
              <a:rPr dirty="0" sz="900" spc="5" b="1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900" b="1" i="1">
                <a:solidFill>
                  <a:srgbClr val="C9DCFB"/>
                </a:solidFill>
                <a:latin typeface="Calibri"/>
                <a:cs typeface="Calibri"/>
              </a:rPr>
              <a:t>validated</a:t>
            </a:r>
            <a:r>
              <a:rPr dirty="0" sz="900" spc="-5" b="1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900" b="1" i="1">
                <a:solidFill>
                  <a:srgbClr val="C9DCFB"/>
                </a:solidFill>
                <a:latin typeface="Calibri"/>
                <a:cs typeface="Calibri"/>
              </a:rPr>
              <a:t>self-</a:t>
            </a:r>
            <a:r>
              <a:rPr dirty="0" sz="900" spc="-10" b="1" i="1">
                <a:solidFill>
                  <a:srgbClr val="C9DCFB"/>
                </a:solidFill>
                <a:latin typeface="Calibri"/>
                <a:cs typeface="Calibri"/>
              </a:rPr>
              <a:t>monitoring</a:t>
            </a:r>
            <a:r>
              <a:rPr dirty="0" sz="900" spc="-5" b="1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900" spc="-10" b="1" i="1">
                <a:solidFill>
                  <a:srgbClr val="C9DCFB"/>
                </a:solidFill>
                <a:latin typeface="Calibri"/>
                <a:cs typeface="Calibri"/>
              </a:rPr>
              <a:t>behaviour-</a:t>
            </a:r>
            <a:r>
              <a:rPr dirty="0" sz="900" b="1" i="1">
                <a:solidFill>
                  <a:srgbClr val="C9DCFB"/>
                </a:solidFill>
                <a:latin typeface="Calibri"/>
                <a:cs typeface="Calibri"/>
              </a:rPr>
              <a:t>change </a:t>
            </a:r>
            <a:r>
              <a:rPr dirty="0" sz="900" spc="-10" b="1" i="1">
                <a:solidFill>
                  <a:srgbClr val="C9DCFB"/>
                </a:solidFill>
                <a:latin typeface="Calibri"/>
                <a:cs typeface="Calibri"/>
              </a:rPr>
              <a:t>techniques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24" name="object 2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64135">
              <a:lnSpc>
                <a:spcPts val="860"/>
              </a:lnSpc>
            </a:pPr>
            <a:r>
              <a:rPr dirty="0" sz="800" spc="-50" b="0">
                <a:solidFill>
                  <a:srgbClr val="6B7180"/>
                </a:solidFill>
                <a:latin typeface="Calibri"/>
                <a:cs typeface="Calibri"/>
              </a:rPr>
              <a:t>3</a:t>
            </a:r>
            <a:endParaRPr sz="80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3192780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Why</a:t>
            </a:r>
            <a:r>
              <a:rPr dirty="0" sz="2250" spc="-5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This</a:t>
            </a:r>
            <a:r>
              <a:rPr dirty="0" sz="2250" spc="-50">
                <a:latin typeface="Cambria"/>
                <a:cs typeface="Cambria"/>
              </a:rPr>
              <a:t> </a:t>
            </a:r>
            <a:r>
              <a:rPr dirty="0" sz="2250" spc="-20">
                <a:latin typeface="Cambria"/>
                <a:cs typeface="Cambria"/>
              </a:rPr>
              <a:t>Target</a:t>
            </a:r>
            <a:r>
              <a:rPr dirty="0" sz="2250" spc="-35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Group?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2361565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Adolescents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aged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13–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18,</a:t>
            </a:r>
            <a:r>
              <a:rPr dirty="0" sz="1050" spc="3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in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school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settings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8160" y="1676399"/>
            <a:ext cx="3474720" cy="1889760"/>
          </a:xfrm>
          <a:custGeom>
            <a:avLst/>
            <a:gdLst/>
            <a:ahLst/>
            <a:cxnLst/>
            <a:rect l="l" t="t" r="r" b="b"/>
            <a:pathLst>
              <a:path w="3474720" h="1889760">
                <a:moveTo>
                  <a:pt x="340156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1816608"/>
                </a:lnTo>
                <a:lnTo>
                  <a:pt x="5748" y="1845075"/>
                </a:lnTo>
                <a:lnTo>
                  <a:pt x="21424" y="1868328"/>
                </a:lnTo>
                <a:lnTo>
                  <a:pt x="44677" y="1884009"/>
                </a:lnTo>
                <a:lnTo>
                  <a:pt x="73152" y="1889760"/>
                </a:lnTo>
                <a:lnTo>
                  <a:pt x="3401568" y="1889760"/>
                </a:lnTo>
                <a:lnTo>
                  <a:pt x="3430035" y="1884009"/>
                </a:lnTo>
                <a:lnTo>
                  <a:pt x="3453288" y="1868328"/>
                </a:lnTo>
                <a:lnTo>
                  <a:pt x="3468969" y="1845075"/>
                </a:lnTo>
                <a:lnTo>
                  <a:pt x="3474720" y="1816608"/>
                </a:lnTo>
                <a:lnTo>
                  <a:pt x="3474720" y="73152"/>
                </a:lnTo>
                <a:lnTo>
                  <a:pt x="3468969" y="44684"/>
                </a:lnTo>
                <a:lnTo>
                  <a:pt x="3453288" y="21431"/>
                </a:lnTo>
                <a:lnTo>
                  <a:pt x="3430035" y="5750"/>
                </a:lnTo>
                <a:lnTo>
                  <a:pt x="34015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688340" y="1899835"/>
            <a:ext cx="756285" cy="4318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650" spc="-25" b="1">
                <a:solidFill>
                  <a:srgbClr val="E94A3B"/>
                </a:solidFill>
                <a:latin typeface="Cambria"/>
                <a:cs typeface="Cambria"/>
              </a:rPr>
              <a:t>52%</a:t>
            </a:r>
            <a:endParaRPr sz="2650">
              <a:latin typeface="Cambria"/>
              <a:cs typeface="Cambri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88340" y="2679327"/>
            <a:ext cx="2667635" cy="17335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rise</a:t>
            </a:r>
            <a:r>
              <a:rPr dirty="0" sz="950" spc="1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in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UK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children's</a:t>
            </a:r>
            <a:r>
              <a:rPr dirty="0" sz="950" spc="1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screen</a:t>
            </a:r>
            <a:r>
              <a:rPr dirty="0" sz="950" spc="3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time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between</a:t>
            </a:r>
            <a:r>
              <a:rPr dirty="0" sz="950" spc="1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 spc="-10">
                <a:solidFill>
                  <a:srgbClr val="1B1B1F"/>
                </a:solidFill>
                <a:latin typeface="Calibri"/>
                <a:cs typeface="Calibri"/>
              </a:rPr>
              <a:t>2020–</a:t>
            </a:r>
            <a:r>
              <a:rPr dirty="0" sz="950" spc="-20">
                <a:solidFill>
                  <a:srgbClr val="1B1B1F"/>
                </a:solidFill>
                <a:latin typeface="Calibri"/>
                <a:cs typeface="Calibri"/>
              </a:rPr>
              <a:t>2022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340" y="3306572"/>
            <a:ext cx="1256030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UK</a:t>
            </a:r>
            <a:r>
              <a:rPr dirty="0" sz="750" spc="2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Education</a:t>
            </a:r>
            <a:r>
              <a:rPr dirty="0" sz="750" spc="3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Committee,</a:t>
            </a:r>
            <a:r>
              <a:rPr dirty="0" sz="750" spc="3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spc="-20" i="1">
                <a:solidFill>
                  <a:srgbClr val="6B7180"/>
                </a:solidFill>
                <a:latin typeface="Calibri"/>
                <a:cs typeface="Calibri"/>
              </a:rPr>
              <a:t>2024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358640" y="1676399"/>
            <a:ext cx="3474720" cy="1889760"/>
          </a:xfrm>
          <a:custGeom>
            <a:avLst/>
            <a:gdLst/>
            <a:ahLst/>
            <a:cxnLst/>
            <a:rect l="l" t="t" r="r" b="b"/>
            <a:pathLst>
              <a:path w="3474720" h="1889760">
                <a:moveTo>
                  <a:pt x="3401568" y="0"/>
                </a:moveTo>
                <a:lnTo>
                  <a:pt x="73152" y="0"/>
                </a:lnTo>
                <a:lnTo>
                  <a:pt x="44684" y="5750"/>
                </a:lnTo>
                <a:lnTo>
                  <a:pt x="21431" y="21431"/>
                </a:lnTo>
                <a:lnTo>
                  <a:pt x="5750" y="44684"/>
                </a:lnTo>
                <a:lnTo>
                  <a:pt x="0" y="73152"/>
                </a:lnTo>
                <a:lnTo>
                  <a:pt x="0" y="1816608"/>
                </a:lnTo>
                <a:lnTo>
                  <a:pt x="5750" y="1845075"/>
                </a:lnTo>
                <a:lnTo>
                  <a:pt x="21431" y="1868328"/>
                </a:lnTo>
                <a:lnTo>
                  <a:pt x="44684" y="1884009"/>
                </a:lnTo>
                <a:lnTo>
                  <a:pt x="73152" y="1889760"/>
                </a:lnTo>
                <a:lnTo>
                  <a:pt x="3401568" y="1889760"/>
                </a:lnTo>
                <a:lnTo>
                  <a:pt x="3430035" y="1884009"/>
                </a:lnTo>
                <a:lnTo>
                  <a:pt x="3453288" y="1868328"/>
                </a:lnTo>
                <a:lnTo>
                  <a:pt x="3468969" y="1845075"/>
                </a:lnTo>
                <a:lnTo>
                  <a:pt x="3474720" y="1816608"/>
                </a:lnTo>
                <a:lnTo>
                  <a:pt x="3474720" y="73152"/>
                </a:lnTo>
                <a:lnTo>
                  <a:pt x="3468969" y="44684"/>
                </a:lnTo>
                <a:lnTo>
                  <a:pt x="3453288" y="21431"/>
                </a:lnTo>
                <a:lnTo>
                  <a:pt x="3430035" y="5750"/>
                </a:lnTo>
                <a:lnTo>
                  <a:pt x="34015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4529243" y="1899835"/>
            <a:ext cx="756285" cy="4318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650" spc="-25" b="1">
                <a:solidFill>
                  <a:srgbClr val="E94A3B"/>
                </a:solidFill>
                <a:latin typeface="Cambria"/>
                <a:cs typeface="Cambria"/>
              </a:rPr>
              <a:t>81%</a:t>
            </a:r>
            <a:endParaRPr sz="2650">
              <a:latin typeface="Cambria"/>
              <a:cs typeface="Cambr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29243" y="2679327"/>
            <a:ext cx="2939415" cy="17335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of adolescents (12–17)</a:t>
            </a:r>
            <a:r>
              <a:rPr dirty="0" sz="950" spc="2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exceed</a:t>
            </a:r>
            <a:r>
              <a:rPr dirty="0" sz="950" spc="1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2</a:t>
            </a:r>
            <a:r>
              <a:rPr dirty="0" sz="950" spc="1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hours</a:t>
            </a:r>
            <a:r>
              <a:rPr dirty="0" sz="950" spc="-1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of daily</a:t>
            </a:r>
            <a:r>
              <a:rPr dirty="0" sz="950" spc="1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screen</a:t>
            </a:r>
            <a:r>
              <a:rPr dirty="0" sz="950" spc="1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 spc="-20">
                <a:solidFill>
                  <a:srgbClr val="1B1B1F"/>
                </a:solidFill>
                <a:latin typeface="Calibri"/>
                <a:cs typeface="Calibri"/>
              </a:rPr>
              <a:t>time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29243" y="3306572"/>
            <a:ext cx="685165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Zhou</a:t>
            </a:r>
            <a:r>
              <a:rPr dirty="0" sz="750" spc="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et</a:t>
            </a:r>
            <a:r>
              <a:rPr dirty="0" sz="750" spc="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al.,</a:t>
            </a:r>
            <a:r>
              <a:rPr dirty="0" sz="750" spc="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spc="-20" i="1">
                <a:solidFill>
                  <a:srgbClr val="6B7180"/>
                </a:solidFill>
                <a:latin typeface="Calibri"/>
                <a:cs typeface="Calibri"/>
              </a:rPr>
              <a:t>2025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199120" y="1676399"/>
            <a:ext cx="3474720" cy="1889760"/>
          </a:xfrm>
          <a:custGeom>
            <a:avLst/>
            <a:gdLst/>
            <a:ahLst/>
            <a:cxnLst/>
            <a:rect l="l" t="t" r="r" b="b"/>
            <a:pathLst>
              <a:path w="3474720" h="1889760">
                <a:moveTo>
                  <a:pt x="3401568" y="0"/>
                </a:moveTo>
                <a:lnTo>
                  <a:pt x="73152" y="0"/>
                </a:lnTo>
                <a:lnTo>
                  <a:pt x="44684" y="5750"/>
                </a:lnTo>
                <a:lnTo>
                  <a:pt x="21431" y="21431"/>
                </a:lnTo>
                <a:lnTo>
                  <a:pt x="5750" y="44684"/>
                </a:lnTo>
                <a:lnTo>
                  <a:pt x="0" y="73152"/>
                </a:lnTo>
                <a:lnTo>
                  <a:pt x="0" y="1816608"/>
                </a:lnTo>
                <a:lnTo>
                  <a:pt x="5750" y="1845075"/>
                </a:lnTo>
                <a:lnTo>
                  <a:pt x="21431" y="1868328"/>
                </a:lnTo>
                <a:lnTo>
                  <a:pt x="44684" y="1884009"/>
                </a:lnTo>
                <a:lnTo>
                  <a:pt x="73152" y="1889760"/>
                </a:lnTo>
                <a:lnTo>
                  <a:pt x="3401568" y="1889760"/>
                </a:lnTo>
                <a:lnTo>
                  <a:pt x="3430035" y="1884009"/>
                </a:lnTo>
                <a:lnTo>
                  <a:pt x="3453288" y="1868328"/>
                </a:lnTo>
                <a:lnTo>
                  <a:pt x="3468969" y="1845075"/>
                </a:lnTo>
                <a:lnTo>
                  <a:pt x="3474720" y="1816608"/>
                </a:lnTo>
                <a:lnTo>
                  <a:pt x="3474720" y="73152"/>
                </a:lnTo>
                <a:lnTo>
                  <a:pt x="3468969" y="44684"/>
                </a:lnTo>
                <a:lnTo>
                  <a:pt x="3453288" y="21431"/>
                </a:lnTo>
                <a:lnTo>
                  <a:pt x="3430035" y="5750"/>
                </a:lnTo>
                <a:lnTo>
                  <a:pt x="34015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8369892" y="1899835"/>
            <a:ext cx="1184275" cy="4318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650" spc="-10" b="1">
                <a:solidFill>
                  <a:srgbClr val="E94A3B"/>
                </a:solidFill>
                <a:latin typeface="Cambria"/>
                <a:cs typeface="Cambria"/>
              </a:rPr>
              <a:t>2–</a:t>
            </a:r>
            <a:r>
              <a:rPr dirty="0" sz="2650" b="1">
                <a:solidFill>
                  <a:srgbClr val="E94A3B"/>
                </a:solidFill>
                <a:latin typeface="Cambria"/>
                <a:cs typeface="Cambria"/>
              </a:rPr>
              <a:t>3</a:t>
            </a:r>
            <a:r>
              <a:rPr dirty="0" sz="2650" spc="15" b="1">
                <a:solidFill>
                  <a:srgbClr val="E94A3B"/>
                </a:solidFill>
                <a:latin typeface="Cambria"/>
                <a:cs typeface="Cambria"/>
              </a:rPr>
              <a:t> </a:t>
            </a:r>
            <a:r>
              <a:rPr dirty="0" sz="2650" spc="-25" b="1">
                <a:solidFill>
                  <a:srgbClr val="E94A3B"/>
                </a:solidFill>
                <a:latin typeface="Cambria"/>
                <a:cs typeface="Cambria"/>
              </a:rPr>
              <a:t>hrs</a:t>
            </a:r>
            <a:endParaRPr sz="2650">
              <a:latin typeface="Cambria"/>
              <a:cs typeface="Cambr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69892" y="2679327"/>
            <a:ext cx="3020060" cy="173355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max.</a:t>
            </a:r>
            <a:r>
              <a:rPr dirty="0" sz="950" spc="1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daily</a:t>
            </a:r>
            <a:r>
              <a:rPr dirty="0" sz="950" spc="3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leisure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screen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time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recommended</a:t>
            </a:r>
            <a:r>
              <a:rPr dirty="0" sz="950" spc="25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for</a:t>
            </a:r>
            <a:r>
              <a:rPr dirty="0" sz="950" spc="1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>
                <a:solidFill>
                  <a:srgbClr val="1B1B1F"/>
                </a:solidFill>
                <a:latin typeface="Calibri"/>
                <a:cs typeface="Calibri"/>
              </a:rPr>
              <a:t>ages</a:t>
            </a:r>
            <a:r>
              <a:rPr dirty="0" sz="950" spc="20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950" spc="-10">
                <a:solidFill>
                  <a:srgbClr val="1B1B1F"/>
                </a:solidFill>
                <a:latin typeface="Calibri"/>
                <a:cs typeface="Calibri"/>
              </a:rPr>
              <a:t>13–</a:t>
            </a:r>
            <a:r>
              <a:rPr dirty="0" sz="950" spc="-25">
                <a:solidFill>
                  <a:srgbClr val="1B1B1F"/>
                </a:solidFill>
                <a:latin typeface="Calibri"/>
                <a:cs typeface="Calibri"/>
              </a:rPr>
              <a:t>18</a:t>
            </a:r>
            <a:endParaRPr sz="95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369892" y="3306572"/>
            <a:ext cx="1439545" cy="142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Swedish</a:t>
            </a:r>
            <a:r>
              <a:rPr dirty="0" sz="750" spc="20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Public</a:t>
            </a:r>
            <a:r>
              <a:rPr dirty="0" sz="750" spc="20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Health</a:t>
            </a:r>
            <a:r>
              <a:rPr dirty="0" sz="750" spc="10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i="1">
                <a:solidFill>
                  <a:srgbClr val="6B7180"/>
                </a:solidFill>
                <a:latin typeface="Calibri"/>
                <a:cs typeface="Calibri"/>
              </a:rPr>
              <a:t>Agency,</a:t>
            </a:r>
            <a:r>
              <a:rPr dirty="0" sz="750" spc="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750" spc="-20" i="1">
                <a:solidFill>
                  <a:srgbClr val="6B7180"/>
                </a:solidFill>
                <a:latin typeface="Calibri"/>
                <a:cs typeface="Calibri"/>
              </a:rPr>
              <a:t>2024</a:t>
            </a:r>
            <a:endParaRPr sz="750">
              <a:latin typeface="Calibri"/>
              <a:cs typeface="Calibri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18160" y="3779520"/>
            <a:ext cx="11155680" cy="944880"/>
          </a:xfrm>
          <a:custGeom>
            <a:avLst/>
            <a:gdLst/>
            <a:ahLst/>
            <a:cxnLst/>
            <a:rect l="l" t="t" r="r" b="b"/>
            <a:pathLst>
              <a:path w="11155680" h="944879">
                <a:moveTo>
                  <a:pt x="1108252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871728"/>
                </a:lnTo>
                <a:lnTo>
                  <a:pt x="5748" y="900195"/>
                </a:lnTo>
                <a:lnTo>
                  <a:pt x="21424" y="923448"/>
                </a:lnTo>
                <a:lnTo>
                  <a:pt x="44677" y="939129"/>
                </a:lnTo>
                <a:lnTo>
                  <a:pt x="73152" y="944880"/>
                </a:lnTo>
                <a:lnTo>
                  <a:pt x="11082528" y="944880"/>
                </a:lnTo>
                <a:lnTo>
                  <a:pt x="11110996" y="939129"/>
                </a:lnTo>
                <a:lnTo>
                  <a:pt x="11134249" y="923448"/>
                </a:lnTo>
                <a:lnTo>
                  <a:pt x="11149929" y="900195"/>
                </a:lnTo>
                <a:lnTo>
                  <a:pt x="11155680" y="871728"/>
                </a:lnTo>
                <a:lnTo>
                  <a:pt x="11155680" y="73152"/>
                </a:lnTo>
                <a:lnTo>
                  <a:pt x="11149929" y="44684"/>
                </a:lnTo>
                <a:lnTo>
                  <a:pt x="11134249" y="21431"/>
                </a:lnTo>
                <a:lnTo>
                  <a:pt x="11110996" y="5750"/>
                </a:lnTo>
                <a:lnTo>
                  <a:pt x="1108252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749300" y="4046812"/>
            <a:ext cx="1034478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 spc="-25" b="1">
                <a:solidFill>
                  <a:srgbClr val="E94A3B"/>
                </a:solidFill>
                <a:latin typeface="Calibri"/>
                <a:cs typeface="Calibri"/>
              </a:rPr>
              <a:t>Target</a:t>
            </a:r>
            <a:r>
              <a:rPr dirty="0" sz="1200" spc="-2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E94A3B"/>
                </a:solidFill>
                <a:latin typeface="Calibri"/>
                <a:cs typeface="Calibri"/>
              </a:rPr>
              <a:t>group</a:t>
            </a:r>
            <a:r>
              <a:rPr dirty="0" sz="1200" spc="-3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E94A3B"/>
                </a:solidFill>
                <a:latin typeface="Calibri"/>
                <a:cs typeface="Calibri"/>
              </a:rPr>
              <a:t>rationale</a:t>
            </a:r>
            <a:r>
              <a:rPr dirty="0" sz="1050" b="1">
                <a:solidFill>
                  <a:srgbClr val="E94A3B"/>
                </a:solidFill>
                <a:latin typeface="Calibri"/>
                <a:cs typeface="Calibri"/>
              </a:rPr>
              <a:t>:</a:t>
            </a:r>
            <a:r>
              <a:rPr dirty="0" sz="1050" spc="18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Adolescent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internet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media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crystallizes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during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critical period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teenage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years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provided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equally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school,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which may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sole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place where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some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information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otherwise.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3647440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Why</a:t>
            </a:r>
            <a:r>
              <a:rPr dirty="0" sz="2250" spc="-1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Schools</a:t>
            </a:r>
            <a:r>
              <a:rPr dirty="0" sz="2250" spc="1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as</a:t>
            </a:r>
            <a:r>
              <a:rPr dirty="0" sz="2250" spc="-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the</a:t>
            </a:r>
            <a:r>
              <a:rPr dirty="0" sz="2250" spc="-10">
                <a:latin typeface="Cambria"/>
                <a:cs typeface="Cambria"/>
              </a:rPr>
              <a:t> Setting?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319151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The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practical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case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for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delivering this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intervention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in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school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18160" y="1767839"/>
            <a:ext cx="2514600" cy="2682240"/>
            <a:chOff x="518160" y="1767839"/>
            <a:chExt cx="2514600" cy="2682240"/>
          </a:xfrm>
        </p:grpSpPr>
        <p:sp>
          <p:nvSpPr>
            <p:cNvPr id="7" name="object 7"/>
            <p:cNvSpPr/>
            <p:nvPr/>
          </p:nvSpPr>
          <p:spPr>
            <a:xfrm>
              <a:off x="518160" y="1767839"/>
              <a:ext cx="2514600" cy="2682240"/>
            </a:xfrm>
            <a:custGeom>
              <a:avLst/>
              <a:gdLst/>
              <a:ahLst/>
              <a:cxnLst/>
              <a:rect l="l" t="t" r="r" b="b"/>
              <a:pathLst>
                <a:path w="2514600" h="2682240">
                  <a:moveTo>
                    <a:pt x="2441448" y="0"/>
                  </a:moveTo>
                  <a:lnTo>
                    <a:pt x="73152" y="0"/>
                  </a:lnTo>
                  <a:lnTo>
                    <a:pt x="44677" y="5750"/>
                  </a:lnTo>
                  <a:lnTo>
                    <a:pt x="21424" y="21431"/>
                  </a:lnTo>
                  <a:lnTo>
                    <a:pt x="5748" y="44684"/>
                  </a:lnTo>
                  <a:lnTo>
                    <a:pt x="0" y="73152"/>
                  </a:lnTo>
                  <a:lnTo>
                    <a:pt x="0" y="2609088"/>
                  </a:lnTo>
                  <a:lnTo>
                    <a:pt x="5748" y="2637555"/>
                  </a:lnTo>
                  <a:lnTo>
                    <a:pt x="21424" y="2660808"/>
                  </a:lnTo>
                  <a:lnTo>
                    <a:pt x="44677" y="2676489"/>
                  </a:lnTo>
                  <a:lnTo>
                    <a:pt x="73152" y="2682240"/>
                  </a:lnTo>
                  <a:lnTo>
                    <a:pt x="2441448" y="2682240"/>
                  </a:lnTo>
                  <a:lnTo>
                    <a:pt x="2469915" y="2676489"/>
                  </a:lnTo>
                  <a:lnTo>
                    <a:pt x="2493168" y="2660808"/>
                  </a:lnTo>
                  <a:lnTo>
                    <a:pt x="2508849" y="2637555"/>
                  </a:lnTo>
                  <a:lnTo>
                    <a:pt x="2514600" y="260908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501648" y="201167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39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/home/claude/work/icons/userFriends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1376" y="2121407"/>
              <a:ext cx="329183" cy="329183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328589" y="2854875"/>
            <a:ext cx="893444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Universal</a:t>
            </a:r>
            <a:r>
              <a:rPr dirty="0" sz="1050" spc="-3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Calibri"/>
                <a:cs typeface="Calibri"/>
              </a:rPr>
              <a:t>reach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8180" y="3177963"/>
            <a:ext cx="219392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youth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school,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irrespective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family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income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parental involvement.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398520" y="1767839"/>
            <a:ext cx="2514600" cy="2682240"/>
            <a:chOff x="3398520" y="1767839"/>
            <a:chExt cx="2514600" cy="2682240"/>
          </a:xfrm>
        </p:grpSpPr>
        <p:sp>
          <p:nvSpPr>
            <p:cNvPr id="13" name="object 13"/>
            <p:cNvSpPr/>
            <p:nvPr/>
          </p:nvSpPr>
          <p:spPr>
            <a:xfrm>
              <a:off x="3398520" y="1767839"/>
              <a:ext cx="2514600" cy="2682240"/>
            </a:xfrm>
            <a:custGeom>
              <a:avLst/>
              <a:gdLst/>
              <a:ahLst/>
              <a:cxnLst/>
              <a:rect l="l" t="t" r="r" b="b"/>
              <a:pathLst>
                <a:path w="2514600" h="268224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609088"/>
                  </a:lnTo>
                  <a:lnTo>
                    <a:pt x="5750" y="2637555"/>
                  </a:lnTo>
                  <a:lnTo>
                    <a:pt x="21431" y="2660808"/>
                  </a:lnTo>
                  <a:lnTo>
                    <a:pt x="44684" y="2676489"/>
                  </a:lnTo>
                  <a:lnTo>
                    <a:pt x="73152" y="2682240"/>
                  </a:lnTo>
                  <a:lnTo>
                    <a:pt x="2441448" y="2682240"/>
                  </a:lnTo>
                  <a:lnTo>
                    <a:pt x="2469915" y="2676489"/>
                  </a:lnTo>
                  <a:lnTo>
                    <a:pt x="2493168" y="2660808"/>
                  </a:lnTo>
                  <a:lnTo>
                    <a:pt x="2508849" y="2637555"/>
                  </a:lnTo>
                  <a:lnTo>
                    <a:pt x="2514600" y="260908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4382008" y="201167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39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/home/claude/work/icons/school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91736" y="2121407"/>
              <a:ext cx="329183" cy="329183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4185835" y="2854875"/>
            <a:ext cx="940435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Equitable</a:t>
            </a:r>
            <a:r>
              <a:rPr dirty="0" sz="105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92237" y="3177963"/>
            <a:ext cx="212725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Attains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learners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who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likely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wellbeing services.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278880" y="1767839"/>
            <a:ext cx="2514600" cy="2682240"/>
            <a:chOff x="6278880" y="1767839"/>
            <a:chExt cx="2514600" cy="2682240"/>
          </a:xfrm>
        </p:grpSpPr>
        <p:sp>
          <p:nvSpPr>
            <p:cNvPr id="19" name="object 19"/>
            <p:cNvSpPr/>
            <p:nvPr/>
          </p:nvSpPr>
          <p:spPr>
            <a:xfrm>
              <a:off x="6278880" y="1767839"/>
              <a:ext cx="2514600" cy="2682240"/>
            </a:xfrm>
            <a:custGeom>
              <a:avLst/>
              <a:gdLst/>
              <a:ahLst/>
              <a:cxnLst/>
              <a:rect l="l" t="t" r="r" b="b"/>
              <a:pathLst>
                <a:path w="2514600" h="268224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609088"/>
                  </a:lnTo>
                  <a:lnTo>
                    <a:pt x="5750" y="2637555"/>
                  </a:lnTo>
                  <a:lnTo>
                    <a:pt x="21431" y="2660808"/>
                  </a:lnTo>
                  <a:lnTo>
                    <a:pt x="44684" y="2676489"/>
                  </a:lnTo>
                  <a:lnTo>
                    <a:pt x="73152" y="2682240"/>
                  </a:lnTo>
                  <a:lnTo>
                    <a:pt x="2441448" y="2682240"/>
                  </a:lnTo>
                  <a:lnTo>
                    <a:pt x="2469915" y="2676489"/>
                  </a:lnTo>
                  <a:lnTo>
                    <a:pt x="2493168" y="2660808"/>
                  </a:lnTo>
                  <a:lnTo>
                    <a:pt x="2508849" y="2637555"/>
                  </a:lnTo>
                  <a:lnTo>
                    <a:pt x="2514600" y="260908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/>
            <p:cNvSpPr/>
            <p:nvPr/>
          </p:nvSpPr>
          <p:spPr>
            <a:xfrm>
              <a:off x="7262368" y="201167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40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 descr="/home/claude/work/icons/shield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72096" y="2121407"/>
              <a:ext cx="329183" cy="329183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6769692" y="2854875"/>
            <a:ext cx="153289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Trusted,</a:t>
            </a:r>
            <a:r>
              <a:rPr dirty="0" sz="105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supervised</a:t>
            </a:r>
            <a:r>
              <a:rPr dirty="0" sz="105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Calibri"/>
                <a:cs typeface="Calibri"/>
              </a:rPr>
              <a:t>setting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423067" y="3177963"/>
            <a:ext cx="222504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already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included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the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PSHE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curriculum,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providing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an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existing</a:t>
            </a:r>
            <a:r>
              <a:rPr dirty="0" sz="12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platform</a:t>
            </a:r>
            <a:r>
              <a:rPr dirty="0" sz="12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upon</a:t>
            </a:r>
            <a:r>
              <a:rPr dirty="0" sz="12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to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develop.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9159240" y="1767839"/>
            <a:ext cx="2514600" cy="2682240"/>
            <a:chOff x="9159240" y="1767839"/>
            <a:chExt cx="2514600" cy="2682240"/>
          </a:xfrm>
        </p:grpSpPr>
        <p:sp>
          <p:nvSpPr>
            <p:cNvPr id="25" name="object 25"/>
            <p:cNvSpPr/>
            <p:nvPr/>
          </p:nvSpPr>
          <p:spPr>
            <a:xfrm>
              <a:off x="9159240" y="1767839"/>
              <a:ext cx="2514600" cy="2682240"/>
            </a:xfrm>
            <a:custGeom>
              <a:avLst/>
              <a:gdLst/>
              <a:ahLst/>
              <a:cxnLst/>
              <a:rect l="l" t="t" r="r" b="b"/>
              <a:pathLst>
                <a:path w="2514600" h="2682240">
                  <a:moveTo>
                    <a:pt x="244144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609088"/>
                  </a:lnTo>
                  <a:lnTo>
                    <a:pt x="5750" y="2637555"/>
                  </a:lnTo>
                  <a:lnTo>
                    <a:pt x="21431" y="2660808"/>
                  </a:lnTo>
                  <a:lnTo>
                    <a:pt x="44684" y="2676489"/>
                  </a:lnTo>
                  <a:lnTo>
                    <a:pt x="73152" y="2682240"/>
                  </a:lnTo>
                  <a:lnTo>
                    <a:pt x="2441448" y="2682240"/>
                  </a:lnTo>
                  <a:lnTo>
                    <a:pt x="2469915" y="2676489"/>
                  </a:lnTo>
                  <a:lnTo>
                    <a:pt x="2493168" y="2660808"/>
                  </a:lnTo>
                  <a:lnTo>
                    <a:pt x="2508849" y="2637555"/>
                  </a:lnTo>
                  <a:lnTo>
                    <a:pt x="2514600" y="2609088"/>
                  </a:lnTo>
                  <a:lnTo>
                    <a:pt x="2514600" y="73152"/>
                  </a:lnTo>
                  <a:lnTo>
                    <a:pt x="2508849" y="44684"/>
                  </a:lnTo>
                  <a:lnTo>
                    <a:pt x="2493168" y="21431"/>
                  </a:lnTo>
                  <a:lnTo>
                    <a:pt x="2469915" y="5750"/>
                  </a:lnTo>
                  <a:lnTo>
                    <a:pt x="2441448" y="0"/>
                  </a:lnTo>
                  <a:close/>
                </a:path>
              </a:pathLst>
            </a:custGeom>
            <a:solidFill>
              <a:srgbClr val="23306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/>
            <p:cNvSpPr/>
            <p:nvPr/>
          </p:nvSpPr>
          <p:spPr>
            <a:xfrm>
              <a:off x="10142728" y="2011679"/>
              <a:ext cx="548640" cy="548640"/>
            </a:xfrm>
            <a:custGeom>
              <a:avLst/>
              <a:gdLst/>
              <a:ahLst/>
              <a:cxnLst/>
              <a:rect l="l" t="t" r="r" b="b"/>
              <a:pathLst>
                <a:path w="548640" h="548639">
                  <a:moveTo>
                    <a:pt x="274320" y="0"/>
                  </a:moveTo>
                  <a:lnTo>
                    <a:pt x="225019" y="4420"/>
                  </a:lnTo>
                  <a:lnTo>
                    <a:pt x="178614" y="17166"/>
                  </a:lnTo>
                  <a:lnTo>
                    <a:pt x="135880" y="37460"/>
                  </a:lnTo>
                  <a:lnTo>
                    <a:pt x="97593" y="64527"/>
                  </a:lnTo>
                  <a:lnTo>
                    <a:pt x="64527" y="97593"/>
                  </a:lnTo>
                  <a:lnTo>
                    <a:pt x="37460" y="135880"/>
                  </a:lnTo>
                  <a:lnTo>
                    <a:pt x="17166" y="178614"/>
                  </a:lnTo>
                  <a:lnTo>
                    <a:pt x="4420" y="225019"/>
                  </a:lnTo>
                  <a:lnTo>
                    <a:pt x="0" y="274320"/>
                  </a:lnTo>
                  <a:lnTo>
                    <a:pt x="4420" y="323620"/>
                  </a:lnTo>
                  <a:lnTo>
                    <a:pt x="17166" y="370025"/>
                  </a:lnTo>
                  <a:lnTo>
                    <a:pt x="37460" y="412759"/>
                  </a:lnTo>
                  <a:lnTo>
                    <a:pt x="64527" y="451046"/>
                  </a:lnTo>
                  <a:lnTo>
                    <a:pt x="97593" y="484112"/>
                  </a:lnTo>
                  <a:lnTo>
                    <a:pt x="135880" y="511179"/>
                  </a:lnTo>
                  <a:lnTo>
                    <a:pt x="178614" y="531473"/>
                  </a:lnTo>
                  <a:lnTo>
                    <a:pt x="225019" y="544219"/>
                  </a:lnTo>
                  <a:lnTo>
                    <a:pt x="274320" y="548640"/>
                  </a:lnTo>
                  <a:lnTo>
                    <a:pt x="323620" y="544219"/>
                  </a:lnTo>
                  <a:lnTo>
                    <a:pt x="370025" y="531473"/>
                  </a:lnTo>
                  <a:lnTo>
                    <a:pt x="412759" y="511179"/>
                  </a:lnTo>
                  <a:lnTo>
                    <a:pt x="451046" y="484112"/>
                  </a:lnTo>
                  <a:lnTo>
                    <a:pt x="484112" y="451046"/>
                  </a:lnTo>
                  <a:lnTo>
                    <a:pt x="511179" y="412759"/>
                  </a:lnTo>
                  <a:lnTo>
                    <a:pt x="531473" y="370025"/>
                  </a:lnTo>
                  <a:lnTo>
                    <a:pt x="544219" y="323620"/>
                  </a:lnTo>
                  <a:lnTo>
                    <a:pt x="548640" y="274320"/>
                  </a:lnTo>
                  <a:lnTo>
                    <a:pt x="544219" y="225019"/>
                  </a:lnTo>
                  <a:lnTo>
                    <a:pt x="531473" y="178614"/>
                  </a:lnTo>
                  <a:lnTo>
                    <a:pt x="511179" y="135880"/>
                  </a:lnTo>
                  <a:lnTo>
                    <a:pt x="484112" y="97593"/>
                  </a:lnTo>
                  <a:lnTo>
                    <a:pt x="451046" y="64527"/>
                  </a:lnTo>
                  <a:lnTo>
                    <a:pt x="412759" y="37460"/>
                  </a:lnTo>
                  <a:lnTo>
                    <a:pt x="370025" y="17166"/>
                  </a:lnTo>
                  <a:lnTo>
                    <a:pt x="323620" y="4420"/>
                  </a:lnTo>
                  <a:lnTo>
                    <a:pt x="27432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/home/claude/work/icons/checkCircle_white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252456" y="2121407"/>
              <a:ext cx="329183" cy="329183"/>
            </a:xfrm>
            <a:prstGeom prst="rect">
              <a:avLst/>
            </a:prstGeom>
          </p:spPr>
        </p:pic>
      </p:grpSp>
      <p:sp>
        <p:nvSpPr>
          <p:cNvPr id="28" name="object 28"/>
          <p:cNvSpPr txBox="1"/>
          <p:nvPr/>
        </p:nvSpPr>
        <p:spPr>
          <a:xfrm>
            <a:off x="9869762" y="2854875"/>
            <a:ext cx="1095375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Consistent</a:t>
            </a:r>
            <a:r>
              <a:rPr dirty="0" sz="105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9327219" y="3177963"/>
            <a:ext cx="217932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whole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year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reached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at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same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using the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same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programme,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same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standard.</a:t>
            </a:r>
            <a:endParaRPr sz="1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5377815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What</a:t>
            </a:r>
            <a:r>
              <a:rPr dirty="0" sz="2250" spc="-3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the</a:t>
            </a:r>
            <a:r>
              <a:rPr dirty="0" sz="2250" spc="-3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Evidence</a:t>
            </a:r>
            <a:r>
              <a:rPr dirty="0" sz="2250" spc="-2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Shows:</a:t>
            </a:r>
            <a:r>
              <a:rPr dirty="0" sz="2250" spc="-2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Mental</a:t>
            </a:r>
            <a:r>
              <a:rPr dirty="0" sz="2250" spc="-15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Health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475107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National</a:t>
            </a:r>
            <a:r>
              <a:rPr dirty="0" sz="1050" spc="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guidelines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and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recent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research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linking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screen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overuse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to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mental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health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harms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18160" y="1737359"/>
            <a:ext cx="5394960" cy="2804160"/>
            <a:chOff x="518160" y="1737359"/>
            <a:chExt cx="5394960" cy="2804160"/>
          </a:xfrm>
        </p:grpSpPr>
        <p:sp>
          <p:nvSpPr>
            <p:cNvPr id="7" name="object 7"/>
            <p:cNvSpPr/>
            <p:nvPr/>
          </p:nvSpPr>
          <p:spPr>
            <a:xfrm>
              <a:off x="518160" y="1737359"/>
              <a:ext cx="5394960" cy="2804160"/>
            </a:xfrm>
            <a:custGeom>
              <a:avLst/>
              <a:gdLst/>
              <a:ahLst/>
              <a:cxnLst/>
              <a:rect l="l" t="t" r="r" b="b"/>
              <a:pathLst>
                <a:path w="5394960" h="2804160">
                  <a:moveTo>
                    <a:pt x="5321808" y="0"/>
                  </a:moveTo>
                  <a:lnTo>
                    <a:pt x="73160" y="0"/>
                  </a:lnTo>
                  <a:lnTo>
                    <a:pt x="44684" y="5750"/>
                  </a:lnTo>
                  <a:lnTo>
                    <a:pt x="21429" y="21431"/>
                  </a:lnTo>
                  <a:lnTo>
                    <a:pt x="5749" y="44684"/>
                  </a:lnTo>
                  <a:lnTo>
                    <a:pt x="0" y="73152"/>
                  </a:lnTo>
                  <a:lnTo>
                    <a:pt x="0" y="2731008"/>
                  </a:lnTo>
                  <a:lnTo>
                    <a:pt x="5749" y="2759475"/>
                  </a:lnTo>
                  <a:lnTo>
                    <a:pt x="21429" y="2782728"/>
                  </a:lnTo>
                  <a:lnTo>
                    <a:pt x="44684" y="2798409"/>
                  </a:lnTo>
                  <a:lnTo>
                    <a:pt x="73160" y="2804160"/>
                  </a:lnTo>
                  <a:lnTo>
                    <a:pt x="5321808" y="2804160"/>
                  </a:lnTo>
                  <a:lnTo>
                    <a:pt x="5350276" y="2798409"/>
                  </a:lnTo>
                  <a:lnTo>
                    <a:pt x="5373528" y="2782728"/>
                  </a:lnTo>
                  <a:lnTo>
                    <a:pt x="5389209" y="2759475"/>
                  </a:lnTo>
                  <a:lnTo>
                    <a:pt x="5394960" y="2731008"/>
                  </a:lnTo>
                  <a:lnTo>
                    <a:pt x="5394960" y="73152"/>
                  </a:lnTo>
                  <a:lnTo>
                    <a:pt x="5389209" y="44684"/>
                  </a:lnTo>
                  <a:lnTo>
                    <a:pt x="5373528" y="21431"/>
                  </a:lnTo>
                  <a:lnTo>
                    <a:pt x="5350276" y="5750"/>
                  </a:lnTo>
                  <a:lnTo>
                    <a:pt x="53218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762000" y="1981199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182533" y="4644"/>
                  </a:lnTo>
                  <a:lnTo>
                    <a:pt x="139624" y="17966"/>
                  </a:lnTo>
                  <a:lnTo>
                    <a:pt x="100793" y="39045"/>
                  </a:lnTo>
                  <a:lnTo>
                    <a:pt x="66960" y="66960"/>
                  </a:lnTo>
                  <a:lnTo>
                    <a:pt x="39045" y="100793"/>
                  </a:lnTo>
                  <a:lnTo>
                    <a:pt x="17966" y="139624"/>
                  </a:lnTo>
                  <a:lnTo>
                    <a:pt x="4644" y="182533"/>
                  </a:lnTo>
                  <a:lnTo>
                    <a:pt x="0" y="228600"/>
                  </a:lnTo>
                  <a:lnTo>
                    <a:pt x="4644" y="274666"/>
                  </a:lnTo>
                  <a:lnTo>
                    <a:pt x="17966" y="317575"/>
                  </a:lnTo>
                  <a:lnTo>
                    <a:pt x="39045" y="356406"/>
                  </a:lnTo>
                  <a:lnTo>
                    <a:pt x="66960" y="390239"/>
                  </a:lnTo>
                  <a:lnTo>
                    <a:pt x="100793" y="418154"/>
                  </a:lnTo>
                  <a:lnTo>
                    <a:pt x="139624" y="439233"/>
                  </a:lnTo>
                  <a:lnTo>
                    <a:pt x="182533" y="452555"/>
                  </a:lnTo>
                  <a:lnTo>
                    <a:pt x="228600" y="457200"/>
                  </a:lnTo>
                  <a:lnTo>
                    <a:pt x="274666" y="452555"/>
                  </a:lnTo>
                  <a:lnTo>
                    <a:pt x="317575" y="439233"/>
                  </a:lnTo>
                  <a:lnTo>
                    <a:pt x="356406" y="418154"/>
                  </a:lnTo>
                  <a:lnTo>
                    <a:pt x="390239" y="390239"/>
                  </a:lnTo>
                  <a:lnTo>
                    <a:pt x="418154" y="356406"/>
                  </a:lnTo>
                  <a:lnTo>
                    <a:pt x="439233" y="317575"/>
                  </a:lnTo>
                  <a:lnTo>
                    <a:pt x="452555" y="274666"/>
                  </a:lnTo>
                  <a:lnTo>
                    <a:pt x="457200" y="228600"/>
                  </a:lnTo>
                  <a:lnTo>
                    <a:pt x="452555" y="182533"/>
                  </a:lnTo>
                  <a:lnTo>
                    <a:pt x="439233" y="139624"/>
                  </a:lnTo>
                  <a:lnTo>
                    <a:pt x="418154" y="100793"/>
                  </a:lnTo>
                  <a:lnTo>
                    <a:pt x="390239" y="66960"/>
                  </a:lnTo>
                  <a:lnTo>
                    <a:pt x="356406" y="39045"/>
                  </a:lnTo>
                  <a:lnTo>
                    <a:pt x="317575" y="17966"/>
                  </a:lnTo>
                  <a:lnTo>
                    <a:pt x="274666" y="4644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/home/claude/work/icons/bed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8680" y="2087879"/>
              <a:ext cx="243839" cy="24383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749300" y="2730923"/>
            <a:ext cx="4826635" cy="96075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Sleep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displacement</a:t>
            </a:r>
            <a:r>
              <a:rPr dirty="0" sz="1250" spc="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drives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 depression</a:t>
            </a:r>
            <a:endParaRPr sz="12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12-</a:t>
            </a:r>
            <a:r>
              <a:rPr dirty="0" sz="1200">
                <a:latin typeface="Calibri"/>
                <a:cs typeface="Calibri"/>
              </a:rPr>
              <a:t>month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longitudinal study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4,810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Swedish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children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aged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12–</a:t>
            </a:r>
            <a:r>
              <a:rPr dirty="0" sz="1200">
                <a:latin typeface="Calibri"/>
                <a:cs typeface="Calibri"/>
              </a:rPr>
              <a:t>16,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sleep quality,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duration,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timing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were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each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independently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associated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with </a:t>
            </a:r>
            <a:r>
              <a:rPr dirty="0" sz="1200">
                <a:latin typeface="Calibri"/>
                <a:cs typeface="Calibri"/>
              </a:rPr>
              <a:t>increased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depression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symptoms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result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screen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time.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49300" y="4248996"/>
            <a:ext cx="768985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i="1">
                <a:solidFill>
                  <a:srgbClr val="6B7180"/>
                </a:solidFill>
                <a:latin typeface="Calibri"/>
                <a:cs typeface="Calibri"/>
              </a:rPr>
              <a:t>Hökby</a:t>
            </a:r>
            <a:r>
              <a:rPr dirty="0" sz="800" spc="-15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6B7180"/>
                </a:solidFill>
                <a:latin typeface="Calibri"/>
                <a:cs typeface="Calibri"/>
              </a:rPr>
              <a:t>et</a:t>
            </a:r>
            <a:r>
              <a:rPr dirty="0" sz="800" spc="-30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800" i="1">
                <a:solidFill>
                  <a:srgbClr val="6B7180"/>
                </a:solidFill>
                <a:latin typeface="Calibri"/>
                <a:cs typeface="Calibri"/>
              </a:rPr>
              <a:t>al.,</a:t>
            </a:r>
            <a:r>
              <a:rPr dirty="0" sz="800" spc="-20" i="1">
                <a:solidFill>
                  <a:srgbClr val="6B7180"/>
                </a:solidFill>
                <a:latin typeface="Calibri"/>
                <a:cs typeface="Calibri"/>
              </a:rPr>
              <a:t> 2025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278880" y="1737359"/>
            <a:ext cx="5394960" cy="2804160"/>
            <a:chOff x="6278880" y="1737359"/>
            <a:chExt cx="5394960" cy="2804160"/>
          </a:xfrm>
        </p:grpSpPr>
        <p:sp>
          <p:nvSpPr>
            <p:cNvPr id="13" name="object 13"/>
            <p:cNvSpPr/>
            <p:nvPr/>
          </p:nvSpPr>
          <p:spPr>
            <a:xfrm>
              <a:off x="6278880" y="1737359"/>
              <a:ext cx="5394960" cy="2804160"/>
            </a:xfrm>
            <a:custGeom>
              <a:avLst/>
              <a:gdLst/>
              <a:ahLst/>
              <a:cxnLst/>
              <a:rect l="l" t="t" r="r" b="b"/>
              <a:pathLst>
                <a:path w="5394959" h="2804160">
                  <a:moveTo>
                    <a:pt x="532180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731008"/>
                  </a:lnTo>
                  <a:lnTo>
                    <a:pt x="5750" y="2759475"/>
                  </a:lnTo>
                  <a:lnTo>
                    <a:pt x="21431" y="2782728"/>
                  </a:lnTo>
                  <a:lnTo>
                    <a:pt x="44684" y="2798409"/>
                  </a:lnTo>
                  <a:lnTo>
                    <a:pt x="73152" y="2804160"/>
                  </a:lnTo>
                  <a:lnTo>
                    <a:pt x="5321808" y="2804160"/>
                  </a:lnTo>
                  <a:lnTo>
                    <a:pt x="5350276" y="2798409"/>
                  </a:lnTo>
                  <a:lnTo>
                    <a:pt x="5373528" y="2782728"/>
                  </a:lnTo>
                  <a:lnTo>
                    <a:pt x="5389209" y="2759475"/>
                  </a:lnTo>
                  <a:lnTo>
                    <a:pt x="5394960" y="2731008"/>
                  </a:lnTo>
                  <a:lnTo>
                    <a:pt x="5394960" y="73152"/>
                  </a:lnTo>
                  <a:lnTo>
                    <a:pt x="5389209" y="44684"/>
                  </a:lnTo>
                  <a:lnTo>
                    <a:pt x="5373528" y="21431"/>
                  </a:lnTo>
                  <a:lnTo>
                    <a:pt x="5350276" y="5750"/>
                  </a:lnTo>
                  <a:lnTo>
                    <a:pt x="53218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6522720" y="1981199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182533" y="4644"/>
                  </a:lnTo>
                  <a:lnTo>
                    <a:pt x="139624" y="17966"/>
                  </a:lnTo>
                  <a:lnTo>
                    <a:pt x="100793" y="39045"/>
                  </a:lnTo>
                  <a:lnTo>
                    <a:pt x="66960" y="66960"/>
                  </a:lnTo>
                  <a:lnTo>
                    <a:pt x="39045" y="100793"/>
                  </a:lnTo>
                  <a:lnTo>
                    <a:pt x="17966" y="139624"/>
                  </a:lnTo>
                  <a:lnTo>
                    <a:pt x="4644" y="182533"/>
                  </a:lnTo>
                  <a:lnTo>
                    <a:pt x="0" y="228600"/>
                  </a:lnTo>
                  <a:lnTo>
                    <a:pt x="4644" y="274666"/>
                  </a:lnTo>
                  <a:lnTo>
                    <a:pt x="17966" y="317575"/>
                  </a:lnTo>
                  <a:lnTo>
                    <a:pt x="39045" y="356406"/>
                  </a:lnTo>
                  <a:lnTo>
                    <a:pt x="66960" y="390239"/>
                  </a:lnTo>
                  <a:lnTo>
                    <a:pt x="100793" y="418154"/>
                  </a:lnTo>
                  <a:lnTo>
                    <a:pt x="139624" y="439233"/>
                  </a:lnTo>
                  <a:lnTo>
                    <a:pt x="182533" y="452555"/>
                  </a:lnTo>
                  <a:lnTo>
                    <a:pt x="228600" y="457200"/>
                  </a:lnTo>
                  <a:lnTo>
                    <a:pt x="274666" y="452555"/>
                  </a:lnTo>
                  <a:lnTo>
                    <a:pt x="317575" y="439233"/>
                  </a:lnTo>
                  <a:lnTo>
                    <a:pt x="356406" y="418154"/>
                  </a:lnTo>
                  <a:lnTo>
                    <a:pt x="390239" y="390239"/>
                  </a:lnTo>
                  <a:lnTo>
                    <a:pt x="418154" y="356406"/>
                  </a:lnTo>
                  <a:lnTo>
                    <a:pt x="439233" y="317575"/>
                  </a:lnTo>
                  <a:lnTo>
                    <a:pt x="452555" y="274666"/>
                  </a:lnTo>
                  <a:lnTo>
                    <a:pt x="457200" y="228600"/>
                  </a:lnTo>
                  <a:lnTo>
                    <a:pt x="452555" y="182533"/>
                  </a:lnTo>
                  <a:lnTo>
                    <a:pt x="439233" y="139624"/>
                  </a:lnTo>
                  <a:lnTo>
                    <a:pt x="418154" y="100793"/>
                  </a:lnTo>
                  <a:lnTo>
                    <a:pt x="390239" y="66960"/>
                  </a:lnTo>
                  <a:lnTo>
                    <a:pt x="356406" y="39045"/>
                  </a:lnTo>
                  <a:lnTo>
                    <a:pt x="317575" y="17966"/>
                  </a:lnTo>
                  <a:lnTo>
                    <a:pt x="274666" y="4644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/home/claude/work/icons/comments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29400" y="2087879"/>
              <a:ext cx="243839" cy="243839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6510443" y="2730923"/>
            <a:ext cx="4530090" cy="96075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110"/>
              </a:spcBef>
            </a:pP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Social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media</a:t>
            </a:r>
            <a:r>
              <a:rPr dirty="0" sz="1250" spc="-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linked</a:t>
            </a:r>
            <a:r>
              <a:rPr dirty="0" sz="1250" spc="-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to poorer</a:t>
            </a:r>
            <a:r>
              <a:rPr dirty="0" sz="1250" spc="1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mental</a:t>
            </a:r>
            <a:r>
              <a:rPr dirty="0" sz="1250" spc="-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health</a:t>
            </a:r>
            <a:endParaRPr sz="125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250">
              <a:latin typeface="Calibri"/>
              <a:cs typeface="Calibri"/>
            </a:endParaRPr>
          </a:p>
          <a:p>
            <a:pPr algn="just" marL="12700" marR="5080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study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413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adolescents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aged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12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15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10">
                <a:latin typeface="Calibri"/>
                <a:cs typeface="Calibri"/>
              </a:rPr>
              <a:t> Bradford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area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England </a:t>
            </a:r>
            <a:r>
              <a:rPr dirty="0" sz="1200">
                <a:latin typeface="Calibri"/>
                <a:cs typeface="Calibri"/>
              </a:rPr>
              <a:t>revealed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that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their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daily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use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social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media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was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linked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poorer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mental health.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10443" y="4248996"/>
            <a:ext cx="963294" cy="1473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800" spc="-10" i="1">
                <a:solidFill>
                  <a:srgbClr val="6B7180"/>
                </a:solidFill>
                <a:latin typeface="Calibri"/>
                <a:cs typeface="Calibri"/>
              </a:rPr>
              <a:t>Pickavance </a:t>
            </a:r>
            <a:r>
              <a:rPr dirty="0" sz="800" i="1">
                <a:solidFill>
                  <a:srgbClr val="6B7180"/>
                </a:solidFill>
                <a:latin typeface="Calibri"/>
                <a:cs typeface="Calibri"/>
              </a:rPr>
              <a:t>et al.,</a:t>
            </a:r>
            <a:r>
              <a:rPr dirty="0" sz="800" spc="-10" i="1">
                <a:solidFill>
                  <a:srgbClr val="6B7180"/>
                </a:solidFill>
                <a:latin typeface="Calibri"/>
                <a:cs typeface="Calibri"/>
              </a:rPr>
              <a:t> </a:t>
            </a:r>
            <a:r>
              <a:rPr dirty="0" sz="800" spc="-20" i="1">
                <a:solidFill>
                  <a:srgbClr val="6B7180"/>
                </a:solidFill>
                <a:latin typeface="Calibri"/>
                <a:cs typeface="Calibri"/>
              </a:rPr>
              <a:t>2026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5549900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What</a:t>
            </a:r>
            <a:r>
              <a:rPr dirty="0" sz="2250" spc="-4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the</a:t>
            </a:r>
            <a:r>
              <a:rPr dirty="0" sz="2250" spc="-5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Evidence</a:t>
            </a:r>
            <a:r>
              <a:rPr dirty="0" sz="2250" spc="-4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Shows:</a:t>
            </a:r>
            <a:r>
              <a:rPr dirty="0" sz="2250" spc="-4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Physical</a:t>
            </a:r>
            <a:r>
              <a:rPr dirty="0" sz="2250" spc="-30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Health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363474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The same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overuse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pattern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also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affects the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body,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not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only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the </a:t>
            </a:r>
            <a:r>
              <a:rPr dirty="0" sz="1050" spc="-20" i="1">
                <a:solidFill>
                  <a:srgbClr val="C9DCFB"/>
                </a:solidFill>
                <a:latin typeface="Calibri"/>
                <a:cs typeface="Calibri"/>
              </a:rPr>
              <a:t>mind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8160" y="1737359"/>
            <a:ext cx="11155680" cy="731520"/>
          </a:xfrm>
          <a:custGeom>
            <a:avLst/>
            <a:gdLst/>
            <a:ahLst/>
            <a:cxnLst/>
            <a:rect l="l" t="t" r="r" b="b"/>
            <a:pathLst>
              <a:path w="11155680" h="731519">
                <a:moveTo>
                  <a:pt x="11082528" y="0"/>
                </a:moveTo>
                <a:lnTo>
                  <a:pt x="73152" y="0"/>
                </a:lnTo>
                <a:lnTo>
                  <a:pt x="44677" y="5750"/>
                </a:lnTo>
                <a:lnTo>
                  <a:pt x="21424" y="21431"/>
                </a:lnTo>
                <a:lnTo>
                  <a:pt x="5748" y="44684"/>
                </a:lnTo>
                <a:lnTo>
                  <a:pt x="0" y="73152"/>
                </a:lnTo>
                <a:lnTo>
                  <a:pt x="0" y="658368"/>
                </a:lnTo>
                <a:lnTo>
                  <a:pt x="5748" y="686835"/>
                </a:lnTo>
                <a:lnTo>
                  <a:pt x="21424" y="710088"/>
                </a:lnTo>
                <a:lnTo>
                  <a:pt x="44677" y="725769"/>
                </a:lnTo>
                <a:lnTo>
                  <a:pt x="73152" y="731520"/>
                </a:lnTo>
                <a:lnTo>
                  <a:pt x="11082528" y="731520"/>
                </a:lnTo>
                <a:lnTo>
                  <a:pt x="11110996" y="725769"/>
                </a:lnTo>
                <a:lnTo>
                  <a:pt x="11134249" y="710088"/>
                </a:lnTo>
                <a:lnTo>
                  <a:pt x="11149929" y="686835"/>
                </a:lnTo>
                <a:lnTo>
                  <a:pt x="11155680" y="658368"/>
                </a:lnTo>
                <a:lnTo>
                  <a:pt x="11155680" y="73152"/>
                </a:lnTo>
                <a:lnTo>
                  <a:pt x="11149929" y="44684"/>
                </a:lnTo>
                <a:lnTo>
                  <a:pt x="11134249" y="21431"/>
                </a:lnTo>
                <a:lnTo>
                  <a:pt x="11110996" y="5750"/>
                </a:lnTo>
                <a:lnTo>
                  <a:pt x="11082528" y="0"/>
                </a:lnTo>
                <a:close/>
              </a:path>
            </a:pathLst>
          </a:custGeom>
          <a:solidFill>
            <a:srgbClr val="1E276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749300" y="1997794"/>
            <a:ext cx="8856345" cy="5238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-10" b="1">
                <a:solidFill>
                  <a:srgbClr val="E94A3B"/>
                </a:solidFill>
                <a:latin typeface="Calibri"/>
                <a:cs typeface="Calibri"/>
              </a:rPr>
              <a:t>Systematic</a:t>
            </a:r>
            <a:r>
              <a:rPr dirty="0" sz="1100" spc="-2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100" spc="-10" b="1">
                <a:solidFill>
                  <a:srgbClr val="E94A3B"/>
                </a:solidFill>
                <a:latin typeface="Calibri"/>
                <a:cs typeface="Calibri"/>
              </a:rPr>
              <a:t>review</a:t>
            </a:r>
            <a:r>
              <a:rPr dirty="0" sz="1100" spc="-20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E94A3B"/>
                </a:solidFill>
                <a:latin typeface="Calibri"/>
                <a:cs typeface="Calibri"/>
              </a:rPr>
              <a:t>of</a:t>
            </a:r>
            <a:r>
              <a:rPr dirty="0" sz="1100" spc="-10" b="1">
                <a:solidFill>
                  <a:srgbClr val="E94A3B"/>
                </a:solidFill>
                <a:latin typeface="Calibri"/>
                <a:cs typeface="Calibri"/>
              </a:rPr>
              <a:t> reviews:</a:t>
            </a:r>
            <a:r>
              <a:rPr dirty="0" sz="1100" spc="-2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moderate-to-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strong</a:t>
            </a:r>
            <a:r>
              <a:rPr dirty="0" sz="11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evidence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links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1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1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obesity,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poorer</a:t>
            </a:r>
            <a:r>
              <a:rPr dirty="0" sz="11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diet,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reduced</a:t>
            </a:r>
            <a:r>
              <a:rPr dirty="0" sz="11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quality</a:t>
            </a:r>
            <a:r>
              <a:rPr dirty="0" sz="11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life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dirty="0" sz="11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adolescents.</a:t>
            </a:r>
            <a:endParaRPr sz="1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95"/>
              </a:spcBef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800" spc="-10" i="1">
                <a:solidFill>
                  <a:srgbClr val="C9DCFB"/>
                </a:solidFill>
                <a:latin typeface="Calibri"/>
                <a:cs typeface="Calibri"/>
              </a:rPr>
              <a:t>British</a:t>
            </a:r>
            <a:r>
              <a:rPr dirty="0" sz="800" spc="-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00" spc="-10" i="1">
                <a:solidFill>
                  <a:srgbClr val="C9DCFB"/>
                </a:solidFill>
                <a:latin typeface="Calibri"/>
                <a:cs typeface="Calibri"/>
              </a:rPr>
              <a:t>Psychological</a:t>
            </a:r>
            <a:r>
              <a:rPr dirty="0" sz="80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00" spc="-10" i="1">
                <a:solidFill>
                  <a:srgbClr val="C9DCFB"/>
                </a:solidFill>
                <a:latin typeface="Calibri"/>
                <a:cs typeface="Calibri"/>
              </a:rPr>
              <a:t>Society,</a:t>
            </a:r>
            <a:r>
              <a:rPr dirty="0" sz="80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00" spc="-20" i="1">
                <a:solidFill>
                  <a:srgbClr val="C9DCFB"/>
                </a:solidFill>
                <a:latin typeface="Calibri"/>
                <a:cs typeface="Calibri"/>
              </a:rPr>
              <a:t>2026</a:t>
            </a:r>
            <a:endParaRPr sz="8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18160" y="2682239"/>
            <a:ext cx="5394960" cy="1798320"/>
            <a:chOff x="518160" y="2682239"/>
            <a:chExt cx="5394960" cy="1798320"/>
          </a:xfrm>
        </p:grpSpPr>
        <p:sp>
          <p:nvSpPr>
            <p:cNvPr id="9" name="object 9"/>
            <p:cNvSpPr/>
            <p:nvPr/>
          </p:nvSpPr>
          <p:spPr>
            <a:xfrm>
              <a:off x="518160" y="2682239"/>
              <a:ext cx="5394960" cy="1798320"/>
            </a:xfrm>
            <a:custGeom>
              <a:avLst/>
              <a:gdLst/>
              <a:ahLst/>
              <a:cxnLst/>
              <a:rect l="l" t="t" r="r" b="b"/>
              <a:pathLst>
                <a:path w="5394960" h="1798320">
                  <a:moveTo>
                    <a:pt x="5321808" y="0"/>
                  </a:moveTo>
                  <a:lnTo>
                    <a:pt x="73152" y="0"/>
                  </a:lnTo>
                  <a:lnTo>
                    <a:pt x="44677" y="5750"/>
                  </a:lnTo>
                  <a:lnTo>
                    <a:pt x="21424" y="21431"/>
                  </a:lnTo>
                  <a:lnTo>
                    <a:pt x="5748" y="44684"/>
                  </a:lnTo>
                  <a:lnTo>
                    <a:pt x="0" y="73152"/>
                  </a:lnTo>
                  <a:lnTo>
                    <a:pt x="0" y="1725168"/>
                  </a:lnTo>
                  <a:lnTo>
                    <a:pt x="5748" y="1753635"/>
                  </a:lnTo>
                  <a:lnTo>
                    <a:pt x="21424" y="1776888"/>
                  </a:lnTo>
                  <a:lnTo>
                    <a:pt x="44677" y="1792569"/>
                  </a:lnTo>
                  <a:lnTo>
                    <a:pt x="73152" y="1798320"/>
                  </a:lnTo>
                  <a:lnTo>
                    <a:pt x="5321808" y="1798320"/>
                  </a:lnTo>
                  <a:lnTo>
                    <a:pt x="5350276" y="1792569"/>
                  </a:lnTo>
                  <a:lnTo>
                    <a:pt x="5373528" y="1776888"/>
                  </a:lnTo>
                  <a:lnTo>
                    <a:pt x="5389209" y="1753635"/>
                  </a:lnTo>
                  <a:lnTo>
                    <a:pt x="5394960" y="1725168"/>
                  </a:lnTo>
                  <a:lnTo>
                    <a:pt x="5394960" y="73152"/>
                  </a:lnTo>
                  <a:lnTo>
                    <a:pt x="5389209" y="44684"/>
                  </a:lnTo>
                  <a:lnTo>
                    <a:pt x="5373528" y="21431"/>
                  </a:lnTo>
                  <a:lnTo>
                    <a:pt x="5350276" y="5750"/>
                  </a:lnTo>
                  <a:lnTo>
                    <a:pt x="53218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/>
            <p:cNvSpPr/>
            <p:nvPr/>
          </p:nvSpPr>
          <p:spPr>
            <a:xfrm>
              <a:off x="762000" y="2987039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182533" y="4644"/>
                  </a:lnTo>
                  <a:lnTo>
                    <a:pt x="139624" y="17966"/>
                  </a:lnTo>
                  <a:lnTo>
                    <a:pt x="100793" y="39045"/>
                  </a:lnTo>
                  <a:lnTo>
                    <a:pt x="66960" y="66960"/>
                  </a:lnTo>
                  <a:lnTo>
                    <a:pt x="39045" y="100793"/>
                  </a:lnTo>
                  <a:lnTo>
                    <a:pt x="17966" y="139624"/>
                  </a:lnTo>
                  <a:lnTo>
                    <a:pt x="4644" y="182533"/>
                  </a:lnTo>
                  <a:lnTo>
                    <a:pt x="0" y="228600"/>
                  </a:lnTo>
                  <a:lnTo>
                    <a:pt x="4644" y="274666"/>
                  </a:lnTo>
                  <a:lnTo>
                    <a:pt x="17966" y="317575"/>
                  </a:lnTo>
                  <a:lnTo>
                    <a:pt x="39045" y="356406"/>
                  </a:lnTo>
                  <a:lnTo>
                    <a:pt x="66960" y="390239"/>
                  </a:lnTo>
                  <a:lnTo>
                    <a:pt x="100793" y="418154"/>
                  </a:lnTo>
                  <a:lnTo>
                    <a:pt x="139624" y="439233"/>
                  </a:lnTo>
                  <a:lnTo>
                    <a:pt x="182533" y="452555"/>
                  </a:lnTo>
                  <a:lnTo>
                    <a:pt x="228600" y="457200"/>
                  </a:lnTo>
                  <a:lnTo>
                    <a:pt x="274666" y="452555"/>
                  </a:lnTo>
                  <a:lnTo>
                    <a:pt x="317575" y="439233"/>
                  </a:lnTo>
                  <a:lnTo>
                    <a:pt x="356406" y="418154"/>
                  </a:lnTo>
                  <a:lnTo>
                    <a:pt x="390239" y="390239"/>
                  </a:lnTo>
                  <a:lnTo>
                    <a:pt x="418154" y="356406"/>
                  </a:lnTo>
                  <a:lnTo>
                    <a:pt x="439233" y="317575"/>
                  </a:lnTo>
                  <a:lnTo>
                    <a:pt x="452555" y="274666"/>
                  </a:lnTo>
                  <a:lnTo>
                    <a:pt x="457200" y="228600"/>
                  </a:lnTo>
                  <a:lnTo>
                    <a:pt x="452555" y="182533"/>
                  </a:lnTo>
                  <a:lnTo>
                    <a:pt x="439233" y="139624"/>
                  </a:lnTo>
                  <a:lnTo>
                    <a:pt x="418154" y="100793"/>
                  </a:lnTo>
                  <a:lnTo>
                    <a:pt x="390239" y="66960"/>
                  </a:lnTo>
                  <a:lnTo>
                    <a:pt x="356406" y="39045"/>
                  </a:lnTo>
                  <a:lnTo>
                    <a:pt x="317575" y="17966"/>
                  </a:lnTo>
                  <a:lnTo>
                    <a:pt x="274666" y="4644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/home/claude/work/icons/appleAlt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8680" y="3093720"/>
              <a:ext cx="243839" cy="243839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749300" y="3543892"/>
            <a:ext cx="4776470" cy="726440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Obesity</a:t>
            </a:r>
            <a:r>
              <a:rPr dirty="0" sz="1200" spc="-4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&amp;</a:t>
            </a:r>
            <a:r>
              <a:rPr dirty="0" sz="1200" spc="-2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poor</a:t>
            </a:r>
            <a:r>
              <a:rPr dirty="0" sz="1200" spc="-3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spc="-20" b="1">
                <a:solidFill>
                  <a:srgbClr val="1B1B1F"/>
                </a:solidFill>
                <a:latin typeface="Calibri"/>
                <a:cs typeface="Calibri"/>
              </a:rPr>
              <a:t>diet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600"/>
              </a:spcBef>
            </a:pPr>
            <a:r>
              <a:rPr dirty="0" sz="1200">
                <a:latin typeface="Calibri"/>
                <a:cs typeface="Calibri"/>
              </a:rPr>
              <a:t>Lower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levels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physical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activity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changes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usual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eating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hours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have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20">
                <a:latin typeface="Calibri"/>
                <a:cs typeface="Calibri"/>
              </a:rPr>
              <a:t>been </a:t>
            </a:r>
            <a:r>
              <a:rPr dirty="0" sz="1200" spc="-10">
                <a:latin typeface="Calibri"/>
                <a:cs typeface="Calibri"/>
              </a:rPr>
              <a:t>associated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increases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weight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eating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poorly.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278880" y="2743199"/>
            <a:ext cx="5394960" cy="1798320"/>
            <a:chOff x="6278880" y="2743199"/>
            <a:chExt cx="5394960" cy="1798320"/>
          </a:xfrm>
        </p:grpSpPr>
        <p:sp>
          <p:nvSpPr>
            <p:cNvPr id="14" name="object 14"/>
            <p:cNvSpPr/>
            <p:nvPr/>
          </p:nvSpPr>
          <p:spPr>
            <a:xfrm>
              <a:off x="6278880" y="2743199"/>
              <a:ext cx="5394960" cy="1798320"/>
            </a:xfrm>
            <a:custGeom>
              <a:avLst/>
              <a:gdLst/>
              <a:ahLst/>
              <a:cxnLst/>
              <a:rect l="l" t="t" r="r" b="b"/>
              <a:pathLst>
                <a:path w="5394959" h="1798320">
                  <a:moveTo>
                    <a:pt x="532180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1725168"/>
                  </a:lnTo>
                  <a:lnTo>
                    <a:pt x="5750" y="1753635"/>
                  </a:lnTo>
                  <a:lnTo>
                    <a:pt x="21431" y="1776888"/>
                  </a:lnTo>
                  <a:lnTo>
                    <a:pt x="44684" y="1792569"/>
                  </a:lnTo>
                  <a:lnTo>
                    <a:pt x="73152" y="1798320"/>
                  </a:lnTo>
                  <a:lnTo>
                    <a:pt x="5321808" y="1798320"/>
                  </a:lnTo>
                  <a:lnTo>
                    <a:pt x="5350276" y="1792569"/>
                  </a:lnTo>
                  <a:lnTo>
                    <a:pt x="5373528" y="1776888"/>
                  </a:lnTo>
                  <a:lnTo>
                    <a:pt x="5389209" y="1753635"/>
                  </a:lnTo>
                  <a:lnTo>
                    <a:pt x="5394960" y="1725168"/>
                  </a:lnTo>
                  <a:lnTo>
                    <a:pt x="5394960" y="73152"/>
                  </a:lnTo>
                  <a:lnTo>
                    <a:pt x="5389209" y="44684"/>
                  </a:lnTo>
                  <a:lnTo>
                    <a:pt x="5373528" y="21431"/>
                  </a:lnTo>
                  <a:lnTo>
                    <a:pt x="5350276" y="5750"/>
                  </a:lnTo>
                  <a:lnTo>
                    <a:pt x="53218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6522720" y="2987039"/>
              <a:ext cx="457200" cy="457200"/>
            </a:xfrm>
            <a:custGeom>
              <a:avLst/>
              <a:gdLst/>
              <a:ahLst/>
              <a:cxnLst/>
              <a:rect l="l" t="t" r="r" b="b"/>
              <a:pathLst>
                <a:path w="457200" h="457200">
                  <a:moveTo>
                    <a:pt x="228600" y="0"/>
                  </a:moveTo>
                  <a:lnTo>
                    <a:pt x="182533" y="4644"/>
                  </a:lnTo>
                  <a:lnTo>
                    <a:pt x="139624" y="17966"/>
                  </a:lnTo>
                  <a:lnTo>
                    <a:pt x="100793" y="39045"/>
                  </a:lnTo>
                  <a:lnTo>
                    <a:pt x="66960" y="66960"/>
                  </a:lnTo>
                  <a:lnTo>
                    <a:pt x="39045" y="100793"/>
                  </a:lnTo>
                  <a:lnTo>
                    <a:pt x="17966" y="139624"/>
                  </a:lnTo>
                  <a:lnTo>
                    <a:pt x="4644" y="182533"/>
                  </a:lnTo>
                  <a:lnTo>
                    <a:pt x="0" y="228600"/>
                  </a:lnTo>
                  <a:lnTo>
                    <a:pt x="4644" y="274666"/>
                  </a:lnTo>
                  <a:lnTo>
                    <a:pt x="17966" y="317575"/>
                  </a:lnTo>
                  <a:lnTo>
                    <a:pt x="39045" y="356406"/>
                  </a:lnTo>
                  <a:lnTo>
                    <a:pt x="66960" y="390239"/>
                  </a:lnTo>
                  <a:lnTo>
                    <a:pt x="100793" y="418154"/>
                  </a:lnTo>
                  <a:lnTo>
                    <a:pt x="139624" y="439233"/>
                  </a:lnTo>
                  <a:lnTo>
                    <a:pt x="182533" y="452555"/>
                  </a:lnTo>
                  <a:lnTo>
                    <a:pt x="228600" y="457200"/>
                  </a:lnTo>
                  <a:lnTo>
                    <a:pt x="274666" y="452555"/>
                  </a:lnTo>
                  <a:lnTo>
                    <a:pt x="317575" y="439233"/>
                  </a:lnTo>
                  <a:lnTo>
                    <a:pt x="356406" y="418154"/>
                  </a:lnTo>
                  <a:lnTo>
                    <a:pt x="390239" y="390239"/>
                  </a:lnTo>
                  <a:lnTo>
                    <a:pt x="418154" y="356406"/>
                  </a:lnTo>
                  <a:lnTo>
                    <a:pt x="439233" y="317575"/>
                  </a:lnTo>
                  <a:lnTo>
                    <a:pt x="452555" y="274666"/>
                  </a:lnTo>
                  <a:lnTo>
                    <a:pt x="457200" y="228600"/>
                  </a:lnTo>
                  <a:lnTo>
                    <a:pt x="452555" y="182533"/>
                  </a:lnTo>
                  <a:lnTo>
                    <a:pt x="439233" y="139624"/>
                  </a:lnTo>
                  <a:lnTo>
                    <a:pt x="418154" y="100793"/>
                  </a:lnTo>
                  <a:lnTo>
                    <a:pt x="390239" y="66960"/>
                  </a:lnTo>
                  <a:lnTo>
                    <a:pt x="356406" y="39045"/>
                  </a:lnTo>
                  <a:lnTo>
                    <a:pt x="317575" y="17966"/>
                  </a:lnTo>
                  <a:lnTo>
                    <a:pt x="274666" y="4644"/>
                  </a:lnTo>
                  <a:lnTo>
                    <a:pt x="22860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 descr="/home/claude/work/icons/heartbeat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29400" y="3093719"/>
              <a:ext cx="243839" cy="243839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510443" y="3543892"/>
            <a:ext cx="4521835" cy="726440"/>
          </a:xfrm>
          <a:prstGeom prst="rect">
            <a:avLst/>
          </a:prstGeom>
        </p:spPr>
        <p:txBody>
          <a:bodyPr wrap="square" lIns="0" tIns="889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</a:pP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Reduced</a:t>
            </a:r>
            <a:r>
              <a:rPr dirty="0" sz="1200" spc="-4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quality</a:t>
            </a:r>
            <a:r>
              <a:rPr dirty="0" sz="1200" spc="-5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b="1">
                <a:solidFill>
                  <a:srgbClr val="1B1B1F"/>
                </a:solidFill>
                <a:latin typeface="Calibri"/>
                <a:cs typeface="Calibri"/>
              </a:rPr>
              <a:t>of</a:t>
            </a:r>
            <a:r>
              <a:rPr dirty="0" sz="1200" spc="-2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00" spc="-20" b="1">
                <a:solidFill>
                  <a:srgbClr val="1B1B1F"/>
                </a:solidFill>
                <a:latin typeface="Calibri"/>
                <a:cs typeface="Calibri"/>
              </a:rPr>
              <a:t>life</a:t>
            </a:r>
            <a:endParaRPr sz="12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600"/>
              </a:spcBef>
            </a:pP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all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of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studies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reviewed,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increase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screen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time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was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found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to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25">
                <a:latin typeface="Calibri"/>
                <a:cs typeface="Calibri"/>
              </a:rPr>
              <a:t>be </a:t>
            </a:r>
            <a:r>
              <a:rPr dirty="0" sz="1200" spc="-10">
                <a:latin typeface="Calibri"/>
                <a:cs typeface="Calibri"/>
              </a:rPr>
              <a:t>correlated </a:t>
            </a:r>
            <a:r>
              <a:rPr dirty="0" sz="1200">
                <a:latin typeface="Calibri"/>
                <a:cs typeface="Calibri"/>
              </a:rPr>
              <a:t>with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decrease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overall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well-</a:t>
            </a:r>
            <a:r>
              <a:rPr dirty="0" sz="1200">
                <a:latin typeface="Calibri"/>
                <a:cs typeface="Calibri"/>
              </a:rPr>
              <a:t>being</a:t>
            </a:r>
            <a:r>
              <a:rPr dirty="0" sz="1200" spc="-10">
                <a:latin typeface="Calibri"/>
                <a:cs typeface="Calibri"/>
              </a:rPr>
              <a:t> scores.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6138545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Consequences</a:t>
            </a:r>
            <a:r>
              <a:rPr dirty="0" sz="2250" spc="-2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of</a:t>
            </a:r>
            <a:r>
              <a:rPr dirty="0" sz="2250" spc="-2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Not</a:t>
            </a:r>
            <a:r>
              <a:rPr dirty="0" sz="2250" spc="-20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Addressing</a:t>
            </a:r>
            <a:r>
              <a:rPr dirty="0" sz="2250" spc="-1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This</a:t>
            </a:r>
            <a:r>
              <a:rPr dirty="0" sz="2250" spc="-20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Problem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318516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If adolescent</a:t>
            </a:r>
            <a:r>
              <a:rPr dirty="0" sz="1050" spc="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screen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overuse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is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left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unaddressed</a:t>
            </a:r>
            <a:r>
              <a:rPr dirty="0" sz="1050" spc="4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in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schools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18160" y="1737359"/>
            <a:ext cx="1987550" cy="1767839"/>
            <a:chOff x="518160" y="1737359"/>
            <a:chExt cx="1987550" cy="1767839"/>
          </a:xfrm>
        </p:grpSpPr>
        <p:sp>
          <p:nvSpPr>
            <p:cNvPr id="7" name="object 7"/>
            <p:cNvSpPr/>
            <p:nvPr/>
          </p:nvSpPr>
          <p:spPr>
            <a:xfrm>
              <a:off x="518160" y="1737359"/>
              <a:ext cx="1987550" cy="1767839"/>
            </a:xfrm>
            <a:custGeom>
              <a:avLst/>
              <a:gdLst/>
              <a:ahLst/>
              <a:cxnLst/>
              <a:rect l="l" t="t" r="r" b="b"/>
              <a:pathLst>
                <a:path w="1987550" h="1767839">
                  <a:moveTo>
                    <a:pt x="1914144" y="0"/>
                  </a:moveTo>
                  <a:lnTo>
                    <a:pt x="73152" y="0"/>
                  </a:lnTo>
                  <a:lnTo>
                    <a:pt x="44677" y="5750"/>
                  </a:lnTo>
                  <a:lnTo>
                    <a:pt x="21424" y="21431"/>
                  </a:lnTo>
                  <a:lnTo>
                    <a:pt x="5748" y="44684"/>
                  </a:lnTo>
                  <a:lnTo>
                    <a:pt x="0" y="73152"/>
                  </a:lnTo>
                  <a:lnTo>
                    <a:pt x="0" y="1694688"/>
                  </a:lnTo>
                  <a:lnTo>
                    <a:pt x="5748" y="1723155"/>
                  </a:lnTo>
                  <a:lnTo>
                    <a:pt x="21424" y="1746408"/>
                  </a:lnTo>
                  <a:lnTo>
                    <a:pt x="44677" y="1762089"/>
                  </a:lnTo>
                  <a:lnTo>
                    <a:pt x="73152" y="1767840"/>
                  </a:lnTo>
                  <a:lnTo>
                    <a:pt x="1914144" y="1767840"/>
                  </a:lnTo>
                  <a:lnTo>
                    <a:pt x="1942611" y="1762089"/>
                  </a:lnTo>
                  <a:lnTo>
                    <a:pt x="1965864" y="1746408"/>
                  </a:lnTo>
                  <a:lnTo>
                    <a:pt x="1981545" y="1723155"/>
                  </a:lnTo>
                  <a:lnTo>
                    <a:pt x="1987296" y="1694688"/>
                  </a:lnTo>
                  <a:lnTo>
                    <a:pt x="1987296" y="73152"/>
                  </a:lnTo>
                  <a:lnTo>
                    <a:pt x="1981545" y="44684"/>
                  </a:lnTo>
                  <a:lnTo>
                    <a:pt x="1965864" y="21431"/>
                  </a:lnTo>
                  <a:lnTo>
                    <a:pt x="1942611" y="5750"/>
                  </a:lnTo>
                  <a:lnTo>
                    <a:pt x="1914144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255776" y="1950719"/>
              <a:ext cx="512445" cy="512445"/>
            </a:xfrm>
            <a:custGeom>
              <a:avLst/>
              <a:gdLst/>
              <a:ahLst/>
              <a:cxnLst/>
              <a:rect l="l" t="t" r="r" b="b"/>
              <a:pathLst>
                <a:path w="512444" h="512444">
                  <a:moveTo>
                    <a:pt x="256032" y="0"/>
                  </a:moveTo>
                  <a:lnTo>
                    <a:pt x="210012" y="4125"/>
                  </a:lnTo>
                  <a:lnTo>
                    <a:pt x="166697" y="16019"/>
                  </a:lnTo>
                  <a:lnTo>
                    <a:pt x="126811" y="34957"/>
                  </a:lnTo>
                  <a:lnTo>
                    <a:pt x="91077" y="60218"/>
                  </a:lnTo>
                  <a:lnTo>
                    <a:pt x="60218" y="91077"/>
                  </a:lnTo>
                  <a:lnTo>
                    <a:pt x="34957" y="126811"/>
                  </a:lnTo>
                  <a:lnTo>
                    <a:pt x="16019" y="166697"/>
                  </a:lnTo>
                  <a:lnTo>
                    <a:pt x="4125" y="210012"/>
                  </a:lnTo>
                  <a:lnTo>
                    <a:pt x="0" y="256032"/>
                  </a:lnTo>
                  <a:lnTo>
                    <a:pt x="4125" y="302051"/>
                  </a:lnTo>
                  <a:lnTo>
                    <a:pt x="16019" y="345366"/>
                  </a:lnTo>
                  <a:lnTo>
                    <a:pt x="34957" y="385252"/>
                  </a:lnTo>
                  <a:lnTo>
                    <a:pt x="60218" y="420986"/>
                  </a:lnTo>
                  <a:lnTo>
                    <a:pt x="91077" y="451845"/>
                  </a:lnTo>
                  <a:lnTo>
                    <a:pt x="126811" y="477106"/>
                  </a:lnTo>
                  <a:lnTo>
                    <a:pt x="166697" y="496044"/>
                  </a:lnTo>
                  <a:lnTo>
                    <a:pt x="210012" y="507938"/>
                  </a:lnTo>
                  <a:lnTo>
                    <a:pt x="256032" y="512064"/>
                  </a:lnTo>
                  <a:lnTo>
                    <a:pt x="302051" y="507938"/>
                  </a:lnTo>
                  <a:lnTo>
                    <a:pt x="345366" y="496044"/>
                  </a:lnTo>
                  <a:lnTo>
                    <a:pt x="385252" y="477106"/>
                  </a:lnTo>
                  <a:lnTo>
                    <a:pt x="420986" y="451845"/>
                  </a:lnTo>
                  <a:lnTo>
                    <a:pt x="451845" y="420986"/>
                  </a:lnTo>
                  <a:lnTo>
                    <a:pt x="477106" y="385252"/>
                  </a:lnTo>
                  <a:lnTo>
                    <a:pt x="496044" y="345366"/>
                  </a:lnTo>
                  <a:lnTo>
                    <a:pt x="507938" y="302051"/>
                  </a:lnTo>
                  <a:lnTo>
                    <a:pt x="512064" y="256032"/>
                  </a:lnTo>
                  <a:lnTo>
                    <a:pt x="507938" y="210012"/>
                  </a:lnTo>
                  <a:lnTo>
                    <a:pt x="496044" y="166697"/>
                  </a:lnTo>
                  <a:lnTo>
                    <a:pt x="477106" y="126811"/>
                  </a:lnTo>
                  <a:lnTo>
                    <a:pt x="451845" y="91077"/>
                  </a:lnTo>
                  <a:lnTo>
                    <a:pt x="420986" y="60218"/>
                  </a:lnTo>
                  <a:lnTo>
                    <a:pt x="385252" y="34957"/>
                  </a:lnTo>
                  <a:lnTo>
                    <a:pt x="345366" y="16019"/>
                  </a:lnTo>
                  <a:lnTo>
                    <a:pt x="302051" y="4125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/home/claude/work/icons/brain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59408" y="2054352"/>
              <a:ext cx="304799" cy="30479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1092284" y="2570395"/>
            <a:ext cx="839469" cy="32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40335" marR="5080" indent="-128270">
              <a:lnSpc>
                <a:spcPct val="101800"/>
              </a:lnSpc>
              <a:spcBef>
                <a:spcPts val="95"/>
              </a:spcBef>
            </a:pP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Rising</a:t>
            </a:r>
            <a:r>
              <a:rPr dirty="0" sz="950" spc="-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anxiety</a:t>
            </a:r>
            <a:r>
              <a:rPr dirty="0" sz="95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50" b="1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 depression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2810256" y="1737359"/>
            <a:ext cx="1987550" cy="1767839"/>
            <a:chOff x="2810256" y="1737359"/>
            <a:chExt cx="1987550" cy="1767839"/>
          </a:xfrm>
        </p:grpSpPr>
        <p:sp>
          <p:nvSpPr>
            <p:cNvPr id="12" name="object 12"/>
            <p:cNvSpPr/>
            <p:nvPr/>
          </p:nvSpPr>
          <p:spPr>
            <a:xfrm>
              <a:off x="2810256" y="1737359"/>
              <a:ext cx="1987550" cy="1767839"/>
            </a:xfrm>
            <a:custGeom>
              <a:avLst/>
              <a:gdLst/>
              <a:ahLst/>
              <a:cxnLst/>
              <a:rect l="l" t="t" r="r" b="b"/>
              <a:pathLst>
                <a:path w="1987550" h="1767839">
                  <a:moveTo>
                    <a:pt x="1914144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1694688"/>
                  </a:lnTo>
                  <a:lnTo>
                    <a:pt x="5750" y="1723155"/>
                  </a:lnTo>
                  <a:lnTo>
                    <a:pt x="21431" y="1746408"/>
                  </a:lnTo>
                  <a:lnTo>
                    <a:pt x="44684" y="1762089"/>
                  </a:lnTo>
                  <a:lnTo>
                    <a:pt x="73152" y="1767840"/>
                  </a:lnTo>
                  <a:lnTo>
                    <a:pt x="1914144" y="1767840"/>
                  </a:lnTo>
                  <a:lnTo>
                    <a:pt x="1942611" y="1762089"/>
                  </a:lnTo>
                  <a:lnTo>
                    <a:pt x="1965864" y="1746408"/>
                  </a:lnTo>
                  <a:lnTo>
                    <a:pt x="1981545" y="1723155"/>
                  </a:lnTo>
                  <a:lnTo>
                    <a:pt x="1987296" y="1694688"/>
                  </a:lnTo>
                  <a:lnTo>
                    <a:pt x="1987296" y="73152"/>
                  </a:lnTo>
                  <a:lnTo>
                    <a:pt x="1981545" y="44684"/>
                  </a:lnTo>
                  <a:lnTo>
                    <a:pt x="1965864" y="21431"/>
                  </a:lnTo>
                  <a:lnTo>
                    <a:pt x="1942611" y="5750"/>
                  </a:lnTo>
                  <a:lnTo>
                    <a:pt x="1914144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3547872" y="1950719"/>
              <a:ext cx="512445" cy="512445"/>
            </a:xfrm>
            <a:custGeom>
              <a:avLst/>
              <a:gdLst/>
              <a:ahLst/>
              <a:cxnLst/>
              <a:rect l="l" t="t" r="r" b="b"/>
              <a:pathLst>
                <a:path w="512445" h="512444">
                  <a:moveTo>
                    <a:pt x="256032" y="0"/>
                  </a:moveTo>
                  <a:lnTo>
                    <a:pt x="210012" y="4125"/>
                  </a:lnTo>
                  <a:lnTo>
                    <a:pt x="166697" y="16019"/>
                  </a:lnTo>
                  <a:lnTo>
                    <a:pt x="126811" y="34957"/>
                  </a:lnTo>
                  <a:lnTo>
                    <a:pt x="91077" y="60218"/>
                  </a:lnTo>
                  <a:lnTo>
                    <a:pt x="60218" y="91077"/>
                  </a:lnTo>
                  <a:lnTo>
                    <a:pt x="34957" y="126811"/>
                  </a:lnTo>
                  <a:lnTo>
                    <a:pt x="16019" y="166697"/>
                  </a:lnTo>
                  <a:lnTo>
                    <a:pt x="4125" y="210012"/>
                  </a:lnTo>
                  <a:lnTo>
                    <a:pt x="0" y="256032"/>
                  </a:lnTo>
                  <a:lnTo>
                    <a:pt x="4125" y="302051"/>
                  </a:lnTo>
                  <a:lnTo>
                    <a:pt x="16019" y="345366"/>
                  </a:lnTo>
                  <a:lnTo>
                    <a:pt x="34957" y="385252"/>
                  </a:lnTo>
                  <a:lnTo>
                    <a:pt x="60218" y="420986"/>
                  </a:lnTo>
                  <a:lnTo>
                    <a:pt x="91077" y="451845"/>
                  </a:lnTo>
                  <a:lnTo>
                    <a:pt x="126811" y="477106"/>
                  </a:lnTo>
                  <a:lnTo>
                    <a:pt x="166697" y="496044"/>
                  </a:lnTo>
                  <a:lnTo>
                    <a:pt x="210012" y="507938"/>
                  </a:lnTo>
                  <a:lnTo>
                    <a:pt x="256032" y="512064"/>
                  </a:lnTo>
                  <a:lnTo>
                    <a:pt x="302051" y="507938"/>
                  </a:lnTo>
                  <a:lnTo>
                    <a:pt x="345366" y="496044"/>
                  </a:lnTo>
                  <a:lnTo>
                    <a:pt x="385252" y="477106"/>
                  </a:lnTo>
                  <a:lnTo>
                    <a:pt x="420986" y="451845"/>
                  </a:lnTo>
                  <a:lnTo>
                    <a:pt x="451845" y="420986"/>
                  </a:lnTo>
                  <a:lnTo>
                    <a:pt x="477106" y="385252"/>
                  </a:lnTo>
                  <a:lnTo>
                    <a:pt x="496044" y="345366"/>
                  </a:lnTo>
                  <a:lnTo>
                    <a:pt x="507938" y="302051"/>
                  </a:lnTo>
                  <a:lnTo>
                    <a:pt x="512064" y="256032"/>
                  </a:lnTo>
                  <a:lnTo>
                    <a:pt x="507938" y="210012"/>
                  </a:lnTo>
                  <a:lnTo>
                    <a:pt x="496044" y="166697"/>
                  </a:lnTo>
                  <a:lnTo>
                    <a:pt x="477106" y="126811"/>
                  </a:lnTo>
                  <a:lnTo>
                    <a:pt x="451845" y="91077"/>
                  </a:lnTo>
                  <a:lnTo>
                    <a:pt x="420986" y="60218"/>
                  </a:lnTo>
                  <a:lnTo>
                    <a:pt x="385252" y="34957"/>
                  </a:lnTo>
                  <a:lnTo>
                    <a:pt x="345366" y="16019"/>
                  </a:lnTo>
                  <a:lnTo>
                    <a:pt x="302051" y="4125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/home/claude/work/icons/moon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51504" y="2054352"/>
              <a:ext cx="304799" cy="304799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450674" y="2570395"/>
            <a:ext cx="706755" cy="32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59055" marR="5080" indent="-46990">
              <a:lnSpc>
                <a:spcPct val="101800"/>
              </a:lnSpc>
              <a:spcBef>
                <a:spcPts val="95"/>
              </a:spcBef>
            </a:pP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Chronic</a:t>
            </a:r>
            <a:r>
              <a:rPr dirty="0" sz="95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sleep deprivation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102352" y="1737359"/>
            <a:ext cx="1987550" cy="1767839"/>
            <a:chOff x="5102352" y="1737359"/>
            <a:chExt cx="1987550" cy="1767839"/>
          </a:xfrm>
        </p:grpSpPr>
        <p:sp>
          <p:nvSpPr>
            <p:cNvPr id="17" name="object 17"/>
            <p:cNvSpPr/>
            <p:nvPr/>
          </p:nvSpPr>
          <p:spPr>
            <a:xfrm>
              <a:off x="5102352" y="1737359"/>
              <a:ext cx="1987550" cy="1767839"/>
            </a:xfrm>
            <a:custGeom>
              <a:avLst/>
              <a:gdLst/>
              <a:ahLst/>
              <a:cxnLst/>
              <a:rect l="l" t="t" r="r" b="b"/>
              <a:pathLst>
                <a:path w="1987550" h="1767839">
                  <a:moveTo>
                    <a:pt x="1914144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1694688"/>
                  </a:lnTo>
                  <a:lnTo>
                    <a:pt x="5750" y="1723155"/>
                  </a:lnTo>
                  <a:lnTo>
                    <a:pt x="21431" y="1746408"/>
                  </a:lnTo>
                  <a:lnTo>
                    <a:pt x="44684" y="1762089"/>
                  </a:lnTo>
                  <a:lnTo>
                    <a:pt x="73152" y="1767840"/>
                  </a:lnTo>
                  <a:lnTo>
                    <a:pt x="1914144" y="1767840"/>
                  </a:lnTo>
                  <a:lnTo>
                    <a:pt x="1942611" y="1762089"/>
                  </a:lnTo>
                  <a:lnTo>
                    <a:pt x="1965864" y="1746408"/>
                  </a:lnTo>
                  <a:lnTo>
                    <a:pt x="1981545" y="1723155"/>
                  </a:lnTo>
                  <a:lnTo>
                    <a:pt x="1987296" y="1694688"/>
                  </a:lnTo>
                  <a:lnTo>
                    <a:pt x="1987296" y="73152"/>
                  </a:lnTo>
                  <a:lnTo>
                    <a:pt x="1981545" y="44684"/>
                  </a:lnTo>
                  <a:lnTo>
                    <a:pt x="1965864" y="21431"/>
                  </a:lnTo>
                  <a:lnTo>
                    <a:pt x="1942611" y="5750"/>
                  </a:lnTo>
                  <a:lnTo>
                    <a:pt x="1914144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5839968" y="1950719"/>
              <a:ext cx="512445" cy="512445"/>
            </a:xfrm>
            <a:custGeom>
              <a:avLst/>
              <a:gdLst/>
              <a:ahLst/>
              <a:cxnLst/>
              <a:rect l="l" t="t" r="r" b="b"/>
              <a:pathLst>
                <a:path w="512445" h="512444">
                  <a:moveTo>
                    <a:pt x="256032" y="0"/>
                  </a:moveTo>
                  <a:lnTo>
                    <a:pt x="210012" y="4125"/>
                  </a:lnTo>
                  <a:lnTo>
                    <a:pt x="166697" y="16019"/>
                  </a:lnTo>
                  <a:lnTo>
                    <a:pt x="126811" y="34957"/>
                  </a:lnTo>
                  <a:lnTo>
                    <a:pt x="91077" y="60218"/>
                  </a:lnTo>
                  <a:lnTo>
                    <a:pt x="60218" y="91077"/>
                  </a:lnTo>
                  <a:lnTo>
                    <a:pt x="34957" y="126811"/>
                  </a:lnTo>
                  <a:lnTo>
                    <a:pt x="16019" y="166697"/>
                  </a:lnTo>
                  <a:lnTo>
                    <a:pt x="4125" y="210012"/>
                  </a:lnTo>
                  <a:lnTo>
                    <a:pt x="0" y="256032"/>
                  </a:lnTo>
                  <a:lnTo>
                    <a:pt x="4125" y="302051"/>
                  </a:lnTo>
                  <a:lnTo>
                    <a:pt x="16019" y="345366"/>
                  </a:lnTo>
                  <a:lnTo>
                    <a:pt x="34957" y="385252"/>
                  </a:lnTo>
                  <a:lnTo>
                    <a:pt x="60218" y="420986"/>
                  </a:lnTo>
                  <a:lnTo>
                    <a:pt x="91077" y="451845"/>
                  </a:lnTo>
                  <a:lnTo>
                    <a:pt x="126811" y="477106"/>
                  </a:lnTo>
                  <a:lnTo>
                    <a:pt x="166697" y="496044"/>
                  </a:lnTo>
                  <a:lnTo>
                    <a:pt x="210012" y="507938"/>
                  </a:lnTo>
                  <a:lnTo>
                    <a:pt x="256032" y="512064"/>
                  </a:lnTo>
                  <a:lnTo>
                    <a:pt x="302051" y="507938"/>
                  </a:lnTo>
                  <a:lnTo>
                    <a:pt x="345366" y="496044"/>
                  </a:lnTo>
                  <a:lnTo>
                    <a:pt x="385252" y="477106"/>
                  </a:lnTo>
                  <a:lnTo>
                    <a:pt x="420986" y="451845"/>
                  </a:lnTo>
                  <a:lnTo>
                    <a:pt x="451845" y="420986"/>
                  </a:lnTo>
                  <a:lnTo>
                    <a:pt x="477106" y="385252"/>
                  </a:lnTo>
                  <a:lnTo>
                    <a:pt x="496044" y="345366"/>
                  </a:lnTo>
                  <a:lnTo>
                    <a:pt x="507938" y="302051"/>
                  </a:lnTo>
                  <a:lnTo>
                    <a:pt x="512064" y="256032"/>
                  </a:lnTo>
                  <a:lnTo>
                    <a:pt x="507938" y="210012"/>
                  </a:lnTo>
                  <a:lnTo>
                    <a:pt x="496044" y="166697"/>
                  </a:lnTo>
                  <a:lnTo>
                    <a:pt x="477106" y="126811"/>
                  </a:lnTo>
                  <a:lnTo>
                    <a:pt x="451845" y="91077"/>
                  </a:lnTo>
                  <a:lnTo>
                    <a:pt x="420986" y="60218"/>
                  </a:lnTo>
                  <a:lnTo>
                    <a:pt x="385252" y="34957"/>
                  </a:lnTo>
                  <a:lnTo>
                    <a:pt x="345366" y="16019"/>
                  </a:lnTo>
                  <a:lnTo>
                    <a:pt x="302051" y="4125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/home/claude/work/icons/appleAlt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3600" y="2054352"/>
              <a:ext cx="304799" cy="304799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5697220" y="2570395"/>
            <a:ext cx="797560" cy="32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48260" marR="5080" indent="-35560">
              <a:lnSpc>
                <a:spcPct val="101800"/>
              </a:lnSpc>
              <a:spcBef>
                <a:spcPts val="95"/>
              </a:spcBef>
            </a:pP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Obesity</a:t>
            </a:r>
            <a:r>
              <a:rPr dirty="0" sz="95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dirty="0" sz="950" spc="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20" b="1">
                <a:solidFill>
                  <a:srgbClr val="FFFFFF"/>
                </a:solidFill>
                <a:latin typeface="Calibri"/>
                <a:cs typeface="Calibri"/>
              </a:rPr>
              <a:t>poor</a:t>
            </a: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 dietary</a:t>
            </a:r>
            <a:r>
              <a:rPr dirty="0" sz="950" spc="-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habits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7394447" y="1737359"/>
            <a:ext cx="1987550" cy="1767839"/>
            <a:chOff x="7394447" y="1737359"/>
            <a:chExt cx="1987550" cy="1767839"/>
          </a:xfrm>
        </p:grpSpPr>
        <p:sp>
          <p:nvSpPr>
            <p:cNvPr id="22" name="object 22"/>
            <p:cNvSpPr/>
            <p:nvPr/>
          </p:nvSpPr>
          <p:spPr>
            <a:xfrm>
              <a:off x="7394447" y="1737359"/>
              <a:ext cx="1987550" cy="1767839"/>
            </a:xfrm>
            <a:custGeom>
              <a:avLst/>
              <a:gdLst/>
              <a:ahLst/>
              <a:cxnLst/>
              <a:rect l="l" t="t" r="r" b="b"/>
              <a:pathLst>
                <a:path w="1987550" h="1767839">
                  <a:moveTo>
                    <a:pt x="1914144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1694688"/>
                  </a:lnTo>
                  <a:lnTo>
                    <a:pt x="5750" y="1723155"/>
                  </a:lnTo>
                  <a:lnTo>
                    <a:pt x="21431" y="1746408"/>
                  </a:lnTo>
                  <a:lnTo>
                    <a:pt x="44684" y="1762089"/>
                  </a:lnTo>
                  <a:lnTo>
                    <a:pt x="73152" y="1767840"/>
                  </a:lnTo>
                  <a:lnTo>
                    <a:pt x="1914144" y="1767840"/>
                  </a:lnTo>
                  <a:lnTo>
                    <a:pt x="1942611" y="1762089"/>
                  </a:lnTo>
                  <a:lnTo>
                    <a:pt x="1965864" y="1746408"/>
                  </a:lnTo>
                  <a:lnTo>
                    <a:pt x="1981545" y="1723155"/>
                  </a:lnTo>
                  <a:lnTo>
                    <a:pt x="1987296" y="1694688"/>
                  </a:lnTo>
                  <a:lnTo>
                    <a:pt x="1987296" y="73152"/>
                  </a:lnTo>
                  <a:lnTo>
                    <a:pt x="1981545" y="44684"/>
                  </a:lnTo>
                  <a:lnTo>
                    <a:pt x="1965864" y="21431"/>
                  </a:lnTo>
                  <a:lnTo>
                    <a:pt x="1942611" y="5750"/>
                  </a:lnTo>
                  <a:lnTo>
                    <a:pt x="1914144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/>
            <p:cNvSpPr/>
            <p:nvPr/>
          </p:nvSpPr>
          <p:spPr>
            <a:xfrm>
              <a:off x="8132063" y="1950719"/>
              <a:ext cx="512445" cy="512445"/>
            </a:xfrm>
            <a:custGeom>
              <a:avLst/>
              <a:gdLst/>
              <a:ahLst/>
              <a:cxnLst/>
              <a:rect l="l" t="t" r="r" b="b"/>
              <a:pathLst>
                <a:path w="512445" h="512444">
                  <a:moveTo>
                    <a:pt x="256032" y="0"/>
                  </a:moveTo>
                  <a:lnTo>
                    <a:pt x="210012" y="4125"/>
                  </a:lnTo>
                  <a:lnTo>
                    <a:pt x="166697" y="16019"/>
                  </a:lnTo>
                  <a:lnTo>
                    <a:pt x="126811" y="34957"/>
                  </a:lnTo>
                  <a:lnTo>
                    <a:pt x="91077" y="60218"/>
                  </a:lnTo>
                  <a:lnTo>
                    <a:pt x="60218" y="91077"/>
                  </a:lnTo>
                  <a:lnTo>
                    <a:pt x="34957" y="126811"/>
                  </a:lnTo>
                  <a:lnTo>
                    <a:pt x="16019" y="166697"/>
                  </a:lnTo>
                  <a:lnTo>
                    <a:pt x="4125" y="210012"/>
                  </a:lnTo>
                  <a:lnTo>
                    <a:pt x="0" y="256032"/>
                  </a:lnTo>
                  <a:lnTo>
                    <a:pt x="4125" y="302051"/>
                  </a:lnTo>
                  <a:lnTo>
                    <a:pt x="16019" y="345366"/>
                  </a:lnTo>
                  <a:lnTo>
                    <a:pt x="34957" y="385252"/>
                  </a:lnTo>
                  <a:lnTo>
                    <a:pt x="60218" y="420986"/>
                  </a:lnTo>
                  <a:lnTo>
                    <a:pt x="91077" y="451845"/>
                  </a:lnTo>
                  <a:lnTo>
                    <a:pt x="126811" y="477106"/>
                  </a:lnTo>
                  <a:lnTo>
                    <a:pt x="166697" y="496044"/>
                  </a:lnTo>
                  <a:lnTo>
                    <a:pt x="210012" y="507938"/>
                  </a:lnTo>
                  <a:lnTo>
                    <a:pt x="256032" y="512064"/>
                  </a:lnTo>
                  <a:lnTo>
                    <a:pt x="302051" y="507938"/>
                  </a:lnTo>
                  <a:lnTo>
                    <a:pt x="345366" y="496044"/>
                  </a:lnTo>
                  <a:lnTo>
                    <a:pt x="385252" y="477106"/>
                  </a:lnTo>
                  <a:lnTo>
                    <a:pt x="420986" y="451845"/>
                  </a:lnTo>
                  <a:lnTo>
                    <a:pt x="451845" y="420986"/>
                  </a:lnTo>
                  <a:lnTo>
                    <a:pt x="477106" y="385252"/>
                  </a:lnTo>
                  <a:lnTo>
                    <a:pt x="496044" y="345366"/>
                  </a:lnTo>
                  <a:lnTo>
                    <a:pt x="507938" y="302051"/>
                  </a:lnTo>
                  <a:lnTo>
                    <a:pt x="512064" y="256032"/>
                  </a:lnTo>
                  <a:lnTo>
                    <a:pt x="507938" y="210012"/>
                  </a:lnTo>
                  <a:lnTo>
                    <a:pt x="496044" y="166697"/>
                  </a:lnTo>
                  <a:lnTo>
                    <a:pt x="477106" y="126811"/>
                  </a:lnTo>
                  <a:lnTo>
                    <a:pt x="451845" y="91077"/>
                  </a:lnTo>
                  <a:lnTo>
                    <a:pt x="420986" y="60218"/>
                  </a:lnTo>
                  <a:lnTo>
                    <a:pt x="385252" y="34957"/>
                  </a:lnTo>
                  <a:lnTo>
                    <a:pt x="345366" y="16019"/>
                  </a:lnTo>
                  <a:lnTo>
                    <a:pt x="302051" y="4125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 descr="/home/claude/work/icons/bookReader_white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35695" y="2054352"/>
              <a:ext cx="304799" cy="304799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7957989" y="2570395"/>
            <a:ext cx="861060" cy="32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00965" marR="5080" indent="-88900">
              <a:lnSpc>
                <a:spcPct val="101800"/>
              </a:lnSpc>
              <a:spcBef>
                <a:spcPts val="95"/>
              </a:spcBef>
            </a:pP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Falling</a:t>
            </a:r>
            <a:r>
              <a:rPr dirty="0" sz="950" spc="-5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academic performance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9686544" y="1737359"/>
            <a:ext cx="1987550" cy="1767839"/>
            <a:chOff x="9686544" y="1737359"/>
            <a:chExt cx="1987550" cy="1767839"/>
          </a:xfrm>
        </p:grpSpPr>
        <p:sp>
          <p:nvSpPr>
            <p:cNvPr id="27" name="object 27"/>
            <p:cNvSpPr/>
            <p:nvPr/>
          </p:nvSpPr>
          <p:spPr>
            <a:xfrm>
              <a:off x="9686544" y="1737359"/>
              <a:ext cx="1987550" cy="1767839"/>
            </a:xfrm>
            <a:custGeom>
              <a:avLst/>
              <a:gdLst/>
              <a:ahLst/>
              <a:cxnLst/>
              <a:rect l="l" t="t" r="r" b="b"/>
              <a:pathLst>
                <a:path w="1987550" h="1767839">
                  <a:moveTo>
                    <a:pt x="1914144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1694688"/>
                  </a:lnTo>
                  <a:lnTo>
                    <a:pt x="5750" y="1723155"/>
                  </a:lnTo>
                  <a:lnTo>
                    <a:pt x="21431" y="1746408"/>
                  </a:lnTo>
                  <a:lnTo>
                    <a:pt x="44684" y="1762089"/>
                  </a:lnTo>
                  <a:lnTo>
                    <a:pt x="73152" y="1767840"/>
                  </a:lnTo>
                  <a:lnTo>
                    <a:pt x="1914144" y="1767840"/>
                  </a:lnTo>
                  <a:lnTo>
                    <a:pt x="1942611" y="1762089"/>
                  </a:lnTo>
                  <a:lnTo>
                    <a:pt x="1965864" y="1746408"/>
                  </a:lnTo>
                  <a:lnTo>
                    <a:pt x="1981545" y="1723155"/>
                  </a:lnTo>
                  <a:lnTo>
                    <a:pt x="1987296" y="1694688"/>
                  </a:lnTo>
                  <a:lnTo>
                    <a:pt x="1987296" y="73152"/>
                  </a:lnTo>
                  <a:lnTo>
                    <a:pt x="1981545" y="44684"/>
                  </a:lnTo>
                  <a:lnTo>
                    <a:pt x="1965864" y="21431"/>
                  </a:lnTo>
                  <a:lnTo>
                    <a:pt x="1942611" y="5750"/>
                  </a:lnTo>
                  <a:lnTo>
                    <a:pt x="1914144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10424160" y="1950719"/>
              <a:ext cx="512445" cy="512445"/>
            </a:xfrm>
            <a:custGeom>
              <a:avLst/>
              <a:gdLst/>
              <a:ahLst/>
              <a:cxnLst/>
              <a:rect l="l" t="t" r="r" b="b"/>
              <a:pathLst>
                <a:path w="512445" h="512444">
                  <a:moveTo>
                    <a:pt x="256032" y="0"/>
                  </a:moveTo>
                  <a:lnTo>
                    <a:pt x="210012" y="4125"/>
                  </a:lnTo>
                  <a:lnTo>
                    <a:pt x="166697" y="16019"/>
                  </a:lnTo>
                  <a:lnTo>
                    <a:pt x="126811" y="34957"/>
                  </a:lnTo>
                  <a:lnTo>
                    <a:pt x="91077" y="60218"/>
                  </a:lnTo>
                  <a:lnTo>
                    <a:pt x="60218" y="91077"/>
                  </a:lnTo>
                  <a:lnTo>
                    <a:pt x="34957" y="126811"/>
                  </a:lnTo>
                  <a:lnTo>
                    <a:pt x="16019" y="166697"/>
                  </a:lnTo>
                  <a:lnTo>
                    <a:pt x="4125" y="210012"/>
                  </a:lnTo>
                  <a:lnTo>
                    <a:pt x="0" y="256032"/>
                  </a:lnTo>
                  <a:lnTo>
                    <a:pt x="4125" y="302051"/>
                  </a:lnTo>
                  <a:lnTo>
                    <a:pt x="16019" y="345366"/>
                  </a:lnTo>
                  <a:lnTo>
                    <a:pt x="34957" y="385252"/>
                  </a:lnTo>
                  <a:lnTo>
                    <a:pt x="60218" y="420986"/>
                  </a:lnTo>
                  <a:lnTo>
                    <a:pt x="91077" y="451845"/>
                  </a:lnTo>
                  <a:lnTo>
                    <a:pt x="126811" y="477106"/>
                  </a:lnTo>
                  <a:lnTo>
                    <a:pt x="166697" y="496044"/>
                  </a:lnTo>
                  <a:lnTo>
                    <a:pt x="210012" y="507938"/>
                  </a:lnTo>
                  <a:lnTo>
                    <a:pt x="256032" y="512064"/>
                  </a:lnTo>
                  <a:lnTo>
                    <a:pt x="302051" y="507938"/>
                  </a:lnTo>
                  <a:lnTo>
                    <a:pt x="345366" y="496044"/>
                  </a:lnTo>
                  <a:lnTo>
                    <a:pt x="385252" y="477106"/>
                  </a:lnTo>
                  <a:lnTo>
                    <a:pt x="420986" y="451845"/>
                  </a:lnTo>
                  <a:lnTo>
                    <a:pt x="451845" y="420986"/>
                  </a:lnTo>
                  <a:lnTo>
                    <a:pt x="477106" y="385252"/>
                  </a:lnTo>
                  <a:lnTo>
                    <a:pt x="496044" y="345366"/>
                  </a:lnTo>
                  <a:lnTo>
                    <a:pt x="507938" y="302051"/>
                  </a:lnTo>
                  <a:lnTo>
                    <a:pt x="512064" y="256032"/>
                  </a:lnTo>
                  <a:lnTo>
                    <a:pt x="507938" y="210012"/>
                  </a:lnTo>
                  <a:lnTo>
                    <a:pt x="496044" y="166697"/>
                  </a:lnTo>
                  <a:lnTo>
                    <a:pt x="477106" y="126811"/>
                  </a:lnTo>
                  <a:lnTo>
                    <a:pt x="451845" y="91077"/>
                  </a:lnTo>
                  <a:lnTo>
                    <a:pt x="420986" y="60218"/>
                  </a:lnTo>
                  <a:lnTo>
                    <a:pt x="385252" y="34957"/>
                  </a:lnTo>
                  <a:lnTo>
                    <a:pt x="345366" y="16019"/>
                  </a:lnTo>
                  <a:lnTo>
                    <a:pt x="302051" y="4125"/>
                  </a:lnTo>
                  <a:lnTo>
                    <a:pt x="256032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9" name="object 29" descr="/home/claude/work/icons/userFriends_white.png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527792" y="2054352"/>
              <a:ext cx="304799" cy="304799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10182013" y="2570395"/>
            <a:ext cx="998219" cy="32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49530">
              <a:lnSpc>
                <a:spcPct val="101800"/>
              </a:lnSpc>
              <a:spcBef>
                <a:spcPts val="95"/>
              </a:spcBef>
            </a:pP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Social isolation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spc="-50" b="1">
                <a:solidFill>
                  <a:srgbClr val="FFFFFF"/>
                </a:solidFill>
                <a:latin typeface="Calibri"/>
                <a:cs typeface="Calibri"/>
              </a:rPr>
              <a:t>&amp;</a:t>
            </a: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 weaker</a:t>
            </a:r>
            <a:r>
              <a:rPr dirty="0" sz="950" spc="-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950" b="1">
                <a:solidFill>
                  <a:srgbClr val="FFFFFF"/>
                </a:solidFill>
                <a:latin typeface="Calibri"/>
                <a:cs typeface="Calibri"/>
              </a:rPr>
              <a:t>peer </a:t>
            </a:r>
            <a:r>
              <a:rPr dirty="0" sz="950" spc="-10" b="1">
                <a:solidFill>
                  <a:srgbClr val="FFFFFF"/>
                </a:solidFill>
                <a:latin typeface="Calibri"/>
                <a:cs typeface="Calibri"/>
              </a:rPr>
              <a:t>bonds</a:t>
            </a:r>
            <a:endParaRPr sz="95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518160" y="3749039"/>
            <a:ext cx="11155680" cy="701040"/>
            <a:chOff x="518160" y="3749039"/>
            <a:chExt cx="11155680" cy="701040"/>
          </a:xfrm>
        </p:grpSpPr>
        <p:sp>
          <p:nvSpPr>
            <p:cNvPr id="32" name="object 32"/>
            <p:cNvSpPr/>
            <p:nvPr/>
          </p:nvSpPr>
          <p:spPr>
            <a:xfrm>
              <a:off x="518160" y="3749039"/>
              <a:ext cx="11155680" cy="701040"/>
            </a:xfrm>
            <a:custGeom>
              <a:avLst/>
              <a:gdLst/>
              <a:ahLst/>
              <a:cxnLst/>
              <a:rect l="l" t="t" r="r" b="b"/>
              <a:pathLst>
                <a:path w="11155680" h="701039">
                  <a:moveTo>
                    <a:pt x="11082528" y="0"/>
                  </a:moveTo>
                  <a:lnTo>
                    <a:pt x="73152" y="0"/>
                  </a:lnTo>
                  <a:lnTo>
                    <a:pt x="44677" y="5750"/>
                  </a:lnTo>
                  <a:lnTo>
                    <a:pt x="21424" y="21431"/>
                  </a:lnTo>
                  <a:lnTo>
                    <a:pt x="5748" y="44684"/>
                  </a:lnTo>
                  <a:lnTo>
                    <a:pt x="0" y="73152"/>
                  </a:lnTo>
                  <a:lnTo>
                    <a:pt x="0" y="627888"/>
                  </a:lnTo>
                  <a:lnTo>
                    <a:pt x="5748" y="656355"/>
                  </a:lnTo>
                  <a:lnTo>
                    <a:pt x="21424" y="679608"/>
                  </a:lnTo>
                  <a:lnTo>
                    <a:pt x="44677" y="695289"/>
                  </a:lnTo>
                  <a:lnTo>
                    <a:pt x="73152" y="701040"/>
                  </a:lnTo>
                  <a:lnTo>
                    <a:pt x="11082528" y="701040"/>
                  </a:lnTo>
                  <a:lnTo>
                    <a:pt x="11110996" y="695289"/>
                  </a:lnTo>
                  <a:lnTo>
                    <a:pt x="11134249" y="679608"/>
                  </a:lnTo>
                  <a:lnTo>
                    <a:pt x="11149929" y="656355"/>
                  </a:lnTo>
                  <a:lnTo>
                    <a:pt x="11155680" y="627888"/>
                  </a:lnTo>
                  <a:lnTo>
                    <a:pt x="11155680" y="73152"/>
                  </a:lnTo>
                  <a:lnTo>
                    <a:pt x="11149929" y="44684"/>
                  </a:lnTo>
                  <a:lnTo>
                    <a:pt x="11134249" y="21431"/>
                  </a:lnTo>
                  <a:lnTo>
                    <a:pt x="11110996" y="5750"/>
                  </a:lnTo>
                  <a:lnTo>
                    <a:pt x="11082528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3" name="object 33" descr="/home/claude/work/icons/exclamationTriangle_white.png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31520" y="3901439"/>
              <a:ext cx="365759" cy="365759"/>
            </a:xfrm>
            <a:prstGeom prst="rect">
              <a:avLst/>
            </a:prstGeom>
          </p:spPr>
        </p:pic>
      </p:grpSp>
      <p:sp>
        <p:nvSpPr>
          <p:cNvPr id="34" name="object 34"/>
          <p:cNvSpPr txBox="1"/>
          <p:nvPr/>
        </p:nvSpPr>
        <p:spPr>
          <a:xfrm>
            <a:off x="1206500" y="3998044"/>
            <a:ext cx="7753984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Left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unmanaged,</a:t>
            </a:r>
            <a:r>
              <a:rPr dirty="0" sz="1050" spc="3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these</a:t>
            </a:r>
            <a:r>
              <a:rPr dirty="0" sz="1050" spc="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harms</a:t>
            </a:r>
            <a:r>
              <a:rPr dirty="0" sz="10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compound</a:t>
            </a:r>
            <a:r>
              <a:rPr dirty="0" sz="1050" spc="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over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adolescence</a:t>
            </a:r>
            <a:r>
              <a:rPr dirty="0" sz="1050" spc="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0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carry</a:t>
            </a:r>
            <a:r>
              <a:rPr dirty="0" sz="1050" spc="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dirty="0" sz="1050" spc="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adulthood</a:t>
            </a:r>
            <a:r>
              <a:rPr dirty="0" sz="1050" spc="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making</a:t>
            </a:r>
            <a:r>
              <a:rPr dirty="0" sz="1050" spc="1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early,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school-based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b="1">
                <a:solidFill>
                  <a:srgbClr val="FFFFFF"/>
                </a:solidFill>
                <a:latin typeface="Calibri"/>
                <a:cs typeface="Calibri"/>
              </a:rPr>
              <a:t>intervention</a:t>
            </a:r>
            <a:r>
              <a:rPr dirty="0" sz="1050" spc="1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050" spc="-10" b="1">
                <a:solidFill>
                  <a:srgbClr val="FFFFFF"/>
                </a:solidFill>
                <a:latin typeface="Calibri"/>
                <a:cs typeface="Calibri"/>
              </a:rPr>
              <a:t>essential.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35" name="object 3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1856739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Our</a:t>
            </a:r>
            <a:r>
              <a:rPr dirty="0" sz="2250" spc="-15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Response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291465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school-based</a:t>
            </a:r>
            <a:r>
              <a:rPr dirty="0" sz="1050" spc="5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digital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health</a:t>
            </a:r>
            <a:r>
              <a:rPr dirty="0" sz="1050" spc="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promotion</a:t>
            </a:r>
            <a:r>
              <a:rPr dirty="0" sz="1050" spc="4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intervention</a:t>
            </a:r>
            <a:endParaRPr sz="1050">
              <a:latin typeface="Calibri"/>
              <a:cs typeface="Calibri"/>
            </a:endParaRPr>
          </a:p>
        </p:txBody>
      </p:sp>
      <p:pic>
        <p:nvPicPr>
          <p:cNvPr id="6" name="object 6" descr="/home/claude/work/unpacked/ppt/media/image1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18160" y="1706879"/>
            <a:ext cx="2133599" cy="384047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040" y="2779775"/>
            <a:ext cx="170688" cy="170688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040" y="3194303"/>
            <a:ext cx="170688" cy="170688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87040" y="3608832"/>
            <a:ext cx="170688" cy="170688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974509" y="1763234"/>
            <a:ext cx="5983605" cy="2012314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1700" b="1">
                <a:solidFill>
                  <a:srgbClr val="FFFFFF"/>
                </a:solidFill>
                <a:latin typeface="Cambria"/>
                <a:cs typeface="Cambria"/>
              </a:rPr>
              <a:t>ScreenBalance</a:t>
            </a:r>
            <a:r>
              <a:rPr dirty="0" sz="1700" spc="90" b="1">
                <a:solidFill>
                  <a:srgbClr val="FFFFFF"/>
                </a:solidFill>
                <a:latin typeface="Cambria"/>
                <a:cs typeface="Cambria"/>
              </a:rPr>
              <a:t> </a:t>
            </a:r>
            <a:r>
              <a:rPr dirty="0" sz="1700" spc="-25" b="1">
                <a:solidFill>
                  <a:srgbClr val="FFFFFF"/>
                </a:solidFill>
                <a:latin typeface="Cambria"/>
                <a:cs typeface="Cambria"/>
              </a:rPr>
              <a:t>App</a:t>
            </a:r>
            <a:endParaRPr sz="170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108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self-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monitoring,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gamified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digital-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2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app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school's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programme.</a:t>
            </a:r>
            <a:endParaRPr sz="1200">
              <a:latin typeface="Calibri"/>
              <a:cs typeface="Calibri"/>
            </a:endParaRPr>
          </a:p>
          <a:p>
            <a:pPr marL="317500" marR="2104390">
              <a:lnSpc>
                <a:spcPct val="232799"/>
              </a:lnSpc>
              <a:spcBef>
                <a:spcPts val="99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Monitors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provides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gentle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reminders Recognizes healthy-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streaks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(sleep,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study,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offline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time) Weekly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dashboard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shared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parents.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05459" y="371348"/>
            <a:ext cx="909319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3117215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Why</a:t>
            </a:r>
            <a:r>
              <a:rPr dirty="0" sz="2250" spc="-35">
                <a:latin typeface="Cambria"/>
                <a:cs typeface="Cambria"/>
              </a:rPr>
              <a:t> </a:t>
            </a:r>
            <a:r>
              <a:rPr dirty="0" sz="2250">
                <a:latin typeface="Cambria"/>
                <a:cs typeface="Cambria"/>
              </a:rPr>
              <a:t>This</a:t>
            </a:r>
            <a:r>
              <a:rPr dirty="0" sz="2250" spc="-30">
                <a:latin typeface="Cambria"/>
                <a:cs typeface="Cambria"/>
              </a:rPr>
              <a:t> </a:t>
            </a:r>
            <a:r>
              <a:rPr dirty="0" sz="2250" spc="-10">
                <a:latin typeface="Cambria"/>
                <a:cs typeface="Cambria"/>
              </a:rPr>
              <a:t>Intervention?</a:t>
            </a:r>
            <a:endParaRPr sz="225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459" y="1178221"/>
            <a:ext cx="3886200" cy="18796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Three reasons</a:t>
            </a:r>
            <a:r>
              <a:rPr dirty="0" sz="1050" spc="2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ScreenBalance</a:t>
            </a:r>
            <a:r>
              <a:rPr dirty="0" sz="1050" spc="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is</a:t>
            </a:r>
            <a:r>
              <a:rPr dirty="0" sz="1050" spc="1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the</a:t>
            </a:r>
            <a:r>
              <a:rPr dirty="0" sz="1050" spc="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right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response</a:t>
            </a:r>
            <a:r>
              <a:rPr dirty="0" sz="1050" spc="3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for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our</a:t>
            </a:r>
            <a:r>
              <a:rPr dirty="0" sz="1050" spc="20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i="1">
                <a:solidFill>
                  <a:srgbClr val="C9DCFB"/>
                </a:solidFill>
                <a:latin typeface="Calibri"/>
                <a:cs typeface="Calibri"/>
              </a:rPr>
              <a:t>target</a:t>
            </a:r>
            <a:r>
              <a:rPr dirty="0" sz="1050" spc="15" i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1050" spc="-10" i="1">
                <a:solidFill>
                  <a:srgbClr val="C9DCFB"/>
                </a:solidFill>
                <a:latin typeface="Calibri"/>
                <a:cs typeface="Calibri"/>
              </a:rPr>
              <a:t>group</a:t>
            </a:r>
            <a:endParaRPr sz="105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518160" y="1767839"/>
            <a:ext cx="3474720" cy="2621280"/>
            <a:chOff x="518160" y="1767839"/>
            <a:chExt cx="3474720" cy="2621280"/>
          </a:xfrm>
        </p:grpSpPr>
        <p:sp>
          <p:nvSpPr>
            <p:cNvPr id="7" name="object 7"/>
            <p:cNvSpPr/>
            <p:nvPr/>
          </p:nvSpPr>
          <p:spPr>
            <a:xfrm>
              <a:off x="518160" y="1767839"/>
              <a:ext cx="3474720" cy="2621280"/>
            </a:xfrm>
            <a:custGeom>
              <a:avLst/>
              <a:gdLst/>
              <a:ahLst/>
              <a:cxnLst/>
              <a:rect l="l" t="t" r="r" b="b"/>
              <a:pathLst>
                <a:path w="3474720" h="2621279">
                  <a:moveTo>
                    <a:pt x="3401568" y="0"/>
                  </a:moveTo>
                  <a:lnTo>
                    <a:pt x="73160" y="0"/>
                  </a:lnTo>
                  <a:lnTo>
                    <a:pt x="44684" y="5750"/>
                  </a:lnTo>
                  <a:lnTo>
                    <a:pt x="21429" y="21431"/>
                  </a:lnTo>
                  <a:lnTo>
                    <a:pt x="5749" y="44684"/>
                  </a:lnTo>
                  <a:lnTo>
                    <a:pt x="0" y="73152"/>
                  </a:lnTo>
                  <a:lnTo>
                    <a:pt x="0" y="2548128"/>
                  </a:lnTo>
                  <a:lnTo>
                    <a:pt x="5749" y="2576595"/>
                  </a:lnTo>
                  <a:lnTo>
                    <a:pt x="21429" y="2599848"/>
                  </a:lnTo>
                  <a:lnTo>
                    <a:pt x="44684" y="2615529"/>
                  </a:lnTo>
                  <a:lnTo>
                    <a:pt x="73160" y="2621280"/>
                  </a:lnTo>
                  <a:lnTo>
                    <a:pt x="3401568" y="2621280"/>
                  </a:lnTo>
                  <a:lnTo>
                    <a:pt x="3430035" y="2615529"/>
                  </a:lnTo>
                  <a:lnTo>
                    <a:pt x="3453288" y="2599848"/>
                  </a:lnTo>
                  <a:lnTo>
                    <a:pt x="3468969" y="2576595"/>
                  </a:lnTo>
                  <a:lnTo>
                    <a:pt x="3474720" y="2548128"/>
                  </a:lnTo>
                  <a:lnTo>
                    <a:pt x="3474720" y="73152"/>
                  </a:lnTo>
                  <a:lnTo>
                    <a:pt x="3468969" y="44684"/>
                  </a:lnTo>
                  <a:lnTo>
                    <a:pt x="3453288" y="21431"/>
                  </a:lnTo>
                  <a:lnTo>
                    <a:pt x="3430035" y="5750"/>
                  </a:lnTo>
                  <a:lnTo>
                    <a:pt x="34015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/>
            <p:cNvSpPr/>
            <p:nvPr/>
          </p:nvSpPr>
          <p:spPr>
            <a:xfrm>
              <a:off x="1950720" y="2072639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304800" y="0"/>
                  </a:moveTo>
                  <a:lnTo>
                    <a:pt x="255364" y="3989"/>
                  </a:lnTo>
                  <a:lnTo>
                    <a:pt x="208466" y="15540"/>
                  </a:lnTo>
                  <a:lnTo>
                    <a:pt x="164735" y="34024"/>
                  </a:lnTo>
                  <a:lnTo>
                    <a:pt x="124797" y="58814"/>
                  </a:lnTo>
                  <a:lnTo>
                    <a:pt x="89281" y="89281"/>
                  </a:lnTo>
                  <a:lnTo>
                    <a:pt x="58814" y="124797"/>
                  </a:lnTo>
                  <a:lnTo>
                    <a:pt x="34024" y="164735"/>
                  </a:lnTo>
                  <a:lnTo>
                    <a:pt x="15540" y="208466"/>
                  </a:lnTo>
                  <a:lnTo>
                    <a:pt x="3989" y="255364"/>
                  </a:lnTo>
                  <a:lnTo>
                    <a:pt x="0" y="304800"/>
                  </a:lnTo>
                  <a:lnTo>
                    <a:pt x="3989" y="354235"/>
                  </a:lnTo>
                  <a:lnTo>
                    <a:pt x="15540" y="401133"/>
                  </a:lnTo>
                  <a:lnTo>
                    <a:pt x="34024" y="444864"/>
                  </a:lnTo>
                  <a:lnTo>
                    <a:pt x="58814" y="484802"/>
                  </a:lnTo>
                  <a:lnTo>
                    <a:pt x="89281" y="520319"/>
                  </a:lnTo>
                  <a:lnTo>
                    <a:pt x="124797" y="550785"/>
                  </a:lnTo>
                  <a:lnTo>
                    <a:pt x="164735" y="575575"/>
                  </a:lnTo>
                  <a:lnTo>
                    <a:pt x="208466" y="594059"/>
                  </a:lnTo>
                  <a:lnTo>
                    <a:pt x="255364" y="605610"/>
                  </a:lnTo>
                  <a:lnTo>
                    <a:pt x="304800" y="609600"/>
                  </a:lnTo>
                  <a:lnTo>
                    <a:pt x="354235" y="605610"/>
                  </a:lnTo>
                  <a:lnTo>
                    <a:pt x="401133" y="594059"/>
                  </a:lnTo>
                  <a:lnTo>
                    <a:pt x="444864" y="575575"/>
                  </a:lnTo>
                  <a:lnTo>
                    <a:pt x="484802" y="550785"/>
                  </a:lnTo>
                  <a:lnTo>
                    <a:pt x="520319" y="520319"/>
                  </a:lnTo>
                  <a:lnTo>
                    <a:pt x="550785" y="484802"/>
                  </a:lnTo>
                  <a:lnTo>
                    <a:pt x="575575" y="444864"/>
                  </a:lnTo>
                  <a:lnTo>
                    <a:pt x="594059" y="401133"/>
                  </a:lnTo>
                  <a:lnTo>
                    <a:pt x="605610" y="354235"/>
                  </a:lnTo>
                  <a:lnTo>
                    <a:pt x="609600" y="304800"/>
                  </a:lnTo>
                  <a:lnTo>
                    <a:pt x="605610" y="255364"/>
                  </a:lnTo>
                  <a:lnTo>
                    <a:pt x="594059" y="208466"/>
                  </a:lnTo>
                  <a:lnTo>
                    <a:pt x="575575" y="164735"/>
                  </a:lnTo>
                  <a:lnTo>
                    <a:pt x="550785" y="124797"/>
                  </a:lnTo>
                  <a:lnTo>
                    <a:pt x="520319" y="89281"/>
                  </a:lnTo>
                  <a:lnTo>
                    <a:pt x="484802" y="58814"/>
                  </a:lnTo>
                  <a:lnTo>
                    <a:pt x="444864" y="34024"/>
                  </a:lnTo>
                  <a:lnTo>
                    <a:pt x="401133" y="15540"/>
                  </a:lnTo>
                  <a:lnTo>
                    <a:pt x="354235" y="3989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/home/claude/work/icons/checkCircle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72640" y="2194559"/>
              <a:ext cx="365759" cy="365759"/>
            </a:xfrm>
            <a:prstGeom prst="rect">
              <a:avLst/>
            </a:prstGeom>
          </p:spPr>
        </p:pic>
      </p:grpSp>
      <p:sp>
        <p:nvSpPr>
          <p:cNvPr id="10" name="object 10"/>
          <p:cNvSpPr txBox="1"/>
          <p:nvPr/>
        </p:nvSpPr>
        <p:spPr>
          <a:xfrm>
            <a:off x="869611" y="2837193"/>
            <a:ext cx="2772410" cy="975994"/>
          </a:xfrm>
          <a:prstGeom prst="rect">
            <a:avLst/>
          </a:prstGeom>
        </p:spPr>
        <p:txBody>
          <a:bodyPr wrap="square" lIns="0" tIns="12128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5"/>
              </a:spcBef>
            </a:pP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Evidence-</a:t>
            </a:r>
            <a:r>
              <a:rPr dirty="0" sz="1250" spc="-20" b="1">
                <a:solidFill>
                  <a:srgbClr val="1B1B1F"/>
                </a:solidFill>
                <a:latin typeface="Calibri"/>
                <a:cs typeface="Calibri"/>
              </a:rPr>
              <a:t>based</a:t>
            </a:r>
            <a:endParaRPr sz="1250">
              <a:latin typeface="Calibri"/>
              <a:cs typeface="Calibri"/>
            </a:endParaRPr>
          </a:p>
          <a:p>
            <a:pPr algn="ctr" marL="12700" marR="5080">
              <a:lnSpc>
                <a:spcPct val="100000"/>
              </a:lnSpc>
              <a:spcBef>
                <a:spcPts val="805"/>
              </a:spcBef>
            </a:pPr>
            <a:r>
              <a:rPr dirty="0" sz="1200">
                <a:latin typeface="Calibri"/>
                <a:cs typeface="Calibri"/>
              </a:rPr>
              <a:t>Designed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around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self-monitoring</a:t>
            </a:r>
            <a:r>
              <a:rPr dirty="0" sz="1200" spc="-3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behaviour-</a:t>
            </a:r>
            <a:r>
              <a:rPr dirty="0" sz="1200">
                <a:latin typeface="Calibri"/>
                <a:cs typeface="Calibri"/>
              </a:rPr>
              <a:t>change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strategies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that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have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been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proven</a:t>
            </a:r>
            <a:r>
              <a:rPr dirty="0" sz="1200" spc="-25">
                <a:latin typeface="Calibri"/>
                <a:cs typeface="Calibri"/>
              </a:rPr>
              <a:t> to </a:t>
            </a:r>
            <a:r>
              <a:rPr dirty="0" sz="1200">
                <a:latin typeface="Calibri"/>
                <a:cs typeface="Calibri"/>
              </a:rPr>
              <a:t>decrease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excessive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screen</a:t>
            </a:r>
            <a:r>
              <a:rPr dirty="0" sz="1200" spc="-5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time.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358640" y="1767839"/>
            <a:ext cx="3474720" cy="2621280"/>
            <a:chOff x="4358640" y="1767839"/>
            <a:chExt cx="3474720" cy="2621280"/>
          </a:xfrm>
        </p:grpSpPr>
        <p:sp>
          <p:nvSpPr>
            <p:cNvPr id="12" name="object 12"/>
            <p:cNvSpPr/>
            <p:nvPr/>
          </p:nvSpPr>
          <p:spPr>
            <a:xfrm>
              <a:off x="4358640" y="1767839"/>
              <a:ext cx="3474720" cy="2621280"/>
            </a:xfrm>
            <a:custGeom>
              <a:avLst/>
              <a:gdLst/>
              <a:ahLst/>
              <a:cxnLst/>
              <a:rect l="l" t="t" r="r" b="b"/>
              <a:pathLst>
                <a:path w="3474720" h="2621279">
                  <a:moveTo>
                    <a:pt x="340156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548128"/>
                  </a:lnTo>
                  <a:lnTo>
                    <a:pt x="5750" y="2576595"/>
                  </a:lnTo>
                  <a:lnTo>
                    <a:pt x="21431" y="2599848"/>
                  </a:lnTo>
                  <a:lnTo>
                    <a:pt x="44684" y="2615529"/>
                  </a:lnTo>
                  <a:lnTo>
                    <a:pt x="73152" y="2621280"/>
                  </a:lnTo>
                  <a:lnTo>
                    <a:pt x="3401568" y="2621280"/>
                  </a:lnTo>
                  <a:lnTo>
                    <a:pt x="3430035" y="2615529"/>
                  </a:lnTo>
                  <a:lnTo>
                    <a:pt x="3453288" y="2599848"/>
                  </a:lnTo>
                  <a:lnTo>
                    <a:pt x="3468969" y="2576595"/>
                  </a:lnTo>
                  <a:lnTo>
                    <a:pt x="3474720" y="2548128"/>
                  </a:lnTo>
                  <a:lnTo>
                    <a:pt x="3474720" y="73152"/>
                  </a:lnTo>
                  <a:lnTo>
                    <a:pt x="3468969" y="44684"/>
                  </a:lnTo>
                  <a:lnTo>
                    <a:pt x="3453288" y="21431"/>
                  </a:lnTo>
                  <a:lnTo>
                    <a:pt x="3430035" y="5750"/>
                  </a:lnTo>
                  <a:lnTo>
                    <a:pt x="34015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/>
            <p:cNvSpPr/>
            <p:nvPr/>
          </p:nvSpPr>
          <p:spPr>
            <a:xfrm>
              <a:off x="5791200" y="2072639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304800" y="0"/>
                  </a:moveTo>
                  <a:lnTo>
                    <a:pt x="255364" y="3989"/>
                  </a:lnTo>
                  <a:lnTo>
                    <a:pt x="208466" y="15540"/>
                  </a:lnTo>
                  <a:lnTo>
                    <a:pt x="164735" y="34024"/>
                  </a:lnTo>
                  <a:lnTo>
                    <a:pt x="124797" y="58814"/>
                  </a:lnTo>
                  <a:lnTo>
                    <a:pt x="89281" y="89281"/>
                  </a:lnTo>
                  <a:lnTo>
                    <a:pt x="58814" y="124797"/>
                  </a:lnTo>
                  <a:lnTo>
                    <a:pt x="34024" y="164735"/>
                  </a:lnTo>
                  <a:lnTo>
                    <a:pt x="15540" y="208466"/>
                  </a:lnTo>
                  <a:lnTo>
                    <a:pt x="3989" y="255364"/>
                  </a:lnTo>
                  <a:lnTo>
                    <a:pt x="0" y="304800"/>
                  </a:lnTo>
                  <a:lnTo>
                    <a:pt x="3989" y="354235"/>
                  </a:lnTo>
                  <a:lnTo>
                    <a:pt x="15540" y="401133"/>
                  </a:lnTo>
                  <a:lnTo>
                    <a:pt x="34024" y="444864"/>
                  </a:lnTo>
                  <a:lnTo>
                    <a:pt x="58814" y="484802"/>
                  </a:lnTo>
                  <a:lnTo>
                    <a:pt x="89281" y="520319"/>
                  </a:lnTo>
                  <a:lnTo>
                    <a:pt x="124797" y="550785"/>
                  </a:lnTo>
                  <a:lnTo>
                    <a:pt x="164735" y="575575"/>
                  </a:lnTo>
                  <a:lnTo>
                    <a:pt x="208466" y="594059"/>
                  </a:lnTo>
                  <a:lnTo>
                    <a:pt x="255364" y="605610"/>
                  </a:lnTo>
                  <a:lnTo>
                    <a:pt x="304800" y="609600"/>
                  </a:lnTo>
                  <a:lnTo>
                    <a:pt x="354235" y="605610"/>
                  </a:lnTo>
                  <a:lnTo>
                    <a:pt x="401133" y="594059"/>
                  </a:lnTo>
                  <a:lnTo>
                    <a:pt x="444864" y="575575"/>
                  </a:lnTo>
                  <a:lnTo>
                    <a:pt x="484802" y="550785"/>
                  </a:lnTo>
                  <a:lnTo>
                    <a:pt x="520319" y="520319"/>
                  </a:lnTo>
                  <a:lnTo>
                    <a:pt x="550785" y="484802"/>
                  </a:lnTo>
                  <a:lnTo>
                    <a:pt x="575575" y="444864"/>
                  </a:lnTo>
                  <a:lnTo>
                    <a:pt x="594059" y="401133"/>
                  </a:lnTo>
                  <a:lnTo>
                    <a:pt x="605610" y="354235"/>
                  </a:lnTo>
                  <a:lnTo>
                    <a:pt x="609600" y="304800"/>
                  </a:lnTo>
                  <a:lnTo>
                    <a:pt x="605610" y="255364"/>
                  </a:lnTo>
                  <a:lnTo>
                    <a:pt x="594059" y="208466"/>
                  </a:lnTo>
                  <a:lnTo>
                    <a:pt x="575575" y="164735"/>
                  </a:lnTo>
                  <a:lnTo>
                    <a:pt x="550785" y="124797"/>
                  </a:lnTo>
                  <a:lnTo>
                    <a:pt x="520319" y="89281"/>
                  </a:lnTo>
                  <a:lnTo>
                    <a:pt x="484802" y="58814"/>
                  </a:lnTo>
                  <a:lnTo>
                    <a:pt x="444864" y="34024"/>
                  </a:lnTo>
                  <a:lnTo>
                    <a:pt x="401133" y="15540"/>
                  </a:lnTo>
                  <a:lnTo>
                    <a:pt x="354235" y="3989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/home/claude/work/icons/userFriends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13120" y="2194559"/>
              <a:ext cx="365759" cy="365759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608660" y="2837193"/>
            <a:ext cx="2975610" cy="793115"/>
          </a:xfrm>
          <a:prstGeom prst="rect">
            <a:avLst/>
          </a:prstGeom>
        </p:spPr>
        <p:txBody>
          <a:bodyPr wrap="square" lIns="0" tIns="12128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5"/>
              </a:spcBef>
            </a:pP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Reaches</a:t>
            </a:r>
            <a:r>
              <a:rPr dirty="0" sz="1250" spc="20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every 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student</a:t>
            </a:r>
            <a:endParaRPr sz="12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05"/>
              </a:spcBef>
            </a:pPr>
            <a:r>
              <a:rPr dirty="0" sz="1200">
                <a:latin typeface="Calibri"/>
                <a:cs typeface="Calibri"/>
              </a:rPr>
              <a:t>Delivered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in-school,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without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relying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on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parental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 spc="-10">
                <a:latin typeface="Calibri"/>
                <a:cs typeface="Calibri"/>
              </a:rPr>
              <a:t>resources</a:t>
            </a:r>
            <a:r>
              <a:rPr dirty="0" sz="1200">
                <a:latin typeface="Calibri"/>
                <a:cs typeface="Calibri"/>
              </a:rPr>
              <a:t> and </a:t>
            </a:r>
            <a:r>
              <a:rPr dirty="0" sz="1200" spc="-10">
                <a:latin typeface="Calibri"/>
                <a:cs typeface="Calibri"/>
              </a:rPr>
              <a:t>engagement.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8199120" y="1767839"/>
            <a:ext cx="3474720" cy="2621280"/>
            <a:chOff x="8199120" y="1767839"/>
            <a:chExt cx="3474720" cy="2621280"/>
          </a:xfrm>
        </p:grpSpPr>
        <p:sp>
          <p:nvSpPr>
            <p:cNvPr id="17" name="object 17"/>
            <p:cNvSpPr/>
            <p:nvPr/>
          </p:nvSpPr>
          <p:spPr>
            <a:xfrm>
              <a:off x="8199120" y="1767839"/>
              <a:ext cx="3474720" cy="2621280"/>
            </a:xfrm>
            <a:custGeom>
              <a:avLst/>
              <a:gdLst/>
              <a:ahLst/>
              <a:cxnLst/>
              <a:rect l="l" t="t" r="r" b="b"/>
              <a:pathLst>
                <a:path w="3474720" h="2621279">
                  <a:moveTo>
                    <a:pt x="3401568" y="0"/>
                  </a:moveTo>
                  <a:lnTo>
                    <a:pt x="73152" y="0"/>
                  </a:lnTo>
                  <a:lnTo>
                    <a:pt x="44684" y="5750"/>
                  </a:lnTo>
                  <a:lnTo>
                    <a:pt x="21431" y="21431"/>
                  </a:lnTo>
                  <a:lnTo>
                    <a:pt x="5750" y="44684"/>
                  </a:lnTo>
                  <a:lnTo>
                    <a:pt x="0" y="73152"/>
                  </a:lnTo>
                  <a:lnTo>
                    <a:pt x="0" y="2548128"/>
                  </a:lnTo>
                  <a:lnTo>
                    <a:pt x="5750" y="2576595"/>
                  </a:lnTo>
                  <a:lnTo>
                    <a:pt x="21431" y="2599848"/>
                  </a:lnTo>
                  <a:lnTo>
                    <a:pt x="44684" y="2615529"/>
                  </a:lnTo>
                  <a:lnTo>
                    <a:pt x="73152" y="2621280"/>
                  </a:lnTo>
                  <a:lnTo>
                    <a:pt x="3401568" y="2621280"/>
                  </a:lnTo>
                  <a:lnTo>
                    <a:pt x="3430035" y="2615529"/>
                  </a:lnTo>
                  <a:lnTo>
                    <a:pt x="3453288" y="2599848"/>
                  </a:lnTo>
                  <a:lnTo>
                    <a:pt x="3468969" y="2576595"/>
                  </a:lnTo>
                  <a:lnTo>
                    <a:pt x="3474720" y="2548128"/>
                  </a:lnTo>
                  <a:lnTo>
                    <a:pt x="3474720" y="73152"/>
                  </a:lnTo>
                  <a:lnTo>
                    <a:pt x="3468969" y="44684"/>
                  </a:lnTo>
                  <a:lnTo>
                    <a:pt x="3453288" y="21431"/>
                  </a:lnTo>
                  <a:lnTo>
                    <a:pt x="3430035" y="5750"/>
                  </a:lnTo>
                  <a:lnTo>
                    <a:pt x="34015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9631680" y="2072639"/>
              <a:ext cx="609600" cy="609600"/>
            </a:xfrm>
            <a:custGeom>
              <a:avLst/>
              <a:gdLst/>
              <a:ahLst/>
              <a:cxnLst/>
              <a:rect l="l" t="t" r="r" b="b"/>
              <a:pathLst>
                <a:path w="609600" h="609600">
                  <a:moveTo>
                    <a:pt x="304800" y="0"/>
                  </a:moveTo>
                  <a:lnTo>
                    <a:pt x="255364" y="3989"/>
                  </a:lnTo>
                  <a:lnTo>
                    <a:pt x="208466" y="15540"/>
                  </a:lnTo>
                  <a:lnTo>
                    <a:pt x="164735" y="34024"/>
                  </a:lnTo>
                  <a:lnTo>
                    <a:pt x="124797" y="58814"/>
                  </a:lnTo>
                  <a:lnTo>
                    <a:pt x="89281" y="89281"/>
                  </a:lnTo>
                  <a:lnTo>
                    <a:pt x="58814" y="124797"/>
                  </a:lnTo>
                  <a:lnTo>
                    <a:pt x="34024" y="164735"/>
                  </a:lnTo>
                  <a:lnTo>
                    <a:pt x="15540" y="208466"/>
                  </a:lnTo>
                  <a:lnTo>
                    <a:pt x="3989" y="255364"/>
                  </a:lnTo>
                  <a:lnTo>
                    <a:pt x="0" y="304800"/>
                  </a:lnTo>
                  <a:lnTo>
                    <a:pt x="3989" y="354235"/>
                  </a:lnTo>
                  <a:lnTo>
                    <a:pt x="15540" y="401133"/>
                  </a:lnTo>
                  <a:lnTo>
                    <a:pt x="34024" y="444864"/>
                  </a:lnTo>
                  <a:lnTo>
                    <a:pt x="58814" y="484802"/>
                  </a:lnTo>
                  <a:lnTo>
                    <a:pt x="89281" y="520319"/>
                  </a:lnTo>
                  <a:lnTo>
                    <a:pt x="124797" y="550785"/>
                  </a:lnTo>
                  <a:lnTo>
                    <a:pt x="164735" y="575575"/>
                  </a:lnTo>
                  <a:lnTo>
                    <a:pt x="208466" y="594059"/>
                  </a:lnTo>
                  <a:lnTo>
                    <a:pt x="255364" y="605610"/>
                  </a:lnTo>
                  <a:lnTo>
                    <a:pt x="304800" y="609600"/>
                  </a:lnTo>
                  <a:lnTo>
                    <a:pt x="354235" y="605610"/>
                  </a:lnTo>
                  <a:lnTo>
                    <a:pt x="401133" y="594059"/>
                  </a:lnTo>
                  <a:lnTo>
                    <a:pt x="444864" y="575575"/>
                  </a:lnTo>
                  <a:lnTo>
                    <a:pt x="484802" y="550785"/>
                  </a:lnTo>
                  <a:lnTo>
                    <a:pt x="520319" y="520319"/>
                  </a:lnTo>
                  <a:lnTo>
                    <a:pt x="550785" y="484802"/>
                  </a:lnTo>
                  <a:lnTo>
                    <a:pt x="575575" y="444864"/>
                  </a:lnTo>
                  <a:lnTo>
                    <a:pt x="594059" y="401133"/>
                  </a:lnTo>
                  <a:lnTo>
                    <a:pt x="605610" y="354235"/>
                  </a:lnTo>
                  <a:lnTo>
                    <a:pt x="609600" y="304800"/>
                  </a:lnTo>
                  <a:lnTo>
                    <a:pt x="605610" y="255364"/>
                  </a:lnTo>
                  <a:lnTo>
                    <a:pt x="594059" y="208466"/>
                  </a:lnTo>
                  <a:lnTo>
                    <a:pt x="575575" y="164735"/>
                  </a:lnTo>
                  <a:lnTo>
                    <a:pt x="550785" y="124797"/>
                  </a:lnTo>
                  <a:lnTo>
                    <a:pt x="520319" y="89281"/>
                  </a:lnTo>
                  <a:lnTo>
                    <a:pt x="484802" y="58814"/>
                  </a:lnTo>
                  <a:lnTo>
                    <a:pt x="444864" y="34024"/>
                  </a:lnTo>
                  <a:lnTo>
                    <a:pt x="401133" y="15540"/>
                  </a:lnTo>
                  <a:lnTo>
                    <a:pt x="354235" y="3989"/>
                  </a:lnTo>
                  <a:lnTo>
                    <a:pt x="304800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/home/claude/work/icons/shield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753600" y="2194559"/>
              <a:ext cx="365759" cy="365759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8464804" y="2837193"/>
            <a:ext cx="2944495" cy="793115"/>
          </a:xfrm>
          <a:prstGeom prst="rect">
            <a:avLst/>
          </a:prstGeom>
        </p:spPr>
        <p:txBody>
          <a:bodyPr wrap="square" lIns="0" tIns="12128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5"/>
              </a:spcBef>
            </a:pP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Protects,</a:t>
            </a:r>
            <a:r>
              <a:rPr dirty="0" sz="1250" spc="-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b="1">
                <a:solidFill>
                  <a:srgbClr val="1B1B1F"/>
                </a:solidFill>
                <a:latin typeface="Calibri"/>
                <a:cs typeface="Calibri"/>
              </a:rPr>
              <a:t>doesn't</a:t>
            </a:r>
            <a:r>
              <a:rPr dirty="0" sz="1250" spc="-5" b="1">
                <a:solidFill>
                  <a:srgbClr val="1B1B1F"/>
                </a:solidFill>
                <a:latin typeface="Calibri"/>
                <a:cs typeface="Calibri"/>
              </a:rPr>
              <a:t> </a:t>
            </a:r>
            <a:r>
              <a:rPr dirty="0" sz="1250" spc="-10" b="1">
                <a:solidFill>
                  <a:srgbClr val="1B1B1F"/>
                </a:solidFill>
                <a:latin typeface="Calibri"/>
                <a:cs typeface="Calibri"/>
              </a:rPr>
              <a:t>punish</a:t>
            </a:r>
            <a:endParaRPr sz="125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805"/>
              </a:spcBef>
            </a:pPr>
            <a:r>
              <a:rPr dirty="0" sz="1200" spc="-10">
                <a:latin typeface="Calibri"/>
                <a:cs typeface="Calibri"/>
              </a:rPr>
              <a:t>Encourages </a:t>
            </a:r>
            <a:r>
              <a:rPr dirty="0" sz="1200">
                <a:latin typeface="Calibri"/>
                <a:cs typeface="Calibri"/>
              </a:rPr>
              <a:t>healthy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digital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habits,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not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</a:t>
            </a:r>
            <a:r>
              <a:rPr dirty="0" sz="1200" spc="-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blanket</a:t>
            </a:r>
            <a:endParaRPr sz="12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200">
                <a:latin typeface="Calibri"/>
                <a:cs typeface="Calibri"/>
              </a:rPr>
              <a:t>ban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more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sustainable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in</a:t>
            </a:r>
            <a:r>
              <a:rPr dirty="0" sz="1200" spc="-1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the</a:t>
            </a:r>
            <a:r>
              <a:rPr dirty="0" sz="1200" spc="-2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long-</a:t>
            </a:r>
            <a:r>
              <a:rPr dirty="0" sz="1200" spc="-10">
                <a:latin typeface="Calibri"/>
                <a:cs typeface="Calibri"/>
              </a:rPr>
              <a:t>term.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1" name="object 2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131B4D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/>
          <p:cNvGrpSpPr/>
          <p:nvPr/>
        </p:nvGrpSpPr>
        <p:grpSpPr>
          <a:xfrm>
            <a:off x="0" y="3962400"/>
            <a:ext cx="11673840" cy="2895600"/>
            <a:chOff x="0" y="3962400"/>
            <a:chExt cx="11673840" cy="2895600"/>
          </a:xfrm>
        </p:grpSpPr>
        <p:sp>
          <p:nvSpPr>
            <p:cNvPr id="4" name="object 4"/>
            <p:cNvSpPr/>
            <p:nvPr/>
          </p:nvSpPr>
          <p:spPr>
            <a:xfrm>
              <a:off x="0" y="3962400"/>
              <a:ext cx="2621280" cy="2895600"/>
            </a:xfrm>
            <a:custGeom>
              <a:avLst/>
              <a:gdLst/>
              <a:ahLst/>
              <a:cxnLst/>
              <a:rect l="l" t="t" r="r" b="b"/>
              <a:pathLst>
                <a:path w="2621280" h="2895600">
                  <a:moveTo>
                    <a:pt x="640080" y="0"/>
                  </a:moveTo>
                  <a:lnTo>
                    <a:pt x="591943" y="573"/>
                  </a:lnTo>
                  <a:lnTo>
                    <a:pt x="544088" y="2284"/>
                  </a:lnTo>
                  <a:lnTo>
                    <a:pt x="496528" y="5121"/>
                  </a:lnTo>
                  <a:lnTo>
                    <a:pt x="449276" y="9069"/>
                  </a:lnTo>
                  <a:lnTo>
                    <a:pt x="402345" y="14117"/>
                  </a:lnTo>
                  <a:lnTo>
                    <a:pt x="355747" y="20251"/>
                  </a:lnTo>
                  <a:lnTo>
                    <a:pt x="309496" y="27458"/>
                  </a:lnTo>
                  <a:lnTo>
                    <a:pt x="263605" y="35725"/>
                  </a:lnTo>
                  <a:lnTo>
                    <a:pt x="218086" y="45039"/>
                  </a:lnTo>
                  <a:lnTo>
                    <a:pt x="172952" y="55388"/>
                  </a:lnTo>
                  <a:lnTo>
                    <a:pt x="128218" y="66758"/>
                  </a:lnTo>
                  <a:lnTo>
                    <a:pt x="83895" y="79136"/>
                  </a:lnTo>
                  <a:lnTo>
                    <a:pt x="39996" y="92510"/>
                  </a:lnTo>
                  <a:lnTo>
                    <a:pt x="0" y="105721"/>
                  </a:lnTo>
                  <a:lnTo>
                    <a:pt x="0" y="2895600"/>
                  </a:lnTo>
                  <a:lnTo>
                    <a:pt x="2397950" y="2895600"/>
                  </a:lnTo>
                  <a:lnTo>
                    <a:pt x="2408376" y="2875598"/>
                  </a:lnTo>
                  <a:lnTo>
                    <a:pt x="2428353" y="2835034"/>
                  </a:lnTo>
                  <a:lnTo>
                    <a:pt x="2447426" y="2793955"/>
                  </a:lnTo>
                  <a:lnTo>
                    <a:pt x="2465581" y="2752373"/>
                  </a:lnTo>
                  <a:lnTo>
                    <a:pt x="2482807" y="2710302"/>
                  </a:lnTo>
                  <a:lnTo>
                    <a:pt x="2499088" y="2667755"/>
                  </a:lnTo>
                  <a:lnTo>
                    <a:pt x="2514413" y="2624744"/>
                  </a:lnTo>
                  <a:lnTo>
                    <a:pt x="2528769" y="2581283"/>
                  </a:lnTo>
                  <a:lnTo>
                    <a:pt x="2542143" y="2537384"/>
                  </a:lnTo>
                  <a:lnTo>
                    <a:pt x="2554521" y="2493061"/>
                  </a:lnTo>
                  <a:lnTo>
                    <a:pt x="2565891" y="2448327"/>
                  </a:lnTo>
                  <a:lnTo>
                    <a:pt x="2576240" y="2403193"/>
                  </a:lnTo>
                  <a:lnTo>
                    <a:pt x="2585554" y="2357675"/>
                  </a:lnTo>
                  <a:lnTo>
                    <a:pt x="2593821" y="2311783"/>
                  </a:lnTo>
                  <a:lnTo>
                    <a:pt x="2601028" y="2265532"/>
                  </a:lnTo>
                  <a:lnTo>
                    <a:pt x="2607162" y="2218934"/>
                  </a:lnTo>
                  <a:lnTo>
                    <a:pt x="2612210" y="2172003"/>
                  </a:lnTo>
                  <a:lnTo>
                    <a:pt x="2616158" y="2124751"/>
                  </a:lnTo>
                  <a:lnTo>
                    <a:pt x="2618995" y="2077191"/>
                  </a:lnTo>
                  <a:lnTo>
                    <a:pt x="2620706" y="2029336"/>
                  </a:lnTo>
                  <a:lnTo>
                    <a:pt x="2621280" y="1981200"/>
                  </a:lnTo>
                  <a:lnTo>
                    <a:pt x="2620706" y="1933065"/>
                  </a:lnTo>
                  <a:lnTo>
                    <a:pt x="2618995" y="1885212"/>
                  </a:lnTo>
                  <a:lnTo>
                    <a:pt x="2616158" y="1837654"/>
                  </a:lnTo>
                  <a:lnTo>
                    <a:pt x="2612210" y="1790403"/>
                  </a:lnTo>
                  <a:lnTo>
                    <a:pt x="2607162" y="1743473"/>
                  </a:lnTo>
                  <a:lnTo>
                    <a:pt x="2601028" y="1696876"/>
                  </a:lnTo>
                  <a:lnTo>
                    <a:pt x="2593821" y="1650626"/>
                  </a:lnTo>
                  <a:lnTo>
                    <a:pt x="2585554" y="1604736"/>
                  </a:lnTo>
                  <a:lnTo>
                    <a:pt x="2576240" y="1559218"/>
                  </a:lnTo>
                  <a:lnTo>
                    <a:pt x="2565891" y="1514086"/>
                  </a:lnTo>
                  <a:lnTo>
                    <a:pt x="2554521" y="1469352"/>
                  </a:lnTo>
                  <a:lnTo>
                    <a:pt x="2542143" y="1425030"/>
                  </a:lnTo>
                  <a:lnTo>
                    <a:pt x="2528769" y="1381132"/>
                  </a:lnTo>
                  <a:lnTo>
                    <a:pt x="2514413" y="1337671"/>
                  </a:lnTo>
                  <a:lnTo>
                    <a:pt x="2499088" y="1294661"/>
                  </a:lnTo>
                  <a:lnTo>
                    <a:pt x="2482807" y="1252114"/>
                  </a:lnTo>
                  <a:lnTo>
                    <a:pt x="2465581" y="1210044"/>
                  </a:lnTo>
                  <a:lnTo>
                    <a:pt x="2447426" y="1168462"/>
                  </a:lnTo>
                  <a:lnTo>
                    <a:pt x="2428353" y="1127383"/>
                  </a:lnTo>
                  <a:lnTo>
                    <a:pt x="2408376" y="1086820"/>
                  </a:lnTo>
                  <a:lnTo>
                    <a:pt x="2387507" y="1046784"/>
                  </a:lnTo>
                  <a:lnTo>
                    <a:pt x="2365759" y="1007290"/>
                  </a:lnTo>
                  <a:lnTo>
                    <a:pt x="2343146" y="968350"/>
                  </a:lnTo>
                  <a:lnTo>
                    <a:pt x="2319680" y="929977"/>
                  </a:lnTo>
                  <a:lnTo>
                    <a:pt x="2295375" y="892184"/>
                  </a:lnTo>
                  <a:lnTo>
                    <a:pt x="2270243" y="854984"/>
                  </a:lnTo>
                  <a:lnTo>
                    <a:pt x="2244297" y="818390"/>
                  </a:lnTo>
                  <a:lnTo>
                    <a:pt x="2217551" y="782416"/>
                  </a:lnTo>
                  <a:lnTo>
                    <a:pt x="2190017" y="747073"/>
                  </a:lnTo>
                  <a:lnTo>
                    <a:pt x="2161708" y="712375"/>
                  </a:lnTo>
                  <a:lnTo>
                    <a:pt x="2132637" y="678336"/>
                  </a:lnTo>
                  <a:lnTo>
                    <a:pt x="2102818" y="644967"/>
                  </a:lnTo>
                  <a:lnTo>
                    <a:pt x="2072263" y="612282"/>
                  </a:lnTo>
                  <a:lnTo>
                    <a:pt x="2040985" y="580294"/>
                  </a:lnTo>
                  <a:lnTo>
                    <a:pt x="2008997" y="549016"/>
                  </a:lnTo>
                  <a:lnTo>
                    <a:pt x="1976312" y="518461"/>
                  </a:lnTo>
                  <a:lnTo>
                    <a:pt x="1942943" y="488642"/>
                  </a:lnTo>
                  <a:lnTo>
                    <a:pt x="1908904" y="459571"/>
                  </a:lnTo>
                  <a:lnTo>
                    <a:pt x="1874206" y="431262"/>
                  </a:lnTo>
                  <a:lnTo>
                    <a:pt x="1838863" y="403728"/>
                  </a:lnTo>
                  <a:lnTo>
                    <a:pt x="1802889" y="376982"/>
                  </a:lnTo>
                  <a:lnTo>
                    <a:pt x="1766295" y="351036"/>
                  </a:lnTo>
                  <a:lnTo>
                    <a:pt x="1729095" y="325904"/>
                  </a:lnTo>
                  <a:lnTo>
                    <a:pt x="1691302" y="301599"/>
                  </a:lnTo>
                  <a:lnTo>
                    <a:pt x="1652929" y="278133"/>
                  </a:lnTo>
                  <a:lnTo>
                    <a:pt x="1613989" y="255520"/>
                  </a:lnTo>
                  <a:lnTo>
                    <a:pt x="1574495" y="233773"/>
                  </a:lnTo>
                  <a:lnTo>
                    <a:pt x="1534459" y="212904"/>
                  </a:lnTo>
                  <a:lnTo>
                    <a:pt x="1493896" y="192926"/>
                  </a:lnTo>
                  <a:lnTo>
                    <a:pt x="1452817" y="173853"/>
                  </a:lnTo>
                  <a:lnTo>
                    <a:pt x="1411235" y="155698"/>
                  </a:lnTo>
                  <a:lnTo>
                    <a:pt x="1369165" y="138472"/>
                  </a:lnTo>
                  <a:lnTo>
                    <a:pt x="1326618" y="122191"/>
                  </a:lnTo>
                  <a:lnTo>
                    <a:pt x="1283608" y="106866"/>
                  </a:lnTo>
                  <a:lnTo>
                    <a:pt x="1240147" y="92510"/>
                  </a:lnTo>
                  <a:lnTo>
                    <a:pt x="1196249" y="79136"/>
                  </a:lnTo>
                  <a:lnTo>
                    <a:pt x="1151927" y="66758"/>
                  </a:lnTo>
                  <a:lnTo>
                    <a:pt x="1107193" y="55388"/>
                  </a:lnTo>
                  <a:lnTo>
                    <a:pt x="1062061" y="45039"/>
                  </a:lnTo>
                  <a:lnTo>
                    <a:pt x="1016543" y="35725"/>
                  </a:lnTo>
                  <a:lnTo>
                    <a:pt x="970653" y="27458"/>
                  </a:lnTo>
                  <a:lnTo>
                    <a:pt x="924403" y="20251"/>
                  </a:lnTo>
                  <a:lnTo>
                    <a:pt x="877806" y="14117"/>
                  </a:lnTo>
                  <a:lnTo>
                    <a:pt x="830876" y="9069"/>
                  </a:lnTo>
                  <a:lnTo>
                    <a:pt x="783625" y="5121"/>
                  </a:lnTo>
                  <a:lnTo>
                    <a:pt x="736067" y="2284"/>
                  </a:lnTo>
                  <a:lnTo>
                    <a:pt x="688214" y="573"/>
                  </a:lnTo>
                  <a:lnTo>
                    <a:pt x="640080" y="0"/>
                  </a:lnTo>
                  <a:close/>
                </a:path>
              </a:pathLst>
            </a:custGeom>
            <a:solidFill>
              <a:srgbClr val="1E2760">
                <a:alpha val="54901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518160" y="4328159"/>
              <a:ext cx="11155680" cy="914400"/>
            </a:xfrm>
            <a:custGeom>
              <a:avLst/>
              <a:gdLst/>
              <a:ahLst/>
              <a:cxnLst/>
              <a:rect l="l" t="t" r="r" b="b"/>
              <a:pathLst>
                <a:path w="11155680" h="914400">
                  <a:moveTo>
                    <a:pt x="11082528" y="0"/>
                  </a:moveTo>
                  <a:lnTo>
                    <a:pt x="73152" y="0"/>
                  </a:lnTo>
                  <a:lnTo>
                    <a:pt x="44677" y="5750"/>
                  </a:lnTo>
                  <a:lnTo>
                    <a:pt x="21424" y="21431"/>
                  </a:lnTo>
                  <a:lnTo>
                    <a:pt x="5748" y="44684"/>
                  </a:lnTo>
                  <a:lnTo>
                    <a:pt x="0" y="73152"/>
                  </a:lnTo>
                  <a:lnTo>
                    <a:pt x="0" y="841248"/>
                  </a:lnTo>
                  <a:lnTo>
                    <a:pt x="5748" y="869715"/>
                  </a:lnTo>
                  <a:lnTo>
                    <a:pt x="21424" y="892968"/>
                  </a:lnTo>
                  <a:lnTo>
                    <a:pt x="44677" y="908649"/>
                  </a:lnTo>
                  <a:lnTo>
                    <a:pt x="73152" y="914400"/>
                  </a:lnTo>
                  <a:lnTo>
                    <a:pt x="11082528" y="914400"/>
                  </a:lnTo>
                  <a:lnTo>
                    <a:pt x="11110996" y="908649"/>
                  </a:lnTo>
                  <a:lnTo>
                    <a:pt x="11134249" y="892968"/>
                  </a:lnTo>
                  <a:lnTo>
                    <a:pt x="11149929" y="869715"/>
                  </a:lnTo>
                  <a:lnTo>
                    <a:pt x="11155680" y="841248"/>
                  </a:lnTo>
                  <a:lnTo>
                    <a:pt x="11155680" y="73152"/>
                  </a:lnTo>
                  <a:lnTo>
                    <a:pt x="11149929" y="44684"/>
                  </a:lnTo>
                  <a:lnTo>
                    <a:pt x="11134249" y="21431"/>
                  </a:lnTo>
                  <a:lnTo>
                    <a:pt x="11110996" y="5750"/>
                  </a:lnTo>
                  <a:lnTo>
                    <a:pt x="11082528" y="0"/>
                  </a:lnTo>
                  <a:close/>
                </a:path>
              </a:pathLst>
            </a:custGeom>
            <a:solidFill>
              <a:srgbClr val="1E276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/home/claude/work/icons/arrowRight_whit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62000" y="4572000"/>
              <a:ext cx="365759" cy="36575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505459" y="371348"/>
            <a:ext cx="1657985" cy="15748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850" spc="-10" b="1">
                <a:solidFill>
                  <a:srgbClr val="C9DCFB"/>
                </a:solidFill>
                <a:latin typeface="Calibri"/>
                <a:cs typeface="Calibri"/>
              </a:rPr>
              <a:t>J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F</a:t>
            </a:r>
            <a:r>
              <a:rPr dirty="0" sz="850" spc="-4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C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T</a:t>
            </a:r>
            <a:r>
              <a:rPr dirty="0" sz="850" spc="-6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I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O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N</a:t>
            </a:r>
            <a:r>
              <a:rPr dirty="0" sz="850" spc="26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·</a:t>
            </a:r>
            <a:r>
              <a:rPr dirty="0" sz="850" spc="29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S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U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M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A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b="1">
                <a:solidFill>
                  <a:srgbClr val="C9DCFB"/>
                </a:solidFill>
                <a:latin typeface="Calibri"/>
                <a:cs typeface="Calibri"/>
              </a:rPr>
              <a:t>R</a:t>
            </a:r>
            <a:r>
              <a:rPr dirty="0" sz="850" spc="-55" b="1">
                <a:solidFill>
                  <a:srgbClr val="C9DCFB"/>
                </a:solidFill>
                <a:latin typeface="Calibri"/>
                <a:cs typeface="Calibri"/>
              </a:rPr>
              <a:t> </a:t>
            </a:r>
            <a:r>
              <a:rPr dirty="0" sz="850" spc="-50" b="1">
                <a:solidFill>
                  <a:srgbClr val="C9DCFB"/>
                </a:solidFill>
                <a:latin typeface="Calibri"/>
                <a:cs typeface="Calibri"/>
              </a:rPr>
              <a:t>Y</a:t>
            </a:r>
            <a:endParaRPr sz="850">
              <a:latin typeface="Calibri"/>
              <a:cs typeface="Calibri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505459" y="697653"/>
            <a:ext cx="1633855" cy="370840"/>
          </a:xfrm>
          <a:prstGeom prst="rect"/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250">
                <a:latin typeface="Cambria"/>
                <a:cs typeface="Cambria"/>
              </a:rPr>
              <a:t>In </a:t>
            </a:r>
            <a:r>
              <a:rPr dirty="0" sz="2250" spc="-10">
                <a:latin typeface="Cambria"/>
                <a:cs typeface="Cambria"/>
              </a:rPr>
              <a:t>Summary</a:t>
            </a:r>
            <a:endParaRPr sz="2250">
              <a:latin typeface="Cambria"/>
              <a:cs typeface="Cambria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18160" y="1584959"/>
            <a:ext cx="439420" cy="439420"/>
            <a:chOff x="518160" y="1584959"/>
            <a:chExt cx="439420" cy="439420"/>
          </a:xfrm>
        </p:grpSpPr>
        <p:sp>
          <p:nvSpPr>
            <p:cNvPr id="10" name="object 10"/>
            <p:cNvSpPr/>
            <p:nvPr/>
          </p:nvSpPr>
          <p:spPr>
            <a:xfrm>
              <a:off x="518160" y="1584959"/>
              <a:ext cx="439420" cy="439420"/>
            </a:xfrm>
            <a:custGeom>
              <a:avLst/>
              <a:gdLst/>
              <a:ahLst/>
              <a:cxnLst/>
              <a:rect l="l" t="t" r="r" b="b"/>
              <a:pathLst>
                <a:path w="439419" h="439419">
                  <a:moveTo>
                    <a:pt x="219456" y="0"/>
                  </a:moveTo>
                  <a:lnTo>
                    <a:pt x="175228" y="4456"/>
                  </a:lnTo>
                  <a:lnTo>
                    <a:pt x="134034" y="17240"/>
                  </a:lnTo>
                  <a:lnTo>
                    <a:pt x="96756" y="37468"/>
                  </a:lnTo>
                  <a:lnTo>
                    <a:pt x="64277" y="64262"/>
                  </a:lnTo>
                  <a:lnTo>
                    <a:pt x="37480" y="96738"/>
                  </a:lnTo>
                  <a:lnTo>
                    <a:pt x="17246" y="134016"/>
                  </a:lnTo>
                  <a:lnTo>
                    <a:pt x="4458" y="175216"/>
                  </a:lnTo>
                  <a:lnTo>
                    <a:pt x="0" y="219456"/>
                  </a:lnTo>
                  <a:lnTo>
                    <a:pt x="4458" y="263695"/>
                  </a:lnTo>
                  <a:lnTo>
                    <a:pt x="17246" y="304895"/>
                  </a:lnTo>
                  <a:lnTo>
                    <a:pt x="37480" y="342173"/>
                  </a:lnTo>
                  <a:lnTo>
                    <a:pt x="64277" y="374650"/>
                  </a:lnTo>
                  <a:lnTo>
                    <a:pt x="96756" y="401443"/>
                  </a:lnTo>
                  <a:lnTo>
                    <a:pt x="134034" y="421671"/>
                  </a:lnTo>
                  <a:lnTo>
                    <a:pt x="175228" y="434455"/>
                  </a:lnTo>
                  <a:lnTo>
                    <a:pt x="219456" y="438912"/>
                  </a:lnTo>
                  <a:lnTo>
                    <a:pt x="263695" y="434455"/>
                  </a:lnTo>
                  <a:lnTo>
                    <a:pt x="304895" y="421671"/>
                  </a:lnTo>
                  <a:lnTo>
                    <a:pt x="342173" y="401443"/>
                  </a:lnTo>
                  <a:lnTo>
                    <a:pt x="374650" y="374650"/>
                  </a:lnTo>
                  <a:lnTo>
                    <a:pt x="401443" y="342173"/>
                  </a:lnTo>
                  <a:lnTo>
                    <a:pt x="421671" y="304895"/>
                  </a:lnTo>
                  <a:lnTo>
                    <a:pt x="434455" y="263695"/>
                  </a:lnTo>
                  <a:lnTo>
                    <a:pt x="438912" y="219456"/>
                  </a:lnTo>
                  <a:lnTo>
                    <a:pt x="434455" y="175216"/>
                  </a:lnTo>
                  <a:lnTo>
                    <a:pt x="421671" y="134016"/>
                  </a:lnTo>
                  <a:lnTo>
                    <a:pt x="401443" y="96738"/>
                  </a:lnTo>
                  <a:lnTo>
                    <a:pt x="374650" y="64262"/>
                  </a:lnTo>
                  <a:lnTo>
                    <a:pt x="342173" y="37468"/>
                  </a:lnTo>
                  <a:lnTo>
                    <a:pt x="304895" y="17240"/>
                  </a:lnTo>
                  <a:lnTo>
                    <a:pt x="263695" y="4456"/>
                  </a:lnTo>
                  <a:lnTo>
                    <a:pt x="21945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/home/claude/work/icons/bullseye_white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1792" y="1688592"/>
              <a:ext cx="231647" cy="231647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1145539" y="1729909"/>
            <a:ext cx="83781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target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UK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(aged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13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18),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selected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due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size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school.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18160" y="2346959"/>
            <a:ext cx="439420" cy="439420"/>
            <a:chOff x="518160" y="2346959"/>
            <a:chExt cx="439420" cy="439420"/>
          </a:xfrm>
        </p:grpSpPr>
        <p:sp>
          <p:nvSpPr>
            <p:cNvPr id="14" name="object 14"/>
            <p:cNvSpPr/>
            <p:nvPr/>
          </p:nvSpPr>
          <p:spPr>
            <a:xfrm>
              <a:off x="518160" y="2346959"/>
              <a:ext cx="439420" cy="439420"/>
            </a:xfrm>
            <a:custGeom>
              <a:avLst/>
              <a:gdLst/>
              <a:ahLst/>
              <a:cxnLst/>
              <a:rect l="l" t="t" r="r" b="b"/>
              <a:pathLst>
                <a:path w="439419" h="439419">
                  <a:moveTo>
                    <a:pt x="219456" y="0"/>
                  </a:moveTo>
                  <a:lnTo>
                    <a:pt x="175228" y="4456"/>
                  </a:lnTo>
                  <a:lnTo>
                    <a:pt x="134034" y="17240"/>
                  </a:lnTo>
                  <a:lnTo>
                    <a:pt x="96756" y="37468"/>
                  </a:lnTo>
                  <a:lnTo>
                    <a:pt x="64277" y="64262"/>
                  </a:lnTo>
                  <a:lnTo>
                    <a:pt x="37480" y="96738"/>
                  </a:lnTo>
                  <a:lnTo>
                    <a:pt x="17246" y="134016"/>
                  </a:lnTo>
                  <a:lnTo>
                    <a:pt x="4458" y="175216"/>
                  </a:lnTo>
                  <a:lnTo>
                    <a:pt x="0" y="219456"/>
                  </a:lnTo>
                  <a:lnTo>
                    <a:pt x="4458" y="263695"/>
                  </a:lnTo>
                  <a:lnTo>
                    <a:pt x="17246" y="304895"/>
                  </a:lnTo>
                  <a:lnTo>
                    <a:pt x="37480" y="342173"/>
                  </a:lnTo>
                  <a:lnTo>
                    <a:pt x="64277" y="374650"/>
                  </a:lnTo>
                  <a:lnTo>
                    <a:pt x="96756" y="401443"/>
                  </a:lnTo>
                  <a:lnTo>
                    <a:pt x="134034" y="421671"/>
                  </a:lnTo>
                  <a:lnTo>
                    <a:pt x="175228" y="434455"/>
                  </a:lnTo>
                  <a:lnTo>
                    <a:pt x="219456" y="438912"/>
                  </a:lnTo>
                  <a:lnTo>
                    <a:pt x="263695" y="434455"/>
                  </a:lnTo>
                  <a:lnTo>
                    <a:pt x="304895" y="421671"/>
                  </a:lnTo>
                  <a:lnTo>
                    <a:pt x="342173" y="401443"/>
                  </a:lnTo>
                  <a:lnTo>
                    <a:pt x="374650" y="374650"/>
                  </a:lnTo>
                  <a:lnTo>
                    <a:pt x="401443" y="342173"/>
                  </a:lnTo>
                  <a:lnTo>
                    <a:pt x="421671" y="304895"/>
                  </a:lnTo>
                  <a:lnTo>
                    <a:pt x="434455" y="263695"/>
                  </a:lnTo>
                  <a:lnTo>
                    <a:pt x="438912" y="219456"/>
                  </a:lnTo>
                  <a:lnTo>
                    <a:pt x="434455" y="175216"/>
                  </a:lnTo>
                  <a:lnTo>
                    <a:pt x="421671" y="134016"/>
                  </a:lnTo>
                  <a:lnTo>
                    <a:pt x="401443" y="96738"/>
                  </a:lnTo>
                  <a:lnTo>
                    <a:pt x="374650" y="64262"/>
                  </a:lnTo>
                  <a:lnTo>
                    <a:pt x="342173" y="37468"/>
                  </a:lnTo>
                  <a:lnTo>
                    <a:pt x="304895" y="17240"/>
                  </a:lnTo>
                  <a:lnTo>
                    <a:pt x="263695" y="4456"/>
                  </a:lnTo>
                  <a:lnTo>
                    <a:pt x="21945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 descr="/home/claude/work/icons/checkCircle_white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1792" y="2450591"/>
              <a:ext cx="231647" cy="231647"/>
            </a:xfrm>
            <a:prstGeom prst="rect">
              <a:avLst/>
            </a:prstGeom>
          </p:spPr>
        </p:pic>
      </p:grpSp>
      <p:sp>
        <p:nvSpPr>
          <p:cNvPr id="16" name="object 16"/>
          <p:cNvSpPr txBox="1"/>
          <p:nvPr/>
        </p:nvSpPr>
        <p:spPr>
          <a:xfrm>
            <a:off x="1145539" y="2405803"/>
            <a:ext cx="861123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Recent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research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national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guidelines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attributed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overuse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2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mental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physical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harms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which,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untreated,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2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cumulative.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18160" y="3108959"/>
            <a:ext cx="439420" cy="439420"/>
            <a:chOff x="518160" y="3108959"/>
            <a:chExt cx="439420" cy="439420"/>
          </a:xfrm>
        </p:grpSpPr>
        <p:sp>
          <p:nvSpPr>
            <p:cNvPr id="18" name="object 18"/>
            <p:cNvSpPr/>
            <p:nvPr/>
          </p:nvSpPr>
          <p:spPr>
            <a:xfrm>
              <a:off x="518160" y="3108959"/>
              <a:ext cx="439420" cy="439420"/>
            </a:xfrm>
            <a:custGeom>
              <a:avLst/>
              <a:gdLst/>
              <a:ahLst/>
              <a:cxnLst/>
              <a:rect l="l" t="t" r="r" b="b"/>
              <a:pathLst>
                <a:path w="439419" h="439420">
                  <a:moveTo>
                    <a:pt x="219456" y="0"/>
                  </a:moveTo>
                  <a:lnTo>
                    <a:pt x="175228" y="4456"/>
                  </a:lnTo>
                  <a:lnTo>
                    <a:pt x="134034" y="17240"/>
                  </a:lnTo>
                  <a:lnTo>
                    <a:pt x="96756" y="37468"/>
                  </a:lnTo>
                  <a:lnTo>
                    <a:pt x="64277" y="64262"/>
                  </a:lnTo>
                  <a:lnTo>
                    <a:pt x="37480" y="96738"/>
                  </a:lnTo>
                  <a:lnTo>
                    <a:pt x="17246" y="134016"/>
                  </a:lnTo>
                  <a:lnTo>
                    <a:pt x="4458" y="175216"/>
                  </a:lnTo>
                  <a:lnTo>
                    <a:pt x="0" y="219456"/>
                  </a:lnTo>
                  <a:lnTo>
                    <a:pt x="4458" y="263695"/>
                  </a:lnTo>
                  <a:lnTo>
                    <a:pt x="17246" y="304895"/>
                  </a:lnTo>
                  <a:lnTo>
                    <a:pt x="37480" y="342173"/>
                  </a:lnTo>
                  <a:lnTo>
                    <a:pt x="64277" y="374650"/>
                  </a:lnTo>
                  <a:lnTo>
                    <a:pt x="96756" y="401443"/>
                  </a:lnTo>
                  <a:lnTo>
                    <a:pt x="134034" y="421671"/>
                  </a:lnTo>
                  <a:lnTo>
                    <a:pt x="175228" y="434455"/>
                  </a:lnTo>
                  <a:lnTo>
                    <a:pt x="219456" y="438912"/>
                  </a:lnTo>
                  <a:lnTo>
                    <a:pt x="263695" y="434455"/>
                  </a:lnTo>
                  <a:lnTo>
                    <a:pt x="304895" y="421671"/>
                  </a:lnTo>
                  <a:lnTo>
                    <a:pt x="342173" y="401443"/>
                  </a:lnTo>
                  <a:lnTo>
                    <a:pt x="374650" y="374650"/>
                  </a:lnTo>
                  <a:lnTo>
                    <a:pt x="401443" y="342173"/>
                  </a:lnTo>
                  <a:lnTo>
                    <a:pt x="421671" y="304895"/>
                  </a:lnTo>
                  <a:lnTo>
                    <a:pt x="434455" y="263695"/>
                  </a:lnTo>
                  <a:lnTo>
                    <a:pt x="438912" y="219456"/>
                  </a:lnTo>
                  <a:lnTo>
                    <a:pt x="434455" y="175216"/>
                  </a:lnTo>
                  <a:lnTo>
                    <a:pt x="421671" y="134016"/>
                  </a:lnTo>
                  <a:lnTo>
                    <a:pt x="401443" y="96738"/>
                  </a:lnTo>
                  <a:lnTo>
                    <a:pt x="374650" y="64262"/>
                  </a:lnTo>
                  <a:lnTo>
                    <a:pt x="342173" y="37468"/>
                  </a:lnTo>
                  <a:lnTo>
                    <a:pt x="304895" y="17240"/>
                  </a:lnTo>
                  <a:lnTo>
                    <a:pt x="263695" y="4456"/>
                  </a:lnTo>
                  <a:lnTo>
                    <a:pt x="219456" y="0"/>
                  </a:lnTo>
                  <a:close/>
                </a:path>
              </a:pathLst>
            </a:custGeom>
            <a:solidFill>
              <a:srgbClr val="E94A3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9" name="object 19" descr="/home/claude/work/icons/mobile_white.png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1792" y="3212591"/>
              <a:ext cx="231647" cy="231647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1048003" y="3168819"/>
            <a:ext cx="660844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Our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solution,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ScreenBalance,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evidence-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based,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reaches</a:t>
            </a:r>
            <a:r>
              <a:rPr dirty="0" sz="12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students,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establishes</a:t>
            </a:r>
            <a:r>
              <a:rPr dirty="0" sz="12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habits,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2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>
                <a:solidFill>
                  <a:srgbClr val="FFFFFF"/>
                </a:solidFill>
                <a:latin typeface="Calibri"/>
                <a:cs typeface="Calibri"/>
              </a:rPr>
              <a:t>penalties.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22" name="object 2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860"/>
              </a:lnSpc>
            </a:pPr>
            <a:fld id="{81D60167-4931-47E6-BA6A-407CBD079E47}" type="slidenum">
              <a:rPr dirty="0" sz="800" spc="-25" b="0">
                <a:solidFill>
                  <a:srgbClr val="6B7180"/>
                </a:solidFill>
                <a:latin typeface="Calibri"/>
                <a:cs typeface="Calibri"/>
              </a:rPr>
              <a:t>10</a:t>
            </a:fld>
            <a:endParaRPr sz="8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5459" y="6534810"/>
            <a:ext cx="2237740" cy="1149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770"/>
              </a:lnSpc>
            </a:pP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SCREEN</a:t>
            </a:r>
            <a:r>
              <a:rPr dirty="0" sz="700" spc="14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5">
                <a:solidFill>
                  <a:srgbClr val="39426F"/>
                </a:solidFill>
                <a:latin typeface="Calibri"/>
                <a:cs typeface="Calibri"/>
              </a:rPr>
              <a:t>ADDICTION</a:t>
            </a:r>
            <a:r>
              <a:rPr dirty="0" sz="700" spc="16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>
                <a:solidFill>
                  <a:srgbClr val="39426F"/>
                </a:solidFill>
                <a:latin typeface="Calibri"/>
                <a:cs typeface="Calibri"/>
              </a:rPr>
              <a:t>·</a:t>
            </a:r>
            <a:r>
              <a:rPr dirty="0" sz="700" spc="135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DIGITAL</a:t>
            </a:r>
            <a:r>
              <a:rPr dirty="0" sz="700" spc="14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50">
                <a:solidFill>
                  <a:srgbClr val="39426F"/>
                </a:solidFill>
                <a:latin typeface="Calibri"/>
                <a:cs typeface="Calibri"/>
              </a:rPr>
              <a:t>HEALTH</a:t>
            </a:r>
            <a:r>
              <a:rPr dirty="0" sz="700" spc="130">
                <a:solidFill>
                  <a:srgbClr val="39426F"/>
                </a:solidFill>
                <a:latin typeface="Calibri"/>
                <a:cs typeface="Calibri"/>
              </a:rPr>
              <a:t> </a:t>
            </a:r>
            <a:r>
              <a:rPr dirty="0" sz="700" spc="40">
                <a:solidFill>
                  <a:srgbClr val="39426F"/>
                </a:solidFill>
                <a:latin typeface="Calibri"/>
                <a:cs typeface="Calibri"/>
              </a:rPr>
              <a:t>PROMOTION</a:t>
            </a:r>
            <a:endParaRPr sz="700">
              <a:latin typeface="Calibri"/>
              <a:cs typeface="Calibri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237149" y="4680373"/>
            <a:ext cx="6687820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E94A3B"/>
                </a:solidFill>
                <a:latin typeface="Calibri"/>
                <a:cs typeface="Calibri"/>
              </a:rPr>
              <a:t>Next:</a:t>
            </a:r>
            <a:r>
              <a:rPr dirty="0" sz="1100" spc="-25" b="1">
                <a:solidFill>
                  <a:srgbClr val="E94A3B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Member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present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Application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—</a:t>
            </a:r>
            <a:r>
              <a:rPr dirty="0" sz="11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1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planning</a:t>
            </a:r>
            <a:r>
              <a:rPr dirty="0" sz="11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model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used</a:t>
            </a:r>
            <a:r>
              <a:rPr dirty="0" sz="11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deliver</a:t>
            </a:r>
            <a:r>
              <a:rPr dirty="0" sz="11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1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intervention</a:t>
            </a:r>
            <a:r>
              <a:rPr dirty="0" sz="11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1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FFFFFF"/>
                </a:solidFill>
                <a:latin typeface="Calibri"/>
                <a:cs typeface="Calibri"/>
              </a:rPr>
              <a:t>schools.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892D2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1</a:t>
            </a:r>
          </a:p>
        </p:txBody>
      </p:sp>
      <p:sp>
        <p:nvSpPr>
          <p:cNvPr id="4" name="object 4"/>
          <p:cNvSpPr/>
          <p:nvPr/>
        </p:nvSpPr>
        <p:spPr>
          <a:xfrm>
            <a:off x="640080" y="1298447"/>
            <a:ext cx="128270" cy="329565"/>
          </a:xfrm>
          <a:custGeom>
            <a:avLst/>
            <a:gdLst/>
            <a:ahLst/>
            <a:cxnLst/>
            <a:rect l="l" t="t" r="r" b="b"/>
            <a:pathLst>
              <a:path w="128270" h="329564">
                <a:moveTo>
                  <a:pt x="128015" y="0"/>
                </a:moveTo>
                <a:lnTo>
                  <a:pt x="0" y="0"/>
                </a:lnTo>
                <a:lnTo>
                  <a:pt x="0" y="329184"/>
                </a:lnTo>
                <a:lnTo>
                  <a:pt x="128015" y="329184"/>
                </a:lnTo>
                <a:lnTo>
                  <a:pt x="128015" y="0"/>
                </a:lnTo>
                <a:close/>
              </a:path>
            </a:pathLst>
          </a:custGeom>
          <a:solidFill>
            <a:srgbClr val="F1D99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901700" y="1273809"/>
            <a:ext cx="156210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Our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Response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0080" y="1920239"/>
            <a:ext cx="4114800" cy="4251960"/>
          </a:xfrm>
          <a:prstGeom prst="rect">
            <a:avLst/>
          </a:prstGeom>
          <a:solidFill>
            <a:srgbClr val="5C1E17">
              <a:alpha val="45097"/>
            </a:srgbClr>
          </a:solidFill>
        </p:spPr>
        <p:txBody>
          <a:bodyPr wrap="square" lIns="0" tIns="193675" rIns="0" bIns="0" rtlCol="0" vert="horz">
            <a:spAutoFit/>
          </a:bodyPr>
          <a:lstStyle/>
          <a:p>
            <a:pPr marL="228600">
              <a:lnSpc>
                <a:spcPct val="100000"/>
              </a:lnSpc>
              <a:spcBef>
                <a:spcPts val="1525"/>
              </a:spcBef>
            </a:pPr>
            <a:r>
              <a:rPr dirty="0" sz="1500" spc="-10" b="1">
                <a:solidFill>
                  <a:srgbClr val="F1D99F"/>
                </a:solidFill>
                <a:latin typeface="Calibri"/>
                <a:cs typeface="Calibri"/>
              </a:rPr>
              <a:t>ScreenBalance</a:t>
            </a:r>
            <a:r>
              <a:rPr dirty="0" sz="1500" spc="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500" spc="-25" b="1">
                <a:solidFill>
                  <a:srgbClr val="F1D99F"/>
                </a:solidFill>
                <a:latin typeface="Calibri"/>
                <a:cs typeface="Calibri"/>
              </a:rPr>
              <a:t>App</a:t>
            </a:r>
            <a:endParaRPr sz="15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84"/>
              </a:spcBef>
            </a:pPr>
            <a:endParaRPr sz="1500">
              <a:latin typeface="Calibri"/>
              <a:cs typeface="Calibri"/>
            </a:endParaRPr>
          </a:p>
          <a:p>
            <a:pPr marL="228600">
              <a:lnSpc>
                <a:spcPct val="100000"/>
              </a:lnSpc>
            </a:pP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200" spc="20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FFFFFF"/>
                </a:solidFill>
                <a:latin typeface="Calibri"/>
                <a:cs typeface="Calibri"/>
              </a:rPr>
              <a:t>self-monitoring,</a:t>
            </a:r>
            <a:r>
              <a:rPr dirty="0" sz="1200" spc="-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gamified</a:t>
            </a:r>
            <a:r>
              <a:rPr dirty="0" sz="1200" spc="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FFFFFF"/>
                </a:solidFill>
                <a:latin typeface="Calibri"/>
                <a:cs typeface="Calibri"/>
              </a:rPr>
              <a:t>digital-wellbeing</a:t>
            </a:r>
            <a:r>
              <a:rPr dirty="0" sz="1200" spc="-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app</a:t>
            </a:r>
            <a:r>
              <a:rPr dirty="0" sz="1200" spc="1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FFFFFF"/>
                </a:solidFill>
                <a:latin typeface="Calibri"/>
                <a:cs typeface="Calibri"/>
              </a:rPr>
              <a:t>delivered</a:t>
            </a:r>
            <a:endParaRPr sz="1200">
              <a:latin typeface="Calibri"/>
              <a:cs typeface="Calibri"/>
            </a:endParaRPr>
          </a:p>
          <a:p>
            <a:pPr marL="228600">
              <a:lnSpc>
                <a:spcPct val="100000"/>
              </a:lnSpc>
              <a:spcBef>
                <a:spcPts val="220"/>
              </a:spcBef>
            </a:pP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dirty="0" sz="1200" spc="-30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00" spc="-2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school's</a:t>
            </a:r>
            <a:r>
              <a:rPr dirty="0" sz="1200" spc="-30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200" spc="-40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i="1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200" spc="-25" i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00" spc="-10" i="1">
                <a:solidFill>
                  <a:srgbClr val="FFFFFF"/>
                </a:solidFill>
                <a:latin typeface="Calibri"/>
                <a:cs typeface="Calibri"/>
              </a:rPr>
              <a:t>programme.</a:t>
            </a:r>
            <a:endParaRPr sz="1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44"/>
              </a:spcBef>
            </a:pPr>
            <a:endParaRPr sz="1200">
              <a:latin typeface="Calibri"/>
              <a:cs typeface="Calibri"/>
            </a:endParaRPr>
          </a:p>
          <a:p>
            <a:pPr marL="407670" indent="-179070">
              <a:lnSpc>
                <a:spcPct val="100000"/>
              </a:lnSpc>
              <a:buChar char="•"/>
              <a:tabLst>
                <a:tab pos="407670" algn="l"/>
              </a:tabLst>
            </a:pPr>
            <a:r>
              <a:rPr dirty="0" sz="1250" spc="-20">
                <a:solidFill>
                  <a:srgbClr val="FFFFFF"/>
                </a:solidFill>
                <a:latin typeface="Calibri"/>
                <a:cs typeface="Calibri"/>
              </a:rPr>
              <a:t>Tracks</a:t>
            </a:r>
            <a:r>
              <a:rPr dirty="0" sz="12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daily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sends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gentle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nudges</a:t>
            </a:r>
            <a:endParaRPr sz="1250">
              <a:latin typeface="Calibri"/>
              <a:cs typeface="Calibri"/>
            </a:endParaRPr>
          </a:p>
          <a:p>
            <a:pPr marL="406400" marR="478790" indent="-178435">
              <a:lnSpc>
                <a:spcPct val="109600"/>
              </a:lnSpc>
              <a:spcBef>
                <a:spcPts val="1215"/>
              </a:spcBef>
              <a:buChar char="•"/>
              <a:tabLst>
                <a:tab pos="406400" algn="l"/>
              </a:tabLst>
            </a:pP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Rewards</a:t>
            </a:r>
            <a:r>
              <a:rPr dirty="0" sz="12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healthy-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2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streaks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covering</a:t>
            </a:r>
            <a:r>
              <a:rPr dirty="0" sz="12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sleep,</a:t>
            </a:r>
            <a:r>
              <a:rPr dirty="0" sz="12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Calibri"/>
                <a:cs typeface="Calibri"/>
              </a:rPr>
              <a:t>study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25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offline</a:t>
            </a:r>
            <a:r>
              <a:rPr dirty="0" sz="12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endParaRPr sz="1250">
              <a:latin typeface="Calibri"/>
              <a:cs typeface="Calibri"/>
            </a:endParaRPr>
          </a:p>
          <a:p>
            <a:pPr marL="406400" marR="354330" indent="-178435">
              <a:lnSpc>
                <a:spcPct val="109600"/>
              </a:lnSpc>
              <a:spcBef>
                <a:spcPts val="1215"/>
              </a:spcBef>
              <a:buChar char="•"/>
              <a:tabLst>
                <a:tab pos="406400" algn="l"/>
              </a:tabLst>
            </a:pP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Weekly</a:t>
            </a:r>
            <a:r>
              <a:rPr dirty="0" sz="12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dashboard</a:t>
            </a:r>
            <a:r>
              <a:rPr dirty="0" sz="12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shared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2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2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student,</a:t>
            </a:r>
            <a:r>
              <a:rPr dirty="0" sz="12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2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250" spc="-20">
                <a:solidFill>
                  <a:srgbClr val="FFFFFF"/>
                </a:solidFill>
                <a:latin typeface="Calibri"/>
                <a:cs typeface="Calibri"/>
              </a:rPr>
              <a:t>just </a:t>
            </a:r>
            <a:r>
              <a:rPr dirty="0" sz="1250" spc="-10">
                <a:solidFill>
                  <a:srgbClr val="FFFFFF"/>
                </a:solidFill>
                <a:latin typeface="Calibri"/>
                <a:cs typeface="Calibri"/>
              </a:rPr>
              <a:t>parents</a:t>
            </a:r>
            <a:endParaRPr sz="125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4937759" y="1920239"/>
            <a:ext cx="4114800" cy="4251960"/>
            <a:chOff x="4937759" y="1920239"/>
            <a:chExt cx="4114800" cy="4251960"/>
          </a:xfrm>
        </p:grpSpPr>
        <p:sp>
          <p:nvSpPr>
            <p:cNvPr id="8" name="object 8"/>
            <p:cNvSpPr/>
            <p:nvPr/>
          </p:nvSpPr>
          <p:spPr>
            <a:xfrm>
              <a:off x="4937759" y="1920239"/>
              <a:ext cx="4114800" cy="4251960"/>
            </a:xfrm>
            <a:custGeom>
              <a:avLst/>
              <a:gdLst/>
              <a:ahLst/>
              <a:cxnLst/>
              <a:rect l="l" t="t" r="r" b="b"/>
              <a:pathLst>
                <a:path w="4114800" h="4251960">
                  <a:moveTo>
                    <a:pt x="4114799" y="0"/>
                  </a:moveTo>
                  <a:lnTo>
                    <a:pt x="0" y="0"/>
                  </a:lnTo>
                  <a:lnTo>
                    <a:pt x="0" y="4251960"/>
                  </a:lnTo>
                  <a:lnTo>
                    <a:pt x="4114799" y="4251960"/>
                  </a:lnTo>
                  <a:lnTo>
                    <a:pt x="4114799" y="0"/>
                  </a:lnTo>
                  <a:close/>
                </a:path>
              </a:pathLst>
            </a:custGeom>
            <a:solidFill>
              <a:srgbClr val="5C1E17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/>
            <p:cNvSpPr/>
            <p:nvPr/>
          </p:nvSpPr>
          <p:spPr>
            <a:xfrm>
              <a:off x="5166359" y="2487167"/>
              <a:ext cx="421005" cy="421005"/>
            </a:xfrm>
            <a:custGeom>
              <a:avLst/>
              <a:gdLst/>
              <a:ahLst/>
              <a:cxnLst/>
              <a:rect l="l" t="t" r="r" b="b"/>
              <a:pathLst>
                <a:path w="421004" h="421005">
                  <a:moveTo>
                    <a:pt x="210312" y="0"/>
                  </a:moveTo>
                  <a:lnTo>
                    <a:pt x="162072" y="5551"/>
                  </a:lnTo>
                  <a:lnTo>
                    <a:pt x="117798" y="21367"/>
                  </a:lnTo>
                  <a:lnTo>
                    <a:pt x="78750" y="46186"/>
                  </a:lnTo>
                  <a:lnTo>
                    <a:pt x="46186" y="78750"/>
                  </a:lnTo>
                  <a:lnTo>
                    <a:pt x="21367" y="117798"/>
                  </a:lnTo>
                  <a:lnTo>
                    <a:pt x="5551" y="162072"/>
                  </a:lnTo>
                  <a:lnTo>
                    <a:pt x="0" y="210312"/>
                  </a:lnTo>
                  <a:lnTo>
                    <a:pt x="5551" y="258551"/>
                  </a:lnTo>
                  <a:lnTo>
                    <a:pt x="21367" y="302825"/>
                  </a:lnTo>
                  <a:lnTo>
                    <a:pt x="46186" y="341873"/>
                  </a:lnTo>
                  <a:lnTo>
                    <a:pt x="78750" y="374437"/>
                  </a:lnTo>
                  <a:lnTo>
                    <a:pt x="117798" y="399256"/>
                  </a:lnTo>
                  <a:lnTo>
                    <a:pt x="162072" y="415072"/>
                  </a:lnTo>
                  <a:lnTo>
                    <a:pt x="210312" y="420624"/>
                  </a:lnTo>
                  <a:lnTo>
                    <a:pt x="258551" y="415072"/>
                  </a:lnTo>
                  <a:lnTo>
                    <a:pt x="302825" y="399256"/>
                  </a:lnTo>
                  <a:lnTo>
                    <a:pt x="341873" y="374437"/>
                  </a:lnTo>
                  <a:lnTo>
                    <a:pt x="374437" y="341873"/>
                  </a:lnTo>
                  <a:lnTo>
                    <a:pt x="399256" y="302825"/>
                  </a:lnTo>
                  <a:lnTo>
                    <a:pt x="415072" y="258551"/>
                  </a:lnTo>
                  <a:lnTo>
                    <a:pt x="420624" y="210312"/>
                  </a:lnTo>
                  <a:lnTo>
                    <a:pt x="415072" y="162072"/>
                  </a:lnTo>
                  <a:lnTo>
                    <a:pt x="399256" y="117798"/>
                  </a:lnTo>
                  <a:lnTo>
                    <a:pt x="374437" y="78750"/>
                  </a:lnTo>
                  <a:lnTo>
                    <a:pt x="341873" y="46186"/>
                  </a:lnTo>
                  <a:lnTo>
                    <a:pt x="302825" y="21367"/>
                  </a:lnTo>
                  <a:lnTo>
                    <a:pt x="258551" y="5551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img/iconw_evidence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66943" y="2587751"/>
              <a:ext cx="219455" cy="2194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5166359" y="3657600"/>
              <a:ext cx="421005" cy="421005"/>
            </a:xfrm>
            <a:custGeom>
              <a:avLst/>
              <a:gdLst/>
              <a:ahLst/>
              <a:cxnLst/>
              <a:rect l="l" t="t" r="r" b="b"/>
              <a:pathLst>
                <a:path w="421004" h="421004">
                  <a:moveTo>
                    <a:pt x="210312" y="0"/>
                  </a:moveTo>
                  <a:lnTo>
                    <a:pt x="162072" y="5551"/>
                  </a:lnTo>
                  <a:lnTo>
                    <a:pt x="117798" y="21367"/>
                  </a:lnTo>
                  <a:lnTo>
                    <a:pt x="78750" y="46186"/>
                  </a:lnTo>
                  <a:lnTo>
                    <a:pt x="46186" y="78750"/>
                  </a:lnTo>
                  <a:lnTo>
                    <a:pt x="21367" y="117798"/>
                  </a:lnTo>
                  <a:lnTo>
                    <a:pt x="5551" y="162072"/>
                  </a:lnTo>
                  <a:lnTo>
                    <a:pt x="0" y="210312"/>
                  </a:lnTo>
                  <a:lnTo>
                    <a:pt x="5551" y="258551"/>
                  </a:lnTo>
                  <a:lnTo>
                    <a:pt x="21367" y="302825"/>
                  </a:lnTo>
                  <a:lnTo>
                    <a:pt x="46186" y="341873"/>
                  </a:lnTo>
                  <a:lnTo>
                    <a:pt x="78750" y="374437"/>
                  </a:lnTo>
                  <a:lnTo>
                    <a:pt x="117798" y="399256"/>
                  </a:lnTo>
                  <a:lnTo>
                    <a:pt x="162072" y="415072"/>
                  </a:lnTo>
                  <a:lnTo>
                    <a:pt x="210312" y="420624"/>
                  </a:lnTo>
                  <a:lnTo>
                    <a:pt x="258551" y="415072"/>
                  </a:lnTo>
                  <a:lnTo>
                    <a:pt x="302825" y="399256"/>
                  </a:lnTo>
                  <a:lnTo>
                    <a:pt x="341873" y="374437"/>
                  </a:lnTo>
                  <a:lnTo>
                    <a:pt x="374437" y="341873"/>
                  </a:lnTo>
                  <a:lnTo>
                    <a:pt x="399256" y="302825"/>
                  </a:lnTo>
                  <a:lnTo>
                    <a:pt x="415072" y="258551"/>
                  </a:lnTo>
                  <a:lnTo>
                    <a:pt x="420624" y="210312"/>
                  </a:lnTo>
                  <a:lnTo>
                    <a:pt x="415072" y="162072"/>
                  </a:lnTo>
                  <a:lnTo>
                    <a:pt x="399256" y="117798"/>
                  </a:lnTo>
                  <a:lnTo>
                    <a:pt x="374437" y="78750"/>
                  </a:lnTo>
                  <a:lnTo>
                    <a:pt x="341873" y="46186"/>
                  </a:lnTo>
                  <a:lnTo>
                    <a:pt x="302825" y="21367"/>
                  </a:lnTo>
                  <a:lnTo>
                    <a:pt x="258551" y="5551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img/iconw_clock.png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66943" y="3758183"/>
              <a:ext cx="219455" cy="219456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166359" y="4828032"/>
              <a:ext cx="421005" cy="421005"/>
            </a:xfrm>
            <a:custGeom>
              <a:avLst/>
              <a:gdLst/>
              <a:ahLst/>
              <a:cxnLst/>
              <a:rect l="l" t="t" r="r" b="b"/>
              <a:pathLst>
                <a:path w="421004" h="421004">
                  <a:moveTo>
                    <a:pt x="210312" y="0"/>
                  </a:moveTo>
                  <a:lnTo>
                    <a:pt x="162072" y="5551"/>
                  </a:lnTo>
                  <a:lnTo>
                    <a:pt x="117798" y="21367"/>
                  </a:lnTo>
                  <a:lnTo>
                    <a:pt x="78750" y="46186"/>
                  </a:lnTo>
                  <a:lnTo>
                    <a:pt x="46186" y="78750"/>
                  </a:lnTo>
                  <a:lnTo>
                    <a:pt x="21367" y="117798"/>
                  </a:lnTo>
                  <a:lnTo>
                    <a:pt x="5551" y="162072"/>
                  </a:lnTo>
                  <a:lnTo>
                    <a:pt x="0" y="210312"/>
                  </a:lnTo>
                  <a:lnTo>
                    <a:pt x="5551" y="258551"/>
                  </a:lnTo>
                  <a:lnTo>
                    <a:pt x="21367" y="302825"/>
                  </a:lnTo>
                  <a:lnTo>
                    <a:pt x="46186" y="341873"/>
                  </a:lnTo>
                  <a:lnTo>
                    <a:pt x="78750" y="374437"/>
                  </a:lnTo>
                  <a:lnTo>
                    <a:pt x="117798" y="399256"/>
                  </a:lnTo>
                  <a:lnTo>
                    <a:pt x="162072" y="415072"/>
                  </a:lnTo>
                  <a:lnTo>
                    <a:pt x="210312" y="420624"/>
                  </a:lnTo>
                  <a:lnTo>
                    <a:pt x="258551" y="415072"/>
                  </a:lnTo>
                  <a:lnTo>
                    <a:pt x="302825" y="399256"/>
                  </a:lnTo>
                  <a:lnTo>
                    <a:pt x="341873" y="374437"/>
                  </a:lnTo>
                  <a:lnTo>
                    <a:pt x="374437" y="341873"/>
                  </a:lnTo>
                  <a:lnTo>
                    <a:pt x="399256" y="302825"/>
                  </a:lnTo>
                  <a:lnTo>
                    <a:pt x="415072" y="258551"/>
                  </a:lnTo>
                  <a:lnTo>
                    <a:pt x="420624" y="210312"/>
                  </a:lnTo>
                  <a:lnTo>
                    <a:pt x="415072" y="162072"/>
                  </a:lnTo>
                  <a:lnTo>
                    <a:pt x="399256" y="117798"/>
                  </a:lnTo>
                  <a:lnTo>
                    <a:pt x="374437" y="78750"/>
                  </a:lnTo>
                  <a:lnTo>
                    <a:pt x="341873" y="46186"/>
                  </a:lnTo>
                  <a:lnTo>
                    <a:pt x="302825" y="21367"/>
                  </a:lnTo>
                  <a:lnTo>
                    <a:pt x="258551" y="5551"/>
                  </a:lnTo>
                  <a:lnTo>
                    <a:pt x="210312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img/iconw_heart.png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66943" y="4928616"/>
              <a:ext cx="219455" cy="219456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937759" y="1920239"/>
            <a:ext cx="4114800" cy="4251960"/>
          </a:xfrm>
          <a:prstGeom prst="rect">
            <a:avLst/>
          </a:prstGeom>
        </p:spPr>
        <p:txBody>
          <a:bodyPr wrap="square" lIns="0" tIns="193675" rIns="0" bIns="0" rtlCol="0" vert="horz">
            <a:spAutoFit/>
          </a:bodyPr>
          <a:lstStyle/>
          <a:p>
            <a:pPr marL="229235">
              <a:lnSpc>
                <a:spcPct val="100000"/>
              </a:lnSpc>
              <a:spcBef>
                <a:spcPts val="1525"/>
              </a:spcBef>
            </a:pPr>
            <a:r>
              <a:rPr dirty="0" sz="1500" b="1">
                <a:solidFill>
                  <a:srgbClr val="F1D99F"/>
                </a:solidFill>
                <a:latin typeface="Calibri"/>
                <a:cs typeface="Calibri"/>
              </a:rPr>
              <a:t>Why</a:t>
            </a:r>
            <a:r>
              <a:rPr dirty="0" sz="15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500" b="1">
                <a:solidFill>
                  <a:srgbClr val="F1D99F"/>
                </a:solidFill>
                <a:latin typeface="Calibri"/>
                <a:cs typeface="Calibri"/>
              </a:rPr>
              <a:t>This</a:t>
            </a:r>
            <a:r>
              <a:rPr dirty="0" sz="1500" spc="-3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500" spc="-10" b="1">
                <a:solidFill>
                  <a:srgbClr val="F1D99F"/>
                </a:solidFill>
                <a:latin typeface="Calibri"/>
                <a:cs typeface="Calibri"/>
              </a:rPr>
              <a:t>Intervention</a:t>
            </a:r>
            <a:endParaRPr sz="1500">
              <a:latin typeface="Calibri"/>
              <a:cs typeface="Calibri"/>
            </a:endParaRPr>
          </a:p>
          <a:p>
            <a:pPr marL="777875">
              <a:lnSpc>
                <a:spcPct val="100000"/>
              </a:lnSpc>
              <a:spcBef>
                <a:spcPts val="1140"/>
              </a:spcBef>
            </a:pPr>
            <a:r>
              <a:rPr dirty="0" sz="1300" spc="-20" b="1">
                <a:solidFill>
                  <a:srgbClr val="F1D99F"/>
                </a:solidFill>
                <a:latin typeface="Calibri"/>
                <a:cs typeface="Calibri"/>
              </a:rPr>
              <a:t>Evidence-</a:t>
            </a:r>
            <a:r>
              <a:rPr dirty="0" sz="1300" spc="-10" b="1">
                <a:solidFill>
                  <a:srgbClr val="F1D99F"/>
                </a:solidFill>
                <a:latin typeface="Calibri"/>
                <a:cs typeface="Calibri"/>
              </a:rPr>
              <a:t>based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300">
              <a:latin typeface="Calibri"/>
              <a:cs typeface="Calibri"/>
            </a:endParaRPr>
          </a:p>
          <a:p>
            <a:pPr marL="777875" marR="527685">
              <a:lnSpc>
                <a:spcPct val="109600"/>
              </a:lnSpc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Built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on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self-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15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behaviour-change techniques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shown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reduce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excess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use.</a:t>
            </a:r>
            <a:endParaRPr sz="11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30"/>
              </a:spcBef>
            </a:pPr>
            <a:endParaRPr sz="1150">
              <a:latin typeface="Calibri"/>
              <a:cs typeface="Calibri"/>
            </a:endParaRPr>
          </a:p>
          <a:p>
            <a:pPr marL="777875">
              <a:lnSpc>
                <a:spcPct val="100000"/>
              </a:lnSpc>
            </a:pPr>
            <a:r>
              <a:rPr dirty="0" sz="1300" b="1">
                <a:solidFill>
                  <a:srgbClr val="F1D99F"/>
                </a:solidFill>
                <a:latin typeface="Calibri"/>
                <a:cs typeface="Calibri"/>
              </a:rPr>
              <a:t>Reaches</a:t>
            </a:r>
            <a:r>
              <a:rPr dirty="0" sz="13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F1D99F"/>
                </a:solidFill>
                <a:latin typeface="Calibri"/>
                <a:cs typeface="Calibri"/>
              </a:rPr>
              <a:t>every</a:t>
            </a:r>
            <a:r>
              <a:rPr dirty="0" sz="13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300" spc="-10" b="1">
                <a:solidFill>
                  <a:srgbClr val="F1D99F"/>
                </a:solidFill>
                <a:latin typeface="Calibri"/>
                <a:cs typeface="Calibri"/>
              </a:rPr>
              <a:t>student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5"/>
              </a:spcBef>
            </a:pPr>
            <a:endParaRPr sz="1300">
              <a:latin typeface="Calibri"/>
              <a:cs typeface="Calibri"/>
            </a:endParaRPr>
          </a:p>
          <a:p>
            <a:pPr marL="777875" marR="641985">
              <a:lnSpc>
                <a:spcPct val="109600"/>
              </a:lnSpc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Delivered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in-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school,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does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depend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on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parental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resources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engagement.</a:t>
            </a:r>
            <a:endParaRPr sz="115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330"/>
              </a:spcBef>
            </a:pPr>
            <a:endParaRPr sz="1150">
              <a:latin typeface="Calibri"/>
              <a:cs typeface="Calibri"/>
            </a:endParaRPr>
          </a:p>
          <a:p>
            <a:pPr marL="777875">
              <a:lnSpc>
                <a:spcPct val="100000"/>
              </a:lnSpc>
            </a:pPr>
            <a:r>
              <a:rPr dirty="0" sz="1300" b="1">
                <a:solidFill>
                  <a:srgbClr val="F1D99F"/>
                </a:solidFill>
                <a:latin typeface="Calibri"/>
                <a:cs typeface="Calibri"/>
              </a:rPr>
              <a:t>Protects,</a:t>
            </a:r>
            <a:r>
              <a:rPr dirty="0" sz="13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F1D99F"/>
                </a:solidFill>
                <a:latin typeface="Calibri"/>
                <a:cs typeface="Calibri"/>
              </a:rPr>
              <a:t>does</a:t>
            </a:r>
            <a:r>
              <a:rPr dirty="0" sz="1300" spc="-3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F1D99F"/>
                </a:solidFill>
                <a:latin typeface="Calibri"/>
                <a:cs typeface="Calibri"/>
              </a:rPr>
              <a:t>not</a:t>
            </a:r>
            <a:r>
              <a:rPr dirty="0" sz="13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300" spc="-10" b="1">
                <a:solidFill>
                  <a:srgbClr val="F1D99F"/>
                </a:solidFill>
                <a:latin typeface="Calibri"/>
                <a:cs typeface="Calibri"/>
              </a:rPr>
              <a:t>punish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10"/>
              </a:spcBef>
            </a:pPr>
            <a:endParaRPr sz="1300">
              <a:latin typeface="Calibri"/>
              <a:cs typeface="Calibri"/>
            </a:endParaRPr>
          </a:p>
          <a:p>
            <a:pPr marL="777875" marR="499745">
              <a:lnSpc>
                <a:spcPct val="109600"/>
              </a:lnSpc>
            </a:pP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Builds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healthy</a:t>
            </a:r>
            <a:r>
              <a:rPr dirty="0" sz="115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15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habits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instead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15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10">
                <a:solidFill>
                  <a:srgbClr val="FFFFFF"/>
                </a:solidFill>
                <a:latin typeface="Calibri"/>
                <a:cs typeface="Calibri"/>
              </a:rPr>
              <a:t>blanket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ban,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more</a:t>
            </a:r>
            <a:r>
              <a:rPr dirty="0" sz="115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sustainable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>
                <a:solidFill>
                  <a:srgbClr val="FFFFFF"/>
                </a:solidFill>
                <a:latin typeface="Calibri"/>
                <a:cs typeface="Calibri"/>
              </a:rPr>
              <a:t>long</a:t>
            </a:r>
            <a:r>
              <a:rPr dirty="0" sz="115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150" spc="-20">
                <a:solidFill>
                  <a:srgbClr val="FFFFFF"/>
                </a:solidFill>
                <a:latin typeface="Calibri"/>
                <a:cs typeface="Calibri"/>
              </a:rPr>
              <a:t>term.</a:t>
            </a:r>
            <a:endParaRPr sz="1150">
              <a:latin typeface="Calibri"/>
              <a:cs typeface="Calibri"/>
            </a:endParaRPr>
          </a:p>
        </p:txBody>
      </p:sp>
      <p:pic>
        <p:nvPicPr>
          <p:cNvPr id="16" name="object 16" descr="img/m1_app_mockup.pn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281159" y="2011679"/>
            <a:ext cx="2240279" cy="4069079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5C1E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45415">
              <a:lnSpc>
                <a:spcPts val="1050"/>
              </a:lnSpc>
            </a:pPr>
            <a:r>
              <a:rPr dirty="0" spc="-50"/>
              <a:t>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3A2E5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35940" y="466089"/>
            <a:ext cx="5376545" cy="49593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PROGRAMME:</a:t>
            </a:r>
            <a:r>
              <a:rPr dirty="0" sz="1100" spc="229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50" b="1">
                <a:solidFill>
                  <a:srgbClr val="D6C8E8"/>
                </a:solidFill>
                <a:latin typeface="Calibri"/>
                <a:cs typeface="Calibri"/>
              </a:rPr>
              <a:t>MSC</a:t>
            </a:r>
            <a:r>
              <a:rPr dirty="0" sz="1100" spc="229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PUBLIC</a:t>
            </a:r>
            <a:r>
              <a:rPr dirty="0" sz="1100" spc="19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AND</a:t>
            </a:r>
            <a:r>
              <a:rPr dirty="0" sz="1100" spc="19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SOCIAL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CARE</a:t>
            </a:r>
            <a:r>
              <a:rPr dirty="0" sz="1100" spc="21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50" b="1">
                <a:solidFill>
                  <a:srgbClr val="D6C8E8"/>
                </a:solidFill>
                <a:latin typeface="Calibri"/>
                <a:cs typeface="Calibri"/>
              </a:rPr>
              <a:t>IN</a:t>
            </a:r>
            <a:r>
              <a:rPr dirty="0" sz="1100" spc="19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0" b="1">
                <a:solidFill>
                  <a:srgbClr val="D6C8E8"/>
                </a:solidFill>
                <a:latin typeface="Calibri"/>
                <a:cs typeface="Calibri"/>
              </a:rPr>
              <a:t>PRACTICE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MODULE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LCHS7009</a:t>
            </a:r>
            <a:r>
              <a:rPr dirty="0" sz="11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D6C8E8"/>
                </a:solidFill>
                <a:latin typeface="Calibri"/>
                <a:cs typeface="Calibri"/>
              </a:rPr>
              <a:t>·</a:t>
            </a:r>
            <a:r>
              <a:rPr dirty="0" sz="1100" spc="204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POPULATION</a:t>
            </a:r>
            <a:r>
              <a:rPr dirty="0" sz="1100" spc="22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2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AND</a:t>
            </a:r>
            <a:r>
              <a:rPr dirty="0" sz="1100" spc="19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DIGITAL</a:t>
            </a:r>
            <a:r>
              <a:rPr dirty="0" sz="1100" spc="18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0" b="1">
                <a:solidFill>
                  <a:srgbClr val="D6C8E8"/>
                </a:solidFill>
                <a:latin typeface="Calibri"/>
                <a:cs typeface="Calibri"/>
              </a:rPr>
              <a:t>PROMOTION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40" y="2971800"/>
            <a:ext cx="4206240" cy="502920"/>
          </a:xfrm>
          <a:custGeom>
            <a:avLst/>
            <a:gdLst/>
            <a:ahLst/>
            <a:cxnLst/>
            <a:rect l="l" t="t" r="r" b="b"/>
            <a:pathLst>
              <a:path w="4206240" h="502920">
                <a:moveTo>
                  <a:pt x="4133088" y="0"/>
                </a:moveTo>
                <a:lnTo>
                  <a:pt x="73151" y="0"/>
                </a:lnTo>
                <a:lnTo>
                  <a:pt x="44678" y="5750"/>
                </a:lnTo>
                <a:lnTo>
                  <a:pt x="21426" y="21431"/>
                </a:lnTo>
                <a:lnTo>
                  <a:pt x="5748" y="44684"/>
                </a:lnTo>
                <a:lnTo>
                  <a:pt x="0" y="73151"/>
                </a:lnTo>
                <a:lnTo>
                  <a:pt x="0" y="429767"/>
                </a:lnTo>
                <a:lnTo>
                  <a:pt x="5748" y="458235"/>
                </a:lnTo>
                <a:lnTo>
                  <a:pt x="21426" y="481488"/>
                </a:lnTo>
                <a:lnTo>
                  <a:pt x="44678" y="497169"/>
                </a:lnTo>
                <a:lnTo>
                  <a:pt x="73151" y="502920"/>
                </a:lnTo>
                <a:lnTo>
                  <a:pt x="4133088" y="502920"/>
                </a:lnTo>
                <a:lnTo>
                  <a:pt x="4161555" y="497169"/>
                </a:lnTo>
                <a:lnTo>
                  <a:pt x="4184808" y="481488"/>
                </a:lnTo>
                <a:lnTo>
                  <a:pt x="4200489" y="458235"/>
                </a:lnTo>
                <a:lnTo>
                  <a:pt x="4206240" y="429767"/>
                </a:lnTo>
                <a:lnTo>
                  <a:pt x="4206240" y="73151"/>
                </a:lnTo>
                <a:lnTo>
                  <a:pt x="4200489" y="44684"/>
                </a:lnTo>
                <a:lnTo>
                  <a:pt x="4184808" y="21431"/>
                </a:lnTo>
                <a:lnTo>
                  <a:pt x="4161555" y="5750"/>
                </a:lnTo>
                <a:lnTo>
                  <a:pt x="4133088" y="0"/>
                </a:lnTo>
                <a:close/>
              </a:path>
            </a:pathLst>
          </a:custGeom>
          <a:solidFill>
            <a:srgbClr val="F1D99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35940" y="1546987"/>
            <a:ext cx="8261350" cy="17849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32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25" b="1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32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Overuse</a:t>
            </a:r>
            <a:r>
              <a:rPr dirty="0" sz="32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32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32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Addiction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ScreenBalance:</a:t>
            </a:r>
            <a:r>
              <a:rPr dirty="0" sz="1600" spc="-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A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School-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Based</a:t>
            </a:r>
            <a:r>
              <a:rPr dirty="0" sz="1600" spc="1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Digital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Wellbeing</a:t>
            </a:r>
            <a:r>
              <a:rPr dirty="0" sz="1600" spc="-3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Intervention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Adolescents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1600">
              <a:latin typeface="Calibri"/>
              <a:cs typeface="Calibri"/>
            </a:endParaRPr>
          </a:p>
          <a:p>
            <a:pPr marL="861694">
              <a:lnSpc>
                <a:spcPct val="100000"/>
              </a:lnSpc>
            </a:pPr>
            <a:r>
              <a:rPr dirty="0" sz="1400" b="1">
                <a:solidFill>
                  <a:srgbClr val="3A2E5E"/>
                </a:solidFill>
                <a:latin typeface="Calibri"/>
                <a:cs typeface="Calibri"/>
              </a:rPr>
              <a:t>GROUP</a:t>
            </a:r>
            <a:r>
              <a:rPr dirty="0" sz="1400" spc="-35" b="1">
                <a:solidFill>
                  <a:srgbClr val="3A2E5E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3A2E5E"/>
                </a:solidFill>
                <a:latin typeface="Calibri"/>
                <a:cs typeface="Calibri"/>
              </a:rPr>
              <a:t>MEMBER</a:t>
            </a:r>
            <a:r>
              <a:rPr dirty="0" sz="1400" spc="-15" b="1">
                <a:solidFill>
                  <a:srgbClr val="3A2E5E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3A2E5E"/>
                </a:solidFill>
                <a:latin typeface="Calibri"/>
                <a:cs typeface="Calibri"/>
              </a:rPr>
              <a:t>2</a:t>
            </a:r>
            <a:r>
              <a:rPr dirty="0" sz="1400" spc="-20" b="1">
                <a:solidFill>
                  <a:srgbClr val="3A2E5E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3A2E5E"/>
                </a:solidFill>
                <a:latin typeface="Calibri"/>
                <a:cs typeface="Calibri"/>
              </a:rPr>
              <a:t>·</a:t>
            </a:r>
            <a:r>
              <a:rPr dirty="0" sz="1400" spc="-25" b="1">
                <a:solidFill>
                  <a:srgbClr val="3A2E5E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3A2E5E"/>
                </a:solidFill>
                <a:latin typeface="Calibri"/>
                <a:cs typeface="Calibri"/>
              </a:rPr>
              <a:t>APPLICATION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8640" y="3794759"/>
            <a:ext cx="7680959" cy="1600200"/>
          </a:xfrm>
          <a:custGeom>
            <a:avLst/>
            <a:gdLst/>
            <a:ahLst/>
            <a:cxnLst/>
            <a:rect l="l" t="t" r="r" b="b"/>
            <a:pathLst>
              <a:path w="7680959" h="1600200">
                <a:moveTo>
                  <a:pt x="7680959" y="0"/>
                </a:moveTo>
                <a:lnTo>
                  <a:pt x="0" y="0"/>
                </a:lnTo>
                <a:lnTo>
                  <a:pt x="0" y="1600199"/>
                </a:lnTo>
                <a:lnTo>
                  <a:pt x="7680959" y="1600199"/>
                </a:lnTo>
                <a:lnTo>
                  <a:pt x="7680959" y="0"/>
                </a:lnTo>
                <a:close/>
              </a:path>
            </a:pathLst>
          </a:custGeom>
          <a:solidFill>
            <a:srgbClr val="FFFFFF">
              <a:alpha val="12156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822960" y="4018863"/>
            <a:ext cx="10064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70" b="1">
                <a:solidFill>
                  <a:srgbClr val="D6C8E8"/>
                </a:solidFill>
                <a:latin typeface="Calibri"/>
                <a:cs typeface="Calibri"/>
              </a:rPr>
              <a:t>STUDENT</a:t>
            </a:r>
            <a:r>
              <a:rPr dirty="0" sz="10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000" spc="40" b="1">
                <a:solidFill>
                  <a:srgbClr val="D6C8E8"/>
                </a:solidFill>
                <a:latin typeface="Calibri"/>
                <a:cs typeface="Calibri"/>
              </a:rPr>
              <a:t>NAME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5940" y="6537223"/>
            <a:ext cx="2185670" cy="1663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0"/>
              </a:lnSpc>
            </a:pP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University</a:t>
            </a:r>
            <a:r>
              <a:rPr dirty="0" sz="1100" spc="-30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of</a:t>
            </a:r>
            <a:r>
              <a:rPr dirty="0" sz="1100" spc="-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Wales</a:t>
            </a:r>
            <a:r>
              <a:rPr dirty="0" sz="1100" spc="-20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Trinity</a:t>
            </a:r>
            <a:r>
              <a:rPr dirty="0" sz="1100" spc="-1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Saint</a:t>
            </a:r>
            <a:r>
              <a:rPr dirty="0" sz="1100" spc="-1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D6C8E8"/>
                </a:solidFill>
                <a:latin typeface="Calibri"/>
                <a:cs typeface="Calibri"/>
              </a:rPr>
              <a:t>David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45415">
              <a:lnSpc>
                <a:spcPts val="1050"/>
              </a:lnSpc>
            </a:pPr>
            <a:r>
              <a:rPr dirty="0" spc="-50"/>
              <a:t>6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22960" y="4261865"/>
            <a:ext cx="16097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FFFFFF"/>
                </a:solidFill>
                <a:latin typeface="Calibri"/>
                <a:cs typeface="Calibri"/>
              </a:rPr>
              <a:t>Pinkalben</a:t>
            </a:r>
            <a:r>
              <a:rPr dirty="0" sz="16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Macwan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72634" y="4018863"/>
            <a:ext cx="7626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70" b="1">
                <a:solidFill>
                  <a:srgbClr val="D6C8E8"/>
                </a:solidFill>
                <a:latin typeface="Calibri"/>
                <a:cs typeface="Calibri"/>
              </a:rPr>
              <a:t>STUDENT</a:t>
            </a:r>
            <a:r>
              <a:rPr dirty="0" sz="10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000" spc="-25" b="1">
                <a:solidFill>
                  <a:srgbClr val="D6C8E8"/>
                </a:solidFill>
                <a:latin typeface="Calibri"/>
                <a:cs typeface="Calibri"/>
              </a:rPr>
              <a:t>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72634" y="4261865"/>
            <a:ext cx="7277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2518469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2960" y="4751070"/>
            <a:ext cx="62738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60" b="1">
                <a:solidFill>
                  <a:srgbClr val="D6C8E8"/>
                </a:solidFill>
                <a:latin typeface="Calibri"/>
                <a:cs typeface="Calibri"/>
              </a:rPr>
              <a:t>LECTURER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22960" y="5008626"/>
            <a:ext cx="82296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solidFill>
                  <a:srgbClr val="FFFFFF"/>
                </a:solidFill>
                <a:latin typeface="Calibri"/>
                <a:cs typeface="Calibri"/>
              </a:rPr>
              <a:t>Dr</a:t>
            </a:r>
            <a:r>
              <a:rPr dirty="0" sz="14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FFFFFF"/>
                </a:solidFill>
                <a:latin typeface="Calibri"/>
                <a:cs typeface="Calibri"/>
              </a:rPr>
              <a:t>Ping</a:t>
            </a:r>
            <a:r>
              <a:rPr dirty="0" sz="14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Calibri"/>
                <a:cs typeface="Calibri"/>
              </a:rPr>
              <a:t>Wu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72634" y="4751070"/>
            <a:ext cx="83502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65" b="1">
                <a:solidFill>
                  <a:srgbClr val="D6C8E8"/>
                </a:solidFill>
                <a:latin typeface="Calibri"/>
                <a:cs typeface="Calibri"/>
              </a:rPr>
              <a:t>ASSIGNMENT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72634" y="5068315"/>
            <a:ext cx="2830195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Component</a:t>
            </a:r>
            <a:r>
              <a:rPr dirty="0" sz="13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3,</a:t>
            </a:r>
            <a:r>
              <a:rPr dirty="0" sz="13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3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Project</a:t>
            </a:r>
            <a:r>
              <a:rPr dirty="0" sz="13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 spc="-10">
                <a:solidFill>
                  <a:srgbClr val="FFFFFF"/>
                </a:solidFill>
                <a:latin typeface="Calibri"/>
                <a:cs typeface="Calibri"/>
              </a:rPr>
              <a:t>Presentation</a:t>
            </a:r>
            <a:endParaRPr sz="1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5301234" y="0"/>
                  </a:lnTo>
                </a:path>
                <a:path w="9607550" h="0">
                  <a:moveTo>
                    <a:pt x="5438394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436308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TITLE/INTRODUCTION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6755892" y="1212850"/>
            <a:ext cx="5217160" cy="4104640"/>
            <a:chOff x="6755892" y="1212850"/>
            <a:chExt cx="5217160" cy="410464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82968" y="1440179"/>
              <a:ext cx="4760976" cy="364845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755892" y="1212849"/>
              <a:ext cx="5217160" cy="4104640"/>
            </a:xfrm>
            <a:custGeom>
              <a:avLst/>
              <a:gdLst/>
              <a:ahLst/>
              <a:cxnLst/>
              <a:rect l="l" t="t" r="r" b="b"/>
              <a:pathLst>
                <a:path w="5217159" h="4104640">
                  <a:moveTo>
                    <a:pt x="5033772" y="228854"/>
                  </a:moveTo>
                  <a:lnTo>
                    <a:pt x="4988052" y="228854"/>
                  </a:lnTo>
                  <a:lnTo>
                    <a:pt x="4988052" y="3875786"/>
                  </a:lnTo>
                  <a:lnTo>
                    <a:pt x="5033772" y="3875786"/>
                  </a:lnTo>
                  <a:lnTo>
                    <a:pt x="5033772" y="228854"/>
                  </a:lnTo>
                  <a:close/>
                </a:path>
                <a:path w="5217159" h="4104640">
                  <a:moveTo>
                    <a:pt x="5033772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876040"/>
                  </a:lnTo>
                  <a:lnTo>
                    <a:pt x="182880" y="3921760"/>
                  </a:lnTo>
                  <a:lnTo>
                    <a:pt x="5033772" y="3921760"/>
                  </a:lnTo>
                  <a:lnTo>
                    <a:pt x="5033772" y="3876040"/>
                  </a:lnTo>
                  <a:lnTo>
                    <a:pt x="228600" y="3876040"/>
                  </a:lnTo>
                  <a:lnTo>
                    <a:pt x="228600" y="228600"/>
                  </a:lnTo>
                  <a:lnTo>
                    <a:pt x="5033772" y="228600"/>
                  </a:lnTo>
                  <a:lnTo>
                    <a:pt x="5033772" y="182880"/>
                  </a:lnTo>
                  <a:close/>
                </a:path>
                <a:path w="5217159" h="4104640">
                  <a:moveTo>
                    <a:pt x="5216652" y="137414"/>
                  </a:moveTo>
                  <a:lnTo>
                    <a:pt x="5079492" y="137414"/>
                  </a:lnTo>
                  <a:lnTo>
                    <a:pt x="5079492" y="3967226"/>
                  </a:lnTo>
                  <a:lnTo>
                    <a:pt x="5216652" y="3967226"/>
                  </a:lnTo>
                  <a:lnTo>
                    <a:pt x="5216652" y="137414"/>
                  </a:lnTo>
                  <a:close/>
                </a:path>
                <a:path w="5217159" h="4104640">
                  <a:moveTo>
                    <a:pt x="5216652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967480"/>
                  </a:lnTo>
                  <a:lnTo>
                    <a:pt x="0" y="4104640"/>
                  </a:lnTo>
                  <a:lnTo>
                    <a:pt x="5216652" y="4104640"/>
                  </a:lnTo>
                  <a:lnTo>
                    <a:pt x="5216652" y="3967480"/>
                  </a:lnTo>
                  <a:lnTo>
                    <a:pt x="137160" y="3967480"/>
                  </a:lnTo>
                  <a:lnTo>
                    <a:pt x="137160" y="137160"/>
                  </a:lnTo>
                  <a:lnTo>
                    <a:pt x="5216652" y="137160"/>
                  </a:lnTo>
                  <a:lnTo>
                    <a:pt x="52166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1530477" y="2021265"/>
            <a:ext cx="9561830" cy="35083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0665" marR="4880610" indent="-228600">
              <a:lnSpc>
                <a:spcPct val="110000"/>
              </a:lnSpc>
              <a:spcBef>
                <a:spcPts val="95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Excessive</a:t>
            </a:r>
            <a:r>
              <a:rPr dirty="0" sz="1700" spc="4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screen</a:t>
            </a:r>
            <a:r>
              <a:rPr dirty="0" sz="1700" spc="4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time</a:t>
            </a:r>
            <a:r>
              <a:rPr dirty="0" sz="1700" spc="4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like</a:t>
            </a:r>
            <a:r>
              <a:rPr dirty="0" sz="1700" spc="48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7-</a:t>
            </a:r>
            <a:r>
              <a:rPr dirty="0" sz="1700">
                <a:latin typeface="Arial MT"/>
                <a:cs typeface="Arial MT"/>
              </a:rPr>
              <a:t>9</a:t>
            </a:r>
            <a:r>
              <a:rPr dirty="0" sz="1700" spc="47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hours </a:t>
            </a:r>
            <a:r>
              <a:rPr dirty="0" sz="1700">
                <a:latin typeface="Arial MT"/>
                <a:cs typeface="Arial MT"/>
              </a:rPr>
              <a:t>negatively</a:t>
            </a:r>
            <a:r>
              <a:rPr dirty="0" sz="1700" spc="1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affects</a:t>
            </a:r>
            <a:r>
              <a:rPr dirty="0" sz="1700" spc="14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students'</a:t>
            </a:r>
            <a:r>
              <a:rPr dirty="0" sz="1700" spc="1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mental</a:t>
            </a:r>
            <a:r>
              <a:rPr dirty="0" sz="1700" spc="15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health, </a:t>
            </a:r>
            <a:r>
              <a:rPr dirty="0" sz="1700">
                <a:latin typeface="Arial MT"/>
                <a:cs typeface="Arial MT"/>
              </a:rPr>
              <a:t>academic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performance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overall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wellbeing.</a:t>
            </a:r>
            <a:endParaRPr sz="1700">
              <a:latin typeface="Arial MT"/>
              <a:cs typeface="Arial MT"/>
            </a:endParaRPr>
          </a:p>
          <a:p>
            <a:pPr algn="just" marL="240665" marR="4881245" indent="-228600">
              <a:lnSpc>
                <a:spcPct val="11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This</a:t>
            </a:r>
            <a:r>
              <a:rPr dirty="0" sz="1700" spc="14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presentation</a:t>
            </a:r>
            <a:r>
              <a:rPr dirty="0" sz="1700" spc="15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utilises</a:t>
            </a:r>
            <a:r>
              <a:rPr dirty="0" sz="1700" spc="145">
                <a:latin typeface="Arial MT"/>
                <a:cs typeface="Arial MT"/>
              </a:rPr>
              <a:t>  </a:t>
            </a:r>
            <a:r>
              <a:rPr dirty="0" sz="1700" b="1" i="1">
                <a:latin typeface="Arial"/>
                <a:cs typeface="Arial"/>
              </a:rPr>
              <a:t>ScreenSmart</a:t>
            </a:r>
            <a:r>
              <a:rPr dirty="0" sz="1700">
                <a:latin typeface="Arial MT"/>
                <a:cs typeface="Arial MT"/>
              </a:rPr>
              <a:t>,</a:t>
            </a:r>
            <a:r>
              <a:rPr dirty="0" sz="1700" spc="145">
                <a:latin typeface="Arial MT"/>
                <a:cs typeface="Arial MT"/>
              </a:rPr>
              <a:t>  </a:t>
            </a:r>
            <a:r>
              <a:rPr dirty="0" sz="1700" spc="-50">
                <a:latin typeface="Arial MT"/>
                <a:cs typeface="Arial MT"/>
              </a:rPr>
              <a:t>a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3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3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promotion</a:t>
            </a:r>
            <a:r>
              <a:rPr dirty="0" sz="1700" spc="3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program,</a:t>
            </a:r>
            <a:r>
              <a:rPr dirty="0" sz="1700" spc="3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38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helps </a:t>
            </a:r>
            <a:r>
              <a:rPr dirty="0" sz="1700">
                <a:latin typeface="Arial MT"/>
                <a:cs typeface="Arial MT"/>
              </a:rPr>
              <a:t>promote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more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healthy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technology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habits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using personalised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wellbeing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plans</a:t>
            </a:r>
            <a:endParaRPr sz="1700">
              <a:latin typeface="Arial MT"/>
              <a:cs typeface="Arial MT"/>
            </a:endParaRPr>
          </a:p>
          <a:p>
            <a:pPr algn="just" marL="240665" marR="4881245" indent="-228600">
              <a:lnSpc>
                <a:spcPct val="11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20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204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promotion</a:t>
            </a:r>
            <a:r>
              <a:rPr dirty="0" sz="1700" spc="20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20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20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power</a:t>
            </a:r>
            <a:r>
              <a:rPr dirty="0" sz="1700" spc="200">
                <a:latin typeface="Arial MT"/>
                <a:cs typeface="Arial MT"/>
              </a:rPr>
              <a:t>  </a:t>
            </a:r>
            <a:r>
              <a:rPr dirty="0" sz="1700" spc="-20">
                <a:latin typeface="Arial MT"/>
                <a:cs typeface="Arial MT"/>
              </a:rPr>
              <a:t>that </a:t>
            </a:r>
            <a:r>
              <a:rPr dirty="0" sz="1700">
                <a:latin typeface="Arial MT"/>
                <a:cs typeface="Arial MT"/>
              </a:rPr>
              <a:t>supports</a:t>
            </a:r>
            <a:r>
              <a:rPr dirty="0" sz="1700" spc="21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individuals</a:t>
            </a:r>
            <a:r>
              <a:rPr dirty="0" sz="1700" spc="21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using</a:t>
            </a:r>
            <a:r>
              <a:rPr dirty="0" sz="1700" spc="21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evidence-based technology.</a:t>
            </a:r>
            <a:endParaRPr sz="1700">
              <a:latin typeface="Arial MT"/>
              <a:cs typeface="Arial MT"/>
            </a:endParaRPr>
          </a:p>
          <a:p>
            <a:pPr marL="5706110">
              <a:lnSpc>
                <a:spcPct val="100000"/>
              </a:lnSpc>
              <a:spcBef>
                <a:spcPts val="1295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1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As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inspired</a:t>
            </a:r>
            <a:r>
              <a:rPr dirty="0" sz="1400" spc="-5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by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(Crosby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and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Noar,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2011a)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426402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AIM</a:t>
            </a:r>
            <a:r>
              <a:rPr dirty="0" spc="-2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OF</a:t>
            </a:r>
            <a:r>
              <a:rPr dirty="0" spc="-8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THE</a:t>
            </a:r>
            <a:r>
              <a:rPr dirty="0" spc="-20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ACTIVITY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456679" y="2043176"/>
            <a:ext cx="4519930" cy="31299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241300" marR="5080" indent="-228600">
              <a:lnSpc>
                <a:spcPct val="100000"/>
              </a:lnSpc>
              <a:spcBef>
                <a:spcPts val="105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Recent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research</a:t>
            </a:r>
            <a:r>
              <a:rPr dirty="0" sz="1700" spc="22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has</a:t>
            </a:r>
            <a:r>
              <a:rPr dirty="0" sz="1700" spc="2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found</a:t>
            </a:r>
            <a:r>
              <a:rPr dirty="0" sz="1700" spc="2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59%</a:t>
            </a:r>
            <a:r>
              <a:rPr dirty="0" sz="1700" spc="2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all </a:t>
            </a:r>
            <a:r>
              <a:rPr dirty="0" sz="1700">
                <a:latin typeface="Arial MT"/>
                <a:cs typeface="Arial MT"/>
              </a:rPr>
              <a:t>university</a:t>
            </a:r>
            <a:r>
              <a:rPr dirty="0" sz="1700" spc="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are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overly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using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their </a:t>
            </a:r>
            <a:r>
              <a:rPr dirty="0" sz="1700">
                <a:latin typeface="Arial MT"/>
                <a:cs typeface="Arial MT"/>
              </a:rPr>
              <a:t>smartphones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daily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basis.</a:t>
            </a:r>
            <a:endParaRPr sz="1700">
              <a:latin typeface="Arial MT"/>
              <a:cs typeface="Arial MT"/>
            </a:endParaRPr>
          </a:p>
          <a:p>
            <a:pPr algn="just" marL="241300" marR="5080" indent="-228600">
              <a:lnSpc>
                <a:spcPct val="10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Belief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Model,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it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first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awareness</a:t>
            </a:r>
            <a:r>
              <a:rPr dirty="0" sz="1700" spc="1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15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their</a:t>
            </a:r>
            <a:r>
              <a:rPr dirty="0" sz="1700" spc="14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vulnerability</a:t>
            </a:r>
            <a:r>
              <a:rPr dirty="0" sz="1700" spc="1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15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intensity</a:t>
            </a:r>
            <a:r>
              <a:rPr dirty="0" sz="1700" spc="2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28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excessive</a:t>
            </a:r>
            <a:r>
              <a:rPr dirty="0" sz="1700" spc="28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screen</a:t>
            </a:r>
            <a:r>
              <a:rPr dirty="0" sz="1700" spc="2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use</a:t>
            </a:r>
            <a:r>
              <a:rPr dirty="0" sz="1700" spc="290">
                <a:latin typeface="Arial MT"/>
                <a:cs typeface="Arial MT"/>
              </a:rPr>
              <a:t>  </a:t>
            </a:r>
            <a:r>
              <a:rPr dirty="0" sz="1700" spc="-20">
                <a:latin typeface="Arial MT"/>
                <a:cs typeface="Arial MT"/>
              </a:rPr>
              <a:t>that </a:t>
            </a:r>
            <a:r>
              <a:rPr dirty="0" sz="1700">
                <a:latin typeface="Arial MT"/>
                <a:cs typeface="Arial MT"/>
              </a:rPr>
              <a:t>influences</a:t>
            </a:r>
            <a:r>
              <a:rPr dirty="0" sz="1700" spc="4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5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take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more</a:t>
            </a:r>
            <a:r>
              <a:rPr dirty="0" sz="1700" spc="4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healthy </a:t>
            </a:r>
            <a:r>
              <a:rPr dirty="0" sz="1700">
                <a:latin typeface="Arial MT"/>
                <a:cs typeface="Arial MT"/>
              </a:rPr>
              <a:t>habits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(Alyafei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Carr,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2024).</a:t>
            </a:r>
            <a:endParaRPr sz="1700">
              <a:latin typeface="Arial MT"/>
              <a:cs typeface="Arial MT"/>
            </a:endParaRPr>
          </a:p>
          <a:p>
            <a:pPr algn="just" marL="241300" marR="6350" indent="-228600">
              <a:lnSpc>
                <a:spcPct val="100000"/>
              </a:lnSpc>
              <a:spcBef>
                <a:spcPts val="100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promotion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strategies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aimed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at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entire</a:t>
            </a:r>
            <a:r>
              <a:rPr dirty="0" sz="1700" spc="250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population</a:t>
            </a:r>
            <a:r>
              <a:rPr dirty="0" sz="1700" spc="260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can</a:t>
            </a:r>
            <a:r>
              <a:rPr dirty="0" sz="1700" spc="254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help</a:t>
            </a:r>
            <a:r>
              <a:rPr dirty="0" sz="1700" spc="254">
                <a:latin typeface="Arial MT"/>
                <a:cs typeface="Arial MT"/>
              </a:rPr>
              <a:t>   </a:t>
            </a:r>
            <a:r>
              <a:rPr dirty="0" sz="1700" spc="-10">
                <a:latin typeface="Arial MT"/>
                <a:cs typeface="Arial MT"/>
              </a:rPr>
              <a:t>enhance </a:t>
            </a:r>
            <a:r>
              <a:rPr dirty="0" sz="1700">
                <a:latin typeface="Arial MT"/>
                <a:cs typeface="Arial MT"/>
              </a:rPr>
              <a:t>wellbeing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10">
                <a:latin typeface="Arial MT"/>
                <a:cs typeface="Arial MT"/>
              </a:rPr>
              <a:t> long-</a:t>
            </a:r>
            <a:r>
              <a:rPr dirty="0" sz="1700" spc="-20">
                <a:latin typeface="Arial MT"/>
                <a:cs typeface="Arial MT"/>
              </a:rPr>
              <a:t>term.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57200" y="1891029"/>
            <a:ext cx="5587365" cy="3342640"/>
            <a:chOff x="457200" y="1891029"/>
            <a:chExt cx="5587365" cy="334264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4275" y="2118359"/>
              <a:ext cx="5131308" cy="2886456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457200" y="1891029"/>
              <a:ext cx="5587365" cy="3342640"/>
            </a:xfrm>
            <a:custGeom>
              <a:avLst/>
              <a:gdLst/>
              <a:ahLst/>
              <a:cxnLst/>
              <a:rect l="l" t="t" r="r" b="b"/>
              <a:pathLst>
                <a:path w="5587365" h="3342640">
                  <a:moveTo>
                    <a:pt x="5404104" y="228854"/>
                  </a:moveTo>
                  <a:lnTo>
                    <a:pt x="5358384" y="228854"/>
                  </a:lnTo>
                  <a:lnTo>
                    <a:pt x="5358384" y="3113786"/>
                  </a:lnTo>
                  <a:lnTo>
                    <a:pt x="5404104" y="3113786"/>
                  </a:lnTo>
                  <a:lnTo>
                    <a:pt x="5404104" y="228854"/>
                  </a:lnTo>
                  <a:close/>
                </a:path>
                <a:path w="5587365" h="3342640">
                  <a:moveTo>
                    <a:pt x="5404104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114040"/>
                  </a:lnTo>
                  <a:lnTo>
                    <a:pt x="182880" y="3159760"/>
                  </a:lnTo>
                  <a:lnTo>
                    <a:pt x="5404104" y="3159760"/>
                  </a:lnTo>
                  <a:lnTo>
                    <a:pt x="5404104" y="3114040"/>
                  </a:lnTo>
                  <a:lnTo>
                    <a:pt x="228600" y="3114040"/>
                  </a:lnTo>
                  <a:lnTo>
                    <a:pt x="228600" y="228600"/>
                  </a:lnTo>
                  <a:lnTo>
                    <a:pt x="5404104" y="228600"/>
                  </a:lnTo>
                  <a:lnTo>
                    <a:pt x="5404104" y="182880"/>
                  </a:lnTo>
                  <a:close/>
                </a:path>
                <a:path w="5587365" h="3342640">
                  <a:moveTo>
                    <a:pt x="5586984" y="137414"/>
                  </a:moveTo>
                  <a:lnTo>
                    <a:pt x="5449824" y="137414"/>
                  </a:lnTo>
                  <a:lnTo>
                    <a:pt x="5449824" y="3205226"/>
                  </a:lnTo>
                  <a:lnTo>
                    <a:pt x="5586984" y="3205226"/>
                  </a:lnTo>
                  <a:lnTo>
                    <a:pt x="5586984" y="137414"/>
                  </a:lnTo>
                  <a:close/>
                </a:path>
                <a:path w="5587365" h="3342640">
                  <a:moveTo>
                    <a:pt x="5586984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205480"/>
                  </a:lnTo>
                  <a:lnTo>
                    <a:pt x="0" y="3342640"/>
                  </a:lnTo>
                  <a:lnTo>
                    <a:pt x="5586984" y="3342640"/>
                  </a:lnTo>
                  <a:lnTo>
                    <a:pt x="5586984" y="3205480"/>
                  </a:lnTo>
                  <a:lnTo>
                    <a:pt x="137160" y="3205480"/>
                  </a:lnTo>
                  <a:lnTo>
                    <a:pt x="137160" y="137160"/>
                  </a:lnTo>
                  <a:lnTo>
                    <a:pt x="5586984" y="137160"/>
                  </a:lnTo>
                  <a:lnTo>
                    <a:pt x="55869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1614042" y="5145404"/>
            <a:ext cx="298386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11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Abuhamdah</a:t>
            </a:r>
            <a:r>
              <a:rPr dirty="0" sz="1400" spc="-7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and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Naser,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2023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5273801" y="0"/>
                  </a:lnTo>
                </a:path>
                <a:path w="9607550" h="0">
                  <a:moveTo>
                    <a:pt x="5410962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620204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30" b="0">
                <a:solidFill>
                  <a:srgbClr val="000000"/>
                </a:solidFill>
                <a:latin typeface="Arial MT"/>
                <a:cs typeface="Arial MT"/>
              </a:rPr>
              <a:t>DIGITAL</a:t>
            </a:r>
            <a:r>
              <a:rPr dirty="0" spc="-19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25" b="0">
                <a:solidFill>
                  <a:srgbClr val="000000"/>
                </a:solidFill>
                <a:latin typeface="Arial MT"/>
                <a:cs typeface="Arial MT"/>
              </a:rPr>
              <a:t>HEALTH</a:t>
            </a:r>
            <a:r>
              <a:rPr dirty="0" spc="-1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TECHNOLOGY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08405" y="2015205"/>
            <a:ext cx="5570220" cy="3078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5080" indent="-228600">
              <a:lnSpc>
                <a:spcPct val="120000"/>
              </a:lnSpc>
              <a:spcBef>
                <a:spcPts val="95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ScreenSmart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fictional</a:t>
            </a:r>
            <a:r>
              <a:rPr dirty="0" sz="1700" spc="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wellbeing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app</a:t>
            </a:r>
            <a:r>
              <a:rPr dirty="0" sz="1700" spc="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created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assist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university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controlling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amount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of </a:t>
            </a:r>
            <a:r>
              <a:rPr dirty="0" sz="1700">
                <a:latin typeface="Arial MT"/>
                <a:cs typeface="Arial MT"/>
              </a:rPr>
              <a:t>time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spent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screens.</a:t>
            </a:r>
            <a:endParaRPr sz="1700">
              <a:latin typeface="Arial MT"/>
              <a:cs typeface="Arial MT"/>
            </a:endParaRPr>
          </a:p>
          <a:p>
            <a:pPr algn="just" marL="241300" marR="7620" indent="-228600">
              <a:lnSpc>
                <a:spcPct val="1201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According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World</a:t>
            </a:r>
            <a:r>
              <a:rPr dirty="0" sz="1700" spc="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Organization,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more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than </a:t>
            </a:r>
            <a:r>
              <a:rPr dirty="0" sz="1700">
                <a:latin typeface="Arial MT"/>
                <a:cs typeface="Arial MT"/>
              </a:rPr>
              <a:t>one</a:t>
            </a:r>
            <a:r>
              <a:rPr dirty="0" sz="1700" spc="1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billion</a:t>
            </a:r>
            <a:r>
              <a:rPr dirty="0" sz="1700" spc="1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individuals</a:t>
            </a:r>
            <a:r>
              <a:rPr dirty="0" sz="1700" spc="1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1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world</a:t>
            </a:r>
            <a:r>
              <a:rPr dirty="0" sz="1700" spc="1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are</a:t>
            </a:r>
            <a:r>
              <a:rPr dirty="0" sz="1700" spc="16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benefiting </a:t>
            </a:r>
            <a:r>
              <a:rPr dirty="0" sz="1700">
                <a:latin typeface="Arial MT"/>
                <a:cs typeface="Arial MT"/>
              </a:rPr>
              <a:t>through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technologies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(WHO,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2024).</a:t>
            </a:r>
            <a:endParaRPr sz="1700">
              <a:latin typeface="Arial MT"/>
              <a:cs typeface="Arial MT"/>
            </a:endParaRPr>
          </a:p>
          <a:p>
            <a:pPr algn="just" marL="241300" marR="6350" indent="-228600">
              <a:lnSpc>
                <a:spcPct val="120000"/>
              </a:lnSpc>
              <a:spcBef>
                <a:spcPts val="1005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2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Learning</a:t>
            </a:r>
            <a:r>
              <a:rPr dirty="0" sz="1700" spc="2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2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System</a:t>
            </a:r>
            <a:r>
              <a:rPr dirty="0" sz="1700" spc="2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constantly</a:t>
            </a:r>
            <a:r>
              <a:rPr dirty="0" sz="1700" spc="20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optimises</a:t>
            </a:r>
            <a:r>
              <a:rPr dirty="0" sz="1700" spc="21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performance</a:t>
            </a:r>
            <a:r>
              <a:rPr dirty="0" sz="1700" spc="1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1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interventions</a:t>
            </a:r>
            <a:r>
              <a:rPr dirty="0" sz="1700" spc="1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based</a:t>
            </a:r>
            <a:r>
              <a:rPr dirty="0" sz="1700" spc="1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1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analysis</a:t>
            </a:r>
            <a:r>
              <a:rPr dirty="0" sz="1700" spc="14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of </a:t>
            </a:r>
            <a:r>
              <a:rPr dirty="0" sz="1700">
                <a:latin typeface="Arial MT"/>
                <a:cs typeface="Arial MT"/>
              </a:rPr>
              <a:t>anonymity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among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users.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6728459" y="1624330"/>
            <a:ext cx="5463540" cy="3406140"/>
            <a:chOff x="6728459" y="1624330"/>
            <a:chExt cx="5463540" cy="340614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5535" y="1851660"/>
              <a:ext cx="5055108" cy="2950464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6728460" y="1624329"/>
              <a:ext cx="5463540" cy="3406140"/>
            </a:xfrm>
            <a:custGeom>
              <a:avLst/>
              <a:gdLst/>
              <a:ahLst/>
              <a:cxnLst/>
              <a:rect l="l" t="t" r="r" b="b"/>
              <a:pathLst>
                <a:path w="5463540" h="3406140">
                  <a:moveTo>
                    <a:pt x="5327904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177540"/>
                  </a:lnTo>
                  <a:lnTo>
                    <a:pt x="182880" y="3223260"/>
                  </a:lnTo>
                  <a:lnTo>
                    <a:pt x="5327904" y="3223260"/>
                  </a:lnTo>
                  <a:lnTo>
                    <a:pt x="5327904" y="3177794"/>
                  </a:lnTo>
                  <a:lnTo>
                    <a:pt x="5327904" y="3177540"/>
                  </a:lnTo>
                  <a:lnTo>
                    <a:pt x="5327904" y="228854"/>
                  </a:lnTo>
                  <a:lnTo>
                    <a:pt x="5282184" y="228854"/>
                  </a:lnTo>
                  <a:lnTo>
                    <a:pt x="5282184" y="3177540"/>
                  </a:lnTo>
                  <a:lnTo>
                    <a:pt x="228600" y="3177540"/>
                  </a:lnTo>
                  <a:lnTo>
                    <a:pt x="228600" y="228600"/>
                  </a:lnTo>
                  <a:lnTo>
                    <a:pt x="5327904" y="228600"/>
                  </a:lnTo>
                  <a:lnTo>
                    <a:pt x="5327904" y="182880"/>
                  </a:lnTo>
                  <a:close/>
                </a:path>
                <a:path w="5463540" h="3406140">
                  <a:moveTo>
                    <a:pt x="5463540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268980"/>
                  </a:lnTo>
                  <a:lnTo>
                    <a:pt x="0" y="3406140"/>
                  </a:lnTo>
                  <a:lnTo>
                    <a:pt x="5463540" y="3406140"/>
                  </a:lnTo>
                  <a:lnTo>
                    <a:pt x="5463540" y="3269234"/>
                  </a:lnTo>
                  <a:lnTo>
                    <a:pt x="5463540" y="3268980"/>
                  </a:lnTo>
                  <a:lnTo>
                    <a:pt x="5463540" y="137414"/>
                  </a:lnTo>
                  <a:lnTo>
                    <a:pt x="5373624" y="137414"/>
                  </a:lnTo>
                  <a:lnTo>
                    <a:pt x="5373624" y="3268980"/>
                  </a:lnTo>
                  <a:lnTo>
                    <a:pt x="137160" y="3268980"/>
                  </a:lnTo>
                  <a:lnTo>
                    <a:pt x="137160" y="137160"/>
                  </a:lnTo>
                  <a:lnTo>
                    <a:pt x="5463540" y="137160"/>
                  </a:lnTo>
                  <a:lnTo>
                    <a:pt x="546354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8518017" y="5186934"/>
            <a:ext cx="16148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WHO,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2024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54658" y="1847850"/>
            <a:ext cx="4307840" cy="0"/>
          </a:xfrm>
          <a:custGeom>
            <a:avLst/>
            <a:gdLst/>
            <a:ahLst/>
            <a:cxnLst/>
            <a:rect l="l" t="t" r="r" b="b"/>
            <a:pathLst>
              <a:path w="4307840" h="0">
                <a:moveTo>
                  <a:pt x="0" y="0"/>
                </a:moveTo>
                <a:lnTo>
                  <a:pt x="4307586" y="0"/>
                </a:lnTo>
              </a:path>
            </a:pathLst>
          </a:custGeom>
          <a:ln w="317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899403" y="1847850"/>
            <a:ext cx="5163185" cy="0"/>
          </a:xfrm>
          <a:custGeom>
            <a:avLst/>
            <a:gdLst/>
            <a:ahLst/>
            <a:cxnLst/>
            <a:rect l="l" t="t" r="r" b="b"/>
            <a:pathLst>
              <a:path w="5163184" h="0">
                <a:moveTo>
                  <a:pt x="0" y="0"/>
                </a:moveTo>
                <a:lnTo>
                  <a:pt x="5162804" y="0"/>
                </a:lnTo>
              </a:path>
            </a:pathLst>
          </a:custGeom>
          <a:ln w="317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4293489" y="561543"/>
            <a:ext cx="388112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b="0">
                <a:solidFill>
                  <a:srgbClr val="000000"/>
                </a:solidFill>
                <a:latin typeface="Arial MT"/>
                <a:cs typeface="Arial MT"/>
              </a:rPr>
              <a:t>Planning</a:t>
            </a:r>
            <a:r>
              <a:rPr dirty="0" sz="4400" spc="-3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z="4400" spc="-10" b="0">
                <a:solidFill>
                  <a:srgbClr val="000000"/>
                </a:solidFill>
                <a:latin typeface="Arial MT"/>
                <a:cs typeface="Arial MT"/>
              </a:rPr>
              <a:t>Model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14059" y="1484477"/>
            <a:ext cx="5560060" cy="3342640"/>
          </a:xfrm>
          <a:prstGeom prst="rect">
            <a:avLst/>
          </a:prstGeom>
        </p:spPr>
        <p:txBody>
          <a:bodyPr wrap="square" lIns="0" tIns="64135" rIns="0" bIns="0" rtlCol="0" vert="horz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505"/>
              </a:spcBef>
              <a:buFont typeface="Arial MT"/>
              <a:buChar char="•"/>
              <a:tabLst>
                <a:tab pos="354965" algn="l"/>
              </a:tabLst>
            </a:pPr>
            <a:r>
              <a:rPr dirty="0" sz="1700" spc="-10" b="1">
                <a:latin typeface="Arial"/>
                <a:cs typeface="Arial"/>
              </a:rPr>
              <a:t>PRECEDE-</a:t>
            </a:r>
            <a:r>
              <a:rPr dirty="0" sz="1700" b="1">
                <a:latin typeface="Arial"/>
                <a:cs typeface="Arial"/>
              </a:rPr>
              <a:t>PROCEED</a:t>
            </a:r>
            <a:r>
              <a:rPr dirty="0" sz="1700" spc="40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Model</a:t>
            </a:r>
            <a:endParaRPr sz="1700">
              <a:latin typeface="Arial"/>
              <a:cs typeface="Arial"/>
            </a:endParaRPr>
          </a:p>
          <a:p>
            <a:pPr marL="354965" marR="5080" indent="-342900">
              <a:lnSpc>
                <a:spcPct val="100000"/>
              </a:lnSpc>
              <a:spcBef>
                <a:spcPts val="409"/>
              </a:spcBef>
              <a:buChar char="•"/>
              <a:tabLst>
                <a:tab pos="354965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PRECEDE-PROCEED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Model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comprehensive </a:t>
            </a:r>
            <a:r>
              <a:rPr dirty="0" sz="1700">
                <a:latin typeface="Arial MT"/>
                <a:cs typeface="Arial MT"/>
              </a:rPr>
              <a:t>model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formulating,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implementing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reviewing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promotion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interventions</a:t>
            </a:r>
            <a:endParaRPr sz="1700">
              <a:latin typeface="Arial MT"/>
              <a:cs typeface="Arial MT"/>
            </a:endParaRPr>
          </a:p>
          <a:p>
            <a:pPr marL="354965" marR="111125" indent="-342900">
              <a:lnSpc>
                <a:spcPct val="100000"/>
              </a:lnSpc>
              <a:spcBef>
                <a:spcPts val="409"/>
              </a:spcBef>
              <a:buChar char="•"/>
              <a:tabLst>
                <a:tab pos="354965" algn="l"/>
              </a:tabLst>
            </a:pP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Belief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Model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(HBM)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adds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PRECEDE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by </a:t>
            </a:r>
            <a:r>
              <a:rPr dirty="0" sz="1700">
                <a:latin typeface="Arial MT"/>
                <a:cs typeface="Arial MT"/>
              </a:rPr>
              <a:t>showing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how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perceived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susceptibility,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severity, </a:t>
            </a:r>
            <a:r>
              <a:rPr dirty="0" sz="1700">
                <a:latin typeface="Arial MT"/>
                <a:cs typeface="Arial MT"/>
              </a:rPr>
              <a:t>benefits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barriers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affect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desirability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to </a:t>
            </a:r>
            <a:r>
              <a:rPr dirty="0" sz="1700">
                <a:latin typeface="Arial MT"/>
                <a:cs typeface="Arial MT"/>
              </a:rPr>
              <a:t>reduce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screen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time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(Cai,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van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Berlo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Nguyen, 2026).</a:t>
            </a:r>
            <a:endParaRPr sz="1700">
              <a:latin typeface="Arial MT"/>
              <a:cs typeface="Arial MT"/>
            </a:endParaRPr>
          </a:p>
          <a:p>
            <a:pPr marL="354965" marR="268605" indent="-342900">
              <a:lnSpc>
                <a:spcPct val="100000"/>
              </a:lnSpc>
              <a:spcBef>
                <a:spcPts val="409"/>
              </a:spcBef>
              <a:buChar char="•"/>
              <a:tabLst>
                <a:tab pos="354965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Learning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System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(LHS)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system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that </a:t>
            </a:r>
            <a:r>
              <a:rPr dirty="0" sz="1700">
                <a:latin typeface="Arial MT"/>
                <a:cs typeface="Arial MT"/>
              </a:rPr>
              <a:t>constantly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evaluates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results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interventions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in </a:t>
            </a:r>
            <a:r>
              <a:rPr dirty="0" sz="1700">
                <a:latin typeface="Arial MT"/>
                <a:cs typeface="Arial MT"/>
              </a:rPr>
              <a:t>order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enhance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their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effectiveness.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07719" y="1363980"/>
            <a:ext cx="5092065" cy="3971290"/>
            <a:chOff x="807719" y="1363980"/>
            <a:chExt cx="5092065" cy="397129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34795" y="1591056"/>
              <a:ext cx="4636008" cy="351586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807720" y="1363979"/>
              <a:ext cx="5092065" cy="3971290"/>
            </a:xfrm>
            <a:custGeom>
              <a:avLst/>
              <a:gdLst/>
              <a:ahLst/>
              <a:cxnLst/>
              <a:rect l="l" t="t" r="r" b="b"/>
              <a:pathLst>
                <a:path w="5092065" h="3971290">
                  <a:moveTo>
                    <a:pt x="4908804" y="182880"/>
                  </a:moveTo>
                  <a:lnTo>
                    <a:pt x="4863084" y="182880"/>
                  </a:lnTo>
                  <a:lnTo>
                    <a:pt x="4863084" y="228600"/>
                  </a:lnTo>
                  <a:lnTo>
                    <a:pt x="4863084" y="3742690"/>
                  </a:lnTo>
                  <a:lnTo>
                    <a:pt x="228600" y="3742690"/>
                  </a:lnTo>
                  <a:lnTo>
                    <a:pt x="228600" y="228600"/>
                  </a:lnTo>
                  <a:lnTo>
                    <a:pt x="4863084" y="228600"/>
                  </a:lnTo>
                  <a:lnTo>
                    <a:pt x="4863084" y="182880"/>
                  </a:ln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742690"/>
                  </a:lnTo>
                  <a:lnTo>
                    <a:pt x="182880" y="3788410"/>
                  </a:lnTo>
                  <a:lnTo>
                    <a:pt x="4908804" y="3788410"/>
                  </a:lnTo>
                  <a:lnTo>
                    <a:pt x="4908804" y="3742944"/>
                  </a:lnTo>
                  <a:lnTo>
                    <a:pt x="4908804" y="3742690"/>
                  </a:lnTo>
                  <a:lnTo>
                    <a:pt x="4908804" y="228600"/>
                  </a:lnTo>
                  <a:lnTo>
                    <a:pt x="4908804" y="182880"/>
                  </a:lnTo>
                  <a:close/>
                </a:path>
                <a:path w="5092065" h="3971290">
                  <a:moveTo>
                    <a:pt x="5091684" y="0"/>
                  </a:moveTo>
                  <a:lnTo>
                    <a:pt x="4954524" y="0"/>
                  </a:lnTo>
                  <a:lnTo>
                    <a:pt x="4954524" y="137160"/>
                  </a:lnTo>
                  <a:lnTo>
                    <a:pt x="4954524" y="3834130"/>
                  </a:lnTo>
                  <a:lnTo>
                    <a:pt x="137160" y="3834130"/>
                  </a:lnTo>
                  <a:lnTo>
                    <a:pt x="137160" y="137160"/>
                  </a:lnTo>
                  <a:lnTo>
                    <a:pt x="4954524" y="137160"/>
                  </a:lnTo>
                  <a:lnTo>
                    <a:pt x="4954524" y="0"/>
                  </a:lnTo>
                  <a:lnTo>
                    <a:pt x="0" y="0"/>
                  </a:lnTo>
                  <a:lnTo>
                    <a:pt x="0" y="137160"/>
                  </a:lnTo>
                  <a:lnTo>
                    <a:pt x="0" y="3834130"/>
                  </a:lnTo>
                  <a:lnTo>
                    <a:pt x="0" y="3971290"/>
                  </a:lnTo>
                  <a:lnTo>
                    <a:pt x="5091684" y="3971290"/>
                  </a:lnTo>
                  <a:lnTo>
                    <a:pt x="5091684" y="3834384"/>
                  </a:lnTo>
                  <a:lnTo>
                    <a:pt x="5091684" y="3834130"/>
                  </a:lnTo>
                  <a:lnTo>
                    <a:pt x="5091684" y="137160"/>
                  </a:lnTo>
                  <a:lnTo>
                    <a:pt x="509168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/>
          <p:nvPr/>
        </p:nvSpPr>
        <p:spPr>
          <a:xfrm>
            <a:off x="1758188" y="5340858"/>
            <a:ext cx="277876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Khademi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and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Kaveh,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2025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6369558" y="0"/>
                  </a:lnTo>
                </a:path>
                <a:path w="9607550" h="0">
                  <a:moveTo>
                    <a:pt x="6506718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540816" y="776427"/>
            <a:ext cx="382524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PRECEDE</a:t>
            </a: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PHASE</a:t>
            </a: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50" b="0">
                <a:solidFill>
                  <a:srgbClr val="000000"/>
                </a:solidFill>
                <a:latin typeface="Arial MT"/>
                <a:cs typeface="Arial MT"/>
              </a:rPr>
              <a:t>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61594" y="1793824"/>
            <a:ext cx="7196455" cy="315468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dirty="0" sz="1700" b="1">
                <a:latin typeface="Arial"/>
                <a:cs typeface="Arial"/>
              </a:rPr>
              <a:t>Social</a:t>
            </a:r>
            <a:r>
              <a:rPr dirty="0" sz="1700" spc="-65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Assessment</a:t>
            </a:r>
            <a:endParaRPr sz="1700">
              <a:latin typeface="Arial"/>
              <a:cs typeface="Arial"/>
            </a:endParaRPr>
          </a:p>
          <a:p>
            <a:pPr algn="just" marL="241300" marR="5080" indent="-228600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initial</a:t>
            </a:r>
            <a:r>
              <a:rPr dirty="0" sz="1700" spc="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stage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PRECEDE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phase</a:t>
            </a:r>
            <a:r>
              <a:rPr dirty="0" sz="1700" spc="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aimed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at</a:t>
            </a:r>
            <a:r>
              <a:rPr dirty="0" sz="1700" spc="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comprehending</a:t>
            </a:r>
            <a:r>
              <a:rPr dirty="0" sz="1700" spc="6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how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2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excessive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use</a:t>
            </a:r>
            <a:r>
              <a:rPr dirty="0" sz="1700" spc="2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2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2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technology</a:t>
            </a:r>
            <a:r>
              <a:rPr dirty="0" sz="1700" spc="2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affects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quality</a:t>
            </a:r>
            <a:r>
              <a:rPr dirty="0" sz="1700" spc="2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2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life</a:t>
            </a:r>
            <a:r>
              <a:rPr dirty="0" sz="1700" spc="2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2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daily experiences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10">
                <a:latin typeface="Arial MT"/>
                <a:cs typeface="Arial MT"/>
              </a:rPr>
              <a:t> students.</a:t>
            </a:r>
            <a:endParaRPr sz="1700">
              <a:latin typeface="Arial MT"/>
              <a:cs typeface="Arial MT"/>
            </a:endParaRPr>
          </a:p>
          <a:p>
            <a:pPr algn="just" marL="241300" marR="5080" indent="-228600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Studies</a:t>
            </a:r>
            <a:r>
              <a:rPr dirty="0" sz="1700" spc="4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claim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about</a:t>
            </a:r>
            <a:r>
              <a:rPr dirty="0" sz="1700" spc="4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three</a:t>
            </a:r>
            <a:r>
              <a:rPr dirty="0" sz="1700" spc="4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43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five</a:t>
            </a:r>
            <a:r>
              <a:rPr dirty="0" sz="1700" spc="43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university</a:t>
            </a:r>
            <a:r>
              <a:rPr dirty="0" sz="1700" spc="40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have</a:t>
            </a:r>
            <a:r>
              <a:rPr dirty="0" sz="1700" spc="434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their </a:t>
            </a:r>
            <a:r>
              <a:rPr dirty="0" sz="1700">
                <a:latin typeface="Arial MT"/>
                <a:cs typeface="Arial MT"/>
              </a:rPr>
              <a:t>problematic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smartphone</a:t>
            </a:r>
            <a:r>
              <a:rPr dirty="0" sz="1700" spc="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usage,</a:t>
            </a:r>
            <a:r>
              <a:rPr dirty="0" sz="1700" spc="8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which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predisposes</a:t>
            </a:r>
            <a:r>
              <a:rPr dirty="0" sz="1700" spc="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them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stress, </a:t>
            </a:r>
            <a:r>
              <a:rPr dirty="0" sz="1700">
                <a:latin typeface="Arial MT"/>
                <a:cs typeface="Arial MT"/>
              </a:rPr>
              <a:t>loneliness,</a:t>
            </a:r>
            <a:r>
              <a:rPr dirty="0" sz="1700" spc="-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loss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focus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deteriorating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grades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(Nguyen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et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al.,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2026).</a:t>
            </a:r>
            <a:endParaRPr sz="1700">
              <a:latin typeface="Arial MT"/>
              <a:cs typeface="Arial MT"/>
            </a:endParaRPr>
          </a:p>
          <a:p>
            <a:pPr algn="r" marL="227965" marR="6350" indent="-227965">
              <a:lnSpc>
                <a:spcPct val="100000"/>
              </a:lnSpc>
              <a:spcBef>
                <a:spcPts val="1405"/>
              </a:spcBef>
              <a:buClr>
                <a:srgbClr val="B71E42"/>
              </a:buClr>
              <a:buChar char="•"/>
              <a:tabLst>
                <a:tab pos="227965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use</a:t>
            </a:r>
            <a:r>
              <a:rPr dirty="0" sz="1700" spc="4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4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online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questionnaires,</a:t>
            </a:r>
            <a:r>
              <a:rPr dirty="0" sz="1700" spc="4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focus</a:t>
            </a:r>
            <a:r>
              <a:rPr dirty="0" sz="1700" spc="4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groups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interviews</a:t>
            </a:r>
            <a:r>
              <a:rPr dirty="0" sz="1700" spc="46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also</a:t>
            </a:r>
            <a:endParaRPr sz="17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409"/>
              </a:spcBef>
            </a:pPr>
            <a:r>
              <a:rPr dirty="0" sz="1700">
                <a:latin typeface="Arial MT"/>
                <a:cs typeface="Arial MT"/>
              </a:rPr>
              <a:t>collects</a:t>
            </a:r>
            <a:r>
              <a:rPr dirty="0" sz="1700" spc="4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information</a:t>
            </a:r>
            <a:r>
              <a:rPr dirty="0" sz="1700" spc="43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4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4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priorities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their</a:t>
            </a:r>
            <a:r>
              <a:rPr dirty="0" sz="1700" spc="4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perceived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0194" y="4922875"/>
            <a:ext cx="6965315" cy="647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dirty="0" sz="1700">
                <a:latin typeface="Arial MT"/>
                <a:cs typeface="Arial MT"/>
              </a:rPr>
              <a:t>challenges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determine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what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they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deem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important</a:t>
            </a:r>
            <a:r>
              <a:rPr dirty="0" sz="1700" spc="3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(AbouZahr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and </a:t>
            </a:r>
            <a:r>
              <a:rPr dirty="0" sz="1700">
                <a:latin typeface="Arial MT"/>
                <a:cs typeface="Arial MT"/>
              </a:rPr>
              <a:t>Boerma,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2005).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7824216" y="1624330"/>
            <a:ext cx="3459479" cy="3239770"/>
            <a:chOff x="7824216" y="1624330"/>
            <a:chExt cx="3459479" cy="323977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51292" y="1851660"/>
              <a:ext cx="3003804" cy="2784348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7824216" y="1624329"/>
              <a:ext cx="3459479" cy="3239770"/>
            </a:xfrm>
            <a:custGeom>
              <a:avLst/>
              <a:gdLst/>
              <a:ahLst/>
              <a:cxnLst/>
              <a:rect l="l" t="t" r="r" b="b"/>
              <a:pathLst>
                <a:path w="3459479" h="3239770">
                  <a:moveTo>
                    <a:pt x="3276600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011170"/>
                  </a:lnTo>
                  <a:lnTo>
                    <a:pt x="182880" y="3056890"/>
                  </a:lnTo>
                  <a:lnTo>
                    <a:pt x="3276600" y="3056890"/>
                  </a:lnTo>
                  <a:lnTo>
                    <a:pt x="3276600" y="3011678"/>
                  </a:lnTo>
                  <a:lnTo>
                    <a:pt x="3276600" y="3011170"/>
                  </a:lnTo>
                  <a:lnTo>
                    <a:pt x="3276600" y="228854"/>
                  </a:lnTo>
                  <a:lnTo>
                    <a:pt x="3230880" y="228854"/>
                  </a:lnTo>
                  <a:lnTo>
                    <a:pt x="3230880" y="3011170"/>
                  </a:lnTo>
                  <a:lnTo>
                    <a:pt x="228600" y="3011170"/>
                  </a:lnTo>
                  <a:lnTo>
                    <a:pt x="228600" y="228600"/>
                  </a:lnTo>
                  <a:lnTo>
                    <a:pt x="3276600" y="228600"/>
                  </a:lnTo>
                  <a:lnTo>
                    <a:pt x="3276600" y="182880"/>
                  </a:lnTo>
                  <a:close/>
                </a:path>
                <a:path w="3459479" h="3239770">
                  <a:moveTo>
                    <a:pt x="3459480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102610"/>
                  </a:lnTo>
                  <a:lnTo>
                    <a:pt x="0" y="3239770"/>
                  </a:lnTo>
                  <a:lnTo>
                    <a:pt x="3459480" y="3239770"/>
                  </a:lnTo>
                  <a:lnTo>
                    <a:pt x="3459480" y="3103118"/>
                  </a:lnTo>
                  <a:lnTo>
                    <a:pt x="3459480" y="3102610"/>
                  </a:lnTo>
                  <a:lnTo>
                    <a:pt x="3459480" y="137414"/>
                  </a:lnTo>
                  <a:lnTo>
                    <a:pt x="3322320" y="137414"/>
                  </a:lnTo>
                  <a:lnTo>
                    <a:pt x="3322320" y="3102610"/>
                  </a:lnTo>
                  <a:lnTo>
                    <a:pt x="137160" y="3102610"/>
                  </a:lnTo>
                  <a:lnTo>
                    <a:pt x="137160" y="137160"/>
                  </a:lnTo>
                  <a:lnTo>
                    <a:pt x="3459480" y="137160"/>
                  </a:lnTo>
                  <a:lnTo>
                    <a:pt x="34594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8771001" y="5125339"/>
            <a:ext cx="167513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Singla,</a:t>
            </a:r>
            <a:r>
              <a:rPr dirty="0" sz="1400" spc="-1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2024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5324855" y="1847850"/>
              <a:ext cx="5737860" cy="0"/>
            </a:xfrm>
            <a:custGeom>
              <a:avLst/>
              <a:gdLst/>
              <a:ahLst/>
              <a:cxnLst/>
              <a:rect l="l" t="t" r="r" b="b"/>
              <a:pathLst>
                <a:path w="5737859" h="0">
                  <a:moveTo>
                    <a:pt x="0" y="0"/>
                  </a:moveTo>
                  <a:lnTo>
                    <a:pt x="5737352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481965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PRECEDE</a:t>
            </a:r>
            <a:r>
              <a:rPr dirty="0" spc="-1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PHASES 2</a:t>
            </a:r>
            <a:r>
              <a:rPr dirty="0" spc="-2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&amp; </a:t>
            </a:r>
            <a:r>
              <a:rPr dirty="0" spc="-50" b="0">
                <a:solidFill>
                  <a:srgbClr val="000000"/>
                </a:solidFill>
                <a:latin typeface="Arial MT"/>
                <a:cs typeface="Arial MT"/>
              </a:rPr>
              <a:t>3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767832" y="2015205"/>
            <a:ext cx="6003925" cy="3204845"/>
          </a:xfrm>
          <a:prstGeom prst="rect">
            <a:avLst/>
          </a:prstGeom>
        </p:spPr>
        <p:txBody>
          <a:bodyPr wrap="square" lIns="0" tIns="641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50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  <a:tab pos="2259965" algn="l"/>
                <a:tab pos="3801110" algn="l"/>
                <a:tab pos="4486910" algn="l"/>
              </a:tabLst>
            </a:pPr>
            <a:r>
              <a:rPr dirty="0" sz="1700" spc="-10" b="1">
                <a:latin typeface="Arial"/>
                <a:cs typeface="Arial"/>
              </a:rPr>
              <a:t>Epidemiological,</a:t>
            </a:r>
            <a:r>
              <a:rPr dirty="0" sz="1700" b="1">
                <a:latin typeface="Arial"/>
                <a:cs typeface="Arial"/>
              </a:rPr>
              <a:t>	</a:t>
            </a:r>
            <a:r>
              <a:rPr dirty="0" sz="1700" spc="-10" b="1">
                <a:latin typeface="Arial"/>
                <a:cs typeface="Arial"/>
              </a:rPr>
              <a:t>Behavioural</a:t>
            </a:r>
            <a:r>
              <a:rPr dirty="0" sz="1700" b="1">
                <a:latin typeface="Arial"/>
                <a:cs typeface="Arial"/>
              </a:rPr>
              <a:t>	</a:t>
            </a:r>
            <a:r>
              <a:rPr dirty="0" sz="1700" spc="-25" b="1">
                <a:latin typeface="Arial"/>
                <a:cs typeface="Arial"/>
              </a:rPr>
              <a:t>and</a:t>
            </a:r>
            <a:r>
              <a:rPr dirty="0" sz="1700" b="1">
                <a:latin typeface="Arial"/>
                <a:cs typeface="Arial"/>
              </a:rPr>
              <a:t>	</a:t>
            </a:r>
            <a:r>
              <a:rPr dirty="0" sz="1700" spc="-10" b="1">
                <a:latin typeface="Arial"/>
                <a:cs typeface="Arial"/>
              </a:rPr>
              <a:t>Environmental</a:t>
            </a:r>
            <a:endParaRPr sz="1700">
              <a:latin typeface="Arial"/>
              <a:cs typeface="Arial"/>
            </a:endParaRPr>
          </a:p>
          <a:p>
            <a:pPr marL="241300">
              <a:lnSpc>
                <a:spcPct val="100000"/>
              </a:lnSpc>
              <a:spcBef>
                <a:spcPts val="405"/>
              </a:spcBef>
            </a:pPr>
            <a:r>
              <a:rPr dirty="0" sz="1700" spc="-10" b="1">
                <a:latin typeface="Arial"/>
                <a:cs typeface="Arial"/>
              </a:rPr>
              <a:t>Assessment</a:t>
            </a:r>
            <a:endParaRPr sz="1700">
              <a:latin typeface="Arial"/>
              <a:cs typeface="Arial"/>
            </a:endParaRPr>
          </a:p>
          <a:p>
            <a:pPr algn="just" marL="241300" marR="5080" indent="-228600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459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epidemiological,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behavioural</a:t>
            </a:r>
            <a:r>
              <a:rPr dirty="0" sz="1700" spc="4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environmental </a:t>
            </a:r>
            <a:r>
              <a:rPr dirty="0" sz="1700">
                <a:latin typeface="Arial MT"/>
                <a:cs typeface="Arial MT"/>
              </a:rPr>
              <a:t>analysis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determines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main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factors</a:t>
            </a:r>
            <a:r>
              <a:rPr dirty="0" sz="1700" spc="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lead</a:t>
            </a:r>
            <a:r>
              <a:rPr dirty="0" sz="1700" spc="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excessive </a:t>
            </a:r>
            <a:r>
              <a:rPr dirty="0" sz="1700">
                <a:latin typeface="Arial MT"/>
                <a:cs typeface="Arial MT"/>
              </a:rPr>
              <a:t>screen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use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among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university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students.</a:t>
            </a:r>
            <a:endParaRPr sz="1700">
              <a:latin typeface="Arial MT"/>
              <a:cs typeface="Arial MT"/>
            </a:endParaRPr>
          </a:p>
          <a:p>
            <a:pPr algn="just" marL="241300" marR="5715" indent="-228600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1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outcomes</a:t>
            </a:r>
            <a:r>
              <a:rPr dirty="0" sz="1700" spc="1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consist</a:t>
            </a:r>
            <a:r>
              <a:rPr dirty="0" sz="1700" spc="1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1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1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1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addiction,</a:t>
            </a:r>
            <a:r>
              <a:rPr dirty="0" sz="1700" spc="1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anxiety, </a:t>
            </a:r>
            <a:r>
              <a:rPr dirty="0" sz="1700">
                <a:latin typeface="Arial MT"/>
                <a:cs typeface="Arial MT"/>
              </a:rPr>
              <a:t>depression,</a:t>
            </a:r>
            <a:r>
              <a:rPr dirty="0" sz="1700" spc="4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obesity,</a:t>
            </a:r>
            <a:r>
              <a:rPr dirty="0" sz="1700" spc="4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straining</a:t>
            </a:r>
            <a:r>
              <a:rPr dirty="0" sz="1700" spc="4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43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eyes</a:t>
            </a:r>
            <a:r>
              <a:rPr dirty="0" sz="1700" spc="4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4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lifetime </a:t>
            </a:r>
            <a:r>
              <a:rPr dirty="0" sz="1700">
                <a:latin typeface="Arial MT"/>
                <a:cs typeface="Arial MT"/>
              </a:rPr>
              <a:t>sleep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disturbance.</a:t>
            </a: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405"/>
              </a:spcBef>
              <a:buClr>
                <a:srgbClr val="B71E42"/>
              </a:buClr>
              <a:buChar char="•"/>
              <a:tabLst>
                <a:tab pos="240665" algn="l"/>
                <a:tab pos="995044" algn="l"/>
                <a:tab pos="1739264" algn="l"/>
                <a:tab pos="3109595" algn="l"/>
                <a:tab pos="3732529" algn="l"/>
                <a:tab pos="4596765" algn="l"/>
                <a:tab pos="5414010" algn="l"/>
                <a:tab pos="5748020" algn="l"/>
              </a:tabLst>
            </a:pPr>
            <a:r>
              <a:rPr dirty="0" sz="1700" spc="-10">
                <a:latin typeface="Arial MT"/>
                <a:cs typeface="Arial MT"/>
              </a:rPr>
              <a:t>Digital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health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technologies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0">
                <a:latin typeface="Arial MT"/>
                <a:cs typeface="Arial MT"/>
              </a:rPr>
              <a:t>have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already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proved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to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be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96432" y="5194757"/>
            <a:ext cx="5774690" cy="647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</a:pPr>
            <a:r>
              <a:rPr dirty="0" sz="1700">
                <a:latin typeface="Arial MT"/>
                <a:cs typeface="Arial MT"/>
              </a:rPr>
              <a:t>valuable</a:t>
            </a:r>
            <a:r>
              <a:rPr dirty="0" sz="1700" spc="4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behaviour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monitoring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preventing</a:t>
            </a:r>
            <a:r>
              <a:rPr dirty="0" sz="1700" spc="47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chronic </a:t>
            </a:r>
            <a:r>
              <a:rPr dirty="0" sz="1700">
                <a:latin typeface="Arial MT"/>
                <a:cs typeface="Arial MT"/>
              </a:rPr>
              <a:t>disease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(Kampmeijer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et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al.,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2016).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222247" y="1788160"/>
            <a:ext cx="4102735" cy="3493770"/>
            <a:chOff x="1222247" y="1788160"/>
            <a:chExt cx="4102735" cy="349377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49323" y="2014728"/>
              <a:ext cx="3646932" cy="303885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222248" y="1788159"/>
              <a:ext cx="4102735" cy="3493770"/>
            </a:xfrm>
            <a:custGeom>
              <a:avLst/>
              <a:gdLst/>
              <a:ahLst/>
              <a:cxnLst/>
              <a:rect l="l" t="t" r="r" b="b"/>
              <a:pathLst>
                <a:path w="4102735" h="3493770">
                  <a:moveTo>
                    <a:pt x="3919728" y="182880"/>
                  </a:moveTo>
                  <a:lnTo>
                    <a:pt x="3874008" y="182880"/>
                  </a:lnTo>
                  <a:lnTo>
                    <a:pt x="3874008" y="228600"/>
                  </a:lnTo>
                  <a:lnTo>
                    <a:pt x="3874008" y="3265170"/>
                  </a:lnTo>
                  <a:lnTo>
                    <a:pt x="228600" y="3265170"/>
                  </a:lnTo>
                  <a:lnTo>
                    <a:pt x="228600" y="228600"/>
                  </a:lnTo>
                  <a:lnTo>
                    <a:pt x="3874008" y="228600"/>
                  </a:lnTo>
                  <a:lnTo>
                    <a:pt x="3874008" y="182880"/>
                  </a:ln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265170"/>
                  </a:lnTo>
                  <a:lnTo>
                    <a:pt x="182880" y="3310890"/>
                  </a:lnTo>
                  <a:lnTo>
                    <a:pt x="3919728" y="3310890"/>
                  </a:lnTo>
                  <a:lnTo>
                    <a:pt x="3919728" y="3265424"/>
                  </a:lnTo>
                  <a:lnTo>
                    <a:pt x="3919728" y="3265170"/>
                  </a:lnTo>
                  <a:lnTo>
                    <a:pt x="3919728" y="228600"/>
                  </a:lnTo>
                  <a:lnTo>
                    <a:pt x="3919728" y="228092"/>
                  </a:lnTo>
                  <a:lnTo>
                    <a:pt x="3919728" y="182880"/>
                  </a:lnTo>
                  <a:close/>
                </a:path>
                <a:path w="4102735" h="3493770">
                  <a:moveTo>
                    <a:pt x="4102608" y="0"/>
                  </a:moveTo>
                  <a:lnTo>
                    <a:pt x="3965448" y="0"/>
                  </a:lnTo>
                  <a:lnTo>
                    <a:pt x="3965448" y="137160"/>
                  </a:lnTo>
                  <a:lnTo>
                    <a:pt x="3965448" y="3356610"/>
                  </a:lnTo>
                  <a:lnTo>
                    <a:pt x="137160" y="3356610"/>
                  </a:lnTo>
                  <a:lnTo>
                    <a:pt x="137160" y="137160"/>
                  </a:lnTo>
                  <a:lnTo>
                    <a:pt x="3965448" y="137160"/>
                  </a:lnTo>
                  <a:lnTo>
                    <a:pt x="3965448" y="0"/>
                  </a:lnTo>
                  <a:lnTo>
                    <a:pt x="0" y="0"/>
                  </a:lnTo>
                  <a:lnTo>
                    <a:pt x="0" y="137160"/>
                  </a:lnTo>
                  <a:lnTo>
                    <a:pt x="0" y="3356610"/>
                  </a:lnTo>
                  <a:lnTo>
                    <a:pt x="0" y="3493770"/>
                  </a:lnTo>
                  <a:lnTo>
                    <a:pt x="4102608" y="3493770"/>
                  </a:lnTo>
                  <a:lnTo>
                    <a:pt x="4102608" y="3356864"/>
                  </a:lnTo>
                  <a:lnTo>
                    <a:pt x="4102608" y="3356610"/>
                  </a:lnTo>
                  <a:lnTo>
                    <a:pt x="4102608" y="137160"/>
                  </a:lnTo>
                  <a:lnTo>
                    <a:pt x="4102608" y="136652"/>
                  </a:lnTo>
                  <a:lnTo>
                    <a:pt x="41026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2134616" y="5340858"/>
            <a:ext cx="187007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Malhotra,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2026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481965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PRECEDE</a:t>
            </a:r>
            <a:r>
              <a:rPr dirty="0" spc="-1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PHASES 4</a:t>
            </a:r>
            <a:r>
              <a:rPr dirty="0" spc="-2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&amp; </a:t>
            </a:r>
            <a:r>
              <a:rPr dirty="0" spc="-50" b="0">
                <a:solidFill>
                  <a:srgbClr val="000000"/>
                </a:solidFill>
                <a:latin typeface="Arial MT"/>
                <a:cs typeface="Arial MT"/>
              </a:rPr>
              <a:t>5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811174" y="2066036"/>
            <a:ext cx="6391275" cy="28435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dirty="0" sz="1700" b="1">
                <a:latin typeface="Arial"/>
                <a:cs typeface="Arial"/>
              </a:rPr>
              <a:t>Educational,</a:t>
            </a:r>
            <a:r>
              <a:rPr dirty="0" sz="1700" spc="-60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Ecological</a:t>
            </a:r>
            <a:r>
              <a:rPr dirty="0" sz="1700" spc="-45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and</a:t>
            </a:r>
            <a:r>
              <a:rPr dirty="0" sz="1700" spc="-100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Administrative</a:t>
            </a:r>
            <a:r>
              <a:rPr dirty="0" sz="1700" spc="-45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Assessment</a:t>
            </a:r>
            <a:endParaRPr sz="1700">
              <a:latin typeface="Arial"/>
              <a:cs typeface="Arial"/>
            </a:endParaRPr>
          </a:p>
          <a:p>
            <a:pPr algn="just" marL="241300" marR="5715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315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ecological</a:t>
            </a:r>
            <a:r>
              <a:rPr dirty="0" sz="1700" spc="320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315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administrative</a:t>
            </a:r>
            <a:r>
              <a:rPr dirty="0" sz="1700" spc="315">
                <a:latin typeface="Arial MT"/>
                <a:cs typeface="Arial MT"/>
              </a:rPr>
              <a:t>   </a:t>
            </a:r>
            <a:r>
              <a:rPr dirty="0" sz="1700">
                <a:latin typeface="Arial MT"/>
                <a:cs typeface="Arial MT"/>
              </a:rPr>
              <a:t>assessment,</a:t>
            </a:r>
            <a:r>
              <a:rPr dirty="0" sz="1700" spc="310">
                <a:latin typeface="Arial MT"/>
                <a:cs typeface="Arial MT"/>
              </a:rPr>
              <a:t>   </a:t>
            </a:r>
            <a:r>
              <a:rPr dirty="0" sz="1700" spc="-25">
                <a:latin typeface="Arial MT"/>
                <a:cs typeface="Arial MT"/>
              </a:rPr>
              <a:t>one </a:t>
            </a:r>
            <a:r>
              <a:rPr dirty="0" sz="1700">
                <a:latin typeface="Arial MT"/>
                <a:cs typeface="Arial MT"/>
              </a:rPr>
              <a:t>educational,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determines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 factors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affect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willingness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of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embrace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healthier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-5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behaviours.</a:t>
            </a:r>
            <a:endParaRPr sz="17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415"/>
              </a:spcBef>
              <a:buClr>
                <a:srgbClr val="B71E42"/>
              </a:buClr>
              <a:buChar char="•"/>
              <a:tabLst>
                <a:tab pos="240665" algn="l"/>
                <a:tab pos="1287780" algn="l"/>
                <a:tab pos="2139950" algn="l"/>
                <a:tab pos="3449320" algn="l"/>
                <a:tab pos="4217670" algn="l"/>
                <a:tab pos="5102860" algn="l"/>
              </a:tabLst>
            </a:pPr>
            <a:r>
              <a:rPr dirty="0" sz="1700" spc="-10">
                <a:latin typeface="Arial MT"/>
                <a:cs typeface="Arial MT"/>
              </a:rPr>
              <a:t>Enabling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factors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encompass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digital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literacy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programmes,</a:t>
            </a:r>
            <a:endParaRPr sz="1700">
              <a:latin typeface="Arial MT"/>
              <a:cs typeface="Arial MT"/>
            </a:endParaRPr>
          </a:p>
          <a:p>
            <a:pPr marL="241300">
              <a:lnSpc>
                <a:spcPct val="100000"/>
              </a:lnSpc>
              <a:spcBef>
                <a:spcPts val="409"/>
              </a:spcBef>
            </a:pPr>
            <a:r>
              <a:rPr dirty="0" sz="1700">
                <a:latin typeface="Arial MT"/>
                <a:cs typeface="Arial MT"/>
              </a:rPr>
              <a:t>wellbeing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applications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university</a:t>
            </a:r>
            <a:r>
              <a:rPr dirty="0" sz="1700" spc="-8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counselling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services.</a:t>
            </a:r>
            <a:endParaRPr sz="1700">
              <a:latin typeface="Arial MT"/>
              <a:cs typeface="Arial MT"/>
            </a:endParaRPr>
          </a:p>
          <a:p>
            <a:pPr marL="241300" marR="6350" indent="-228600">
              <a:lnSpc>
                <a:spcPct val="120000"/>
              </a:lnSpc>
              <a:spcBef>
                <a:spcPts val="100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concerns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ethics</a:t>
            </a:r>
            <a:r>
              <a:rPr dirty="0" sz="1700" spc="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governance</a:t>
            </a:r>
            <a:r>
              <a:rPr dirty="0" sz="1700" spc="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sustainable</a:t>
            </a:r>
            <a:r>
              <a:rPr dirty="0" sz="1700" spc="6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digital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implementation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are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still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vital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ensuring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trust.</a:t>
            </a:r>
            <a:endParaRPr sz="1700">
              <a:latin typeface="Arial MT"/>
              <a:cs typeface="Arial MT"/>
            </a:endParaRPr>
          </a:p>
        </p:txBody>
      </p:sp>
      <p:pic>
        <p:nvPicPr>
          <p:cNvPr id="9" name="object 9" descr="FOMO and Mental Health: Anxiety and Depression from Social Comparison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26907" y="2016251"/>
            <a:ext cx="2275331" cy="3032760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8625078" y="5239892"/>
            <a:ext cx="194119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Click2Pro,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2024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9607550" cy="0"/>
            </a:xfrm>
            <a:custGeom>
              <a:avLst/>
              <a:gdLst/>
              <a:ahLst/>
              <a:cxnLst/>
              <a:rect l="l" t="t" r="r" b="b"/>
              <a:pathLst>
                <a:path w="9607550" h="0">
                  <a:moveTo>
                    <a:pt x="0" y="0"/>
                  </a:moveTo>
                  <a:lnTo>
                    <a:pt x="960755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353060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PROCEED</a:t>
            </a:r>
            <a:r>
              <a:rPr dirty="0" spc="-2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PHASE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5754370" y="1904238"/>
            <a:ext cx="369824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Clr>
                <a:srgbClr val="B71E42"/>
              </a:buClr>
              <a:buFont typeface="Arial MT"/>
              <a:buChar char="•"/>
              <a:tabLst>
                <a:tab pos="240665" algn="l"/>
              </a:tabLst>
            </a:pPr>
            <a:r>
              <a:rPr dirty="0" sz="1700" b="1">
                <a:latin typeface="Arial"/>
                <a:cs typeface="Arial"/>
              </a:rPr>
              <a:t>Delivering</a:t>
            </a:r>
            <a:r>
              <a:rPr dirty="0" sz="1700" spc="-5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the</a:t>
            </a:r>
            <a:r>
              <a:rPr dirty="0" sz="1700" spc="-55" b="1">
                <a:latin typeface="Arial"/>
                <a:cs typeface="Arial"/>
              </a:rPr>
              <a:t> </a:t>
            </a:r>
            <a:r>
              <a:rPr dirty="0" sz="1700" b="1">
                <a:latin typeface="Arial"/>
                <a:cs typeface="Arial"/>
              </a:rPr>
              <a:t>Digital</a:t>
            </a:r>
            <a:r>
              <a:rPr dirty="0" sz="1700" spc="-45" b="1">
                <a:latin typeface="Arial"/>
                <a:cs typeface="Arial"/>
              </a:rPr>
              <a:t> </a:t>
            </a:r>
            <a:r>
              <a:rPr dirty="0" sz="1700" spc="-10" b="1">
                <a:latin typeface="Arial"/>
                <a:cs typeface="Arial"/>
              </a:rPr>
              <a:t>Intervention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241300" marR="5080" indent="-228600">
              <a:lnSpc>
                <a:spcPct val="120000"/>
              </a:lnSpc>
              <a:spcBef>
                <a:spcPts val="10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/>
              <a:t>The</a:t>
            </a:r>
            <a:r>
              <a:rPr dirty="0" spc="150"/>
              <a:t> </a:t>
            </a:r>
            <a:r>
              <a:rPr dirty="0"/>
              <a:t>ScreenSmart</a:t>
            </a:r>
            <a:r>
              <a:rPr dirty="0" spc="150"/>
              <a:t> </a:t>
            </a:r>
            <a:r>
              <a:rPr dirty="0"/>
              <a:t>application</a:t>
            </a:r>
            <a:r>
              <a:rPr dirty="0" spc="160"/>
              <a:t> </a:t>
            </a:r>
            <a:r>
              <a:rPr dirty="0"/>
              <a:t>is</a:t>
            </a:r>
            <a:r>
              <a:rPr dirty="0" spc="155"/>
              <a:t> </a:t>
            </a:r>
            <a:r>
              <a:rPr dirty="0"/>
              <a:t>rolled</a:t>
            </a:r>
            <a:r>
              <a:rPr dirty="0" spc="155"/>
              <a:t> </a:t>
            </a:r>
            <a:r>
              <a:rPr dirty="0"/>
              <a:t>out</a:t>
            </a:r>
            <a:r>
              <a:rPr dirty="0" spc="150"/>
              <a:t> </a:t>
            </a:r>
            <a:r>
              <a:rPr dirty="0"/>
              <a:t>to</a:t>
            </a:r>
            <a:r>
              <a:rPr dirty="0" spc="180"/>
              <a:t> </a:t>
            </a:r>
            <a:r>
              <a:rPr dirty="0"/>
              <a:t>all</a:t>
            </a:r>
            <a:r>
              <a:rPr dirty="0" spc="160"/>
              <a:t> </a:t>
            </a:r>
            <a:r>
              <a:rPr dirty="0"/>
              <a:t>campuses</a:t>
            </a:r>
            <a:r>
              <a:rPr dirty="0" spc="150"/>
              <a:t> </a:t>
            </a:r>
            <a:r>
              <a:rPr dirty="0" spc="-25"/>
              <a:t>of </a:t>
            </a:r>
            <a:r>
              <a:rPr dirty="0"/>
              <a:t>universities</a:t>
            </a:r>
            <a:r>
              <a:rPr dirty="0" spc="80"/>
              <a:t>  </a:t>
            </a:r>
            <a:r>
              <a:rPr dirty="0"/>
              <a:t>in</a:t>
            </a:r>
            <a:r>
              <a:rPr dirty="0" spc="90"/>
              <a:t>  </a:t>
            </a:r>
            <a:r>
              <a:rPr dirty="0"/>
              <a:t>the</a:t>
            </a:r>
            <a:r>
              <a:rPr dirty="0" spc="90"/>
              <a:t>  </a:t>
            </a:r>
            <a:r>
              <a:rPr dirty="0"/>
              <a:t>PROCEED</a:t>
            </a:r>
            <a:r>
              <a:rPr dirty="0" spc="85"/>
              <a:t>  </a:t>
            </a:r>
            <a:r>
              <a:rPr dirty="0"/>
              <a:t>stage</a:t>
            </a:r>
            <a:r>
              <a:rPr dirty="0" spc="85"/>
              <a:t>  </a:t>
            </a:r>
            <a:r>
              <a:rPr dirty="0"/>
              <a:t>to</a:t>
            </a:r>
            <a:r>
              <a:rPr dirty="0" spc="90"/>
              <a:t>  </a:t>
            </a:r>
            <a:r>
              <a:rPr dirty="0"/>
              <a:t>promote</a:t>
            </a:r>
            <a:r>
              <a:rPr dirty="0" spc="85"/>
              <a:t>  </a:t>
            </a:r>
            <a:r>
              <a:rPr dirty="0" spc="-10"/>
              <a:t>healthier </a:t>
            </a:r>
            <a:r>
              <a:rPr dirty="0"/>
              <a:t>digital</a:t>
            </a:r>
            <a:r>
              <a:rPr dirty="0" spc="-30"/>
              <a:t> </a:t>
            </a:r>
            <a:r>
              <a:rPr dirty="0"/>
              <a:t>behaviors</a:t>
            </a:r>
            <a:r>
              <a:rPr dirty="0" spc="-15"/>
              <a:t> </a:t>
            </a:r>
            <a:r>
              <a:rPr dirty="0"/>
              <a:t>among</a:t>
            </a:r>
            <a:r>
              <a:rPr dirty="0" spc="-15"/>
              <a:t> </a:t>
            </a:r>
            <a:r>
              <a:rPr dirty="0" spc="-10"/>
              <a:t>students.</a:t>
            </a:r>
          </a:p>
          <a:p>
            <a:pPr algn="just" marL="241300" marR="7620" indent="-228600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/>
              <a:t>The</a:t>
            </a:r>
            <a:r>
              <a:rPr dirty="0" spc="65"/>
              <a:t>  </a:t>
            </a:r>
            <a:r>
              <a:rPr dirty="0"/>
              <a:t>application</a:t>
            </a:r>
            <a:r>
              <a:rPr dirty="0" spc="65"/>
              <a:t>  </a:t>
            </a:r>
            <a:r>
              <a:rPr dirty="0"/>
              <a:t>offers</a:t>
            </a:r>
            <a:r>
              <a:rPr dirty="0" spc="65"/>
              <a:t>  </a:t>
            </a:r>
            <a:r>
              <a:rPr dirty="0"/>
              <a:t>screen</a:t>
            </a:r>
            <a:r>
              <a:rPr dirty="0" spc="75"/>
              <a:t>  </a:t>
            </a:r>
            <a:r>
              <a:rPr dirty="0"/>
              <a:t>time</a:t>
            </a:r>
            <a:r>
              <a:rPr dirty="0" spc="65"/>
              <a:t>  </a:t>
            </a:r>
            <a:r>
              <a:rPr dirty="0"/>
              <a:t>management</a:t>
            </a:r>
            <a:r>
              <a:rPr dirty="0" spc="65"/>
              <a:t>  </a:t>
            </a:r>
            <a:r>
              <a:rPr dirty="0"/>
              <a:t>per</a:t>
            </a:r>
            <a:r>
              <a:rPr dirty="0" spc="65"/>
              <a:t>  </a:t>
            </a:r>
            <a:r>
              <a:rPr dirty="0" spc="-20"/>
              <a:t>day, </a:t>
            </a:r>
            <a:r>
              <a:rPr dirty="0"/>
              <a:t>personalised</a:t>
            </a:r>
            <a:r>
              <a:rPr dirty="0" spc="105"/>
              <a:t>  </a:t>
            </a:r>
            <a:r>
              <a:rPr dirty="0"/>
              <a:t>feedback,</a:t>
            </a:r>
            <a:r>
              <a:rPr dirty="0" spc="110"/>
              <a:t>  </a:t>
            </a:r>
            <a:r>
              <a:rPr dirty="0"/>
              <a:t>weekly</a:t>
            </a:r>
            <a:r>
              <a:rPr dirty="0" spc="105"/>
              <a:t>  </a:t>
            </a:r>
            <a:r>
              <a:rPr dirty="0"/>
              <a:t>targets,</a:t>
            </a:r>
            <a:r>
              <a:rPr dirty="0" spc="105"/>
              <a:t>  </a:t>
            </a:r>
            <a:r>
              <a:rPr dirty="0"/>
              <a:t>focus</a:t>
            </a:r>
            <a:r>
              <a:rPr dirty="0" spc="105"/>
              <a:t>  </a:t>
            </a:r>
            <a:r>
              <a:rPr dirty="0"/>
              <a:t>time,</a:t>
            </a:r>
            <a:r>
              <a:rPr dirty="0" spc="100"/>
              <a:t>  </a:t>
            </a:r>
            <a:r>
              <a:rPr dirty="0" spc="-10"/>
              <a:t>sleep </a:t>
            </a:r>
            <a:r>
              <a:rPr dirty="0"/>
              <a:t>notifications,</a:t>
            </a:r>
            <a:r>
              <a:rPr dirty="0" spc="-50"/>
              <a:t> </a:t>
            </a:r>
            <a:r>
              <a:rPr dirty="0"/>
              <a:t>behavioural</a:t>
            </a:r>
            <a:r>
              <a:rPr dirty="0" spc="-50"/>
              <a:t> </a:t>
            </a:r>
            <a:r>
              <a:rPr dirty="0"/>
              <a:t>nudges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/>
              <a:t>constant</a:t>
            </a:r>
            <a:r>
              <a:rPr dirty="0" spc="-30"/>
              <a:t> </a:t>
            </a:r>
            <a:r>
              <a:rPr dirty="0"/>
              <a:t>progress</a:t>
            </a:r>
            <a:r>
              <a:rPr dirty="0" spc="-60"/>
              <a:t> </a:t>
            </a:r>
            <a:r>
              <a:rPr dirty="0" spc="-10"/>
              <a:t>track.</a:t>
            </a:r>
          </a:p>
          <a:p>
            <a:pPr algn="just" marL="241300" marR="6350" indent="-228600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/>
              <a:t>the</a:t>
            </a:r>
            <a:r>
              <a:rPr dirty="0" spc="315"/>
              <a:t> </a:t>
            </a:r>
            <a:r>
              <a:rPr dirty="0"/>
              <a:t>Learning</a:t>
            </a:r>
            <a:r>
              <a:rPr dirty="0" spc="320"/>
              <a:t> </a:t>
            </a:r>
            <a:r>
              <a:rPr dirty="0"/>
              <a:t>Health</a:t>
            </a:r>
            <a:r>
              <a:rPr dirty="0" spc="310"/>
              <a:t> </a:t>
            </a:r>
            <a:r>
              <a:rPr dirty="0"/>
              <a:t>System</a:t>
            </a:r>
            <a:r>
              <a:rPr dirty="0" spc="315"/>
              <a:t> </a:t>
            </a:r>
            <a:r>
              <a:rPr dirty="0"/>
              <a:t>(LHS)</a:t>
            </a:r>
            <a:r>
              <a:rPr dirty="0" spc="305"/>
              <a:t> </a:t>
            </a:r>
            <a:r>
              <a:rPr dirty="0"/>
              <a:t>gathers</a:t>
            </a:r>
            <a:r>
              <a:rPr dirty="0" spc="315"/>
              <a:t> </a:t>
            </a:r>
            <a:r>
              <a:rPr dirty="0"/>
              <a:t>the</a:t>
            </a:r>
            <a:r>
              <a:rPr dirty="0" spc="305"/>
              <a:t> </a:t>
            </a:r>
            <a:r>
              <a:rPr dirty="0" spc="-10"/>
              <a:t>anonymised </a:t>
            </a:r>
            <a:r>
              <a:rPr dirty="0"/>
              <a:t>user</a:t>
            </a:r>
            <a:r>
              <a:rPr dirty="0" spc="225"/>
              <a:t> </a:t>
            </a:r>
            <a:r>
              <a:rPr dirty="0"/>
              <a:t>information</a:t>
            </a:r>
            <a:r>
              <a:rPr dirty="0" spc="250"/>
              <a:t> </a:t>
            </a:r>
            <a:r>
              <a:rPr dirty="0"/>
              <a:t>to</a:t>
            </a:r>
            <a:r>
              <a:rPr dirty="0" spc="245"/>
              <a:t> </a:t>
            </a:r>
            <a:r>
              <a:rPr dirty="0"/>
              <a:t>measure</a:t>
            </a:r>
            <a:r>
              <a:rPr dirty="0" spc="254"/>
              <a:t> </a:t>
            </a:r>
            <a:r>
              <a:rPr dirty="0"/>
              <a:t>the</a:t>
            </a:r>
            <a:r>
              <a:rPr dirty="0" spc="245"/>
              <a:t> </a:t>
            </a:r>
            <a:r>
              <a:rPr dirty="0"/>
              <a:t>results</a:t>
            </a:r>
            <a:r>
              <a:rPr dirty="0" spc="240"/>
              <a:t> </a:t>
            </a:r>
            <a:r>
              <a:rPr dirty="0"/>
              <a:t>of</a:t>
            </a:r>
            <a:r>
              <a:rPr dirty="0" spc="240"/>
              <a:t> </a:t>
            </a:r>
            <a:r>
              <a:rPr dirty="0"/>
              <a:t>interventions</a:t>
            </a:r>
            <a:r>
              <a:rPr dirty="0" spc="245"/>
              <a:t> </a:t>
            </a:r>
            <a:r>
              <a:rPr dirty="0" spc="-25"/>
              <a:t>and </a:t>
            </a:r>
            <a:r>
              <a:rPr dirty="0"/>
              <a:t>ameliorate</a:t>
            </a:r>
            <a:r>
              <a:rPr dirty="0" spc="165"/>
              <a:t> </a:t>
            </a:r>
            <a:r>
              <a:rPr dirty="0"/>
              <a:t>subsequent</a:t>
            </a:r>
            <a:r>
              <a:rPr dirty="0" spc="175"/>
              <a:t> </a:t>
            </a:r>
            <a:r>
              <a:rPr dirty="0"/>
              <a:t>recommendations</a:t>
            </a:r>
            <a:r>
              <a:rPr dirty="0" spc="170"/>
              <a:t> </a:t>
            </a:r>
            <a:r>
              <a:rPr dirty="0"/>
              <a:t>(Bitar</a:t>
            </a:r>
            <a:r>
              <a:rPr dirty="0" spc="180"/>
              <a:t> </a:t>
            </a:r>
            <a:r>
              <a:rPr dirty="0"/>
              <a:t>and</a:t>
            </a:r>
            <a:r>
              <a:rPr dirty="0" spc="180"/>
              <a:t> </a:t>
            </a:r>
            <a:r>
              <a:rPr dirty="0" spc="-10"/>
              <a:t>Alismail, 2021).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1502663" y="2073910"/>
            <a:ext cx="3988435" cy="3048000"/>
            <a:chOff x="1502663" y="2073910"/>
            <a:chExt cx="3988435" cy="304800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29739" y="2301240"/>
              <a:ext cx="3532632" cy="259232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502664" y="2073909"/>
              <a:ext cx="3988435" cy="3048000"/>
            </a:xfrm>
            <a:custGeom>
              <a:avLst/>
              <a:gdLst/>
              <a:ahLst/>
              <a:cxnLst/>
              <a:rect l="l" t="t" r="r" b="b"/>
              <a:pathLst>
                <a:path w="3988435" h="3048000">
                  <a:moveTo>
                    <a:pt x="3805428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2819400"/>
                  </a:lnTo>
                  <a:lnTo>
                    <a:pt x="182880" y="2865120"/>
                  </a:lnTo>
                  <a:lnTo>
                    <a:pt x="3805428" y="2865120"/>
                  </a:lnTo>
                  <a:lnTo>
                    <a:pt x="3805428" y="2819654"/>
                  </a:lnTo>
                  <a:lnTo>
                    <a:pt x="3805428" y="2819400"/>
                  </a:lnTo>
                  <a:lnTo>
                    <a:pt x="3805428" y="228854"/>
                  </a:lnTo>
                  <a:lnTo>
                    <a:pt x="3759708" y="228854"/>
                  </a:lnTo>
                  <a:lnTo>
                    <a:pt x="3759708" y="2819400"/>
                  </a:lnTo>
                  <a:lnTo>
                    <a:pt x="228600" y="2819400"/>
                  </a:lnTo>
                  <a:lnTo>
                    <a:pt x="228600" y="228600"/>
                  </a:lnTo>
                  <a:lnTo>
                    <a:pt x="3805428" y="228600"/>
                  </a:lnTo>
                  <a:lnTo>
                    <a:pt x="3805428" y="182880"/>
                  </a:lnTo>
                  <a:close/>
                </a:path>
                <a:path w="3988435" h="3048000">
                  <a:moveTo>
                    <a:pt x="3988308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2910840"/>
                  </a:lnTo>
                  <a:lnTo>
                    <a:pt x="0" y="3048000"/>
                  </a:lnTo>
                  <a:lnTo>
                    <a:pt x="3988308" y="3048000"/>
                  </a:lnTo>
                  <a:lnTo>
                    <a:pt x="3988308" y="2911094"/>
                  </a:lnTo>
                  <a:lnTo>
                    <a:pt x="3988308" y="2910840"/>
                  </a:lnTo>
                  <a:lnTo>
                    <a:pt x="3988308" y="137414"/>
                  </a:lnTo>
                  <a:lnTo>
                    <a:pt x="3851148" y="137414"/>
                  </a:lnTo>
                  <a:lnTo>
                    <a:pt x="3851148" y="2910840"/>
                  </a:lnTo>
                  <a:lnTo>
                    <a:pt x="137160" y="2910840"/>
                  </a:lnTo>
                  <a:lnTo>
                    <a:pt x="137160" y="137160"/>
                  </a:lnTo>
                  <a:lnTo>
                    <a:pt x="3988308" y="137160"/>
                  </a:lnTo>
                  <a:lnTo>
                    <a:pt x="3988308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/>
          <p:cNvSpPr txBox="1"/>
          <p:nvPr/>
        </p:nvSpPr>
        <p:spPr>
          <a:xfrm>
            <a:off x="2058161" y="5223509"/>
            <a:ext cx="254063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5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Zachary</a:t>
            </a:r>
            <a:r>
              <a:rPr dirty="0" sz="1400" spc="-5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Jarvinen,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2020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5490210" cy="0"/>
            </a:xfrm>
            <a:custGeom>
              <a:avLst/>
              <a:gdLst/>
              <a:ahLst/>
              <a:cxnLst/>
              <a:rect l="l" t="t" r="r" b="b"/>
              <a:pathLst>
                <a:path w="5490209" h="0">
                  <a:moveTo>
                    <a:pt x="0" y="0"/>
                  </a:moveTo>
                  <a:lnTo>
                    <a:pt x="5490210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825944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 b="0">
                <a:solidFill>
                  <a:srgbClr val="000000"/>
                </a:solidFill>
                <a:latin typeface="Arial MT"/>
                <a:cs typeface="Arial MT"/>
              </a:rPr>
              <a:t>BEHAVIOUR</a:t>
            </a:r>
            <a:r>
              <a:rPr dirty="0" spc="-7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CHANGE</a:t>
            </a:r>
            <a:r>
              <a:rPr dirty="0" spc="-130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b="0">
                <a:solidFill>
                  <a:srgbClr val="000000"/>
                </a:solidFill>
                <a:latin typeface="Arial MT"/>
                <a:cs typeface="Arial MT"/>
              </a:rPr>
              <a:t>TECHNIQUES</a:t>
            </a:r>
            <a:r>
              <a:rPr dirty="0" spc="-8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20" b="0">
                <a:solidFill>
                  <a:srgbClr val="000000"/>
                </a:solidFill>
                <a:latin typeface="Arial MT"/>
                <a:cs typeface="Arial MT"/>
              </a:rPr>
              <a:t>USED</a:t>
            </a:r>
          </a:p>
        </p:txBody>
      </p:sp>
      <p:grpSp>
        <p:nvGrpSpPr>
          <p:cNvPr id="8" name="object 8"/>
          <p:cNvGrpSpPr/>
          <p:nvPr/>
        </p:nvGrpSpPr>
        <p:grpSpPr>
          <a:xfrm>
            <a:off x="6944868" y="1788160"/>
            <a:ext cx="4982210" cy="3445510"/>
            <a:chOff x="6944868" y="1788160"/>
            <a:chExt cx="4982210" cy="344551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171944" y="2014728"/>
              <a:ext cx="4526280" cy="299008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944868" y="1788159"/>
              <a:ext cx="4982210" cy="3445510"/>
            </a:xfrm>
            <a:custGeom>
              <a:avLst/>
              <a:gdLst/>
              <a:ahLst/>
              <a:cxnLst/>
              <a:rect l="l" t="t" r="r" b="b"/>
              <a:pathLst>
                <a:path w="4982209" h="3445510">
                  <a:moveTo>
                    <a:pt x="4799076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216910"/>
                  </a:lnTo>
                  <a:lnTo>
                    <a:pt x="182880" y="3262630"/>
                  </a:lnTo>
                  <a:lnTo>
                    <a:pt x="4799076" y="3262630"/>
                  </a:lnTo>
                  <a:lnTo>
                    <a:pt x="4799076" y="3216910"/>
                  </a:lnTo>
                  <a:lnTo>
                    <a:pt x="228600" y="3216910"/>
                  </a:lnTo>
                  <a:lnTo>
                    <a:pt x="228600" y="228600"/>
                  </a:lnTo>
                  <a:lnTo>
                    <a:pt x="4753356" y="228600"/>
                  </a:lnTo>
                  <a:lnTo>
                    <a:pt x="4753356" y="3216656"/>
                  </a:lnTo>
                  <a:lnTo>
                    <a:pt x="4799076" y="3216656"/>
                  </a:lnTo>
                  <a:lnTo>
                    <a:pt x="4799076" y="228600"/>
                  </a:lnTo>
                  <a:lnTo>
                    <a:pt x="4799076" y="228092"/>
                  </a:lnTo>
                  <a:lnTo>
                    <a:pt x="4799076" y="182880"/>
                  </a:lnTo>
                  <a:close/>
                </a:path>
                <a:path w="4982209" h="3445510">
                  <a:moveTo>
                    <a:pt x="4981956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308350"/>
                  </a:lnTo>
                  <a:lnTo>
                    <a:pt x="0" y="3445510"/>
                  </a:lnTo>
                  <a:lnTo>
                    <a:pt x="4981956" y="3445510"/>
                  </a:lnTo>
                  <a:lnTo>
                    <a:pt x="4981956" y="3308350"/>
                  </a:lnTo>
                  <a:lnTo>
                    <a:pt x="137160" y="3308350"/>
                  </a:lnTo>
                  <a:lnTo>
                    <a:pt x="137160" y="137160"/>
                  </a:lnTo>
                  <a:lnTo>
                    <a:pt x="4844796" y="137160"/>
                  </a:lnTo>
                  <a:lnTo>
                    <a:pt x="4844796" y="3308096"/>
                  </a:lnTo>
                  <a:lnTo>
                    <a:pt x="4981956" y="3308096"/>
                  </a:lnTo>
                  <a:lnTo>
                    <a:pt x="4981956" y="137160"/>
                  </a:lnTo>
                  <a:lnTo>
                    <a:pt x="4981956" y="136652"/>
                  </a:lnTo>
                  <a:lnTo>
                    <a:pt x="498195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766978" y="2021265"/>
            <a:ext cx="9899015" cy="34055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0665" marR="3837940" indent="-228600">
              <a:lnSpc>
                <a:spcPct val="110000"/>
              </a:lnSpc>
              <a:spcBef>
                <a:spcPts val="95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behaviour</a:t>
            </a:r>
            <a:r>
              <a:rPr dirty="0" sz="1700" spc="1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change</a:t>
            </a:r>
            <a:r>
              <a:rPr dirty="0" sz="1700" spc="18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techniques</a:t>
            </a:r>
            <a:r>
              <a:rPr dirty="0" sz="1700" spc="18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are</a:t>
            </a:r>
            <a:r>
              <a:rPr dirty="0" sz="1700" spc="18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pivotal</a:t>
            </a:r>
            <a:r>
              <a:rPr dirty="0" sz="1700" spc="18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towards </a:t>
            </a:r>
            <a:r>
              <a:rPr dirty="0" sz="1700">
                <a:latin typeface="Arial MT"/>
                <a:cs typeface="Arial MT"/>
              </a:rPr>
              <a:t>making</a:t>
            </a:r>
            <a:r>
              <a:rPr dirty="0" sz="1700" spc="48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sure</a:t>
            </a:r>
            <a:r>
              <a:rPr dirty="0" sz="1700" spc="4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that</a:t>
            </a:r>
            <a:r>
              <a:rPr dirty="0" sz="1700" spc="4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screen</a:t>
            </a:r>
            <a:r>
              <a:rPr dirty="0" sz="1700" spc="1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time</a:t>
            </a:r>
            <a:r>
              <a:rPr dirty="0" sz="1700" spc="49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reductions</a:t>
            </a:r>
            <a:r>
              <a:rPr dirty="0" sz="1700" spc="1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are</a:t>
            </a:r>
            <a:r>
              <a:rPr dirty="0" sz="1700" spc="48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not</a:t>
            </a:r>
            <a:r>
              <a:rPr dirty="0" sz="1700" spc="49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merely short-</a:t>
            </a:r>
            <a:r>
              <a:rPr dirty="0" sz="1700">
                <a:latin typeface="Arial MT"/>
                <a:cs typeface="Arial MT"/>
              </a:rPr>
              <a:t>term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fixes but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long-</a:t>
            </a:r>
            <a:r>
              <a:rPr dirty="0" sz="1700">
                <a:latin typeface="Arial MT"/>
                <a:cs typeface="Arial MT"/>
              </a:rPr>
              <a:t>term</a:t>
            </a:r>
            <a:r>
              <a:rPr dirty="0" sz="1700" spc="-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behaviour</a:t>
            </a:r>
            <a:r>
              <a:rPr dirty="0" sz="1700" spc="-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modification.</a:t>
            </a:r>
            <a:endParaRPr sz="1700">
              <a:latin typeface="Arial MT"/>
              <a:cs typeface="Arial MT"/>
            </a:endParaRPr>
          </a:p>
          <a:p>
            <a:pPr algn="just" marL="240665" marR="3837304" indent="-228600">
              <a:lnSpc>
                <a:spcPct val="11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ScreenSmart integrates </a:t>
            </a:r>
            <a:r>
              <a:rPr dirty="0" sz="1700" spc="-10">
                <a:latin typeface="Arial MT"/>
                <a:cs typeface="Arial MT"/>
              </a:rPr>
              <a:t>self-</a:t>
            </a:r>
            <a:r>
              <a:rPr dirty="0" sz="1700">
                <a:latin typeface="Arial MT"/>
                <a:cs typeface="Arial MT"/>
              </a:rPr>
              <a:t>observation, customised </a:t>
            </a:r>
            <a:r>
              <a:rPr dirty="0" sz="1700" spc="-10">
                <a:latin typeface="Arial MT"/>
                <a:cs typeface="Arial MT"/>
              </a:rPr>
              <a:t>goal-</a:t>
            </a:r>
            <a:r>
              <a:rPr dirty="0" sz="1700">
                <a:latin typeface="Arial MT"/>
                <a:cs typeface="Arial MT"/>
              </a:rPr>
              <a:t>setting,</a:t>
            </a:r>
            <a:r>
              <a:rPr dirty="0" sz="1700" spc="1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reflection</a:t>
            </a:r>
            <a:r>
              <a:rPr dirty="0" sz="1700" spc="1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diaries,</a:t>
            </a:r>
            <a:r>
              <a:rPr dirty="0" sz="1700" spc="1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weekly</a:t>
            </a:r>
            <a:r>
              <a:rPr dirty="0" sz="1700" spc="1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progress</a:t>
            </a:r>
            <a:r>
              <a:rPr dirty="0" sz="1700" spc="1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reports,</a:t>
            </a:r>
            <a:r>
              <a:rPr dirty="0" sz="1700" spc="17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behavioural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reinforcement</a:t>
            </a:r>
            <a:r>
              <a:rPr dirty="0" sz="1700" spc="4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motivational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messages</a:t>
            </a:r>
            <a:r>
              <a:rPr dirty="0" sz="1700" spc="4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to </a:t>
            </a:r>
            <a:r>
              <a:rPr dirty="0" sz="1700">
                <a:latin typeface="Arial MT"/>
                <a:cs typeface="Arial MT"/>
              </a:rPr>
              <a:t>support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healthy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-4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habits.</a:t>
            </a:r>
            <a:endParaRPr sz="1700">
              <a:latin typeface="Arial MT"/>
              <a:cs typeface="Arial MT"/>
            </a:endParaRPr>
          </a:p>
          <a:p>
            <a:pPr algn="just" marL="240665" marR="3839845" indent="-228600">
              <a:lnSpc>
                <a:spcPct val="11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0665" algn="l"/>
              </a:tabLst>
            </a:pP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prove</a:t>
            </a:r>
            <a:r>
              <a:rPr dirty="0" sz="1700" spc="5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efficacy</a:t>
            </a:r>
            <a:r>
              <a:rPr dirty="0" sz="1700" spc="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interventions,</a:t>
            </a:r>
            <a:r>
              <a:rPr dirty="0" sz="1700" spc="6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rigorous </a:t>
            </a:r>
            <a:r>
              <a:rPr dirty="0" sz="1700">
                <a:latin typeface="Arial MT"/>
                <a:cs typeface="Arial MT"/>
              </a:rPr>
              <a:t>evaluation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needed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(Murray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et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al.,</a:t>
            </a:r>
            <a:r>
              <a:rPr dirty="0" sz="1700" spc="-3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2016).</a:t>
            </a:r>
            <a:endParaRPr sz="17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770"/>
              </a:spcBef>
            </a:pPr>
            <a:endParaRPr sz="1700">
              <a:latin typeface="Arial MT"/>
              <a:cs typeface="Arial MT"/>
            </a:endParaRPr>
          </a:p>
          <a:p>
            <a:pPr algn="r" marR="5080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65">
                <a:latin typeface="Arial MT"/>
                <a:cs typeface="Arial MT"/>
              </a:rPr>
              <a:t> </a:t>
            </a:r>
            <a:r>
              <a:rPr dirty="0" sz="1400" spc="-30">
                <a:latin typeface="Arial MT"/>
                <a:cs typeface="Arial MT"/>
              </a:rPr>
              <a:t>Tanner-</a:t>
            </a:r>
            <a:r>
              <a:rPr dirty="0" sz="1400">
                <a:latin typeface="Arial MT"/>
                <a:cs typeface="Arial MT"/>
              </a:rPr>
              <a:t>Smith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and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Brown,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2020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475107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30" b="0">
                <a:solidFill>
                  <a:srgbClr val="000000"/>
                </a:solidFill>
                <a:latin typeface="Arial MT"/>
                <a:cs typeface="Arial MT"/>
              </a:rPr>
              <a:t>IMPLEMENTATION</a:t>
            </a:r>
            <a:r>
              <a:rPr dirty="0" spc="-135" b="0">
                <a:solidFill>
                  <a:srgbClr val="000000"/>
                </a:solidFill>
                <a:latin typeface="Arial MT"/>
                <a:cs typeface="Arial MT"/>
              </a:rPr>
              <a:t> </a:t>
            </a:r>
            <a:r>
              <a:rPr dirty="0" spc="-20" b="0">
                <a:solidFill>
                  <a:srgbClr val="000000"/>
                </a:solidFill>
                <a:latin typeface="Arial MT"/>
                <a:cs typeface="Arial MT"/>
              </a:rPr>
              <a:t>PLAN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815076" y="2015205"/>
            <a:ext cx="5704840" cy="3078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241300" marR="5080" indent="-229235">
              <a:lnSpc>
                <a:spcPct val="120000"/>
              </a:lnSpc>
              <a:spcBef>
                <a:spcPts val="95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implementation</a:t>
            </a:r>
            <a:r>
              <a:rPr dirty="0" sz="1700" spc="1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plan</a:t>
            </a:r>
            <a:r>
              <a:rPr dirty="0" sz="1700" spc="1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is</a:t>
            </a:r>
            <a:r>
              <a:rPr dirty="0" sz="1700" spc="1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based</a:t>
            </a:r>
            <a:r>
              <a:rPr dirty="0" sz="1700" spc="14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1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1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systematic</a:t>
            </a:r>
            <a:r>
              <a:rPr dirty="0" sz="1700" spc="14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plan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2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12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weeks</a:t>
            </a:r>
            <a:r>
              <a:rPr dirty="0" sz="1700" spc="2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1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provide</a:t>
            </a:r>
            <a:r>
              <a:rPr dirty="0" sz="1700" spc="3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a</a:t>
            </a:r>
            <a:r>
              <a:rPr dirty="0" sz="1700" spc="2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systematized</a:t>
            </a:r>
            <a:r>
              <a:rPr dirty="0" sz="1700" spc="2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delivery</a:t>
            </a:r>
            <a:r>
              <a:rPr dirty="0" sz="1700" spc="1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and </a:t>
            </a:r>
            <a:r>
              <a:rPr dirty="0" sz="1700">
                <a:latin typeface="Arial MT"/>
                <a:cs typeface="Arial MT"/>
              </a:rPr>
              <a:t>assessment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ScreenSmart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intervention.</a:t>
            </a:r>
            <a:endParaRPr sz="1700">
              <a:latin typeface="Arial MT"/>
              <a:cs typeface="Arial MT"/>
            </a:endParaRPr>
          </a:p>
          <a:p>
            <a:pPr algn="just" marL="241300" marR="5080" indent="-229235">
              <a:lnSpc>
                <a:spcPct val="1201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Learning</a:t>
            </a:r>
            <a:r>
              <a:rPr dirty="0" sz="1700" spc="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System</a:t>
            </a:r>
            <a:r>
              <a:rPr dirty="0" sz="1700" spc="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(LHS)</a:t>
            </a:r>
            <a:r>
              <a:rPr dirty="0" sz="1700" spc="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constantly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examines </a:t>
            </a:r>
            <a:r>
              <a:rPr dirty="0" sz="1700">
                <a:latin typeface="Arial MT"/>
                <a:cs typeface="Arial MT"/>
              </a:rPr>
              <a:t>data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participants</a:t>
            </a:r>
            <a:r>
              <a:rPr dirty="0" sz="1700" spc="459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order</a:t>
            </a:r>
            <a:r>
              <a:rPr dirty="0" sz="1700" spc="459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enhance</a:t>
            </a:r>
            <a:r>
              <a:rPr dirty="0" sz="1700" spc="465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 spc="-10">
                <a:latin typeface="Arial MT"/>
                <a:cs typeface="Arial MT"/>
              </a:rPr>
              <a:t>effectiveness</a:t>
            </a:r>
            <a:r>
              <a:rPr dirty="0" sz="1700">
                <a:latin typeface="Arial MT"/>
                <a:cs typeface="Arial MT"/>
              </a:rPr>
              <a:t> of</a:t>
            </a:r>
            <a:r>
              <a:rPr dirty="0" sz="1700" spc="-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interventions.</a:t>
            </a:r>
            <a:endParaRPr sz="1700">
              <a:latin typeface="Arial MT"/>
              <a:cs typeface="Arial MT"/>
            </a:endParaRPr>
          </a:p>
          <a:p>
            <a:pPr algn="just" marL="241300" marR="5080" indent="-229235">
              <a:lnSpc>
                <a:spcPct val="120000"/>
              </a:lnSpc>
              <a:spcBef>
                <a:spcPts val="1005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15">
                <a:latin typeface="Arial MT"/>
                <a:cs typeface="Arial MT"/>
              </a:rPr>
              <a:t> </a:t>
            </a:r>
            <a:r>
              <a:rPr dirty="0" sz="1700" spc="-20">
                <a:latin typeface="Arial MT"/>
                <a:cs typeface="Arial MT"/>
              </a:rPr>
              <a:t>Sub-</a:t>
            </a:r>
            <a:r>
              <a:rPr dirty="0" sz="1700">
                <a:latin typeface="Arial MT"/>
                <a:cs typeface="Arial MT"/>
              </a:rPr>
              <a:t>discipline</a:t>
            </a:r>
            <a:r>
              <a:rPr dirty="0" sz="1700" spc="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Hierarchy</a:t>
            </a:r>
            <a:r>
              <a:rPr dirty="0" sz="1700" spc="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Model</a:t>
            </a:r>
            <a:r>
              <a:rPr dirty="0" sz="1700" spc="3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2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AI</a:t>
            </a:r>
            <a:r>
              <a:rPr dirty="0" sz="1700" spc="1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customises</a:t>
            </a:r>
            <a:r>
              <a:rPr dirty="0" sz="1700" spc="2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the </a:t>
            </a:r>
            <a:r>
              <a:rPr dirty="0" sz="1700">
                <a:latin typeface="Arial MT"/>
                <a:cs typeface="Arial MT"/>
              </a:rPr>
              <a:t>recommendations</a:t>
            </a:r>
            <a:r>
              <a:rPr dirty="0" sz="1700" spc="6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in</a:t>
            </a:r>
            <a:r>
              <a:rPr dirty="0" sz="1700" spc="6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relation</a:t>
            </a:r>
            <a:r>
              <a:rPr dirty="0" sz="1700" spc="7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personal</a:t>
            </a:r>
            <a:r>
              <a:rPr dirty="0" sz="1700" spc="7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behavioural </a:t>
            </a:r>
            <a:r>
              <a:rPr dirty="0" sz="1700">
                <a:latin typeface="Arial MT"/>
                <a:cs typeface="Arial MT"/>
              </a:rPr>
              <a:t>patterns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(O'Neil,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2019).</a:t>
            </a:r>
            <a:endParaRPr sz="1700">
              <a:latin typeface="Arial MT"/>
              <a:cs typeface="Arial M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87540" y="1831975"/>
          <a:ext cx="10557510" cy="3505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38935"/>
                <a:gridCol w="1638935"/>
                <a:gridCol w="1638935"/>
                <a:gridCol w="5552440"/>
              </a:tblGrid>
              <a:tr h="14605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Timeline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B71E42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Activity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B71E42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Purpose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B71E42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 rowSpan="7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43053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Recruit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students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Enrol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eligible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participants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and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obtain</a:t>
                      </a:r>
                      <a:r>
                        <a:rPr dirty="0" sz="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informed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consent.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4368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5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Baseline</a:t>
                      </a:r>
                      <a:r>
                        <a:rPr dirty="0" sz="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assessment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Measure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initial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screen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time,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physical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activity,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 wellbeing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800" spc="-10">
                          <a:latin typeface="Arial MT"/>
                          <a:cs typeface="Arial MT"/>
                        </a:rPr>
                        <a:t>indicators.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73469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Weeks</a:t>
                      </a:r>
                      <a:r>
                        <a:rPr dirty="0" sz="8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3–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Use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ScreenSmart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dirty="0" sz="800" spc="-10">
                          <a:latin typeface="Arial MT"/>
                          <a:cs typeface="Arial MT"/>
                        </a:rPr>
                        <a:t>Participants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engage</a:t>
                      </a:r>
                      <a:r>
                        <a:rPr dirty="0" sz="800" spc="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with</a:t>
                      </a:r>
                      <a:r>
                        <a:rPr dirty="0" sz="800" spc="1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the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intervention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through</a:t>
                      </a:r>
                      <a:r>
                        <a:rPr dirty="0" sz="8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daily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 marR="99060">
                        <a:lnSpc>
                          <a:spcPct val="114999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tracking,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 educational</a:t>
                      </a:r>
                      <a:r>
                        <a:rPr dirty="0" sz="800" spc="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content,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behaviour</a:t>
                      </a:r>
                      <a:r>
                        <a:rPr dirty="0" sz="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change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activities.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381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73469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Weekly</a:t>
                      </a:r>
                      <a:r>
                        <a:rPr dirty="0" sz="8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(Weeks</a:t>
                      </a:r>
                      <a:r>
                        <a:rPr dirty="0" sz="800" spc="-3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3–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10)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Challenges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reminders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Deliver</a:t>
                      </a:r>
                      <a:r>
                        <a:rPr dirty="0" sz="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motivational</a:t>
                      </a:r>
                      <a:r>
                        <a:rPr dirty="0" sz="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challenges,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 marR="62865">
                        <a:lnSpc>
                          <a:spcPct val="114999"/>
                        </a:lnSpc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progress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feedback,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reminder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notifications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to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encourage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continued</a:t>
                      </a:r>
                      <a:r>
                        <a:rPr dirty="0" sz="800" spc="-5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participation.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43751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Final</a:t>
                      </a:r>
                      <a:r>
                        <a:rPr dirty="0" sz="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assessment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Collect</a:t>
                      </a:r>
                      <a:r>
                        <a:rPr dirty="0" sz="800" spc="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post-intervention</a:t>
                      </a:r>
                      <a:r>
                        <a:rPr dirty="0" sz="8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data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 marR="285115">
                        <a:lnSpc>
                          <a:spcPct val="114999"/>
                        </a:lnSpc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compare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outcomes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with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baseline</a:t>
                      </a:r>
                      <a:r>
                        <a:rPr dirty="0" sz="800" spc="-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measurements.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CCCF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  <a:tr h="58547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Week</a:t>
                      </a:r>
                      <a:r>
                        <a:rPr dirty="0" sz="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800" spc="-3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12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71E42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 spc="-10">
                          <a:latin typeface="Arial MT"/>
                          <a:cs typeface="Arial MT"/>
                        </a:rPr>
                        <a:t>Evaluation</a:t>
                      </a:r>
                      <a:r>
                        <a:rPr dirty="0" sz="800" spc="3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report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Analyse</a:t>
                      </a:r>
                      <a:r>
                        <a:rPr dirty="0" sz="800" spc="-4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findings,</a:t>
                      </a:r>
                      <a:r>
                        <a:rPr dirty="0" sz="800" spc="-4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evaluate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68580" marR="166370">
                        <a:lnSpc>
                          <a:spcPct val="114999"/>
                        </a:lnSpc>
                      </a:pPr>
                      <a:r>
                        <a:rPr dirty="0" sz="800">
                          <a:latin typeface="Arial MT"/>
                          <a:cs typeface="Arial MT"/>
                        </a:rPr>
                        <a:t>intervention</a:t>
                      </a:r>
                      <a:r>
                        <a:rPr dirty="0" sz="800" spc="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effectiveness,</a:t>
                      </a:r>
                      <a:r>
                        <a:rPr dirty="0" sz="8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and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 prepare</a:t>
                      </a:r>
                      <a:r>
                        <a:rPr dirty="0" sz="800" spc="-1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the</a:t>
                      </a:r>
                      <a:r>
                        <a:rPr dirty="0" sz="800" spc="-3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final</a:t>
                      </a:r>
                      <a:r>
                        <a:rPr dirty="0" sz="800" spc="-20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>
                          <a:latin typeface="Arial MT"/>
                          <a:cs typeface="Arial MT"/>
                        </a:rPr>
                        <a:t>project</a:t>
                      </a:r>
                      <a:r>
                        <a:rPr dirty="0" sz="800" spc="-2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800" spc="-10">
                          <a:latin typeface="Arial MT"/>
                          <a:cs typeface="Arial MT"/>
                        </a:rPr>
                        <a:t>report.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B="0" marT="444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3E7E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B71E42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  <p:sp>
        <p:nvSpPr>
          <p:cNvPr id="9" name="object 9"/>
          <p:cNvSpPr txBox="1"/>
          <p:nvPr/>
        </p:nvSpPr>
        <p:spPr>
          <a:xfrm>
            <a:off x="2617470" y="5494731"/>
            <a:ext cx="187325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Self-</a:t>
            </a:r>
            <a:r>
              <a:rPr dirty="0" sz="1400" spc="-10">
                <a:latin typeface="Arial MT"/>
                <a:cs typeface="Arial MT"/>
              </a:rPr>
              <a:t>developed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126483"/>
              <a:ext cx="12191999" cy="73151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6121653"/>
              <a:ext cx="12192000" cy="12700"/>
            </a:xfrm>
            <a:custGeom>
              <a:avLst/>
              <a:gdLst/>
              <a:ahLst/>
              <a:cxnLst/>
              <a:rect l="l" t="t" r="r" b="b"/>
              <a:pathLst>
                <a:path w="12192000" h="12700">
                  <a:moveTo>
                    <a:pt x="0" y="12700"/>
                  </a:moveTo>
                  <a:lnTo>
                    <a:pt x="12192000" y="12700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12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1454658" y="1847850"/>
              <a:ext cx="6075680" cy="0"/>
            </a:xfrm>
            <a:custGeom>
              <a:avLst/>
              <a:gdLst/>
              <a:ahLst/>
              <a:cxnLst/>
              <a:rect l="l" t="t" r="r" b="b"/>
              <a:pathLst>
                <a:path w="6075680" h="0">
                  <a:moveTo>
                    <a:pt x="0" y="0"/>
                  </a:moveTo>
                  <a:lnTo>
                    <a:pt x="6075425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530477" y="776427"/>
            <a:ext cx="254254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50" b="0">
                <a:solidFill>
                  <a:srgbClr val="000000"/>
                </a:solidFill>
                <a:latin typeface="Arial MT"/>
                <a:cs typeface="Arial MT"/>
              </a:rPr>
              <a:t>EVALUATION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53897" y="2010941"/>
            <a:ext cx="6368415" cy="3408045"/>
          </a:xfrm>
          <a:prstGeom prst="rect">
            <a:avLst/>
          </a:prstGeom>
        </p:spPr>
        <p:txBody>
          <a:bodyPr wrap="square" lIns="0" tIns="69850" rIns="0" bIns="0" rtlCol="0" vert="horz">
            <a:spAutoFit/>
          </a:bodyPr>
          <a:lstStyle/>
          <a:p>
            <a:pPr algn="just" marL="240029" indent="-227329">
              <a:lnSpc>
                <a:spcPct val="100000"/>
              </a:lnSpc>
              <a:spcBef>
                <a:spcPts val="550"/>
              </a:spcBef>
              <a:buClr>
                <a:srgbClr val="B71E42"/>
              </a:buClr>
              <a:buChar char="•"/>
              <a:tabLst>
                <a:tab pos="240029" algn="l"/>
              </a:tabLst>
            </a:pPr>
            <a:r>
              <a:rPr dirty="0" sz="1900">
                <a:latin typeface="Arial MT"/>
                <a:cs typeface="Arial MT"/>
              </a:rPr>
              <a:t>Through</a:t>
            </a:r>
            <a:r>
              <a:rPr dirty="0" sz="1900" spc="30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evaluation,</a:t>
            </a:r>
            <a:r>
              <a:rPr dirty="0" sz="1900" spc="30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one</a:t>
            </a:r>
            <a:r>
              <a:rPr dirty="0" sz="1900" spc="3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would</a:t>
            </a:r>
            <a:r>
              <a:rPr dirty="0" sz="1900" spc="2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know</a:t>
            </a:r>
            <a:r>
              <a:rPr dirty="0" sz="1900" spc="29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that</a:t>
            </a:r>
            <a:r>
              <a:rPr dirty="0" sz="1900" spc="29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29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intended</a:t>
            </a:r>
            <a:endParaRPr sz="1900">
              <a:latin typeface="Arial MT"/>
              <a:cs typeface="Arial MT"/>
            </a:endParaRPr>
          </a:p>
          <a:p>
            <a:pPr algn="just" marL="241300">
              <a:lnSpc>
                <a:spcPct val="100000"/>
              </a:lnSpc>
              <a:spcBef>
                <a:spcPts val="459"/>
              </a:spcBef>
            </a:pPr>
            <a:r>
              <a:rPr dirty="0" sz="1900">
                <a:latin typeface="Arial MT"/>
                <a:cs typeface="Arial MT"/>
              </a:rPr>
              <a:t>health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promotion</a:t>
            </a:r>
            <a:r>
              <a:rPr dirty="0" sz="1900" spc="-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effects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of</a:t>
            </a:r>
            <a:r>
              <a:rPr dirty="0" sz="1900" spc="-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-6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ScreenSmart.</a:t>
            </a:r>
            <a:endParaRPr sz="1900">
              <a:latin typeface="Arial MT"/>
              <a:cs typeface="Arial MT"/>
            </a:endParaRPr>
          </a:p>
          <a:p>
            <a:pPr algn="just" marL="240029" marR="5080" indent="-227329">
              <a:lnSpc>
                <a:spcPct val="120000"/>
              </a:lnSpc>
              <a:spcBef>
                <a:spcPts val="994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900">
                <a:latin typeface="Arial MT"/>
                <a:cs typeface="Arial MT"/>
              </a:rPr>
              <a:t>Research</a:t>
            </a:r>
            <a:r>
              <a:rPr dirty="0" sz="1900" spc="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indicates</a:t>
            </a:r>
            <a:r>
              <a:rPr dirty="0" sz="1900" spc="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that</a:t>
            </a:r>
            <a:r>
              <a:rPr dirty="0" sz="1900" spc="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digital</a:t>
            </a:r>
            <a:r>
              <a:rPr dirty="0" sz="1900" spc="114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health</a:t>
            </a:r>
            <a:r>
              <a:rPr dirty="0" sz="1900" spc="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interventions</a:t>
            </a:r>
            <a:r>
              <a:rPr dirty="0" sz="1900" spc="114">
                <a:latin typeface="Arial MT"/>
                <a:cs typeface="Arial MT"/>
              </a:rPr>
              <a:t> </a:t>
            </a:r>
            <a:r>
              <a:rPr dirty="0" sz="1900" spc="-20">
                <a:latin typeface="Arial MT"/>
                <a:cs typeface="Arial MT"/>
              </a:rPr>
              <a:t>have </a:t>
            </a:r>
            <a:r>
              <a:rPr dirty="0" sz="1900" spc="-20">
                <a:latin typeface="Arial MT"/>
                <a:cs typeface="Arial MT"/>
              </a:rPr>
              <a:t>	</a:t>
            </a: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2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potential</a:t>
            </a:r>
            <a:r>
              <a:rPr dirty="0" sz="1900" spc="27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26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enhance</a:t>
            </a:r>
            <a:r>
              <a:rPr dirty="0" sz="1900" spc="27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wellbeing</a:t>
            </a:r>
            <a:r>
              <a:rPr dirty="0" sz="1900" spc="26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or</a:t>
            </a:r>
            <a:r>
              <a:rPr dirty="0" sz="1900" spc="26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self-management </a:t>
            </a:r>
            <a:r>
              <a:rPr dirty="0" sz="1900" spc="-10">
                <a:latin typeface="Arial MT"/>
                <a:cs typeface="Arial MT"/>
              </a:rPr>
              <a:t>	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10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long-</a:t>
            </a:r>
            <a:r>
              <a:rPr dirty="0" sz="1900">
                <a:latin typeface="Arial MT"/>
                <a:cs typeface="Arial MT"/>
              </a:rPr>
              <a:t>term</a:t>
            </a:r>
            <a:r>
              <a:rPr dirty="0" sz="1900" spc="13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health</a:t>
            </a:r>
            <a:r>
              <a:rPr dirty="0" sz="1900" spc="1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outcomes</a:t>
            </a:r>
            <a:r>
              <a:rPr dirty="0" sz="1900" spc="12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1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improving</a:t>
            </a:r>
            <a:r>
              <a:rPr dirty="0" sz="1900" spc="1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adherence </a:t>
            </a:r>
            <a:r>
              <a:rPr dirty="0" sz="1900" spc="-10">
                <a:latin typeface="Arial MT"/>
                <a:cs typeface="Arial MT"/>
              </a:rPr>
              <a:t>	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healthy</a:t>
            </a:r>
            <a:r>
              <a:rPr dirty="0" sz="1900" spc="-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behaviour</a:t>
            </a:r>
            <a:r>
              <a:rPr dirty="0" sz="1900" spc="1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by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20-</a:t>
            </a:r>
            <a:r>
              <a:rPr dirty="0" sz="1900">
                <a:latin typeface="Arial MT"/>
                <a:cs typeface="Arial MT"/>
              </a:rPr>
              <a:t>30%</a:t>
            </a:r>
            <a:r>
              <a:rPr dirty="0" sz="1900" spc="-1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(Lu</a:t>
            </a:r>
            <a:r>
              <a:rPr dirty="0" sz="1900" spc="-2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et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al.,</a:t>
            </a:r>
            <a:r>
              <a:rPr dirty="0" sz="1900" spc="-40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2025).</a:t>
            </a:r>
            <a:endParaRPr sz="1900">
              <a:latin typeface="Arial MT"/>
              <a:cs typeface="Arial MT"/>
            </a:endParaRPr>
          </a:p>
          <a:p>
            <a:pPr algn="just" marL="240029" marR="5715" indent="-227329">
              <a:lnSpc>
                <a:spcPct val="120000"/>
              </a:lnSpc>
              <a:spcBef>
                <a:spcPts val="1010"/>
              </a:spcBef>
              <a:buClr>
                <a:srgbClr val="B71E42"/>
              </a:buClr>
              <a:buChar char="•"/>
              <a:tabLst>
                <a:tab pos="241300" algn="l"/>
              </a:tabLst>
            </a:pPr>
            <a:r>
              <a:rPr dirty="0" sz="1900">
                <a:latin typeface="Arial MT"/>
                <a:cs typeface="Arial MT"/>
              </a:rPr>
              <a:t>The</a:t>
            </a:r>
            <a:r>
              <a:rPr dirty="0" sz="1900" spc="340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government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has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indicated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that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digital</a:t>
            </a:r>
            <a:r>
              <a:rPr dirty="0" sz="1900" spc="340">
                <a:latin typeface="Arial MT"/>
                <a:cs typeface="Arial MT"/>
              </a:rPr>
              <a:t>  </a:t>
            </a:r>
            <a:r>
              <a:rPr dirty="0" sz="1900" spc="-10">
                <a:latin typeface="Arial MT"/>
                <a:cs typeface="Arial MT"/>
              </a:rPr>
              <a:t>health </a:t>
            </a:r>
            <a:r>
              <a:rPr dirty="0" sz="1900" spc="-10">
                <a:latin typeface="Arial MT"/>
                <a:cs typeface="Arial MT"/>
              </a:rPr>
              <a:t>	</a:t>
            </a:r>
            <a:r>
              <a:rPr dirty="0" sz="1900">
                <a:latin typeface="Arial MT"/>
                <a:cs typeface="Arial MT"/>
              </a:rPr>
              <a:t>technologies</a:t>
            </a:r>
            <a:r>
              <a:rPr dirty="0" sz="1900" spc="350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should</a:t>
            </a:r>
            <a:r>
              <a:rPr dirty="0" sz="1900" spc="350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be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carefully</a:t>
            </a:r>
            <a:r>
              <a:rPr dirty="0" sz="1900" spc="350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assessed</a:t>
            </a:r>
            <a:r>
              <a:rPr dirty="0" sz="1900" spc="340">
                <a:latin typeface="Arial MT"/>
                <a:cs typeface="Arial MT"/>
              </a:rPr>
              <a:t>  </a:t>
            </a:r>
            <a:r>
              <a:rPr dirty="0" sz="1900">
                <a:latin typeface="Arial MT"/>
                <a:cs typeface="Arial MT"/>
              </a:rPr>
              <a:t>to</a:t>
            </a:r>
            <a:r>
              <a:rPr dirty="0" sz="1900" spc="345">
                <a:latin typeface="Arial MT"/>
                <a:cs typeface="Arial MT"/>
              </a:rPr>
              <a:t>  </a:t>
            </a:r>
            <a:r>
              <a:rPr dirty="0" sz="1900" spc="-25">
                <a:latin typeface="Arial MT"/>
                <a:cs typeface="Arial MT"/>
              </a:rPr>
              <a:t>be </a:t>
            </a:r>
            <a:r>
              <a:rPr dirty="0" sz="1900" spc="-25">
                <a:latin typeface="Arial MT"/>
                <a:cs typeface="Arial MT"/>
              </a:rPr>
              <a:t>	</a:t>
            </a:r>
            <a:r>
              <a:rPr dirty="0" sz="1900">
                <a:latin typeface="Arial MT"/>
                <a:cs typeface="Arial MT"/>
              </a:rPr>
              <a:t>effective,</a:t>
            </a:r>
            <a:r>
              <a:rPr dirty="0" sz="1900" spc="-50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safe</a:t>
            </a:r>
            <a:r>
              <a:rPr dirty="0" sz="1900" spc="-4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and</a:t>
            </a:r>
            <a:r>
              <a:rPr dirty="0" sz="1900" spc="-55">
                <a:latin typeface="Arial MT"/>
                <a:cs typeface="Arial MT"/>
              </a:rPr>
              <a:t> </a:t>
            </a:r>
            <a:r>
              <a:rPr dirty="0" sz="1900">
                <a:latin typeface="Arial MT"/>
                <a:cs typeface="Arial MT"/>
              </a:rPr>
              <a:t>deliver</a:t>
            </a:r>
            <a:r>
              <a:rPr dirty="0" sz="1900" spc="-25">
                <a:latin typeface="Arial MT"/>
                <a:cs typeface="Arial MT"/>
              </a:rPr>
              <a:t> </a:t>
            </a:r>
            <a:r>
              <a:rPr dirty="0" sz="1900" spc="-10">
                <a:latin typeface="Arial MT"/>
                <a:cs typeface="Arial MT"/>
              </a:rPr>
              <a:t>value.</a:t>
            </a:r>
            <a:endParaRPr sz="19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530083" y="1788160"/>
            <a:ext cx="4185285" cy="3742690"/>
            <a:chOff x="7530083" y="1788160"/>
            <a:chExt cx="4185285" cy="374269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57159" y="2014728"/>
              <a:ext cx="3729228" cy="3287267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7530084" y="1788159"/>
              <a:ext cx="4185285" cy="3742690"/>
            </a:xfrm>
            <a:custGeom>
              <a:avLst/>
              <a:gdLst/>
              <a:ahLst/>
              <a:cxnLst/>
              <a:rect l="l" t="t" r="r" b="b"/>
              <a:pathLst>
                <a:path w="4185284" h="3742690">
                  <a:moveTo>
                    <a:pt x="4002024" y="182880"/>
                  </a:moveTo>
                  <a:lnTo>
                    <a:pt x="182880" y="182880"/>
                  </a:lnTo>
                  <a:lnTo>
                    <a:pt x="182880" y="228600"/>
                  </a:lnTo>
                  <a:lnTo>
                    <a:pt x="182880" y="3514090"/>
                  </a:lnTo>
                  <a:lnTo>
                    <a:pt x="182880" y="3559810"/>
                  </a:lnTo>
                  <a:lnTo>
                    <a:pt x="4002024" y="3559810"/>
                  </a:lnTo>
                  <a:lnTo>
                    <a:pt x="4002024" y="3514090"/>
                  </a:lnTo>
                  <a:lnTo>
                    <a:pt x="228600" y="3514090"/>
                  </a:lnTo>
                  <a:lnTo>
                    <a:pt x="228600" y="228600"/>
                  </a:lnTo>
                  <a:lnTo>
                    <a:pt x="3956304" y="228600"/>
                  </a:lnTo>
                  <a:lnTo>
                    <a:pt x="3956304" y="3513836"/>
                  </a:lnTo>
                  <a:lnTo>
                    <a:pt x="4002024" y="3513848"/>
                  </a:lnTo>
                  <a:lnTo>
                    <a:pt x="4002024" y="228600"/>
                  </a:lnTo>
                  <a:lnTo>
                    <a:pt x="4002024" y="228092"/>
                  </a:lnTo>
                  <a:lnTo>
                    <a:pt x="4002024" y="182880"/>
                  </a:lnTo>
                  <a:close/>
                </a:path>
                <a:path w="4185284" h="3742690">
                  <a:moveTo>
                    <a:pt x="4184904" y="0"/>
                  </a:moveTo>
                  <a:lnTo>
                    <a:pt x="0" y="0"/>
                  </a:lnTo>
                  <a:lnTo>
                    <a:pt x="0" y="137160"/>
                  </a:lnTo>
                  <a:lnTo>
                    <a:pt x="0" y="3605530"/>
                  </a:lnTo>
                  <a:lnTo>
                    <a:pt x="0" y="3742690"/>
                  </a:lnTo>
                  <a:lnTo>
                    <a:pt x="4184904" y="3742690"/>
                  </a:lnTo>
                  <a:lnTo>
                    <a:pt x="4184904" y="3605530"/>
                  </a:lnTo>
                  <a:lnTo>
                    <a:pt x="137160" y="3605530"/>
                  </a:lnTo>
                  <a:lnTo>
                    <a:pt x="137160" y="137160"/>
                  </a:lnTo>
                  <a:lnTo>
                    <a:pt x="4047744" y="137160"/>
                  </a:lnTo>
                  <a:lnTo>
                    <a:pt x="4047744" y="3605276"/>
                  </a:lnTo>
                  <a:lnTo>
                    <a:pt x="4184904" y="3605276"/>
                  </a:lnTo>
                  <a:lnTo>
                    <a:pt x="4184904" y="137160"/>
                  </a:lnTo>
                  <a:lnTo>
                    <a:pt x="4184904" y="136652"/>
                  </a:lnTo>
                  <a:lnTo>
                    <a:pt x="418490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8924035" y="5646826"/>
            <a:ext cx="196850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4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(Lin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et</a:t>
            </a:r>
            <a:r>
              <a:rPr dirty="0" sz="1400" spc="-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al.,</a:t>
            </a:r>
            <a:r>
              <a:rPr dirty="0" sz="1400" spc="-3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2026)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35620" y="2279726"/>
            <a:ext cx="2309495" cy="1392555"/>
          </a:xfrm>
          <a:prstGeom prst="rect">
            <a:avLst/>
          </a:prstGeom>
        </p:spPr>
        <p:txBody>
          <a:bodyPr wrap="square" lIns="0" tIns="67945" rIns="0" bIns="0" rtlCol="0" vert="horz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dirty="0" sz="3200">
                <a:latin typeface="Arial MT"/>
                <a:cs typeface="Arial MT"/>
              </a:rPr>
              <a:t>KEY</a:t>
            </a:r>
            <a:r>
              <a:rPr dirty="0" sz="3200" spc="-125">
                <a:latin typeface="Arial MT"/>
                <a:cs typeface="Arial MT"/>
              </a:rPr>
              <a:t> </a:t>
            </a:r>
            <a:r>
              <a:rPr dirty="0" sz="3200" spc="-10">
                <a:latin typeface="Arial MT"/>
                <a:cs typeface="Arial MT"/>
              </a:rPr>
              <a:t>TAKE-</a:t>
            </a:r>
            <a:r>
              <a:rPr dirty="0" sz="3200" spc="-20">
                <a:latin typeface="Arial MT"/>
                <a:cs typeface="Arial MT"/>
              </a:rPr>
              <a:t>HOME </a:t>
            </a:r>
            <a:r>
              <a:rPr dirty="0" sz="3200" spc="-10">
                <a:latin typeface="Arial MT"/>
                <a:cs typeface="Arial MT"/>
              </a:rPr>
              <a:t>MESSAGES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556754" y="2146554"/>
            <a:ext cx="3157855" cy="0"/>
          </a:xfrm>
          <a:custGeom>
            <a:avLst/>
            <a:gdLst/>
            <a:ahLst/>
            <a:cxnLst/>
            <a:rect l="l" t="t" r="r" b="b"/>
            <a:pathLst>
              <a:path w="3157854" h="0">
                <a:moveTo>
                  <a:pt x="0" y="0"/>
                </a:moveTo>
                <a:lnTo>
                  <a:pt x="3157601" y="0"/>
                </a:lnTo>
              </a:path>
            </a:pathLst>
          </a:custGeom>
          <a:ln w="31750">
            <a:solidFill>
              <a:srgbClr val="B71E4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049773" y="1060831"/>
            <a:ext cx="1962150" cy="73215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385"/>
              </a:spcBef>
            </a:pPr>
            <a:r>
              <a:rPr dirty="0" sz="1700" spc="-10">
                <a:latin typeface="Arial MT"/>
                <a:cs typeface="Arial MT"/>
              </a:rPr>
              <a:t>ScreenSmart intervention </a:t>
            </a:r>
            <a:r>
              <a:rPr dirty="0" sz="1700">
                <a:latin typeface="Arial MT"/>
                <a:cs typeface="Arial MT"/>
              </a:rPr>
              <a:t>illustrates</a:t>
            </a:r>
            <a:r>
              <a:rPr dirty="0" sz="1700" spc="-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1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use</a:t>
            </a:r>
            <a:r>
              <a:rPr dirty="0" sz="1700" spc="-1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of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49773" y="1729867"/>
            <a:ext cx="196278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361440" algn="l"/>
              </a:tabLst>
            </a:pPr>
            <a:r>
              <a:rPr dirty="0" sz="1700" spc="-10">
                <a:latin typeface="Arial MT"/>
                <a:cs typeface="Arial MT"/>
              </a:rPr>
              <a:t>digital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health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49773" y="1953590"/>
            <a:ext cx="1958975" cy="285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766570" algn="l"/>
              </a:tabLst>
            </a:pPr>
            <a:r>
              <a:rPr dirty="0" sz="1700" spc="-10">
                <a:latin typeface="Arial MT"/>
                <a:cs typeface="Arial MT"/>
              </a:rPr>
              <a:t>technologies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to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049773" y="2178176"/>
            <a:ext cx="196342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20775" algn="l"/>
              </a:tabLst>
            </a:pPr>
            <a:r>
              <a:rPr dirty="0" sz="1700" spc="-10">
                <a:latin typeface="Arial MT"/>
                <a:cs typeface="Arial MT"/>
              </a:rPr>
              <a:t>promote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healthier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49773" y="2400681"/>
            <a:ext cx="1962150" cy="509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ts val="1900"/>
              </a:lnSpc>
              <a:spcBef>
                <a:spcPts val="105"/>
              </a:spcBef>
              <a:tabLst>
                <a:tab pos="1768475" algn="l"/>
              </a:tabLst>
            </a:pPr>
            <a:r>
              <a:rPr dirty="0" sz="1700" spc="-10">
                <a:latin typeface="Arial MT"/>
                <a:cs typeface="Arial MT"/>
              </a:rPr>
              <a:t>usage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of</a:t>
            </a:r>
            <a:endParaRPr sz="1700">
              <a:latin typeface="Arial MT"/>
              <a:cs typeface="Arial MT"/>
            </a:endParaRPr>
          </a:p>
          <a:p>
            <a:pPr marL="12700">
              <a:lnSpc>
                <a:spcPts val="1900"/>
              </a:lnSpc>
            </a:pPr>
            <a:r>
              <a:rPr dirty="0" sz="1700" spc="-10">
                <a:latin typeface="Arial MT"/>
                <a:cs typeface="Arial MT"/>
              </a:rPr>
              <a:t>technology..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420804" y="3153219"/>
            <a:ext cx="1022350" cy="1547495"/>
            <a:chOff x="5420804" y="3153219"/>
            <a:chExt cx="1022350" cy="1547495"/>
          </a:xfrm>
        </p:grpSpPr>
        <p:sp>
          <p:nvSpPr>
            <p:cNvPr id="10" name="object 10"/>
            <p:cNvSpPr/>
            <p:nvPr/>
          </p:nvSpPr>
          <p:spPr>
            <a:xfrm>
              <a:off x="5428741" y="3161157"/>
              <a:ext cx="1006475" cy="1531620"/>
            </a:xfrm>
            <a:custGeom>
              <a:avLst/>
              <a:gdLst/>
              <a:ahLst/>
              <a:cxnLst/>
              <a:rect l="l" t="t" r="r" b="b"/>
              <a:pathLst>
                <a:path w="1006475" h="1531620">
                  <a:moveTo>
                    <a:pt x="622808" y="0"/>
                  </a:moveTo>
                  <a:lnTo>
                    <a:pt x="616499" y="49084"/>
                  </a:lnTo>
                  <a:lnTo>
                    <a:pt x="608781" y="97855"/>
                  </a:lnTo>
                  <a:lnTo>
                    <a:pt x="599666" y="146286"/>
                  </a:lnTo>
                  <a:lnTo>
                    <a:pt x="589168" y="194347"/>
                  </a:lnTo>
                  <a:lnTo>
                    <a:pt x="577301" y="242010"/>
                  </a:lnTo>
                  <a:lnTo>
                    <a:pt x="564076" y="289249"/>
                  </a:lnTo>
                  <a:lnTo>
                    <a:pt x="549509" y="336034"/>
                  </a:lnTo>
                  <a:lnTo>
                    <a:pt x="533612" y="382338"/>
                  </a:lnTo>
                  <a:lnTo>
                    <a:pt x="516399" y="428134"/>
                  </a:lnTo>
                  <a:lnTo>
                    <a:pt x="497882" y="473391"/>
                  </a:lnTo>
                  <a:lnTo>
                    <a:pt x="478076" y="518084"/>
                  </a:lnTo>
                  <a:lnTo>
                    <a:pt x="456993" y="562184"/>
                  </a:lnTo>
                  <a:lnTo>
                    <a:pt x="434647" y="605662"/>
                  </a:lnTo>
                  <a:lnTo>
                    <a:pt x="411051" y="648491"/>
                  </a:lnTo>
                  <a:lnTo>
                    <a:pt x="386219" y="690644"/>
                  </a:lnTo>
                  <a:lnTo>
                    <a:pt x="360164" y="732091"/>
                  </a:lnTo>
                  <a:lnTo>
                    <a:pt x="332899" y="772805"/>
                  </a:lnTo>
                  <a:lnTo>
                    <a:pt x="304438" y="812757"/>
                  </a:lnTo>
                  <a:lnTo>
                    <a:pt x="274793" y="851921"/>
                  </a:lnTo>
                  <a:lnTo>
                    <a:pt x="243979" y="890268"/>
                  </a:lnTo>
                  <a:lnTo>
                    <a:pt x="212009" y="927769"/>
                  </a:lnTo>
                  <a:lnTo>
                    <a:pt x="178896" y="964397"/>
                  </a:lnTo>
                  <a:lnTo>
                    <a:pt x="144653" y="1000124"/>
                  </a:lnTo>
                  <a:lnTo>
                    <a:pt x="0" y="791082"/>
                  </a:lnTo>
                  <a:lnTo>
                    <a:pt x="12192" y="1362455"/>
                  </a:lnTo>
                  <a:lnTo>
                    <a:pt x="512445" y="1531619"/>
                  </a:lnTo>
                  <a:lnTo>
                    <a:pt x="367411" y="1322069"/>
                  </a:lnTo>
                  <a:lnTo>
                    <a:pt x="403886" y="1286753"/>
                  </a:lnTo>
                  <a:lnTo>
                    <a:pt x="439417" y="1250634"/>
                  </a:lnTo>
                  <a:lnTo>
                    <a:pt x="473994" y="1213730"/>
                  </a:lnTo>
                  <a:lnTo>
                    <a:pt x="507608" y="1176061"/>
                  </a:lnTo>
                  <a:lnTo>
                    <a:pt x="540249" y="1137648"/>
                  </a:lnTo>
                  <a:lnTo>
                    <a:pt x="571907" y="1098509"/>
                  </a:lnTo>
                  <a:lnTo>
                    <a:pt x="602572" y="1058666"/>
                  </a:lnTo>
                  <a:lnTo>
                    <a:pt x="632234" y="1018136"/>
                  </a:lnTo>
                  <a:lnTo>
                    <a:pt x="660884" y="976941"/>
                  </a:lnTo>
                  <a:lnTo>
                    <a:pt x="688512" y="935100"/>
                  </a:lnTo>
                  <a:lnTo>
                    <a:pt x="715107" y="892632"/>
                  </a:lnTo>
                  <a:lnTo>
                    <a:pt x="740661" y="849557"/>
                  </a:lnTo>
                  <a:lnTo>
                    <a:pt x="765164" y="805896"/>
                  </a:lnTo>
                  <a:lnTo>
                    <a:pt x="788605" y="761667"/>
                  </a:lnTo>
                  <a:lnTo>
                    <a:pt x="810975" y="716890"/>
                  </a:lnTo>
                  <a:lnTo>
                    <a:pt x="832265" y="671586"/>
                  </a:lnTo>
                  <a:lnTo>
                    <a:pt x="852464" y="625773"/>
                  </a:lnTo>
                  <a:lnTo>
                    <a:pt x="871562" y="579472"/>
                  </a:lnTo>
                  <a:lnTo>
                    <a:pt x="889550" y="532702"/>
                  </a:lnTo>
                  <a:lnTo>
                    <a:pt x="906418" y="485484"/>
                  </a:lnTo>
                  <a:lnTo>
                    <a:pt x="922157" y="437835"/>
                  </a:lnTo>
                  <a:lnTo>
                    <a:pt x="936756" y="389778"/>
                  </a:lnTo>
                  <a:lnTo>
                    <a:pt x="950205" y="341330"/>
                  </a:lnTo>
                  <a:lnTo>
                    <a:pt x="962496" y="292512"/>
                  </a:lnTo>
                  <a:lnTo>
                    <a:pt x="973618" y="243344"/>
                  </a:lnTo>
                  <a:lnTo>
                    <a:pt x="983561" y="193845"/>
                  </a:lnTo>
                  <a:lnTo>
                    <a:pt x="992315" y="144035"/>
                  </a:lnTo>
                  <a:lnTo>
                    <a:pt x="999872" y="93933"/>
                  </a:lnTo>
                  <a:lnTo>
                    <a:pt x="1006221" y="43560"/>
                  </a:lnTo>
                  <a:lnTo>
                    <a:pt x="622808" y="0"/>
                  </a:lnTo>
                  <a:close/>
                </a:path>
              </a:pathLst>
            </a:custGeom>
            <a:solidFill>
              <a:srgbClr val="DE468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/>
            <p:cNvSpPr/>
            <p:nvPr/>
          </p:nvSpPr>
          <p:spPr>
            <a:xfrm>
              <a:off x="5428741" y="3161157"/>
              <a:ext cx="1006475" cy="1531620"/>
            </a:xfrm>
            <a:custGeom>
              <a:avLst/>
              <a:gdLst/>
              <a:ahLst/>
              <a:cxnLst/>
              <a:rect l="l" t="t" r="r" b="b"/>
              <a:pathLst>
                <a:path w="1006475" h="1531620">
                  <a:moveTo>
                    <a:pt x="1006221" y="43560"/>
                  </a:moveTo>
                  <a:lnTo>
                    <a:pt x="999872" y="93933"/>
                  </a:lnTo>
                  <a:lnTo>
                    <a:pt x="992315" y="144035"/>
                  </a:lnTo>
                  <a:lnTo>
                    <a:pt x="983561" y="193845"/>
                  </a:lnTo>
                  <a:lnTo>
                    <a:pt x="973618" y="243344"/>
                  </a:lnTo>
                  <a:lnTo>
                    <a:pt x="962496" y="292512"/>
                  </a:lnTo>
                  <a:lnTo>
                    <a:pt x="950205" y="341330"/>
                  </a:lnTo>
                  <a:lnTo>
                    <a:pt x="936756" y="389778"/>
                  </a:lnTo>
                  <a:lnTo>
                    <a:pt x="922157" y="437835"/>
                  </a:lnTo>
                  <a:lnTo>
                    <a:pt x="906418" y="485484"/>
                  </a:lnTo>
                  <a:lnTo>
                    <a:pt x="889550" y="532702"/>
                  </a:lnTo>
                  <a:lnTo>
                    <a:pt x="871562" y="579472"/>
                  </a:lnTo>
                  <a:lnTo>
                    <a:pt x="852464" y="625773"/>
                  </a:lnTo>
                  <a:lnTo>
                    <a:pt x="832265" y="671586"/>
                  </a:lnTo>
                  <a:lnTo>
                    <a:pt x="810975" y="716890"/>
                  </a:lnTo>
                  <a:lnTo>
                    <a:pt x="788605" y="761667"/>
                  </a:lnTo>
                  <a:lnTo>
                    <a:pt x="765164" y="805896"/>
                  </a:lnTo>
                  <a:lnTo>
                    <a:pt x="740661" y="849557"/>
                  </a:lnTo>
                  <a:lnTo>
                    <a:pt x="715107" y="892632"/>
                  </a:lnTo>
                  <a:lnTo>
                    <a:pt x="688512" y="935100"/>
                  </a:lnTo>
                  <a:lnTo>
                    <a:pt x="660884" y="976941"/>
                  </a:lnTo>
                  <a:lnTo>
                    <a:pt x="632234" y="1018136"/>
                  </a:lnTo>
                  <a:lnTo>
                    <a:pt x="602572" y="1058666"/>
                  </a:lnTo>
                  <a:lnTo>
                    <a:pt x="571907" y="1098509"/>
                  </a:lnTo>
                  <a:lnTo>
                    <a:pt x="540249" y="1137648"/>
                  </a:lnTo>
                  <a:lnTo>
                    <a:pt x="507608" y="1176061"/>
                  </a:lnTo>
                  <a:lnTo>
                    <a:pt x="473994" y="1213730"/>
                  </a:lnTo>
                  <a:lnTo>
                    <a:pt x="439417" y="1250634"/>
                  </a:lnTo>
                  <a:lnTo>
                    <a:pt x="403886" y="1286753"/>
                  </a:lnTo>
                  <a:lnTo>
                    <a:pt x="367411" y="1322069"/>
                  </a:lnTo>
                  <a:lnTo>
                    <a:pt x="512445" y="1531619"/>
                  </a:lnTo>
                  <a:lnTo>
                    <a:pt x="12192" y="1362455"/>
                  </a:lnTo>
                  <a:lnTo>
                    <a:pt x="0" y="791082"/>
                  </a:lnTo>
                  <a:lnTo>
                    <a:pt x="144653" y="1000124"/>
                  </a:lnTo>
                  <a:lnTo>
                    <a:pt x="178896" y="964397"/>
                  </a:lnTo>
                  <a:lnTo>
                    <a:pt x="212009" y="927769"/>
                  </a:lnTo>
                  <a:lnTo>
                    <a:pt x="243979" y="890268"/>
                  </a:lnTo>
                  <a:lnTo>
                    <a:pt x="274793" y="851921"/>
                  </a:lnTo>
                  <a:lnTo>
                    <a:pt x="304438" y="812757"/>
                  </a:lnTo>
                  <a:lnTo>
                    <a:pt x="332899" y="772805"/>
                  </a:lnTo>
                  <a:lnTo>
                    <a:pt x="360164" y="732091"/>
                  </a:lnTo>
                  <a:lnTo>
                    <a:pt x="386219" y="690644"/>
                  </a:lnTo>
                  <a:lnTo>
                    <a:pt x="411051" y="648491"/>
                  </a:lnTo>
                  <a:lnTo>
                    <a:pt x="434647" y="605662"/>
                  </a:lnTo>
                  <a:lnTo>
                    <a:pt x="456993" y="562184"/>
                  </a:lnTo>
                  <a:lnTo>
                    <a:pt x="478076" y="518084"/>
                  </a:lnTo>
                  <a:lnTo>
                    <a:pt x="497882" y="473391"/>
                  </a:lnTo>
                  <a:lnTo>
                    <a:pt x="516399" y="428134"/>
                  </a:lnTo>
                  <a:lnTo>
                    <a:pt x="533612" y="382338"/>
                  </a:lnTo>
                  <a:lnTo>
                    <a:pt x="549509" y="336034"/>
                  </a:lnTo>
                  <a:lnTo>
                    <a:pt x="564076" y="289249"/>
                  </a:lnTo>
                  <a:lnTo>
                    <a:pt x="577301" y="242010"/>
                  </a:lnTo>
                  <a:lnTo>
                    <a:pt x="589168" y="194347"/>
                  </a:lnTo>
                  <a:lnTo>
                    <a:pt x="599666" y="146286"/>
                  </a:lnTo>
                  <a:lnTo>
                    <a:pt x="608781" y="97855"/>
                  </a:lnTo>
                  <a:lnTo>
                    <a:pt x="616499" y="49084"/>
                  </a:lnTo>
                  <a:lnTo>
                    <a:pt x="622808" y="0"/>
                  </a:lnTo>
                  <a:lnTo>
                    <a:pt x="1006221" y="43560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/>
          <p:cNvSpPr txBox="1"/>
          <p:nvPr/>
        </p:nvSpPr>
        <p:spPr>
          <a:xfrm>
            <a:off x="3488816" y="3721100"/>
            <a:ext cx="1963420" cy="9544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895"/>
              </a:lnSpc>
              <a:spcBef>
                <a:spcPts val="100"/>
              </a:spcBef>
            </a:pPr>
            <a:r>
              <a:rPr dirty="0" sz="1700">
                <a:latin typeface="Arial MT"/>
                <a:cs typeface="Arial MT"/>
              </a:rPr>
              <a:t>PRECEDE-</a:t>
            </a:r>
            <a:endParaRPr sz="1700">
              <a:latin typeface="Arial MT"/>
              <a:cs typeface="Arial MT"/>
            </a:endParaRPr>
          </a:p>
          <a:p>
            <a:pPr algn="just" marL="12700" marR="5080">
              <a:lnSpc>
                <a:spcPct val="86200"/>
              </a:lnSpc>
              <a:spcBef>
                <a:spcPts val="140"/>
              </a:spcBef>
            </a:pPr>
            <a:r>
              <a:rPr dirty="0" sz="1700">
                <a:latin typeface="Arial MT"/>
                <a:cs typeface="Arial MT"/>
              </a:rPr>
              <a:t>PROCEED</a:t>
            </a:r>
            <a:r>
              <a:rPr dirty="0" sz="1700" spc="250">
                <a:latin typeface="Arial MT"/>
                <a:cs typeface="Arial MT"/>
              </a:rPr>
              <a:t>   </a:t>
            </a:r>
            <a:r>
              <a:rPr dirty="0" sz="1700" spc="-10">
                <a:latin typeface="Arial MT"/>
                <a:cs typeface="Arial MT"/>
              </a:rPr>
              <a:t>Model </a:t>
            </a:r>
            <a:r>
              <a:rPr dirty="0" sz="1700">
                <a:latin typeface="Arial MT"/>
                <a:cs typeface="Arial MT"/>
              </a:rPr>
              <a:t>offers</a:t>
            </a:r>
            <a:r>
              <a:rPr dirty="0" sz="1700" spc="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6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planning </a:t>
            </a:r>
            <a:r>
              <a:rPr dirty="0" sz="1700">
                <a:latin typeface="Arial MT"/>
                <a:cs typeface="Arial MT"/>
              </a:rPr>
              <a:t>model,</a:t>
            </a:r>
            <a:r>
              <a:rPr dirty="0" sz="1700" spc="229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235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Health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88816" y="4614164"/>
            <a:ext cx="842644" cy="73215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385"/>
              </a:spcBef>
            </a:pPr>
            <a:r>
              <a:rPr dirty="0" sz="1700" spc="-10">
                <a:latin typeface="Arial MT"/>
                <a:cs typeface="Arial MT"/>
              </a:rPr>
              <a:t>Belief provides power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37938" y="4614164"/>
            <a:ext cx="612775" cy="732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ts val="1900"/>
              </a:lnSpc>
              <a:spcBef>
                <a:spcPts val="100"/>
              </a:spcBef>
            </a:pPr>
            <a:r>
              <a:rPr dirty="0" sz="1700" spc="-10">
                <a:latin typeface="Arial MT"/>
                <a:cs typeface="Arial MT"/>
              </a:rPr>
              <a:t>Model</a:t>
            </a:r>
            <a:endParaRPr sz="1700">
              <a:latin typeface="Arial MT"/>
              <a:cs typeface="Arial MT"/>
            </a:endParaRPr>
          </a:p>
          <a:p>
            <a:pPr algn="r" marR="6350">
              <a:lnSpc>
                <a:spcPts val="1760"/>
              </a:lnSpc>
            </a:pPr>
            <a:r>
              <a:rPr dirty="0" sz="1700" spc="-10">
                <a:latin typeface="Arial MT"/>
                <a:cs typeface="Arial MT"/>
              </a:rPr>
              <a:t>extra</a:t>
            </a:r>
            <a:endParaRPr sz="1700">
              <a:latin typeface="Arial MT"/>
              <a:cs typeface="Arial MT"/>
            </a:endParaRPr>
          </a:p>
          <a:p>
            <a:pPr algn="r" marR="6350">
              <a:lnSpc>
                <a:spcPts val="1895"/>
              </a:lnSpc>
            </a:pPr>
            <a:r>
              <a:rPr dirty="0" sz="1700" spc="-25">
                <a:latin typeface="Arial MT"/>
                <a:cs typeface="Arial MT"/>
              </a:rPr>
              <a:t>to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488816" y="5284978"/>
            <a:ext cx="1963420" cy="73215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385"/>
              </a:spcBef>
              <a:tabLst>
                <a:tab pos="1193165" algn="l"/>
              </a:tabLst>
            </a:pPr>
            <a:r>
              <a:rPr dirty="0" sz="1700" spc="-10">
                <a:latin typeface="Arial MT"/>
                <a:cs typeface="Arial MT"/>
              </a:rPr>
              <a:t>behavioural motivation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(Crosby </a:t>
            </a: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Noar,</a:t>
            </a:r>
            <a:r>
              <a:rPr dirty="0" sz="1700" spc="-7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2011b).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043747" y="3335337"/>
            <a:ext cx="1536065" cy="1511935"/>
            <a:chOff x="2043747" y="3335337"/>
            <a:chExt cx="1536065" cy="1511935"/>
          </a:xfrm>
        </p:grpSpPr>
        <p:sp>
          <p:nvSpPr>
            <p:cNvPr id="17" name="object 17"/>
            <p:cNvSpPr/>
            <p:nvPr/>
          </p:nvSpPr>
          <p:spPr>
            <a:xfrm>
              <a:off x="2051685" y="3343275"/>
              <a:ext cx="1520190" cy="1496060"/>
            </a:xfrm>
            <a:custGeom>
              <a:avLst/>
              <a:gdLst/>
              <a:ahLst/>
              <a:cxnLst/>
              <a:rect l="l" t="t" r="r" b="b"/>
              <a:pathLst>
                <a:path w="1520189" h="1496060">
                  <a:moveTo>
                    <a:pt x="341756" y="0"/>
                  </a:moveTo>
                  <a:lnTo>
                    <a:pt x="0" y="403479"/>
                  </a:lnTo>
                  <a:lnTo>
                    <a:pt x="248919" y="356235"/>
                  </a:lnTo>
                  <a:lnTo>
                    <a:pt x="267370" y="401230"/>
                  </a:lnTo>
                  <a:lnTo>
                    <a:pt x="286876" y="445716"/>
                  </a:lnTo>
                  <a:lnTo>
                    <a:pt x="307423" y="489676"/>
                  </a:lnTo>
                  <a:lnTo>
                    <a:pt x="328999" y="533099"/>
                  </a:lnTo>
                  <a:lnTo>
                    <a:pt x="351589" y="575969"/>
                  </a:lnTo>
                  <a:lnTo>
                    <a:pt x="375182" y="618273"/>
                  </a:lnTo>
                  <a:lnTo>
                    <a:pt x="399762" y="659997"/>
                  </a:lnTo>
                  <a:lnTo>
                    <a:pt x="425317" y="701127"/>
                  </a:lnTo>
                  <a:lnTo>
                    <a:pt x="451834" y="741649"/>
                  </a:lnTo>
                  <a:lnTo>
                    <a:pt x="479299" y="781549"/>
                  </a:lnTo>
                  <a:lnTo>
                    <a:pt x="507698" y="820815"/>
                  </a:lnTo>
                  <a:lnTo>
                    <a:pt x="537019" y="859430"/>
                  </a:lnTo>
                  <a:lnTo>
                    <a:pt x="567248" y="897383"/>
                  </a:lnTo>
                  <a:lnTo>
                    <a:pt x="598371" y="934659"/>
                  </a:lnTo>
                  <a:lnTo>
                    <a:pt x="630376" y="971243"/>
                  </a:lnTo>
                  <a:lnTo>
                    <a:pt x="663248" y="1007123"/>
                  </a:lnTo>
                  <a:lnTo>
                    <a:pt x="696974" y="1042284"/>
                  </a:lnTo>
                  <a:lnTo>
                    <a:pt x="731542" y="1076713"/>
                  </a:lnTo>
                  <a:lnTo>
                    <a:pt x="766937" y="1110395"/>
                  </a:lnTo>
                  <a:lnTo>
                    <a:pt x="803147" y="1143317"/>
                  </a:lnTo>
                  <a:lnTo>
                    <a:pt x="840157" y="1175464"/>
                  </a:lnTo>
                  <a:lnTo>
                    <a:pt x="877955" y="1206824"/>
                  </a:lnTo>
                  <a:lnTo>
                    <a:pt x="916527" y="1237382"/>
                  </a:lnTo>
                  <a:lnTo>
                    <a:pt x="955860" y="1267124"/>
                  </a:lnTo>
                  <a:lnTo>
                    <a:pt x="995940" y="1296036"/>
                  </a:lnTo>
                  <a:lnTo>
                    <a:pt x="1036754" y="1324105"/>
                  </a:lnTo>
                  <a:lnTo>
                    <a:pt x="1078289" y="1351317"/>
                  </a:lnTo>
                  <a:lnTo>
                    <a:pt x="1120531" y="1377657"/>
                  </a:lnTo>
                  <a:lnTo>
                    <a:pt x="1163467" y="1403113"/>
                  </a:lnTo>
                  <a:lnTo>
                    <a:pt x="1207083" y="1427669"/>
                  </a:lnTo>
                  <a:lnTo>
                    <a:pt x="1251367" y="1451312"/>
                  </a:lnTo>
                  <a:lnTo>
                    <a:pt x="1296304" y="1474029"/>
                  </a:lnTo>
                  <a:lnTo>
                    <a:pt x="1341881" y="1495806"/>
                  </a:lnTo>
                  <a:lnTo>
                    <a:pt x="1520063" y="1153033"/>
                  </a:lnTo>
                  <a:lnTo>
                    <a:pt x="1472692" y="1130791"/>
                  </a:lnTo>
                  <a:lnTo>
                    <a:pt x="1426152" y="1107331"/>
                  </a:lnTo>
                  <a:lnTo>
                    <a:pt x="1380464" y="1082676"/>
                  </a:lnTo>
                  <a:lnTo>
                    <a:pt x="1335651" y="1056848"/>
                  </a:lnTo>
                  <a:lnTo>
                    <a:pt x="1291735" y="1029869"/>
                  </a:lnTo>
                  <a:lnTo>
                    <a:pt x="1248739" y="1001761"/>
                  </a:lnTo>
                  <a:lnTo>
                    <a:pt x="1206686" y="972547"/>
                  </a:lnTo>
                  <a:lnTo>
                    <a:pt x="1165598" y="942248"/>
                  </a:lnTo>
                  <a:lnTo>
                    <a:pt x="1125497" y="910887"/>
                  </a:lnTo>
                  <a:lnTo>
                    <a:pt x="1086407" y="878487"/>
                  </a:lnTo>
                  <a:lnTo>
                    <a:pt x="1048350" y="845069"/>
                  </a:lnTo>
                  <a:lnTo>
                    <a:pt x="1011349" y="810656"/>
                  </a:lnTo>
                  <a:lnTo>
                    <a:pt x="975425" y="775269"/>
                  </a:lnTo>
                  <a:lnTo>
                    <a:pt x="940602" y="738932"/>
                  </a:lnTo>
                  <a:lnTo>
                    <a:pt x="906902" y="701666"/>
                  </a:lnTo>
                  <a:lnTo>
                    <a:pt x="874349" y="663494"/>
                  </a:lnTo>
                  <a:lnTo>
                    <a:pt x="842963" y="624438"/>
                  </a:lnTo>
                  <a:lnTo>
                    <a:pt x="812769" y="584520"/>
                  </a:lnTo>
                  <a:lnTo>
                    <a:pt x="783788" y="543762"/>
                  </a:lnTo>
                  <a:lnTo>
                    <a:pt x="756043" y="502187"/>
                  </a:lnTo>
                  <a:lnTo>
                    <a:pt x="729557" y="459817"/>
                  </a:lnTo>
                  <a:lnTo>
                    <a:pt x="704352" y="416673"/>
                  </a:lnTo>
                  <a:lnTo>
                    <a:pt x="680451" y="372779"/>
                  </a:lnTo>
                  <a:lnTo>
                    <a:pt x="657876" y="328157"/>
                  </a:lnTo>
                  <a:lnTo>
                    <a:pt x="636651" y="282829"/>
                  </a:lnTo>
                  <a:lnTo>
                    <a:pt x="884682" y="235712"/>
                  </a:lnTo>
                  <a:lnTo>
                    <a:pt x="341756" y="0"/>
                  </a:lnTo>
                  <a:close/>
                </a:path>
              </a:pathLst>
            </a:custGeom>
            <a:solidFill>
              <a:srgbClr val="BB71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/>
            <p:cNvSpPr/>
            <p:nvPr/>
          </p:nvSpPr>
          <p:spPr>
            <a:xfrm>
              <a:off x="2051685" y="3343275"/>
              <a:ext cx="1520190" cy="1496060"/>
            </a:xfrm>
            <a:custGeom>
              <a:avLst/>
              <a:gdLst/>
              <a:ahLst/>
              <a:cxnLst/>
              <a:rect l="l" t="t" r="r" b="b"/>
              <a:pathLst>
                <a:path w="1520189" h="1496060">
                  <a:moveTo>
                    <a:pt x="1341881" y="1495806"/>
                  </a:moveTo>
                  <a:lnTo>
                    <a:pt x="1296304" y="1474029"/>
                  </a:lnTo>
                  <a:lnTo>
                    <a:pt x="1251367" y="1451312"/>
                  </a:lnTo>
                  <a:lnTo>
                    <a:pt x="1207083" y="1427669"/>
                  </a:lnTo>
                  <a:lnTo>
                    <a:pt x="1163467" y="1403113"/>
                  </a:lnTo>
                  <a:lnTo>
                    <a:pt x="1120531" y="1377657"/>
                  </a:lnTo>
                  <a:lnTo>
                    <a:pt x="1078289" y="1351317"/>
                  </a:lnTo>
                  <a:lnTo>
                    <a:pt x="1036754" y="1324105"/>
                  </a:lnTo>
                  <a:lnTo>
                    <a:pt x="995940" y="1296036"/>
                  </a:lnTo>
                  <a:lnTo>
                    <a:pt x="955860" y="1267124"/>
                  </a:lnTo>
                  <a:lnTo>
                    <a:pt x="916527" y="1237382"/>
                  </a:lnTo>
                  <a:lnTo>
                    <a:pt x="877955" y="1206824"/>
                  </a:lnTo>
                  <a:lnTo>
                    <a:pt x="840157" y="1175464"/>
                  </a:lnTo>
                  <a:lnTo>
                    <a:pt x="803147" y="1143317"/>
                  </a:lnTo>
                  <a:lnTo>
                    <a:pt x="766937" y="1110395"/>
                  </a:lnTo>
                  <a:lnTo>
                    <a:pt x="731542" y="1076713"/>
                  </a:lnTo>
                  <a:lnTo>
                    <a:pt x="696974" y="1042284"/>
                  </a:lnTo>
                  <a:lnTo>
                    <a:pt x="663248" y="1007123"/>
                  </a:lnTo>
                  <a:lnTo>
                    <a:pt x="630376" y="971243"/>
                  </a:lnTo>
                  <a:lnTo>
                    <a:pt x="598371" y="934659"/>
                  </a:lnTo>
                  <a:lnTo>
                    <a:pt x="567248" y="897383"/>
                  </a:lnTo>
                  <a:lnTo>
                    <a:pt x="537019" y="859430"/>
                  </a:lnTo>
                  <a:lnTo>
                    <a:pt x="507698" y="820815"/>
                  </a:lnTo>
                  <a:lnTo>
                    <a:pt x="479299" y="781549"/>
                  </a:lnTo>
                  <a:lnTo>
                    <a:pt x="451834" y="741649"/>
                  </a:lnTo>
                  <a:lnTo>
                    <a:pt x="425317" y="701127"/>
                  </a:lnTo>
                  <a:lnTo>
                    <a:pt x="399762" y="659997"/>
                  </a:lnTo>
                  <a:lnTo>
                    <a:pt x="375182" y="618273"/>
                  </a:lnTo>
                  <a:lnTo>
                    <a:pt x="351589" y="575969"/>
                  </a:lnTo>
                  <a:lnTo>
                    <a:pt x="328999" y="533099"/>
                  </a:lnTo>
                  <a:lnTo>
                    <a:pt x="307423" y="489676"/>
                  </a:lnTo>
                  <a:lnTo>
                    <a:pt x="286876" y="445716"/>
                  </a:lnTo>
                  <a:lnTo>
                    <a:pt x="267370" y="401230"/>
                  </a:lnTo>
                  <a:lnTo>
                    <a:pt x="248919" y="356235"/>
                  </a:lnTo>
                  <a:lnTo>
                    <a:pt x="0" y="403479"/>
                  </a:lnTo>
                  <a:lnTo>
                    <a:pt x="341756" y="0"/>
                  </a:lnTo>
                  <a:lnTo>
                    <a:pt x="884682" y="235712"/>
                  </a:lnTo>
                  <a:lnTo>
                    <a:pt x="636651" y="282829"/>
                  </a:lnTo>
                  <a:lnTo>
                    <a:pt x="657876" y="328157"/>
                  </a:lnTo>
                  <a:lnTo>
                    <a:pt x="680451" y="372779"/>
                  </a:lnTo>
                  <a:lnTo>
                    <a:pt x="704352" y="416673"/>
                  </a:lnTo>
                  <a:lnTo>
                    <a:pt x="729557" y="459817"/>
                  </a:lnTo>
                  <a:lnTo>
                    <a:pt x="756043" y="502187"/>
                  </a:lnTo>
                  <a:lnTo>
                    <a:pt x="783788" y="543762"/>
                  </a:lnTo>
                  <a:lnTo>
                    <a:pt x="812769" y="584520"/>
                  </a:lnTo>
                  <a:lnTo>
                    <a:pt x="842963" y="624438"/>
                  </a:lnTo>
                  <a:lnTo>
                    <a:pt x="874349" y="663494"/>
                  </a:lnTo>
                  <a:lnTo>
                    <a:pt x="906902" y="701666"/>
                  </a:lnTo>
                  <a:lnTo>
                    <a:pt x="940602" y="738932"/>
                  </a:lnTo>
                  <a:lnTo>
                    <a:pt x="975425" y="775269"/>
                  </a:lnTo>
                  <a:lnTo>
                    <a:pt x="1011349" y="810656"/>
                  </a:lnTo>
                  <a:lnTo>
                    <a:pt x="1048350" y="845069"/>
                  </a:lnTo>
                  <a:lnTo>
                    <a:pt x="1086407" y="878487"/>
                  </a:lnTo>
                  <a:lnTo>
                    <a:pt x="1125497" y="910887"/>
                  </a:lnTo>
                  <a:lnTo>
                    <a:pt x="1165598" y="942248"/>
                  </a:lnTo>
                  <a:lnTo>
                    <a:pt x="1206686" y="972547"/>
                  </a:lnTo>
                  <a:lnTo>
                    <a:pt x="1248739" y="1001761"/>
                  </a:lnTo>
                  <a:lnTo>
                    <a:pt x="1291735" y="1029869"/>
                  </a:lnTo>
                  <a:lnTo>
                    <a:pt x="1335651" y="1056848"/>
                  </a:lnTo>
                  <a:lnTo>
                    <a:pt x="1380464" y="1082676"/>
                  </a:lnTo>
                  <a:lnTo>
                    <a:pt x="1426152" y="1107331"/>
                  </a:lnTo>
                  <a:lnTo>
                    <a:pt x="1472692" y="1130791"/>
                  </a:lnTo>
                  <a:lnTo>
                    <a:pt x="1520063" y="1153033"/>
                  </a:lnTo>
                  <a:lnTo>
                    <a:pt x="1341881" y="1495806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/>
          <p:cNvSpPr txBox="1"/>
          <p:nvPr/>
        </p:nvSpPr>
        <p:spPr>
          <a:xfrm>
            <a:off x="1441196" y="1060831"/>
            <a:ext cx="252095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952500" algn="l"/>
                <a:tab pos="1975485" algn="l"/>
                <a:tab pos="2386965" algn="l"/>
              </a:tabLst>
            </a:pPr>
            <a:r>
              <a:rPr dirty="0" sz="1700" spc="-10">
                <a:latin typeface="Arial MT"/>
                <a:cs typeface="Arial MT"/>
              </a:rPr>
              <a:t>Screen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overuse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is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50">
                <a:latin typeface="Arial MT"/>
                <a:cs typeface="Arial MT"/>
              </a:rPr>
              <a:t>a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41196" y="1283334"/>
            <a:ext cx="252031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Arial MT"/>
                <a:cs typeface="Arial MT"/>
              </a:rPr>
              <a:t>critical</a:t>
            </a:r>
            <a:r>
              <a:rPr dirty="0" sz="1700" spc="4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community</a:t>
            </a:r>
            <a:r>
              <a:rPr dirty="0" sz="1700" spc="459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health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41196" y="1507363"/>
            <a:ext cx="252095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74420" algn="l"/>
                <a:tab pos="2266315" algn="l"/>
              </a:tabLst>
            </a:pPr>
            <a:r>
              <a:rPr dirty="0" sz="1700" spc="-10">
                <a:latin typeface="Arial MT"/>
                <a:cs typeface="Arial MT"/>
              </a:rPr>
              <a:t>issue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posing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an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41196" y="1729867"/>
            <a:ext cx="251904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Arial MT"/>
                <a:cs typeface="Arial MT"/>
              </a:rPr>
              <a:t>unhealthy</a:t>
            </a:r>
            <a:r>
              <a:rPr dirty="0" sz="1700" spc="47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impact</a:t>
            </a:r>
            <a:r>
              <a:rPr dirty="0" sz="1700" spc="47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on</a:t>
            </a:r>
            <a:r>
              <a:rPr dirty="0" sz="1700" spc="484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the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441196" y="1953590"/>
            <a:ext cx="2521585" cy="285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09345" algn="l"/>
                <a:tab pos="2145665" algn="l"/>
              </a:tabLst>
            </a:pPr>
            <a:r>
              <a:rPr dirty="0" sz="1700" spc="-10">
                <a:latin typeface="Arial MT"/>
                <a:cs typeface="Arial MT"/>
              </a:rPr>
              <a:t>mental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health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and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441196" y="2178176"/>
            <a:ext cx="252031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95400" algn="l"/>
              </a:tabLst>
            </a:pPr>
            <a:r>
              <a:rPr dirty="0" sz="1700" spc="-10">
                <a:latin typeface="Arial MT"/>
                <a:cs typeface="Arial MT"/>
              </a:rPr>
              <a:t>academic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performance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41196" y="2400681"/>
            <a:ext cx="2522855" cy="509270"/>
          </a:xfrm>
          <a:prstGeom prst="rect">
            <a:avLst/>
          </a:prstGeom>
        </p:spPr>
        <p:txBody>
          <a:bodyPr wrap="square" lIns="0" tIns="50165" rIns="0" bIns="0" rtlCol="0" vert="horz">
            <a:spAutoFit/>
          </a:bodyPr>
          <a:lstStyle/>
          <a:p>
            <a:pPr marL="12700" marR="5080">
              <a:lnSpc>
                <a:spcPts val="1760"/>
              </a:lnSpc>
              <a:spcBef>
                <a:spcPts val="395"/>
              </a:spcBef>
            </a:pP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33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general</a:t>
            </a:r>
            <a:r>
              <a:rPr dirty="0" sz="1700" spc="32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livelihood</a:t>
            </a:r>
            <a:r>
              <a:rPr dirty="0" sz="1700" spc="35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of </a:t>
            </a:r>
            <a:r>
              <a:rPr dirty="0" sz="1700">
                <a:latin typeface="Arial MT"/>
                <a:cs typeface="Arial MT"/>
              </a:rPr>
              <a:t>the</a:t>
            </a:r>
            <a:r>
              <a:rPr dirty="0" sz="1700" spc="-5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students.</a:t>
            </a:r>
            <a:r>
              <a:rPr dirty="0" sz="1700" spc="-50">
                <a:latin typeface="Arial MT"/>
                <a:cs typeface="Arial MT"/>
              </a:rPr>
              <a:t> 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3928808" y="681545"/>
            <a:ext cx="1108710" cy="859155"/>
            <a:chOff x="3928808" y="681545"/>
            <a:chExt cx="1108710" cy="859155"/>
          </a:xfrm>
        </p:grpSpPr>
        <p:sp>
          <p:nvSpPr>
            <p:cNvPr id="27" name="object 27"/>
            <p:cNvSpPr/>
            <p:nvPr/>
          </p:nvSpPr>
          <p:spPr>
            <a:xfrm>
              <a:off x="3936746" y="689483"/>
              <a:ext cx="1092835" cy="843280"/>
            </a:xfrm>
            <a:custGeom>
              <a:avLst/>
              <a:gdLst/>
              <a:ahLst/>
              <a:cxnLst/>
              <a:rect l="l" t="t" r="r" b="b"/>
              <a:pathLst>
                <a:path w="1092835" h="843280">
                  <a:moveTo>
                    <a:pt x="946150" y="0"/>
                  </a:moveTo>
                  <a:lnTo>
                    <a:pt x="856741" y="238632"/>
                  </a:lnTo>
                  <a:lnTo>
                    <a:pt x="806784" y="228782"/>
                  </a:lnTo>
                  <a:lnTo>
                    <a:pt x="756659" y="220163"/>
                  </a:lnTo>
                  <a:lnTo>
                    <a:pt x="706390" y="212775"/>
                  </a:lnTo>
                  <a:lnTo>
                    <a:pt x="655998" y="206620"/>
                  </a:lnTo>
                  <a:lnTo>
                    <a:pt x="605506" y="201696"/>
                  </a:lnTo>
                  <a:lnTo>
                    <a:pt x="554937" y="198004"/>
                  </a:lnTo>
                  <a:lnTo>
                    <a:pt x="504313" y="195545"/>
                  </a:lnTo>
                  <a:lnTo>
                    <a:pt x="453656" y="194318"/>
                  </a:lnTo>
                  <a:lnTo>
                    <a:pt x="402990" y="194324"/>
                  </a:lnTo>
                  <a:lnTo>
                    <a:pt x="352336" y="195562"/>
                  </a:lnTo>
                  <a:lnTo>
                    <a:pt x="301717" y="198033"/>
                  </a:lnTo>
                  <a:lnTo>
                    <a:pt x="251156" y="201737"/>
                  </a:lnTo>
                  <a:lnTo>
                    <a:pt x="200674" y="206675"/>
                  </a:lnTo>
                  <a:lnTo>
                    <a:pt x="150296" y="212846"/>
                  </a:lnTo>
                  <a:lnTo>
                    <a:pt x="100042" y="220250"/>
                  </a:lnTo>
                  <a:lnTo>
                    <a:pt x="49936" y="228888"/>
                  </a:lnTo>
                  <a:lnTo>
                    <a:pt x="0" y="238759"/>
                  </a:lnTo>
                  <a:lnTo>
                    <a:pt x="79501" y="616457"/>
                  </a:lnTo>
                  <a:lnTo>
                    <a:pt x="128203" y="606948"/>
                  </a:lnTo>
                  <a:lnTo>
                    <a:pt x="177104" y="598878"/>
                  </a:lnTo>
                  <a:lnTo>
                    <a:pt x="226172" y="592246"/>
                  </a:lnTo>
                  <a:lnTo>
                    <a:pt x="275377" y="587054"/>
                  </a:lnTo>
                  <a:lnTo>
                    <a:pt x="324686" y="583302"/>
                  </a:lnTo>
                  <a:lnTo>
                    <a:pt x="374070" y="580990"/>
                  </a:lnTo>
                  <a:lnTo>
                    <a:pt x="423496" y="580118"/>
                  </a:lnTo>
                  <a:lnTo>
                    <a:pt x="472934" y="580687"/>
                  </a:lnTo>
                  <a:lnTo>
                    <a:pt x="522351" y="582697"/>
                  </a:lnTo>
                  <a:lnTo>
                    <a:pt x="571718" y="586148"/>
                  </a:lnTo>
                  <a:lnTo>
                    <a:pt x="621003" y="591041"/>
                  </a:lnTo>
                  <a:lnTo>
                    <a:pt x="670174" y="597377"/>
                  </a:lnTo>
                  <a:lnTo>
                    <a:pt x="719201" y="605154"/>
                  </a:lnTo>
                  <a:lnTo>
                    <a:pt x="629919" y="843152"/>
                  </a:lnTo>
                  <a:lnTo>
                    <a:pt x="1092453" y="507491"/>
                  </a:lnTo>
                  <a:lnTo>
                    <a:pt x="946150" y="0"/>
                  </a:lnTo>
                  <a:close/>
                </a:path>
              </a:pathLst>
            </a:custGeom>
            <a:solidFill>
              <a:srgbClr val="795FA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/>
            <p:cNvSpPr/>
            <p:nvPr/>
          </p:nvSpPr>
          <p:spPr>
            <a:xfrm>
              <a:off x="3936746" y="689483"/>
              <a:ext cx="1092835" cy="843280"/>
            </a:xfrm>
            <a:custGeom>
              <a:avLst/>
              <a:gdLst/>
              <a:ahLst/>
              <a:cxnLst/>
              <a:rect l="l" t="t" r="r" b="b"/>
              <a:pathLst>
                <a:path w="1092835" h="843280">
                  <a:moveTo>
                    <a:pt x="0" y="238759"/>
                  </a:moveTo>
                  <a:lnTo>
                    <a:pt x="49936" y="228888"/>
                  </a:lnTo>
                  <a:lnTo>
                    <a:pt x="100042" y="220250"/>
                  </a:lnTo>
                  <a:lnTo>
                    <a:pt x="150296" y="212846"/>
                  </a:lnTo>
                  <a:lnTo>
                    <a:pt x="200674" y="206675"/>
                  </a:lnTo>
                  <a:lnTo>
                    <a:pt x="251156" y="201737"/>
                  </a:lnTo>
                  <a:lnTo>
                    <a:pt x="301717" y="198033"/>
                  </a:lnTo>
                  <a:lnTo>
                    <a:pt x="352336" y="195562"/>
                  </a:lnTo>
                  <a:lnTo>
                    <a:pt x="402990" y="194324"/>
                  </a:lnTo>
                  <a:lnTo>
                    <a:pt x="453656" y="194318"/>
                  </a:lnTo>
                  <a:lnTo>
                    <a:pt x="504313" y="195545"/>
                  </a:lnTo>
                  <a:lnTo>
                    <a:pt x="554937" y="198004"/>
                  </a:lnTo>
                  <a:lnTo>
                    <a:pt x="605506" y="201696"/>
                  </a:lnTo>
                  <a:lnTo>
                    <a:pt x="655998" y="206620"/>
                  </a:lnTo>
                  <a:lnTo>
                    <a:pt x="706390" y="212775"/>
                  </a:lnTo>
                  <a:lnTo>
                    <a:pt x="756659" y="220163"/>
                  </a:lnTo>
                  <a:lnTo>
                    <a:pt x="806784" y="228782"/>
                  </a:lnTo>
                  <a:lnTo>
                    <a:pt x="856741" y="238632"/>
                  </a:lnTo>
                  <a:lnTo>
                    <a:pt x="946150" y="0"/>
                  </a:lnTo>
                  <a:lnTo>
                    <a:pt x="1092453" y="507491"/>
                  </a:lnTo>
                  <a:lnTo>
                    <a:pt x="629919" y="843152"/>
                  </a:lnTo>
                  <a:lnTo>
                    <a:pt x="719201" y="605154"/>
                  </a:lnTo>
                  <a:lnTo>
                    <a:pt x="670174" y="597377"/>
                  </a:lnTo>
                  <a:lnTo>
                    <a:pt x="621003" y="591041"/>
                  </a:lnTo>
                  <a:lnTo>
                    <a:pt x="571718" y="586148"/>
                  </a:lnTo>
                  <a:lnTo>
                    <a:pt x="522351" y="582697"/>
                  </a:lnTo>
                  <a:lnTo>
                    <a:pt x="472934" y="580687"/>
                  </a:lnTo>
                  <a:lnTo>
                    <a:pt x="423496" y="580118"/>
                  </a:lnTo>
                  <a:lnTo>
                    <a:pt x="374070" y="580990"/>
                  </a:lnTo>
                  <a:lnTo>
                    <a:pt x="324686" y="583302"/>
                  </a:lnTo>
                  <a:lnTo>
                    <a:pt x="275377" y="587054"/>
                  </a:lnTo>
                  <a:lnTo>
                    <a:pt x="226172" y="592246"/>
                  </a:lnTo>
                  <a:lnTo>
                    <a:pt x="177104" y="598878"/>
                  </a:lnTo>
                  <a:lnTo>
                    <a:pt x="128203" y="606948"/>
                  </a:lnTo>
                  <a:lnTo>
                    <a:pt x="79501" y="616457"/>
                  </a:lnTo>
                  <a:lnTo>
                    <a:pt x="0" y="238759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/>
          <p:cNvSpPr txBox="1"/>
          <p:nvPr/>
        </p:nvSpPr>
        <p:spPr>
          <a:xfrm>
            <a:off x="2908173" y="6236741"/>
            <a:ext cx="1873250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650"/>
              </a:lnSpc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Self-</a:t>
            </a:r>
            <a:r>
              <a:rPr dirty="0" sz="1400" spc="-10">
                <a:latin typeface="Arial MT"/>
                <a:cs typeface="Arial MT"/>
              </a:rPr>
              <a:t>developed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35620" y="2279726"/>
            <a:ext cx="274066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latin typeface="Arial MT"/>
                <a:cs typeface="Arial MT"/>
              </a:rPr>
              <a:t>CONCLUSION</a:t>
            </a:r>
            <a:endParaRPr sz="32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89114" y="519366"/>
            <a:ext cx="9941560" cy="2358390"/>
            <a:chOff x="789114" y="519366"/>
            <a:chExt cx="9941560" cy="2358390"/>
          </a:xfrm>
        </p:grpSpPr>
        <p:sp>
          <p:nvSpPr>
            <p:cNvPr id="4" name="object 4"/>
            <p:cNvSpPr/>
            <p:nvPr/>
          </p:nvSpPr>
          <p:spPr>
            <a:xfrm>
              <a:off x="7556754" y="2146554"/>
              <a:ext cx="3157855" cy="0"/>
            </a:xfrm>
            <a:custGeom>
              <a:avLst/>
              <a:gdLst/>
              <a:ahLst/>
              <a:cxnLst/>
              <a:rect l="l" t="t" r="r" b="b"/>
              <a:pathLst>
                <a:path w="3157854" h="0">
                  <a:moveTo>
                    <a:pt x="0" y="0"/>
                  </a:moveTo>
                  <a:lnTo>
                    <a:pt x="3157601" y="0"/>
                  </a:lnTo>
                </a:path>
              </a:pathLst>
            </a:custGeom>
            <a:ln w="31750">
              <a:solidFill>
                <a:srgbClr val="B71E42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/>
            <p:cNvSpPr/>
            <p:nvPr/>
          </p:nvSpPr>
          <p:spPr>
            <a:xfrm>
              <a:off x="797051" y="527304"/>
              <a:ext cx="2604770" cy="2342515"/>
            </a:xfrm>
            <a:custGeom>
              <a:avLst/>
              <a:gdLst/>
              <a:ahLst/>
              <a:cxnLst/>
              <a:rect l="l" t="t" r="r" b="b"/>
              <a:pathLst>
                <a:path w="2604770" h="2342515">
                  <a:moveTo>
                    <a:pt x="2370328" y="0"/>
                  </a:moveTo>
                  <a:lnTo>
                    <a:pt x="234238" y="0"/>
                  </a:lnTo>
                  <a:lnTo>
                    <a:pt x="187032" y="4760"/>
                  </a:lnTo>
                  <a:lnTo>
                    <a:pt x="143064" y="18411"/>
                  </a:lnTo>
                  <a:lnTo>
                    <a:pt x="103275" y="40009"/>
                  </a:lnTo>
                  <a:lnTo>
                    <a:pt x="68608" y="68611"/>
                  </a:lnTo>
                  <a:lnTo>
                    <a:pt x="40005" y="103274"/>
                  </a:lnTo>
                  <a:lnTo>
                    <a:pt x="18408" y="143053"/>
                  </a:lnTo>
                  <a:lnTo>
                    <a:pt x="4759" y="187006"/>
                  </a:lnTo>
                  <a:lnTo>
                    <a:pt x="0" y="234187"/>
                  </a:lnTo>
                  <a:lnTo>
                    <a:pt x="0" y="2108200"/>
                  </a:lnTo>
                  <a:lnTo>
                    <a:pt x="4759" y="2155381"/>
                  </a:lnTo>
                  <a:lnTo>
                    <a:pt x="18408" y="2199334"/>
                  </a:lnTo>
                  <a:lnTo>
                    <a:pt x="40005" y="2239113"/>
                  </a:lnTo>
                  <a:lnTo>
                    <a:pt x="68608" y="2273776"/>
                  </a:lnTo>
                  <a:lnTo>
                    <a:pt x="103275" y="2302378"/>
                  </a:lnTo>
                  <a:lnTo>
                    <a:pt x="143064" y="2323976"/>
                  </a:lnTo>
                  <a:lnTo>
                    <a:pt x="187032" y="2337627"/>
                  </a:lnTo>
                  <a:lnTo>
                    <a:pt x="234238" y="2342388"/>
                  </a:lnTo>
                  <a:lnTo>
                    <a:pt x="2370328" y="2342388"/>
                  </a:lnTo>
                  <a:lnTo>
                    <a:pt x="2417509" y="2337627"/>
                  </a:lnTo>
                  <a:lnTo>
                    <a:pt x="2461462" y="2323976"/>
                  </a:lnTo>
                  <a:lnTo>
                    <a:pt x="2501241" y="2302378"/>
                  </a:lnTo>
                  <a:lnTo>
                    <a:pt x="2535904" y="2273776"/>
                  </a:lnTo>
                  <a:lnTo>
                    <a:pt x="2564506" y="2239113"/>
                  </a:lnTo>
                  <a:lnTo>
                    <a:pt x="2586104" y="2199334"/>
                  </a:lnTo>
                  <a:lnTo>
                    <a:pt x="2599755" y="2155381"/>
                  </a:lnTo>
                  <a:lnTo>
                    <a:pt x="2604516" y="2108200"/>
                  </a:lnTo>
                  <a:lnTo>
                    <a:pt x="2604516" y="234187"/>
                  </a:lnTo>
                  <a:lnTo>
                    <a:pt x="2599755" y="187006"/>
                  </a:lnTo>
                  <a:lnTo>
                    <a:pt x="2586104" y="143053"/>
                  </a:lnTo>
                  <a:lnTo>
                    <a:pt x="2564506" y="103274"/>
                  </a:lnTo>
                  <a:lnTo>
                    <a:pt x="2535904" y="68611"/>
                  </a:lnTo>
                  <a:lnTo>
                    <a:pt x="2501241" y="40009"/>
                  </a:lnTo>
                  <a:lnTo>
                    <a:pt x="2461462" y="18411"/>
                  </a:lnTo>
                  <a:lnTo>
                    <a:pt x="2417509" y="4760"/>
                  </a:lnTo>
                  <a:lnTo>
                    <a:pt x="2370328" y="0"/>
                  </a:lnTo>
                  <a:close/>
                </a:path>
              </a:pathLst>
            </a:custGeom>
            <a:solidFill>
              <a:srgbClr val="795FA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797051" y="527304"/>
              <a:ext cx="2604770" cy="2342515"/>
            </a:xfrm>
            <a:custGeom>
              <a:avLst/>
              <a:gdLst/>
              <a:ahLst/>
              <a:cxnLst/>
              <a:rect l="l" t="t" r="r" b="b"/>
              <a:pathLst>
                <a:path w="2604770" h="2342515">
                  <a:moveTo>
                    <a:pt x="0" y="234187"/>
                  </a:moveTo>
                  <a:lnTo>
                    <a:pt x="4759" y="187006"/>
                  </a:lnTo>
                  <a:lnTo>
                    <a:pt x="18408" y="143053"/>
                  </a:lnTo>
                  <a:lnTo>
                    <a:pt x="40005" y="103274"/>
                  </a:lnTo>
                  <a:lnTo>
                    <a:pt x="68608" y="68611"/>
                  </a:lnTo>
                  <a:lnTo>
                    <a:pt x="103275" y="40009"/>
                  </a:lnTo>
                  <a:lnTo>
                    <a:pt x="143064" y="18411"/>
                  </a:lnTo>
                  <a:lnTo>
                    <a:pt x="187032" y="4760"/>
                  </a:lnTo>
                  <a:lnTo>
                    <a:pt x="234238" y="0"/>
                  </a:lnTo>
                  <a:lnTo>
                    <a:pt x="2370328" y="0"/>
                  </a:lnTo>
                  <a:lnTo>
                    <a:pt x="2417509" y="4760"/>
                  </a:lnTo>
                  <a:lnTo>
                    <a:pt x="2461462" y="18411"/>
                  </a:lnTo>
                  <a:lnTo>
                    <a:pt x="2501241" y="40009"/>
                  </a:lnTo>
                  <a:lnTo>
                    <a:pt x="2535904" y="68611"/>
                  </a:lnTo>
                  <a:lnTo>
                    <a:pt x="2564506" y="103274"/>
                  </a:lnTo>
                  <a:lnTo>
                    <a:pt x="2586104" y="143053"/>
                  </a:lnTo>
                  <a:lnTo>
                    <a:pt x="2599755" y="187006"/>
                  </a:lnTo>
                  <a:lnTo>
                    <a:pt x="2604516" y="234187"/>
                  </a:lnTo>
                  <a:lnTo>
                    <a:pt x="2604516" y="2108200"/>
                  </a:lnTo>
                  <a:lnTo>
                    <a:pt x="2599755" y="2155381"/>
                  </a:lnTo>
                  <a:lnTo>
                    <a:pt x="2586104" y="2199334"/>
                  </a:lnTo>
                  <a:lnTo>
                    <a:pt x="2564506" y="2239113"/>
                  </a:lnTo>
                  <a:lnTo>
                    <a:pt x="2535904" y="2273776"/>
                  </a:lnTo>
                  <a:lnTo>
                    <a:pt x="2501241" y="2302378"/>
                  </a:lnTo>
                  <a:lnTo>
                    <a:pt x="2461462" y="2323976"/>
                  </a:lnTo>
                  <a:lnTo>
                    <a:pt x="2417509" y="2337627"/>
                  </a:lnTo>
                  <a:lnTo>
                    <a:pt x="2370328" y="2342388"/>
                  </a:lnTo>
                  <a:lnTo>
                    <a:pt x="234238" y="2342388"/>
                  </a:lnTo>
                  <a:lnTo>
                    <a:pt x="187032" y="2337627"/>
                  </a:lnTo>
                  <a:lnTo>
                    <a:pt x="143064" y="2323976"/>
                  </a:lnTo>
                  <a:lnTo>
                    <a:pt x="103275" y="2302378"/>
                  </a:lnTo>
                  <a:lnTo>
                    <a:pt x="68608" y="2273776"/>
                  </a:lnTo>
                  <a:lnTo>
                    <a:pt x="40005" y="2239113"/>
                  </a:lnTo>
                  <a:lnTo>
                    <a:pt x="18408" y="2199334"/>
                  </a:lnTo>
                  <a:lnTo>
                    <a:pt x="4759" y="2155381"/>
                  </a:lnTo>
                  <a:lnTo>
                    <a:pt x="0" y="2108200"/>
                  </a:lnTo>
                  <a:lnTo>
                    <a:pt x="0" y="234187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917549" y="754126"/>
            <a:ext cx="128905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 spc="-10">
                <a:latin typeface="Arial MT"/>
                <a:cs typeface="Arial MT"/>
              </a:rPr>
              <a:t>ScreenSmart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17549" y="976630"/>
            <a:ext cx="236347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411605" algn="l"/>
                <a:tab pos="2230120" algn="l"/>
              </a:tabLst>
            </a:pPr>
            <a:r>
              <a:rPr dirty="0" sz="1700" spc="-10">
                <a:latin typeface="Arial MT"/>
                <a:cs typeface="Arial MT"/>
              </a:rPr>
              <a:t>intervention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offers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50">
                <a:latin typeface="Arial MT"/>
                <a:cs typeface="Arial MT"/>
              </a:rPr>
              <a:t>a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17549" y="1200352"/>
            <a:ext cx="2366010" cy="956944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algn="just" marL="12700" marR="5080">
              <a:lnSpc>
                <a:spcPct val="86300"/>
              </a:lnSpc>
              <a:spcBef>
                <a:spcPts val="385"/>
              </a:spcBef>
            </a:pPr>
            <a:r>
              <a:rPr dirty="0" sz="1700" spc="-10">
                <a:latin typeface="Arial MT"/>
                <a:cs typeface="Arial MT"/>
              </a:rPr>
              <a:t>multi-</a:t>
            </a:r>
            <a:r>
              <a:rPr dirty="0" sz="1700">
                <a:latin typeface="Arial MT"/>
                <a:cs typeface="Arial MT"/>
              </a:rPr>
              <a:t>faceted</a:t>
            </a:r>
            <a:r>
              <a:rPr dirty="0" sz="1700" spc="310">
                <a:latin typeface="Arial MT"/>
                <a:cs typeface="Arial MT"/>
              </a:rPr>
              <a:t>  </a:t>
            </a:r>
            <a:r>
              <a:rPr dirty="0" sz="1700" spc="-10">
                <a:latin typeface="Arial MT"/>
                <a:cs typeface="Arial MT"/>
              </a:rPr>
              <a:t>approach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450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using</a:t>
            </a:r>
            <a:r>
              <a:rPr dirty="0" sz="1700" spc="455">
                <a:latin typeface="Arial MT"/>
                <a:cs typeface="Arial MT"/>
              </a:rPr>
              <a:t>  </a:t>
            </a:r>
            <a:r>
              <a:rPr dirty="0" sz="1700">
                <a:latin typeface="Arial MT"/>
                <a:cs typeface="Arial MT"/>
              </a:rPr>
              <a:t>screens</a:t>
            </a:r>
            <a:r>
              <a:rPr dirty="0" sz="1700" spc="450">
                <a:latin typeface="Arial MT"/>
                <a:cs typeface="Arial MT"/>
              </a:rPr>
              <a:t>  </a:t>
            </a:r>
            <a:r>
              <a:rPr dirty="0" sz="1700" spc="-25">
                <a:latin typeface="Arial MT"/>
                <a:cs typeface="Arial MT"/>
              </a:rPr>
              <a:t>in </a:t>
            </a:r>
            <a:r>
              <a:rPr dirty="0" sz="1700">
                <a:latin typeface="Arial MT"/>
                <a:cs typeface="Arial MT"/>
              </a:rPr>
              <a:t>digital</a:t>
            </a:r>
            <a:r>
              <a:rPr dirty="0" sz="1700" spc="3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health</a:t>
            </a:r>
            <a:r>
              <a:rPr dirty="0" sz="1700" spc="36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promotion </a:t>
            </a:r>
            <a:r>
              <a:rPr dirty="0" sz="1700">
                <a:latin typeface="Arial MT"/>
                <a:cs typeface="Arial MT"/>
              </a:rPr>
              <a:t>to</a:t>
            </a:r>
            <a:r>
              <a:rPr dirty="0" sz="1700" spc="114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counteract</a:t>
            </a:r>
            <a:r>
              <a:rPr dirty="0" sz="1700" spc="11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overactive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7549" y="2094102"/>
            <a:ext cx="236410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01394" algn="l"/>
                <a:tab pos="1689100" algn="l"/>
              </a:tabLst>
            </a:pPr>
            <a:r>
              <a:rPr dirty="0" sz="1700" spc="-10">
                <a:latin typeface="Arial MT"/>
                <a:cs typeface="Arial MT"/>
              </a:rPr>
              <a:t>screen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use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among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17549" y="2318131"/>
            <a:ext cx="228536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Arial MT"/>
                <a:cs typeface="Arial MT"/>
              </a:rPr>
              <a:t>students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of</a:t>
            </a:r>
            <a:r>
              <a:rPr dirty="0" sz="1700" spc="-65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universities.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631691" y="546798"/>
            <a:ext cx="3425190" cy="2303780"/>
            <a:chOff x="3631691" y="546798"/>
            <a:chExt cx="3425190" cy="2303780"/>
          </a:xfrm>
        </p:grpSpPr>
        <p:sp>
          <p:nvSpPr>
            <p:cNvPr id="13" name="object 13"/>
            <p:cNvSpPr/>
            <p:nvPr/>
          </p:nvSpPr>
          <p:spPr>
            <a:xfrm>
              <a:off x="3631691" y="1376172"/>
              <a:ext cx="551815" cy="645160"/>
            </a:xfrm>
            <a:custGeom>
              <a:avLst/>
              <a:gdLst/>
              <a:ahLst/>
              <a:cxnLst/>
              <a:rect l="l" t="t" r="r" b="b"/>
              <a:pathLst>
                <a:path w="551814" h="645160">
                  <a:moveTo>
                    <a:pt x="275844" y="0"/>
                  </a:moveTo>
                  <a:lnTo>
                    <a:pt x="275844" y="128904"/>
                  </a:lnTo>
                  <a:lnTo>
                    <a:pt x="0" y="128904"/>
                  </a:lnTo>
                  <a:lnTo>
                    <a:pt x="0" y="515747"/>
                  </a:lnTo>
                  <a:lnTo>
                    <a:pt x="275844" y="515747"/>
                  </a:lnTo>
                  <a:lnTo>
                    <a:pt x="275844" y="644651"/>
                  </a:lnTo>
                  <a:lnTo>
                    <a:pt x="551688" y="322325"/>
                  </a:lnTo>
                  <a:lnTo>
                    <a:pt x="275844" y="0"/>
                  </a:lnTo>
                  <a:close/>
                </a:path>
              </a:pathLst>
            </a:custGeom>
            <a:solidFill>
              <a:srgbClr val="BDB6D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/>
            <p:cNvSpPr/>
            <p:nvPr/>
          </p:nvSpPr>
          <p:spPr>
            <a:xfrm>
              <a:off x="4443983" y="554736"/>
              <a:ext cx="2604770" cy="2287905"/>
            </a:xfrm>
            <a:custGeom>
              <a:avLst/>
              <a:gdLst/>
              <a:ahLst/>
              <a:cxnLst/>
              <a:rect l="l" t="t" r="r" b="b"/>
              <a:pathLst>
                <a:path w="2604770" h="2287905">
                  <a:moveTo>
                    <a:pt x="2375789" y="0"/>
                  </a:moveTo>
                  <a:lnTo>
                    <a:pt x="228726" y="0"/>
                  </a:lnTo>
                  <a:lnTo>
                    <a:pt x="182618" y="4645"/>
                  </a:lnTo>
                  <a:lnTo>
                    <a:pt x="139678" y="17968"/>
                  </a:lnTo>
                  <a:lnTo>
                    <a:pt x="100824" y="39051"/>
                  </a:lnTo>
                  <a:lnTo>
                    <a:pt x="66976" y="66976"/>
                  </a:lnTo>
                  <a:lnTo>
                    <a:pt x="39051" y="100824"/>
                  </a:lnTo>
                  <a:lnTo>
                    <a:pt x="17968" y="139678"/>
                  </a:lnTo>
                  <a:lnTo>
                    <a:pt x="4645" y="182618"/>
                  </a:lnTo>
                  <a:lnTo>
                    <a:pt x="0" y="228726"/>
                  </a:lnTo>
                  <a:lnTo>
                    <a:pt x="0" y="2058797"/>
                  </a:lnTo>
                  <a:lnTo>
                    <a:pt x="4645" y="2104905"/>
                  </a:lnTo>
                  <a:lnTo>
                    <a:pt x="17968" y="2147845"/>
                  </a:lnTo>
                  <a:lnTo>
                    <a:pt x="39051" y="2186699"/>
                  </a:lnTo>
                  <a:lnTo>
                    <a:pt x="66976" y="2220547"/>
                  </a:lnTo>
                  <a:lnTo>
                    <a:pt x="100824" y="2248472"/>
                  </a:lnTo>
                  <a:lnTo>
                    <a:pt x="139678" y="2269555"/>
                  </a:lnTo>
                  <a:lnTo>
                    <a:pt x="182618" y="2282878"/>
                  </a:lnTo>
                  <a:lnTo>
                    <a:pt x="228726" y="2287524"/>
                  </a:lnTo>
                  <a:lnTo>
                    <a:pt x="2375789" y="2287524"/>
                  </a:lnTo>
                  <a:lnTo>
                    <a:pt x="2421897" y="2282878"/>
                  </a:lnTo>
                  <a:lnTo>
                    <a:pt x="2464837" y="2269555"/>
                  </a:lnTo>
                  <a:lnTo>
                    <a:pt x="2503691" y="2248472"/>
                  </a:lnTo>
                  <a:lnTo>
                    <a:pt x="2537539" y="2220547"/>
                  </a:lnTo>
                  <a:lnTo>
                    <a:pt x="2565464" y="2186699"/>
                  </a:lnTo>
                  <a:lnTo>
                    <a:pt x="2586547" y="2147845"/>
                  </a:lnTo>
                  <a:lnTo>
                    <a:pt x="2599870" y="2104905"/>
                  </a:lnTo>
                  <a:lnTo>
                    <a:pt x="2604516" y="2058797"/>
                  </a:lnTo>
                  <a:lnTo>
                    <a:pt x="2604516" y="228726"/>
                  </a:lnTo>
                  <a:lnTo>
                    <a:pt x="2599870" y="182618"/>
                  </a:lnTo>
                  <a:lnTo>
                    <a:pt x="2586547" y="139678"/>
                  </a:lnTo>
                  <a:lnTo>
                    <a:pt x="2565464" y="100824"/>
                  </a:lnTo>
                  <a:lnTo>
                    <a:pt x="2537539" y="66976"/>
                  </a:lnTo>
                  <a:lnTo>
                    <a:pt x="2503691" y="39051"/>
                  </a:lnTo>
                  <a:lnTo>
                    <a:pt x="2464837" y="17968"/>
                  </a:lnTo>
                  <a:lnTo>
                    <a:pt x="2421897" y="4645"/>
                  </a:lnTo>
                  <a:lnTo>
                    <a:pt x="2375789" y="0"/>
                  </a:lnTo>
                  <a:close/>
                </a:path>
              </a:pathLst>
            </a:custGeom>
            <a:solidFill>
              <a:srgbClr val="795FA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/>
            <p:cNvSpPr/>
            <p:nvPr/>
          </p:nvSpPr>
          <p:spPr>
            <a:xfrm>
              <a:off x="4443983" y="554736"/>
              <a:ext cx="2604770" cy="2287905"/>
            </a:xfrm>
            <a:custGeom>
              <a:avLst/>
              <a:gdLst/>
              <a:ahLst/>
              <a:cxnLst/>
              <a:rect l="l" t="t" r="r" b="b"/>
              <a:pathLst>
                <a:path w="2604770" h="2287905">
                  <a:moveTo>
                    <a:pt x="0" y="228726"/>
                  </a:moveTo>
                  <a:lnTo>
                    <a:pt x="4645" y="182618"/>
                  </a:lnTo>
                  <a:lnTo>
                    <a:pt x="17968" y="139678"/>
                  </a:lnTo>
                  <a:lnTo>
                    <a:pt x="39051" y="100824"/>
                  </a:lnTo>
                  <a:lnTo>
                    <a:pt x="66976" y="66976"/>
                  </a:lnTo>
                  <a:lnTo>
                    <a:pt x="100824" y="39051"/>
                  </a:lnTo>
                  <a:lnTo>
                    <a:pt x="139678" y="17968"/>
                  </a:lnTo>
                  <a:lnTo>
                    <a:pt x="182618" y="4645"/>
                  </a:lnTo>
                  <a:lnTo>
                    <a:pt x="228726" y="0"/>
                  </a:lnTo>
                  <a:lnTo>
                    <a:pt x="2375789" y="0"/>
                  </a:lnTo>
                  <a:lnTo>
                    <a:pt x="2421897" y="4645"/>
                  </a:lnTo>
                  <a:lnTo>
                    <a:pt x="2464837" y="17968"/>
                  </a:lnTo>
                  <a:lnTo>
                    <a:pt x="2503691" y="39051"/>
                  </a:lnTo>
                  <a:lnTo>
                    <a:pt x="2537539" y="66976"/>
                  </a:lnTo>
                  <a:lnTo>
                    <a:pt x="2565464" y="100824"/>
                  </a:lnTo>
                  <a:lnTo>
                    <a:pt x="2586547" y="139678"/>
                  </a:lnTo>
                  <a:lnTo>
                    <a:pt x="2599870" y="182618"/>
                  </a:lnTo>
                  <a:lnTo>
                    <a:pt x="2604516" y="228726"/>
                  </a:lnTo>
                  <a:lnTo>
                    <a:pt x="2604516" y="2058797"/>
                  </a:lnTo>
                  <a:lnTo>
                    <a:pt x="2599870" y="2104905"/>
                  </a:lnTo>
                  <a:lnTo>
                    <a:pt x="2586547" y="2147845"/>
                  </a:lnTo>
                  <a:lnTo>
                    <a:pt x="2565464" y="2186699"/>
                  </a:lnTo>
                  <a:lnTo>
                    <a:pt x="2537539" y="2220547"/>
                  </a:lnTo>
                  <a:lnTo>
                    <a:pt x="2503691" y="2248472"/>
                  </a:lnTo>
                  <a:lnTo>
                    <a:pt x="2464837" y="2269555"/>
                  </a:lnTo>
                  <a:lnTo>
                    <a:pt x="2421897" y="2282878"/>
                  </a:lnTo>
                  <a:lnTo>
                    <a:pt x="2375789" y="2287524"/>
                  </a:lnTo>
                  <a:lnTo>
                    <a:pt x="228726" y="2287524"/>
                  </a:lnTo>
                  <a:lnTo>
                    <a:pt x="182618" y="2282878"/>
                  </a:lnTo>
                  <a:lnTo>
                    <a:pt x="139678" y="2269555"/>
                  </a:lnTo>
                  <a:lnTo>
                    <a:pt x="100824" y="2248472"/>
                  </a:lnTo>
                  <a:lnTo>
                    <a:pt x="66976" y="2220547"/>
                  </a:lnTo>
                  <a:lnTo>
                    <a:pt x="39051" y="2186699"/>
                  </a:lnTo>
                  <a:lnTo>
                    <a:pt x="17968" y="2147845"/>
                  </a:lnTo>
                  <a:lnTo>
                    <a:pt x="4645" y="2104905"/>
                  </a:lnTo>
                  <a:lnTo>
                    <a:pt x="0" y="2058797"/>
                  </a:lnTo>
                  <a:lnTo>
                    <a:pt x="0" y="228726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/>
          <p:cNvSpPr txBox="1"/>
          <p:nvPr/>
        </p:nvSpPr>
        <p:spPr>
          <a:xfrm>
            <a:off x="4563236" y="866013"/>
            <a:ext cx="236918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200785" algn="l"/>
              </a:tabLst>
            </a:pPr>
            <a:r>
              <a:rPr dirty="0" sz="1700" spc="-10">
                <a:latin typeface="Arial MT"/>
                <a:cs typeface="Arial MT"/>
              </a:rPr>
              <a:t>Intelligent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suggestions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63236" y="1088516"/>
            <a:ext cx="236855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700">
                <a:latin typeface="Arial MT"/>
                <a:cs typeface="Arial MT"/>
              </a:rPr>
              <a:t>and</a:t>
            </a:r>
            <a:r>
              <a:rPr dirty="0" sz="1700" spc="-40">
                <a:latin typeface="Arial MT"/>
                <a:cs typeface="Arial MT"/>
              </a:rPr>
              <a:t> </a:t>
            </a:r>
            <a:r>
              <a:rPr dirty="0" sz="1700" spc="-10">
                <a:latin typeface="Arial MT"/>
                <a:cs typeface="Arial MT"/>
              </a:rPr>
              <a:t>self-</a:t>
            </a:r>
            <a:r>
              <a:rPr dirty="0" sz="1700">
                <a:latin typeface="Arial MT"/>
                <a:cs typeface="Arial MT"/>
              </a:rPr>
              <a:t>observations</a:t>
            </a:r>
            <a:r>
              <a:rPr dirty="0" sz="1700" spc="-30">
                <a:latin typeface="Arial MT"/>
                <a:cs typeface="Arial MT"/>
              </a:rPr>
              <a:t> </a:t>
            </a:r>
            <a:r>
              <a:rPr dirty="0" sz="1700" spc="-25">
                <a:latin typeface="Arial MT"/>
                <a:cs typeface="Arial MT"/>
              </a:rPr>
              <a:t>as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563236" y="1312545"/>
            <a:ext cx="2367915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731520" algn="l"/>
                <a:tab pos="1308100" algn="l"/>
              </a:tabLst>
            </a:pPr>
            <a:r>
              <a:rPr dirty="0" sz="1700" spc="-20">
                <a:latin typeface="Arial MT"/>
                <a:cs typeface="Arial MT"/>
              </a:rPr>
              <a:t>well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as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continuous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563236" y="1535049"/>
            <a:ext cx="2369820" cy="2851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39825" algn="l"/>
              </a:tabLst>
            </a:pPr>
            <a:r>
              <a:rPr dirty="0" sz="1700" spc="-10">
                <a:latin typeface="Arial MT"/>
                <a:cs typeface="Arial MT"/>
              </a:rPr>
              <a:t>review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mechanisms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63236" y="1758772"/>
            <a:ext cx="2367280" cy="2857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150620" algn="l"/>
                <a:tab pos="1614170" algn="l"/>
                <a:tab pos="2054860" algn="l"/>
              </a:tabLst>
            </a:pPr>
            <a:r>
              <a:rPr dirty="0" sz="1700" spc="-10">
                <a:latin typeface="Arial MT"/>
                <a:cs typeface="Arial MT"/>
              </a:rPr>
              <a:t>produced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by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5">
                <a:latin typeface="Arial MT"/>
                <a:cs typeface="Arial MT"/>
              </a:rPr>
              <a:t>AI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0">
                <a:latin typeface="Arial MT"/>
                <a:cs typeface="Arial MT"/>
              </a:rPr>
              <a:t>will</a:t>
            </a:r>
            <a:endParaRPr sz="17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63236" y="1983486"/>
            <a:ext cx="2367915" cy="508000"/>
          </a:xfrm>
          <a:prstGeom prst="rect">
            <a:avLst/>
          </a:prstGeom>
        </p:spPr>
        <p:txBody>
          <a:bodyPr wrap="square" lIns="0" tIns="51435" rIns="0" bIns="0" rtlCol="0" vert="horz">
            <a:spAutoFit/>
          </a:bodyPr>
          <a:lstStyle/>
          <a:p>
            <a:pPr marL="12700" marR="5080">
              <a:lnSpc>
                <a:spcPts val="1750"/>
              </a:lnSpc>
              <a:spcBef>
                <a:spcPts val="405"/>
              </a:spcBef>
              <a:tabLst>
                <a:tab pos="984885" algn="l"/>
                <a:tab pos="1657350" algn="l"/>
              </a:tabLst>
            </a:pPr>
            <a:r>
              <a:rPr dirty="0" sz="1700" spc="-10">
                <a:latin typeface="Arial MT"/>
                <a:cs typeface="Arial MT"/>
              </a:rPr>
              <a:t>promote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20">
                <a:latin typeface="Arial MT"/>
                <a:cs typeface="Arial MT"/>
              </a:rPr>
              <a:t>more</a:t>
            </a:r>
            <a:r>
              <a:rPr dirty="0" sz="1700">
                <a:latin typeface="Arial MT"/>
                <a:cs typeface="Arial MT"/>
              </a:rPr>
              <a:t>	</a:t>
            </a:r>
            <a:r>
              <a:rPr dirty="0" sz="1700" spc="-10">
                <a:latin typeface="Arial MT"/>
                <a:cs typeface="Arial MT"/>
              </a:rPr>
              <a:t>healthy </a:t>
            </a:r>
            <a:r>
              <a:rPr dirty="0" sz="1700">
                <a:latin typeface="Arial MT"/>
                <a:cs typeface="Arial MT"/>
              </a:rPr>
              <a:t>online</a:t>
            </a:r>
            <a:r>
              <a:rPr dirty="0" sz="1700" spc="-90">
                <a:latin typeface="Arial MT"/>
                <a:cs typeface="Arial MT"/>
              </a:rPr>
              <a:t> </a:t>
            </a:r>
            <a:r>
              <a:rPr dirty="0" sz="1700">
                <a:latin typeface="Arial MT"/>
                <a:cs typeface="Arial MT"/>
              </a:rPr>
              <a:t>behaviour</a:t>
            </a:r>
            <a:r>
              <a:rPr dirty="0" sz="1700" spc="-80">
                <a:latin typeface="Arial MT"/>
                <a:cs typeface="Arial MT"/>
              </a:rPr>
              <a:t> </a:t>
            </a:r>
            <a:r>
              <a:rPr dirty="0" sz="1700" spc="-50">
                <a:latin typeface="Arial MT"/>
                <a:cs typeface="Arial MT"/>
              </a:rPr>
              <a:t>.</a:t>
            </a:r>
            <a:endParaRPr sz="17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436046" y="3076955"/>
            <a:ext cx="2620645" cy="2897505"/>
            <a:chOff x="4436046" y="3076955"/>
            <a:chExt cx="2620645" cy="2897505"/>
          </a:xfrm>
        </p:grpSpPr>
        <p:sp>
          <p:nvSpPr>
            <p:cNvPr id="23" name="object 23"/>
            <p:cNvSpPr/>
            <p:nvPr/>
          </p:nvSpPr>
          <p:spPr>
            <a:xfrm>
              <a:off x="5422392" y="3076955"/>
              <a:ext cx="646430" cy="567055"/>
            </a:xfrm>
            <a:custGeom>
              <a:avLst/>
              <a:gdLst/>
              <a:ahLst/>
              <a:cxnLst/>
              <a:rect l="l" t="t" r="r" b="b"/>
              <a:pathLst>
                <a:path w="646429" h="567054">
                  <a:moveTo>
                    <a:pt x="516890" y="0"/>
                  </a:moveTo>
                  <a:lnTo>
                    <a:pt x="129286" y="0"/>
                  </a:lnTo>
                  <a:lnTo>
                    <a:pt x="129286" y="283464"/>
                  </a:lnTo>
                  <a:lnTo>
                    <a:pt x="0" y="283464"/>
                  </a:lnTo>
                  <a:lnTo>
                    <a:pt x="323088" y="566928"/>
                  </a:lnTo>
                  <a:lnTo>
                    <a:pt x="646176" y="283464"/>
                  </a:lnTo>
                  <a:lnTo>
                    <a:pt x="516890" y="283464"/>
                  </a:lnTo>
                  <a:lnTo>
                    <a:pt x="516890" y="0"/>
                  </a:lnTo>
                  <a:close/>
                </a:path>
              </a:pathLst>
            </a:custGeom>
            <a:solidFill>
              <a:srgbClr val="BDB6D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/>
            <p:cNvSpPr/>
            <p:nvPr/>
          </p:nvSpPr>
          <p:spPr>
            <a:xfrm>
              <a:off x="4443984" y="3912108"/>
              <a:ext cx="2604770" cy="2054860"/>
            </a:xfrm>
            <a:custGeom>
              <a:avLst/>
              <a:gdLst/>
              <a:ahLst/>
              <a:cxnLst/>
              <a:rect l="l" t="t" r="r" b="b"/>
              <a:pathLst>
                <a:path w="2604770" h="2054860">
                  <a:moveTo>
                    <a:pt x="2399030" y="0"/>
                  </a:moveTo>
                  <a:lnTo>
                    <a:pt x="205486" y="0"/>
                  </a:lnTo>
                  <a:lnTo>
                    <a:pt x="158353" y="5424"/>
                  </a:lnTo>
                  <a:lnTo>
                    <a:pt x="115096" y="20876"/>
                  </a:lnTo>
                  <a:lnTo>
                    <a:pt x="76943" y="45126"/>
                  </a:lnTo>
                  <a:lnTo>
                    <a:pt x="45126" y="76943"/>
                  </a:lnTo>
                  <a:lnTo>
                    <a:pt x="20876" y="115096"/>
                  </a:lnTo>
                  <a:lnTo>
                    <a:pt x="5424" y="158353"/>
                  </a:lnTo>
                  <a:lnTo>
                    <a:pt x="0" y="205486"/>
                  </a:lnTo>
                  <a:lnTo>
                    <a:pt x="0" y="1848916"/>
                  </a:lnTo>
                  <a:lnTo>
                    <a:pt x="5424" y="1896022"/>
                  </a:lnTo>
                  <a:lnTo>
                    <a:pt x="20876" y="1939263"/>
                  </a:lnTo>
                  <a:lnTo>
                    <a:pt x="45126" y="1977407"/>
                  </a:lnTo>
                  <a:lnTo>
                    <a:pt x="76943" y="2009221"/>
                  </a:lnTo>
                  <a:lnTo>
                    <a:pt x="115096" y="2033471"/>
                  </a:lnTo>
                  <a:lnTo>
                    <a:pt x="158353" y="2048926"/>
                  </a:lnTo>
                  <a:lnTo>
                    <a:pt x="205486" y="2054352"/>
                  </a:lnTo>
                  <a:lnTo>
                    <a:pt x="2399030" y="2054352"/>
                  </a:lnTo>
                  <a:lnTo>
                    <a:pt x="2446162" y="2048926"/>
                  </a:lnTo>
                  <a:lnTo>
                    <a:pt x="2489419" y="2033471"/>
                  </a:lnTo>
                  <a:lnTo>
                    <a:pt x="2527572" y="2009221"/>
                  </a:lnTo>
                  <a:lnTo>
                    <a:pt x="2559389" y="1977407"/>
                  </a:lnTo>
                  <a:lnTo>
                    <a:pt x="2583639" y="1939263"/>
                  </a:lnTo>
                  <a:lnTo>
                    <a:pt x="2599091" y="1896022"/>
                  </a:lnTo>
                  <a:lnTo>
                    <a:pt x="2604516" y="1848916"/>
                  </a:lnTo>
                  <a:lnTo>
                    <a:pt x="2604516" y="205486"/>
                  </a:lnTo>
                  <a:lnTo>
                    <a:pt x="2599091" y="158353"/>
                  </a:lnTo>
                  <a:lnTo>
                    <a:pt x="2583639" y="115096"/>
                  </a:lnTo>
                  <a:lnTo>
                    <a:pt x="2559389" y="76943"/>
                  </a:lnTo>
                  <a:lnTo>
                    <a:pt x="2527572" y="45126"/>
                  </a:lnTo>
                  <a:lnTo>
                    <a:pt x="2489419" y="20876"/>
                  </a:lnTo>
                  <a:lnTo>
                    <a:pt x="2446162" y="5424"/>
                  </a:lnTo>
                  <a:lnTo>
                    <a:pt x="2399030" y="0"/>
                  </a:lnTo>
                  <a:close/>
                </a:path>
              </a:pathLst>
            </a:custGeom>
            <a:solidFill>
              <a:srgbClr val="795FA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/>
            <p:cNvSpPr/>
            <p:nvPr/>
          </p:nvSpPr>
          <p:spPr>
            <a:xfrm>
              <a:off x="4443984" y="3912108"/>
              <a:ext cx="2604770" cy="2054860"/>
            </a:xfrm>
            <a:custGeom>
              <a:avLst/>
              <a:gdLst/>
              <a:ahLst/>
              <a:cxnLst/>
              <a:rect l="l" t="t" r="r" b="b"/>
              <a:pathLst>
                <a:path w="2604770" h="2054860">
                  <a:moveTo>
                    <a:pt x="0" y="205486"/>
                  </a:moveTo>
                  <a:lnTo>
                    <a:pt x="5424" y="158353"/>
                  </a:lnTo>
                  <a:lnTo>
                    <a:pt x="20876" y="115096"/>
                  </a:lnTo>
                  <a:lnTo>
                    <a:pt x="45126" y="76943"/>
                  </a:lnTo>
                  <a:lnTo>
                    <a:pt x="76943" y="45126"/>
                  </a:lnTo>
                  <a:lnTo>
                    <a:pt x="115096" y="20876"/>
                  </a:lnTo>
                  <a:lnTo>
                    <a:pt x="158353" y="5424"/>
                  </a:lnTo>
                  <a:lnTo>
                    <a:pt x="205486" y="0"/>
                  </a:lnTo>
                  <a:lnTo>
                    <a:pt x="2399030" y="0"/>
                  </a:lnTo>
                  <a:lnTo>
                    <a:pt x="2446162" y="5424"/>
                  </a:lnTo>
                  <a:lnTo>
                    <a:pt x="2489419" y="20876"/>
                  </a:lnTo>
                  <a:lnTo>
                    <a:pt x="2527572" y="45126"/>
                  </a:lnTo>
                  <a:lnTo>
                    <a:pt x="2559389" y="76943"/>
                  </a:lnTo>
                  <a:lnTo>
                    <a:pt x="2583639" y="115096"/>
                  </a:lnTo>
                  <a:lnTo>
                    <a:pt x="2599091" y="158353"/>
                  </a:lnTo>
                  <a:lnTo>
                    <a:pt x="2604516" y="205486"/>
                  </a:lnTo>
                  <a:lnTo>
                    <a:pt x="2604516" y="1848916"/>
                  </a:lnTo>
                  <a:lnTo>
                    <a:pt x="2599091" y="1896022"/>
                  </a:lnTo>
                  <a:lnTo>
                    <a:pt x="2583639" y="1939263"/>
                  </a:lnTo>
                  <a:lnTo>
                    <a:pt x="2559389" y="1977407"/>
                  </a:lnTo>
                  <a:lnTo>
                    <a:pt x="2527572" y="2009221"/>
                  </a:lnTo>
                  <a:lnTo>
                    <a:pt x="2489419" y="2033471"/>
                  </a:lnTo>
                  <a:lnTo>
                    <a:pt x="2446162" y="2048926"/>
                  </a:lnTo>
                  <a:lnTo>
                    <a:pt x="2399030" y="2054352"/>
                  </a:lnTo>
                  <a:lnTo>
                    <a:pt x="205486" y="2054352"/>
                  </a:lnTo>
                  <a:lnTo>
                    <a:pt x="158353" y="2048926"/>
                  </a:lnTo>
                  <a:lnTo>
                    <a:pt x="115096" y="2033471"/>
                  </a:lnTo>
                  <a:lnTo>
                    <a:pt x="76943" y="2009221"/>
                  </a:lnTo>
                  <a:lnTo>
                    <a:pt x="45126" y="1977407"/>
                  </a:lnTo>
                  <a:lnTo>
                    <a:pt x="20876" y="1939263"/>
                  </a:lnTo>
                  <a:lnTo>
                    <a:pt x="5424" y="1896022"/>
                  </a:lnTo>
                  <a:lnTo>
                    <a:pt x="0" y="1848916"/>
                  </a:lnTo>
                  <a:lnTo>
                    <a:pt x="0" y="205486"/>
                  </a:lnTo>
                  <a:close/>
                </a:path>
              </a:pathLst>
            </a:custGeom>
            <a:ln w="1587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/>
          <p:cNvSpPr txBox="1"/>
          <p:nvPr/>
        </p:nvSpPr>
        <p:spPr>
          <a:xfrm>
            <a:off x="4552569" y="4156964"/>
            <a:ext cx="2389505" cy="1530985"/>
          </a:xfrm>
          <a:prstGeom prst="rect">
            <a:avLst/>
          </a:prstGeom>
        </p:spPr>
        <p:txBody>
          <a:bodyPr wrap="square" lIns="0" tIns="45719" rIns="0" bIns="0" rtlCol="0" vert="horz">
            <a:spAutoFit/>
          </a:bodyPr>
          <a:lstStyle/>
          <a:p>
            <a:pPr algn="just" marL="12700" marR="5080">
              <a:lnSpc>
                <a:spcPct val="86300"/>
              </a:lnSpc>
              <a:spcBef>
                <a:spcPts val="359"/>
              </a:spcBef>
              <a:tabLst>
                <a:tab pos="1198245" algn="l"/>
              </a:tabLst>
            </a:pPr>
            <a:r>
              <a:rPr dirty="0" sz="1600">
                <a:latin typeface="Arial MT"/>
                <a:cs typeface="Arial MT"/>
              </a:rPr>
              <a:t>The</a:t>
            </a:r>
            <a:r>
              <a:rPr dirty="0" sz="1600" spc="30">
                <a:latin typeface="Arial MT"/>
                <a:cs typeface="Arial MT"/>
              </a:rPr>
              <a:t>  </a:t>
            </a:r>
            <a:r>
              <a:rPr dirty="0" sz="1600">
                <a:latin typeface="Arial MT"/>
                <a:cs typeface="Arial MT"/>
              </a:rPr>
              <a:t>effectiveness</a:t>
            </a:r>
            <a:r>
              <a:rPr dirty="0" sz="1600" spc="35">
                <a:latin typeface="Arial MT"/>
                <a:cs typeface="Arial MT"/>
              </a:rPr>
              <a:t>  </a:t>
            </a:r>
            <a:r>
              <a:rPr dirty="0" sz="1600">
                <a:latin typeface="Arial MT"/>
                <a:cs typeface="Arial MT"/>
              </a:rPr>
              <a:t>of</a:t>
            </a:r>
            <a:r>
              <a:rPr dirty="0" sz="1600" spc="30">
                <a:latin typeface="Arial MT"/>
                <a:cs typeface="Arial MT"/>
              </a:rPr>
              <a:t>  </a:t>
            </a:r>
            <a:r>
              <a:rPr dirty="0" sz="1600" spc="-25">
                <a:latin typeface="Arial MT"/>
                <a:cs typeface="Arial MT"/>
              </a:rPr>
              <a:t>the </a:t>
            </a:r>
            <a:r>
              <a:rPr dirty="0" sz="1600">
                <a:latin typeface="Arial MT"/>
                <a:cs typeface="Arial MT"/>
              </a:rPr>
              <a:t>intervention</a:t>
            </a:r>
            <a:r>
              <a:rPr dirty="0" sz="1600" spc="305">
                <a:latin typeface="Arial MT"/>
                <a:cs typeface="Arial MT"/>
              </a:rPr>
              <a:t>   </a:t>
            </a:r>
            <a:r>
              <a:rPr dirty="0" sz="1600">
                <a:latin typeface="Arial MT"/>
                <a:cs typeface="Arial MT"/>
              </a:rPr>
              <a:t>is</a:t>
            </a:r>
            <a:r>
              <a:rPr dirty="0" sz="1600" spc="295">
                <a:latin typeface="Arial MT"/>
                <a:cs typeface="Arial MT"/>
              </a:rPr>
              <a:t>   </a:t>
            </a:r>
            <a:r>
              <a:rPr dirty="0" sz="1600" spc="-10">
                <a:latin typeface="Arial MT"/>
                <a:cs typeface="Arial MT"/>
              </a:rPr>
              <a:t>further </a:t>
            </a:r>
            <a:r>
              <a:rPr dirty="0" sz="1600">
                <a:latin typeface="Arial MT"/>
                <a:cs typeface="Arial MT"/>
              </a:rPr>
              <a:t>enhanced</a:t>
            </a:r>
            <a:r>
              <a:rPr dirty="0" sz="1600" spc="425">
                <a:latin typeface="Arial MT"/>
                <a:cs typeface="Arial MT"/>
              </a:rPr>
              <a:t>   </a:t>
            </a:r>
            <a:r>
              <a:rPr dirty="0" sz="1600">
                <a:latin typeface="Arial MT"/>
                <a:cs typeface="Arial MT"/>
              </a:rPr>
              <a:t>by</a:t>
            </a:r>
            <a:r>
              <a:rPr dirty="0" sz="1600" spc="430">
                <a:latin typeface="Arial MT"/>
                <a:cs typeface="Arial MT"/>
              </a:rPr>
              <a:t>   </a:t>
            </a:r>
            <a:r>
              <a:rPr dirty="0" sz="1600" spc="-10">
                <a:latin typeface="Arial MT"/>
                <a:cs typeface="Arial MT"/>
              </a:rPr>
              <a:t>ethical </a:t>
            </a:r>
            <a:r>
              <a:rPr dirty="0" sz="1600">
                <a:latin typeface="Arial MT"/>
                <a:cs typeface="Arial MT"/>
              </a:rPr>
              <a:t>implementation,</a:t>
            </a:r>
            <a:r>
              <a:rPr dirty="0" sz="1600" spc="254">
                <a:latin typeface="Arial MT"/>
                <a:cs typeface="Arial MT"/>
              </a:rPr>
              <a:t>   </a:t>
            </a:r>
            <a:r>
              <a:rPr dirty="0" sz="1600" spc="-10">
                <a:latin typeface="Arial MT"/>
                <a:cs typeface="Arial MT"/>
              </a:rPr>
              <a:t>privacy </a:t>
            </a:r>
            <a:r>
              <a:rPr dirty="0" sz="1600">
                <a:latin typeface="Arial MT"/>
                <a:cs typeface="Arial MT"/>
              </a:rPr>
              <a:t>protection</a:t>
            </a:r>
            <a:r>
              <a:rPr dirty="0" sz="1600" spc="90">
                <a:latin typeface="Arial MT"/>
                <a:cs typeface="Arial MT"/>
              </a:rPr>
              <a:t> </a:t>
            </a:r>
            <a:r>
              <a:rPr dirty="0" sz="1600">
                <a:latin typeface="Arial MT"/>
                <a:cs typeface="Arial MT"/>
              </a:rPr>
              <a:t>and</a:t>
            </a:r>
            <a:r>
              <a:rPr dirty="0" sz="1600" spc="10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continuous quality</a:t>
            </a:r>
            <a:r>
              <a:rPr dirty="0" sz="1600">
                <a:latin typeface="Arial MT"/>
                <a:cs typeface="Arial MT"/>
              </a:rPr>
              <a:t>	</a:t>
            </a:r>
            <a:r>
              <a:rPr dirty="0" sz="1600" spc="-10">
                <a:latin typeface="Arial MT"/>
                <a:cs typeface="Arial MT"/>
              </a:rPr>
              <a:t>improvement </a:t>
            </a:r>
            <a:r>
              <a:rPr dirty="0" sz="1600">
                <a:latin typeface="Arial MT"/>
                <a:cs typeface="Arial MT"/>
              </a:rPr>
              <a:t>(Kreps,</a:t>
            </a:r>
            <a:r>
              <a:rPr dirty="0" sz="1600" spc="-40">
                <a:latin typeface="Arial MT"/>
                <a:cs typeface="Arial MT"/>
              </a:rPr>
              <a:t> </a:t>
            </a:r>
            <a:r>
              <a:rPr dirty="0" sz="1600" spc="-10">
                <a:latin typeface="Arial MT"/>
                <a:cs typeface="Arial MT"/>
              </a:rPr>
              <a:t>2014).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095625" y="6236741"/>
            <a:ext cx="1873250" cy="2247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650"/>
              </a:lnSpc>
            </a:pPr>
            <a:r>
              <a:rPr dirty="0" sz="1400">
                <a:latin typeface="Arial MT"/>
                <a:cs typeface="Arial MT"/>
              </a:rPr>
              <a:t>Source: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Self-</a:t>
            </a:r>
            <a:r>
              <a:rPr dirty="0" sz="1400" spc="-10">
                <a:latin typeface="Arial MT"/>
                <a:cs typeface="Arial MT"/>
              </a:rPr>
              <a:t>developed</a:t>
            </a:r>
            <a:endParaRPr sz="1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4206240" y="0"/>
              <a:ext cx="7985759" cy="6858000"/>
            </a:xfrm>
            <a:custGeom>
              <a:avLst/>
              <a:gdLst/>
              <a:ahLst/>
              <a:cxnLst/>
              <a:rect l="l" t="t" r="r" b="b"/>
              <a:pathLst>
                <a:path w="7985759" h="6858000">
                  <a:moveTo>
                    <a:pt x="0" y="6858000"/>
                  </a:moveTo>
                  <a:lnTo>
                    <a:pt x="7985759" y="6858000"/>
                  </a:lnTo>
                  <a:lnTo>
                    <a:pt x="7985759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ECF3F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/>
            <p:cNvSpPr/>
            <p:nvPr/>
          </p:nvSpPr>
          <p:spPr>
            <a:xfrm>
              <a:off x="0" y="0"/>
              <a:ext cx="4206240" cy="6858000"/>
            </a:xfrm>
            <a:custGeom>
              <a:avLst/>
              <a:gdLst/>
              <a:ahLst/>
              <a:cxnLst/>
              <a:rect l="l" t="t" r="r" b="b"/>
              <a:pathLst>
                <a:path w="4206240" h="6858000">
                  <a:moveTo>
                    <a:pt x="4206240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06240" y="6858000"/>
                  </a:lnTo>
                  <a:lnTo>
                    <a:pt x="4206240" y="0"/>
                  </a:lnTo>
                  <a:close/>
                </a:path>
              </a:pathLst>
            </a:custGeom>
            <a:solidFill>
              <a:srgbClr val="1F3A4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/>
          <p:nvPr/>
        </p:nvSpPr>
        <p:spPr>
          <a:xfrm>
            <a:off x="444500" y="524002"/>
            <a:ext cx="103124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9FB3C7"/>
                </a:solidFill>
                <a:latin typeface="Calibri"/>
                <a:cs typeface="Calibri"/>
              </a:rPr>
              <a:t>L</a:t>
            </a:r>
            <a:r>
              <a:rPr dirty="0" sz="1600" spc="-160" b="1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600" spc="85" b="1">
                <a:solidFill>
                  <a:srgbClr val="9FB3C7"/>
                </a:solidFill>
                <a:latin typeface="Calibri"/>
                <a:cs typeface="Calibri"/>
              </a:rPr>
              <a:t>CH</a:t>
            </a:r>
            <a:r>
              <a:rPr dirty="0" sz="1600" spc="-155" b="1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600" spc="-25" b="1">
                <a:solidFill>
                  <a:srgbClr val="9FB3C7"/>
                </a:solidFill>
                <a:latin typeface="Calibri"/>
                <a:cs typeface="Calibri"/>
              </a:rPr>
              <a:t>S</a:t>
            </a:r>
            <a:r>
              <a:rPr dirty="0" sz="1600" spc="-155" b="1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600" spc="114" b="1">
                <a:solidFill>
                  <a:srgbClr val="9FB3C7"/>
                </a:solidFill>
                <a:latin typeface="Calibri"/>
                <a:cs typeface="Calibri"/>
              </a:rPr>
              <a:t>7009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4500" y="957786"/>
            <a:ext cx="2646680" cy="726440"/>
          </a:xfrm>
          <a:prstGeom prst="rect">
            <a:avLst/>
          </a:prstGeom>
        </p:spPr>
        <p:txBody>
          <a:bodyPr wrap="square" lIns="0" tIns="577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Population</a:t>
            </a:r>
            <a:r>
              <a:rPr dirty="0" sz="20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2000" spc="-5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25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2000" spc="-4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b="1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2000" spc="-4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Calibri"/>
                <a:cs typeface="Calibri"/>
              </a:rPr>
              <a:t>Promotion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4500" y="2977362"/>
            <a:ext cx="1971675" cy="537845"/>
          </a:xfrm>
          <a:prstGeom prst="rect">
            <a:avLst/>
          </a:prstGeom>
        </p:spPr>
        <p:txBody>
          <a:bodyPr wrap="square" lIns="0" tIns="5524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dirty="0" sz="1400" i="1">
                <a:solidFill>
                  <a:srgbClr val="D6E1E9"/>
                </a:solidFill>
                <a:latin typeface="Calibri"/>
                <a:cs typeface="Calibri"/>
              </a:rPr>
              <a:t>Component</a:t>
            </a:r>
            <a:r>
              <a:rPr dirty="0" sz="1400" spc="-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400" spc="-50" i="1">
                <a:solidFill>
                  <a:srgbClr val="D6E1E9"/>
                </a:solidFill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35"/>
              </a:spcBef>
            </a:pPr>
            <a:r>
              <a:rPr dirty="0" sz="1400" i="1">
                <a:solidFill>
                  <a:srgbClr val="D6E1E9"/>
                </a:solidFill>
                <a:latin typeface="Calibri"/>
                <a:cs typeface="Calibri"/>
              </a:rPr>
              <a:t>Group</a:t>
            </a:r>
            <a:r>
              <a:rPr dirty="0" sz="14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400" i="1">
                <a:solidFill>
                  <a:srgbClr val="D6E1E9"/>
                </a:solidFill>
                <a:latin typeface="Calibri"/>
                <a:cs typeface="Calibri"/>
              </a:rPr>
              <a:t>Project</a:t>
            </a:r>
            <a:r>
              <a:rPr dirty="0" sz="14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400" spc="-10" i="1">
                <a:solidFill>
                  <a:srgbClr val="D6E1E9"/>
                </a:solidFill>
                <a:latin typeface="Calibri"/>
                <a:cs typeface="Calibri"/>
              </a:rPr>
              <a:t>Presentation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4500" y="3946183"/>
            <a:ext cx="1790064" cy="735330"/>
          </a:xfrm>
          <a:prstGeom prst="rect">
            <a:avLst/>
          </a:prstGeom>
        </p:spPr>
        <p:txBody>
          <a:bodyPr wrap="square" lIns="0" tIns="1562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30"/>
              </a:spcBef>
            </a:pPr>
            <a:r>
              <a:rPr dirty="0" sz="1700" b="1">
                <a:solidFill>
                  <a:srgbClr val="FFFFFF"/>
                </a:solidFill>
                <a:latin typeface="Calibri"/>
                <a:cs typeface="Calibri"/>
              </a:rPr>
              <a:t>Md</a:t>
            </a:r>
            <a:r>
              <a:rPr dirty="0" sz="1700" spc="-2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700" b="1">
                <a:solidFill>
                  <a:srgbClr val="FFFFFF"/>
                </a:solidFill>
                <a:latin typeface="Calibri"/>
                <a:cs typeface="Calibri"/>
              </a:rPr>
              <a:t>Shamim</a:t>
            </a:r>
            <a:r>
              <a:rPr dirty="0" sz="1700" spc="-2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700" spc="-10" b="1">
                <a:solidFill>
                  <a:srgbClr val="FFFFFF"/>
                </a:solidFill>
                <a:latin typeface="Calibri"/>
                <a:cs typeface="Calibri"/>
              </a:rPr>
              <a:t>Osman</a:t>
            </a: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60"/>
              </a:spcBef>
            </a:pPr>
            <a:r>
              <a:rPr dirty="0" sz="1300">
                <a:solidFill>
                  <a:srgbClr val="D6E1E9"/>
                </a:solidFill>
                <a:latin typeface="Calibri"/>
                <a:cs typeface="Calibri"/>
              </a:rPr>
              <a:t>Student</a:t>
            </a:r>
            <a:r>
              <a:rPr dirty="0" sz="1300" spc="-30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D6E1E9"/>
                </a:solidFill>
                <a:latin typeface="Calibri"/>
                <a:cs typeface="Calibri"/>
              </a:rPr>
              <a:t>number</a:t>
            </a:r>
            <a:r>
              <a:rPr dirty="0" sz="1300" spc="-35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300" spc="-10">
                <a:solidFill>
                  <a:srgbClr val="D6E1E9"/>
                </a:solidFill>
                <a:latin typeface="Calibri"/>
                <a:cs typeface="Calibri"/>
              </a:rPr>
              <a:t>250396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4500" y="6014720"/>
            <a:ext cx="2185035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>
                <a:solidFill>
                  <a:srgbClr val="9FB3C7"/>
                </a:solidFill>
                <a:latin typeface="Calibri"/>
                <a:cs typeface="Calibri"/>
              </a:rPr>
              <a:t>University</a:t>
            </a:r>
            <a:r>
              <a:rPr dirty="0" sz="1100" spc="-35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9FB3C7"/>
                </a:solidFill>
                <a:latin typeface="Calibri"/>
                <a:cs typeface="Calibri"/>
              </a:rPr>
              <a:t>of</a:t>
            </a:r>
            <a:r>
              <a:rPr dirty="0" sz="1100" spc="-15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9FB3C7"/>
                </a:solidFill>
                <a:latin typeface="Calibri"/>
                <a:cs typeface="Calibri"/>
              </a:rPr>
              <a:t>Wales</a:t>
            </a:r>
            <a:r>
              <a:rPr dirty="0" sz="1100" spc="-25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9FB3C7"/>
                </a:solidFill>
                <a:latin typeface="Calibri"/>
                <a:cs typeface="Calibri"/>
              </a:rPr>
              <a:t>Trinity</a:t>
            </a:r>
            <a:r>
              <a:rPr dirty="0" sz="1100" spc="-25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9FB3C7"/>
                </a:solidFill>
                <a:latin typeface="Calibri"/>
                <a:cs typeface="Calibri"/>
              </a:rPr>
              <a:t>Saint</a:t>
            </a:r>
            <a:r>
              <a:rPr dirty="0" sz="1100" spc="-25">
                <a:solidFill>
                  <a:srgbClr val="9FB3C7"/>
                </a:solidFill>
                <a:latin typeface="Calibri"/>
                <a:cs typeface="Calibri"/>
              </a:rPr>
              <a:t> </a:t>
            </a:r>
            <a:r>
              <a:rPr dirty="0" sz="1100" spc="-20">
                <a:solidFill>
                  <a:srgbClr val="9FB3C7"/>
                </a:solidFill>
                <a:latin typeface="Calibri"/>
                <a:cs typeface="Calibri"/>
              </a:rPr>
              <a:t>David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0" name="object 10" descr="$PPTXTitle"/>
          <p:cNvSpPr txBox="1">
            <a:spLocks noGrp="1"/>
          </p:cNvSpPr>
          <p:nvPr>
            <p:ph type="title"/>
          </p:nvPr>
        </p:nvSpPr>
        <p:spPr>
          <a:xfrm>
            <a:off x="4559934" y="1153108"/>
            <a:ext cx="4593590" cy="1026794"/>
          </a:xfrm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 marR="5080">
              <a:lnSpc>
                <a:spcPts val="4040"/>
              </a:lnSpc>
            </a:pPr>
            <a:r>
              <a:rPr dirty="0">
                <a:solidFill>
                  <a:srgbClr val="1F3A4D"/>
                </a:solidFill>
              </a:rPr>
              <a:t>Digital</a:t>
            </a:r>
            <a:r>
              <a:rPr dirty="0" spc="-114">
                <a:solidFill>
                  <a:srgbClr val="1F3A4D"/>
                </a:solidFill>
              </a:rPr>
              <a:t> </a:t>
            </a:r>
            <a:r>
              <a:rPr dirty="0" spc="-20">
                <a:solidFill>
                  <a:srgbClr val="1F3A4D"/>
                </a:solidFill>
              </a:rPr>
              <a:t>Technology</a:t>
            </a:r>
            <a:r>
              <a:rPr dirty="0" spc="-90">
                <a:solidFill>
                  <a:srgbClr val="1F3A4D"/>
                </a:solidFill>
              </a:rPr>
              <a:t> </a:t>
            </a:r>
            <a:r>
              <a:rPr dirty="0" spc="-10">
                <a:solidFill>
                  <a:srgbClr val="1F3A4D"/>
                </a:solidFill>
              </a:rPr>
              <a:t>Overuse </a:t>
            </a:r>
            <a:r>
              <a:rPr dirty="0">
                <a:solidFill>
                  <a:srgbClr val="1F3A4D"/>
                </a:solidFill>
              </a:rPr>
              <a:t>and</a:t>
            </a:r>
            <a:r>
              <a:rPr dirty="0" spc="-50">
                <a:solidFill>
                  <a:srgbClr val="1F3A4D"/>
                </a:solidFill>
              </a:rPr>
              <a:t> </a:t>
            </a:r>
            <a:r>
              <a:rPr dirty="0">
                <a:solidFill>
                  <a:srgbClr val="1F3A4D"/>
                </a:solidFill>
              </a:rPr>
              <a:t>Screen</a:t>
            </a:r>
            <a:r>
              <a:rPr dirty="0" spc="-35">
                <a:solidFill>
                  <a:srgbClr val="1F3A4D"/>
                </a:solidFill>
              </a:rPr>
              <a:t> </a:t>
            </a:r>
            <a:r>
              <a:rPr dirty="0" spc="-10">
                <a:solidFill>
                  <a:srgbClr val="1F3A4D"/>
                </a:solidFill>
              </a:rPr>
              <a:t>Addiction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4559934" y="2743668"/>
            <a:ext cx="4573905" cy="611505"/>
          </a:xfrm>
          <a:prstGeom prst="rect">
            <a:avLst/>
          </a:prstGeom>
        </p:spPr>
        <p:txBody>
          <a:bodyPr wrap="square" lIns="0" tIns="62229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89"/>
              </a:spcBef>
            </a:pP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A</a:t>
            </a:r>
            <a:r>
              <a:rPr dirty="0" sz="1600" spc="-45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school-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based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digital</a:t>
            </a:r>
            <a:r>
              <a:rPr dirty="0" sz="1600" spc="-4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detox</a:t>
            </a:r>
            <a:r>
              <a:rPr dirty="0" sz="1600" spc="-35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and</a:t>
            </a:r>
            <a:r>
              <a:rPr dirty="0" sz="1600" spc="-2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wellbeing</a:t>
            </a:r>
            <a:r>
              <a:rPr dirty="0" sz="1600" spc="-5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intervention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for</a:t>
            </a:r>
            <a:r>
              <a:rPr dirty="0" sz="1600" spc="-3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adolescents,</a:t>
            </a:r>
            <a:r>
              <a:rPr dirty="0" sz="1600" spc="-2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delivered</a:t>
            </a:r>
            <a:r>
              <a:rPr dirty="0" sz="1600" spc="-6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with</a:t>
            </a:r>
            <a:r>
              <a:rPr dirty="0" sz="1600" spc="-45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5A6671"/>
                </a:solidFill>
                <a:latin typeface="Calibri"/>
                <a:cs typeface="Calibri"/>
              </a:rPr>
              <a:t>counsellor</a:t>
            </a:r>
            <a:r>
              <a:rPr dirty="0" sz="1600" spc="-20" i="1">
                <a:solidFill>
                  <a:srgbClr val="5A6671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5A6671"/>
                </a:solidFill>
                <a:latin typeface="Calibri"/>
                <a:cs typeface="Calibri"/>
              </a:rPr>
              <a:t>support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94276" y="3880103"/>
            <a:ext cx="7098030" cy="2160270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4572000" y="3931920"/>
            <a:ext cx="6949440" cy="2011680"/>
          </a:xfrm>
          <a:prstGeom prst="rect">
            <a:avLst/>
          </a:prstGeom>
          <a:solidFill>
            <a:srgbClr val="F4F7F6"/>
          </a:solidFill>
        </p:spPr>
        <p:txBody>
          <a:bodyPr wrap="square" lIns="0" tIns="285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25"/>
              </a:spcBef>
            </a:pPr>
            <a:endParaRPr sz="1300">
              <a:latin typeface="Times New Roman"/>
              <a:cs typeface="Times New Roman"/>
            </a:endParaRPr>
          </a:p>
          <a:p>
            <a:pPr marL="320675">
              <a:lnSpc>
                <a:spcPct val="100000"/>
              </a:lnSpc>
            </a:pPr>
            <a:r>
              <a:rPr dirty="0" sz="1300" spc="-20" b="1">
                <a:solidFill>
                  <a:srgbClr val="2D7C6B"/>
                </a:solidFill>
                <a:latin typeface="Calibri"/>
                <a:cs typeface="Calibri"/>
              </a:rPr>
              <a:t>Target</a:t>
            </a:r>
            <a:r>
              <a:rPr dirty="0" sz="1300" spc="-25" b="1">
                <a:solidFill>
                  <a:srgbClr val="2D7C6B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2D7C6B"/>
                </a:solidFill>
                <a:latin typeface="Calibri"/>
                <a:cs typeface="Calibri"/>
              </a:rPr>
              <a:t>group</a:t>
            </a:r>
            <a:r>
              <a:rPr dirty="0" sz="1300" spc="-20" b="1">
                <a:solidFill>
                  <a:srgbClr val="2D7C6B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2D7C6B"/>
                </a:solidFill>
                <a:latin typeface="Calibri"/>
                <a:cs typeface="Calibri"/>
              </a:rPr>
              <a:t>&amp;</a:t>
            </a:r>
            <a:r>
              <a:rPr dirty="0" sz="1300" spc="-35" b="1">
                <a:solidFill>
                  <a:srgbClr val="2D7C6B"/>
                </a:solidFill>
                <a:latin typeface="Calibri"/>
                <a:cs typeface="Calibri"/>
              </a:rPr>
              <a:t> </a:t>
            </a:r>
            <a:r>
              <a:rPr dirty="0" sz="1300" spc="-10" b="1">
                <a:solidFill>
                  <a:srgbClr val="2D7C6B"/>
                </a:solidFill>
                <a:latin typeface="Calibri"/>
                <a:cs typeface="Calibri"/>
              </a:rPr>
              <a:t>setting</a:t>
            </a:r>
            <a:endParaRPr sz="1300">
              <a:latin typeface="Calibri"/>
              <a:cs typeface="Calibri"/>
            </a:endParaRPr>
          </a:p>
          <a:p>
            <a:pPr marL="320675">
              <a:lnSpc>
                <a:spcPct val="100000"/>
              </a:lnSpc>
              <a:spcBef>
                <a:spcPts val="955"/>
              </a:spcBef>
            </a:pP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Adolescents</a:t>
            </a:r>
            <a:r>
              <a:rPr dirty="0" sz="1400" spc="-2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(ages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13–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17)</a:t>
            </a:r>
            <a:r>
              <a:rPr dirty="0" sz="1400" spc="-1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in</a:t>
            </a:r>
            <a:r>
              <a:rPr dirty="0" sz="1400" spc="-2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a</a:t>
            </a:r>
            <a:r>
              <a:rPr dirty="0" sz="1400" spc="-2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UK</a:t>
            </a:r>
            <a:r>
              <a:rPr dirty="0" sz="1400" spc="-2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secondary</a:t>
            </a:r>
            <a:r>
              <a:rPr dirty="0" sz="1400" spc="-3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school</a:t>
            </a:r>
            <a:r>
              <a:rPr dirty="0" sz="1400" spc="-4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setting</a:t>
            </a:r>
            <a:endParaRPr sz="1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15"/>
              </a:spcBef>
            </a:pPr>
            <a:endParaRPr sz="1400">
              <a:latin typeface="Calibri"/>
              <a:cs typeface="Calibri"/>
            </a:endParaRPr>
          </a:p>
          <a:p>
            <a:pPr marL="320675">
              <a:lnSpc>
                <a:spcPct val="100000"/>
              </a:lnSpc>
            </a:pPr>
            <a:r>
              <a:rPr dirty="0" sz="1300" b="1">
                <a:solidFill>
                  <a:srgbClr val="2D7C6B"/>
                </a:solidFill>
                <a:latin typeface="Calibri"/>
                <a:cs typeface="Calibri"/>
              </a:rPr>
              <a:t>Public</a:t>
            </a:r>
            <a:r>
              <a:rPr dirty="0" sz="1300" spc="-20" b="1">
                <a:solidFill>
                  <a:srgbClr val="2D7C6B"/>
                </a:solidFill>
                <a:latin typeface="Calibri"/>
                <a:cs typeface="Calibri"/>
              </a:rPr>
              <a:t> </a:t>
            </a:r>
            <a:r>
              <a:rPr dirty="0" sz="1300" b="1">
                <a:solidFill>
                  <a:srgbClr val="2D7C6B"/>
                </a:solidFill>
                <a:latin typeface="Calibri"/>
                <a:cs typeface="Calibri"/>
              </a:rPr>
              <a:t>health</a:t>
            </a:r>
            <a:r>
              <a:rPr dirty="0" sz="1300" spc="-25" b="1">
                <a:solidFill>
                  <a:srgbClr val="2D7C6B"/>
                </a:solidFill>
                <a:latin typeface="Calibri"/>
                <a:cs typeface="Calibri"/>
              </a:rPr>
              <a:t> </a:t>
            </a:r>
            <a:r>
              <a:rPr dirty="0" sz="1300" spc="-10" b="1">
                <a:solidFill>
                  <a:srgbClr val="2D7C6B"/>
                </a:solidFill>
                <a:latin typeface="Calibri"/>
                <a:cs typeface="Calibri"/>
              </a:rPr>
              <a:t>problem</a:t>
            </a:r>
            <a:endParaRPr sz="1300">
              <a:latin typeface="Calibri"/>
              <a:cs typeface="Calibri"/>
            </a:endParaRPr>
          </a:p>
          <a:p>
            <a:pPr marL="320675">
              <a:lnSpc>
                <a:spcPct val="100000"/>
              </a:lnSpc>
              <a:spcBef>
                <a:spcPts val="1100"/>
              </a:spcBef>
            </a:pP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Excessive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recreational</a:t>
            </a:r>
            <a:r>
              <a:rPr dirty="0" sz="1400" spc="-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screen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use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and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problematic</a:t>
            </a:r>
            <a:r>
              <a:rPr dirty="0" sz="1400" spc="-2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digital</a:t>
            </a: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 technology</a:t>
            </a:r>
            <a:r>
              <a:rPr dirty="0" sz="1400" spc="-20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212121"/>
                </a:solidFill>
                <a:latin typeface="Calibri"/>
                <a:cs typeface="Calibri"/>
              </a:rPr>
              <a:t>use</a:t>
            </a:r>
            <a:r>
              <a:rPr dirty="0" sz="1400" spc="-15">
                <a:solidFill>
                  <a:srgbClr val="212121"/>
                </a:solidFill>
                <a:latin typeface="Calibri"/>
                <a:cs typeface="Calibri"/>
              </a:rPr>
              <a:t> </a:t>
            </a: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among</a:t>
            </a:r>
            <a:endParaRPr sz="1400">
              <a:latin typeface="Calibri"/>
              <a:cs typeface="Calibri"/>
            </a:endParaRPr>
          </a:p>
          <a:p>
            <a:pPr marL="320675">
              <a:lnSpc>
                <a:spcPct val="100000"/>
              </a:lnSpc>
              <a:spcBef>
                <a:spcPts val="254"/>
              </a:spcBef>
            </a:pPr>
            <a:r>
              <a:rPr dirty="0" sz="1400" spc="-10">
                <a:solidFill>
                  <a:srgbClr val="212121"/>
                </a:solidFill>
                <a:latin typeface="Calibri"/>
                <a:cs typeface="Calibri"/>
              </a:rPr>
              <a:t>adolescents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14" name="object 14" descr="photo_1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92056" y="731519"/>
            <a:ext cx="2142744" cy="2286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0E493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8138159" cy="4874260"/>
            <a:chOff x="640080" y="1298447"/>
            <a:chExt cx="8138159" cy="48742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0080" y="1920239"/>
              <a:ext cx="8138159" cy="4251960"/>
            </a:xfrm>
            <a:custGeom>
              <a:avLst/>
              <a:gdLst/>
              <a:ahLst/>
              <a:cxnLst/>
              <a:rect l="l" t="t" r="r" b="b"/>
              <a:pathLst>
                <a:path w="8138159" h="4251960">
                  <a:moveTo>
                    <a:pt x="8138159" y="0"/>
                  </a:moveTo>
                  <a:lnTo>
                    <a:pt x="0" y="0"/>
                  </a:lnTo>
                  <a:lnTo>
                    <a:pt x="0" y="4251960"/>
                  </a:lnTo>
                  <a:lnTo>
                    <a:pt x="8138159" y="4251960"/>
                  </a:lnTo>
                  <a:lnTo>
                    <a:pt x="8138159" y="0"/>
                  </a:lnTo>
                  <a:close/>
                </a:path>
              </a:pathLst>
            </a:custGeom>
            <a:solidFill>
              <a:srgbClr val="093125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55980" y="1273809"/>
            <a:ext cx="7654290" cy="33210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85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Key</a:t>
            </a:r>
            <a:r>
              <a:rPr dirty="0" sz="21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0" b="1">
                <a:solidFill>
                  <a:srgbClr val="F1D99F"/>
                </a:solidFill>
                <a:latin typeface="Calibri"/>
                <a:cs typeface="Calibri"/>
              </a:rPr>
              <a:t>Stakeholders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(1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95"/>
              </a:spcBef>
            </a:pPr>
            <a:endParaRPr sz="2100">
              <a:latin typeface="Calibri"/>
              <a:cs typeface="Calibri"/>
            </a:endParaRPr>
          </a:p>
          <a:p>
            <a:pPr marL="241300" marR="54610" indent="-228600">
              <a:lnSpc>
                <a:spcPct val="108000"/>
              </a:lnSpc>
              <a:buChar char="•"/>
              <a:tabLst>
                <a:tab pos="241300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Excessive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media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among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been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linked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range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of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harms,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including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poor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sleep,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low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mood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other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psychological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difficulties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(Bozzola et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al.,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2022),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pastoral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leads,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teachers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counsellors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take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joint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ownership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programme, since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intervention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built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directly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around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support counsellors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provide.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08200"/>
              </a:lnSpc>
              <a:spcBef>
                <a:spcPts val="1390"/>
              </a:spcBef>
              <a:buChar char="•"/>
              <a:tabLst>
                <a:tab pos="241300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Parents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carers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involved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outset.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Interventions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actively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include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parents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been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shown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produce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considerably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larger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reductions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problematic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digital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those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do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(Žmavc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2025), so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engagement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600" spc="5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just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helpful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but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central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well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programme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works.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2125979"/>
            <a:ext cx="12189460" cy="4732020"/>
            <a:chOff x="0" y="2125979"/>
            <a:chExt cx="12189460" cy="4732020"/>
          </a:xfrm>
        </p:grpSpPr>
        <p:pic>
          <p:nvPicPr>
            <p:cNvPr id="9" name="object 9" descr="img/m3_staff_meeting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125979"/>
              <a:ext cx="2377440" cy="3840479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093125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10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0E493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4874260"/>
            <a:chOff x="640080" y="1298447"/>
            <a:chExt cx="10881360" cy="48742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0080" y="1920239"/>
              <a:ext cx="10881360" cy="4251960"/>
            </a:xfrm>
            <a:custGeom>
              <a:avLst/>
              <a:gdLst/>
              <a:ahLst/>
              <a:cxnLst/>
              <a:rect l="l" t="t" r="r" b="b"/>
              <a:pathLst>
                <a:path w="10881360" h="4251960">
                  <a:moveTo>
                    <a:pt x="10881360" y="0"/>
                  </a:moveTo>
                  <a:lnTo>
                    <a:pt x="0" y="0"/>
                  </a:lnTo>
                  <a:lnTo>
                    <a:pt x="0" y="4251960"/>
                  </a:lnTo>
                  <a:lnTo>
                    <a:pt x="10881360" y="4251960"/>
                  </a:lnTo>
                  <a:lnTo>
                    <a:pt x="10881360" y="0"/>
                  </a:lnTo>
                  <a:close/>
                </a:path>
              </a:pathLst>
            </a:custGeom>
            <a:solidFill>
              <a:srgbClr val="093125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55980" y="1273809"/>
            <a:ext cx="10429875" cy="30467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85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Key</a:t>
            </a:r>
            <a:r>
              <a:rPr dirty="0" sz="21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0" b="1">
                <a:solidFill>
                  <a:srgbClr val="F1D99F"/>
                </a:solidFill>
                <a:latin typeface="Calibri"/>
                <a:cs typeface="Calibri"/>
              </a:rPr>
              <a:t>Stakeholders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(2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70"/>
              </a:spcBef>
            </a:pPr>
            <a:endParaRPr sz="2100">
              <a:latin typeface="Calibri"/>
              <a:cs typeface="Calibri"/>
            </a:endParaRPr>
          </a:p>
          <a:p>
            <a:pPr marL="241300" marR="5080" indent="-228600">
              <a:lnSpc>
                <a:spcPct val="108000"/>
              </a:lnSpc>
              <a:buChar char="•"/>
              <a:tabLst>
                <a:tab pos="241300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External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services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CAMHS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educational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psychology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provide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referral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route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whose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needs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go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beyond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what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offer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alone,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while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protection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staff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assess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app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before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rollout.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Wider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policy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stakeholders,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local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public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commissioners,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also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role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in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ensuring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interventions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like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properly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resourced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evaluated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(Lopez-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Fernandez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Kuss,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2020).</a:t>
            </a:r>
            <a:endParaRPr sz="1800">
              <a:latin typeface="Calibri"/>
              <a:cs typeface="Calibri"/>
            </a:endParaRPr>
          </a:p>
          <a:p>
            <a:pPr marL="241300" marR="26670" indent="-228600">
              <a:lnSpc>
                <a:spcPct val="108100"/>
              </a:lnSpc>
              <a:spcBef>
                <a:spcPts val="1600"/>
              </a:spcBef>
              <a:buChar char="•"/>
              <a:tabLst>
                <a:tab pos="241300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Given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addiction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estimated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affect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around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quarter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young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people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globally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(Meng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al.,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2022),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multi-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behaviour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eHealth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programmes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such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Australia's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Health4Life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show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interventions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kind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delivered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successfully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scale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when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properly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supported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(Champion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09312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11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794E1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8138159" cy="3782695"/>
            <a:chOff x="640080" y="1298447"/>
            <a:chExt cx="8138159" cy="3782695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0080" y="1920239"/>
              <a:ext cx="8138159" cy="3161030"/>
            </a:xfrm>
            <a:custGeom>
              <a:avLst/>
              <a:gdLst/>
              <a:ahLst/>
              <a:cxnLst/>
              <a:rect l="l" t="t" r="r" b="b"/>
              <a:pathLst>
                <a:path w="8138159" h="3161029">
                  <a:moveTo>
                    <a:pt x="8138159" y="0"/>
                  </a:moveTo>
                  <a:lnTo>
                    <a:pt x="0" y="0"/>
                  </a:lnTo>
                  <a:lnTo>
                    <a:pt x="0" y="3160775"/>
                  </a:lnTo>
                  <a:lnTo>
                    <a:pt x="8138159" y="3160775"/>
                  </a:lnTo>
                  <a:lnTo>
                    <a:pt x="8138159" y="0"/>
                  </a:lnTo>
                  <a:close/>
                </a:path>
              </a:pathLst>
            </a:custGeom>
            <a:solidFill>
              <a:srgbClr val="57390D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55980" y="1273809"/>
            <a:ext cx="7683500" cy="27933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85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Barriers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to</a:t>
            </a:r>
            <a:r>
              <a:rPr dirty="0" sz="21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Implementation</a:t>
            </a:r>
            <a:r>
              <a:rPr dirty="0" sz="21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(1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805"/>
              </a:spcBef>
            </a:pPr>
            <a:endParaRPr sz="2100">
              <a:latin typeface="Calibri"/>
              <a:cs typeface="Calibri"/>
            </a:endParaRPr>
          </a:p>
          <a:p>
            <a:pPr marL="241300" marR="73025" indent="-228600">
              <a:lnSpc>
                <a:spcPct val="107500"/>
              </a:lnSpc>
              <a:buChar char="•"/>
              <a:tabLst>
                <a:tab pos="2413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Many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struggle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release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staff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training,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programmes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internally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by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staff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without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adequate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preparation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tend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less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effective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reducing</a:t>
            </a:r>
            <a:endParaRPr sz="16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5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problematic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those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led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external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specialists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(Žmavc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241300" marR="5080" indent="-228600">
              <a:lnSpc>
                <a:spcPct val="107900"/>
              </a:lnSpc>
              <a:spcBef>
                <a:spcPts val="1410"/>
              </a:spcBef>
              <a:buChar char="•"/>
              <a:tabLst>
                <a:tab pos="2413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Some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reluctant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engage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tool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visibly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linked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counselling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service,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out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concern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about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seen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stigmatised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peers.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exclusivity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school-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mental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programmes</a:t>
            </a:r>
            <a:r>
              <a:rPr dirty="0" sz="16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similarly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been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identified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barrier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engagement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elsewhere</a:t>
            </a:r>
            <a:r>
              <a:rPr dirty="0" sz="1600" spc="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(Brown et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0" y="2125979"/>
            <a:ext cx="12189460" cy="4732020"/>
            <a:chOff x="0" y="2125979"/>
            <a:chExt cx="12189460" cy="4732020"/>
          </a:xfrm>
        </p:grpSpPr>
        <p:pic>
          <p:nvPicPr>
            <p:cNvPr id="9" name="object 9" descr="img/m3_stressed_student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125979"/>
              <a:ext cx="2665476" cy="3160776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57390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12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794E1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298447"/>
            <a:ext cx="12189460" cy="5560060"/>
            <a:chOff x="0" y="1298447"/>
            <a:chExt cx="12189460" cy="55600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3_classroom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125980"/>
              <a:ext cx="2959607" cy="3488436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57390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901700" y="1273809"/>
            <a:ext cx="387857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Barriers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to</a:t>
            </a:r>
            <a:r>
              <a:rPr dirty="0" sz="21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Implementation</a:t>
            </a:r>
            <a:r>
              <a:rPr dirty="0" sz="21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(2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13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40080" y="1920239"/>
            <a:ext cx="8138159" cy="4251960"/>
          </a:xfrm>
          <a:prstGeom prst="rect">
            <a:avLst/>
          </a:prstGeom>
          <a:solidFill>
            <a:srgbClr val="57390D">
              <a:alpha val="45097"/>
            </a:srgbClr>
          </a:solidFill>
        </p:spPr>
        <p:txBody>
          <a:bodyPr wrap="square" lIns="0" tIns="113664" rIns="0" bIns="0" rtlCol="0" vert="horz">
            <a:spAutoFit/>
          </a:bodyPr>
          <a:lstStyle/>
          <a:p>
            <a:pPr marL="457200" marR="384175" indent="-228600">
              <a:lnSpc>
                <a:spcPct val="107800"/>
              </a:lnSpc>
              <a:spcBef>
                <a:spcPts val="894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initiatives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often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compete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already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full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curriculum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tight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budgets,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making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difficult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protect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resources</a:t>
            </a:r>
            <a:r>
              <a:rPr dirty="0" sz="16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programme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order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embed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properly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rather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being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trialled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briefly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dropped.</a:t>
            </a:r>
            <a:endParaRPr sz="1600">
              <a:latin typeface="Calibri"/>
              <a:cs typeface="Calibri"/>
            </a:endParaRPr>
          </a:p>
          <a:p>
            <a:pPr algn="just" marL="457200" marR="412750" indent="-228600">
              <a:lnSpc>
                <a:spcPct val="107800"/>
              </a:lnSpc>
              <a:spcBef>
                <a:spcPts val="1410"/>
              </a:spcBef>
              <a:buChar char="•"/>
              <a:tabLst>
                <a:tab pos="457200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School-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based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interventions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considerably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more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effective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reducing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problematic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use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at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reducing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itself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(Žmavc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Sustaining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engagement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once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the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novelty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wears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off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further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challenge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(Beames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1631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298447"/>
            <a:ext cx="12189460" cy="5560060"/>
            <a:chOff x="0" y="1298447"/>
            <a:chExt cx="12189460" cy="55600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3_lock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125980"/>
              <a:ext cx="2377440" cy="38404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0E2334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901700" y="1273809"/>
            <a:ext cx="343407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Legal</a:t>
            </a:r>
            <a:r>
              <a:rPr dirty="0" sz="2100" spc="-3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and</a:t>
            </a:r>
            <a:r>
              <a:rPr dirty="0" sz="21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Ethical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Issues</a:t>
            </a:r>
            <a:r>
              <a:rPr dirty="0" sz="21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(1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14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40080" y="1920239"/>
            <a:ext cx="8138159" cy="4251960"/>
          </a:xfrm>
          <a:prstGeom prst="rect">
            <a:avLst/>
          </a:prstGeom>
          <a:solidFill>
            <a:srgbClr val="0E2334">
              <a:alpha val="45097"/>
            </a:srgbClr>
          </a:solidFill>
        </p:spPr>
        <p:txBody>
          <a:bodyPr wrap="square" lIns="0" tIns="113030" rIns="0" bIns="0" rtlCol="0" vert="horz">
            <a:spAutoFit/>
          </a:bodyPr>
          <a:lstStyle/>
          <a:p>
            <a:pPr marL="457200" marR="217804" indent="-228600">
              <a:lnSpc>
                <a:spcPct val="107900"/>
              </a:lnSpc>
              <a:spcBef>
                <a:spcPts val="89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most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secondary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are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under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16,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app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satisfy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UK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GDPR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Article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8,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generally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requires parental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consent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before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child's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processed,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although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Protection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2018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lowers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this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age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consent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13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UK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context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(Nottingham,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Stockman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Burke,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2022,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Protection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2018).</a:t>
            </a:r>
            <a:endParaRPr sz="1600">
              <a:latin typeface="Calibri"/>
              <a:cs typeface="Calibri"/>
            </a:endParaRPr>
          </a:p>
          <a:p>
            <a:pPr marL="457200" marR="481330" indent="-228600">
              <a:lnSpc>
                <a:spcPct val="108100"/>
              </a:lnSpc>
              <a:spcBef>
                <a:spcPts val="1395"/>
              </a:spcBef>
              <a:buChar char="•"/>
              <a:tabLst>
                <a:tab pos="457200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counselling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records</a:t>
            </a:r>
            <a:r>
              <a:rPr dirty="0" sz="16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count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special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category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data,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meaning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explicit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lawful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basis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needed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under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UK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General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Protection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Regulation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(Arts.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6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9),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rather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than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general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public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task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basis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already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routine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learner data.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16314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3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298447"/>
            <a:ext cx="12189460" cy="5560060"/>
            <a:chOff x="0" y="1298447"/>
            <a:chExt cx="12189460" cy="55600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3_privacy.jp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125980"/>
              <a:ext cx="2377440" cy="38404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0E2334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901700" y="1273809"/>
            <a:ext cx="3434079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Legal</a:t>
            </a:r>
            <a:r>
              <a:rPr dirty="0" sz="2100" spc="-3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and</a:t>
            </a:r>
            <a:r>
              <a:rPr dirty="0" sz="21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Ethical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Issues</a:t>
            </a:r>
            <a:r>
              <a:rPr dirty="0" sz="21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(2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2)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15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40080" y="1920239"/>
            <a:ext cx="8138159" cy="4251960"/>
          </a:xfrm>
          <a:prstGeom prst="rect">
            <a:avLst/>
          </a:prstGeom>
          <a:solidFill>
            <a:srgbClr val="0E2334">
              <a:alpha val="45097"/>
            </a:srgbClr>
          </a:solidFill>
        </p:spPr>
        <p:txBody>
          <a:bodyPr wrap="square" lIns="0" tIns="113030" rIns="0" bIns="0" rtlCol="0" vert="horz">
            <a:spAutoFit/>
          </a:bodyPr>
          <a:lstStyle/>
          <a:p>
            <a:pPr marL="457200" marR="483870" indent="-228600">
              <a:lnSpc>
                <a:spcPct val="108000"/>
              </a:lnSpc>
              <a:spcBef>
                <a:spcPts val="89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minimisation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built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outset,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line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ICO's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Age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Appropriate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Design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Code,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which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sets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standards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default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privacy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settings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services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likely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accessed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(Information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Commissioner's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Office,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2020),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alongside safeguarding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protocols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sharing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any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disclosure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risk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counsellor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and,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where necessary,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parents.</a:t>
            </a:r>
            <a:endParaRPr sz="1600">
              <a:latin typeface="Calibri"/>
              <a:cs typeface="Calibri"/>
            </a:endParaRPr>
          </a:p>
          <a:p>
            <a:pPr marL="457200" marR="353060" indent="-228600">
              <a:lnSpc>
                <a:spcPct val="108100"/>
              </a:lnSpc>
              <a:spcBef>
                <a:spcPts val="139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Not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all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have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equal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personal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device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reliable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data,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school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need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consider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how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equity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access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maintained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if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app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becomes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central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to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intervention.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35940" y="466089"/>
            <a:ext cx="5376545" cy="495934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PROGRAMME:</a:t>
            </a:r>
            <a:r>
              <a:rPr dirty="0" sz="1100" spc="229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50" b="1">
                <a:solidFill>
                  <a:srgbClr val="D6C8E8"/>
                </a:solidFill>
                <a:latin typeface="Calibri"/>
                <a:cs typeface="Calibri"/>
              </a:rPr>
              <a:t>MSC</a:t>
            </a:r>
            <a:r>
              <a:rPr dirty="0" sz="1100" spc="229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PUBLIC</a:t>
            </a:r>
            <a:r>
              <a:rPr dirty="0" sz="1100" spc="19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AND</a:t>
            </a:r>
            <a:r>
              <a:rPr dirty="0" sz="1100" spc="19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SOCIAL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CARE</a:t>
            </a:r>
            <a:r>
              <a:rPr dirty="0" sz="1100" spc="21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50" b="1">
                <a:solidFill>
                  <a:srgbClr val="D6C8E8"/>
                </a:solidFill>
                <a:latin typeface="Calibri"/>
                <a:cs typeface="Calibri"/>
              </a:rPr>
              <a:t>IN</a:t>
            </a:r>
            <a:r>
              <a:rPr dirty="0" sz="1100" spc="19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0" b="1">
                <a:solidFill>
                  <a:srgbClr val="D6C8E8"/>
                </a:solidFill>
                <a:latin typeface="Calibri"/>
                <a:cs typeface="Calibri"/>
              </a:rPr>
              <a:t>PRACTICE</a:t>
            </a: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55"/>
              </a:spcBef>
            </a:pP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MODULE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LCHS7009</a:t>
            </a:r>
            <a:r>
              <a:rPr dirty="0" sz="11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b="1">
                <a:solidFill>
                  <a:srgbClr val="D6C8E8"/>
                </a:solidFill>
                <a:latin typeface="Calibri"/>
                <a:cs typeface="Calibri"/>
              </a:rPr>
              <a:t>·</a:t>
            </a:r>
            <a:r>
              <a:rPr dirty="0" sz="1100" spc="204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POPULATION</a:t>
            </a:r>
            <a:r>
              <a:rPr dirty="0" sz="1100" spc="22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2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65" b="1">
                <a:solidFill>
                  <a:srgbClr val="D6C8E8"/>
                </a:solidFill>
                <a:latin typeface="Calibri"/>
                <a:cs typeface="Calibri"/>
              </a:rPr>
              <a:t>AND</a:t>
            </a:r>
            <a:r>
              <a:rPr dirty="0" sz="1100" spc="19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80" b="1">
                <a:solidFill>
                  <a:srgbClr val="D6C8E8"/>
                </a:solidFill>
                <a:latin typeface="Calibri"/>
                <a:cs typeface="Calibri"/>
              </a:rPr>
              <a:t>DIGITAL</a:t>
            </a:r>
            <a:r>
              <a:rPr dirty="0" sz="1100" spc="18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5" b="1">
                <a:solidFill>
                  <a:srgbClr val="D6C8E8"/>
                </a:solidFill>
                <a:latin typeface="Calibri"/>
                <a:cs typeface="Calibri"/>
              </a:rPr>
              <a:t>HEALTH</a:t>
            </a:r>
            <a:r>
              <a:rPr dirty="0" sz="1100" spc="215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70" b="1">
                <a:solidFill>
                  <a:srgbClr val="D6C8E8"/>
                </a:solidFill>
                <a:latin typeface="Calibri"/>
                <a:cs typeface="Calibri"/>
              </a:rPr>
              <a:t>PROMOTION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40" y="2971800"/>
            <a:ext cx="4206240" cy="502920"/>
          </a:xfrm>
          <a:custGeom>
            <a:avLst/>
            <a:gdLst/>
            <a:ahLst/>
            <a:cxnLst/>
            <a:rect l="l" t="t" r="r" b="b"/>
            <a:pathLst>
              <a:path w="4206240" h="502920">
                <a:moveTo>
                  <a:pt x="4133088" y="0"/>
                </a:moveTo>
                <a:lnTo>
                  <a:pt x="73151" y="0"/>
                </a:lnTo>
                <a:lnTo>
                  <a:pt x="44678" y="5750"/>
                </a:lnTo>
                <a:lnTo>
                  <a:pt x="21426" y="21431"/>
                </a:lnTo>
                <a:lnTo>
                  <a:pt x="5748" y="44684"/>
                </a:lnTo>
                <a:lnTo>
                  <a:pt x="0" y="73151"/>
                </a:lnTo>
                <a:lnTo>
                  <a:pt x="0" y="429767"/>
                </a:lnTo>
                <a:lnTo>
                  <a:pt x="5748" y="458235"/>
                </a:lnTo>
                <a:lnTo>
                  <a:pt x="21426" y="481488"/>
                </a:lnTo>
                <a:lnTo>
                  <a:pt x="44678" y="497169"/>
                </a:lnTo>
                <a:lnTo>
                  <a:pt x="73151" y="502920"/>
                </a:lnTo>
                <a:lnTo>
                  <a:pt x="4133088" y="502920"/>
                </a:lnTo>
                <a:lnTo>
                  <a:pt x="4161555" y="497169"/>
                </a:lnTo>
                <a:lnTo>
                  <a:pt x="4184808" y="481488"/>
                </a:lnTo>
                <a:lnTo>
                  <a:pt x="4200489" y="458235"/>
                </a:lnTo>
                <a:lnTo>
                  <a:pt x="4206240" y="429767"/>
                </a:lnTo>
                <a:lnTo>
                  <a:pt x="4206240" y="73151"/>
                </a:lnTo>
                <a:lnTo>
                  <a:pt x="4200489" y="44684"/>
                </a:lnTo>
                <a:lnTo>
                  <a:pt x="4184808" y="21431"/>
                </a:lnTo>
                <a:lnTo>
                  <a:pt x="4161555" y="5750"/>
                </a:lnTo>
                <a:lnTo>
                  <a:pt x="4133088" y="0"/>
                </a:lnTo>
                <a:close/>
              </a:path>
            </a:pathLst>
          </a:custGeom>
          <a:solidFill>
            <a:srgbClr val="F1D99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535940" y="1546987"/>
            <a:ext cx="8261350" cy="17849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32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25" b="1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32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Overuse</a:t>
            </a:r>
            <a:r>
              <a:rPr dirty="0" sz="3200" spc="-8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3200" spc="-65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b="1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3200" spc="-60" b="1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3200" spc="-10" b="1">
                <a:solidFill>
                  <a:srgbClr val="FFFFFF"/>
                </a:solidFill>
                <a:latin typeface="Calibri"/>
                <a:cs typeface="Calibri"/>
              </a:rPr>
              <a:t>Addiction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60"/>
              </a:spcBef>
            </a:pP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ScreenBalance:</a:t>
            </a:r>
            <a:r>
              <a:rPr dirty="0" sz="1600" spc="-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A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School-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Based</a:t>
            </a:r>
            <a:r>
              <a:rPr dirty="0" sz="1600" spc="1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Digital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Wellbeing</a:t>
            </a:r>
            <a:r>
              <a:rPr dirty="0" sz="1600" spc="-35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Intervention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i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1600" spc="-30" i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600" spc="-10" i="1">
                <a:solidFill>
                  <a:srgbClr val="F1D99F"/>
                </a:solidFill>
                <a:latin typeface="Calibri"/>
                <a:cs typeface="Calibri"/>
              </a:rPr>
              <a:t>Adolescents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40"/>
              </a:spcBef>
            </a:pPr>
            <a:endParaRPr sz="1600">
              <a:latin typeface="Calibri"/>
              <a:cs typeface="Calibri"/>
            </a:endParaRPr>
          </a:p>
          <a:p>
            <a:pPr marL="1006475">
              <a:lnSpc>
                <a:spcPct val="100000"/>
              </a:lnSpc>
            </a:pPr>
            <a:r>
              <a:rPr dirty="0" sz="1400" b="1">
                <a:solidFill>
                  <a:srgbClr val="5C491F"/>
                </a:solidFill>
                <a:latin typeface="Calibri"/>
                <a:cs typeface="Calibri"/>
              </a:rPr>
              <a:t>GROUP</a:t>
            </a:r>
            <a:r>
              <a:rPr dirty="0" sz="1400" spc="-35" b="1">
                <a:solidFill>
                  <a:srgbClr val="5C491F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5C491F"/>
                </a:solidFill>
                <a:latin typeface="Calibri"/>
                <a:cs typeface="Calibri"/>
              </a:rPr>
              <a:t>MEMBER</a:t>
            </a:r>
            <a:r>
              <a:rPr dirty="0" sz="1400" spc="-15" b="1">
                <a:solidFill>
                  <a:srgbClr val="5C491F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5C491F"/>
                </a:solidFill>
                <a:latin typeface="Calibri"/>
                <a:cs typeface="Calibri"/>
              </a:rPr>
              <a:t>4</a:t>
            </a:r>
            <a:r>
              <a:rPr dirty="0" sz="1400" spc="-20" b="1">
                <a:solidFill>
                  <a:srgbClr val="5C491F"/>
                </a:solidFill>
                <a:latin typeface="Calibri"/>
                <a:cs typeface="Calibri"/>
              </a:rPr>
              <a:t> </a:t>
            </a:r>
            <a:r>
              <a:rPr dirty="0" sz="1400" b="1">
                <a:solidFill>
                  <a:srgbClr val="5C491F"/>
                </a:solidFill>
                <a:latin typeface="Calibri"/>
                <a:cs typeface="Calibri"/>
              </a:rPr>
              <a:t>·</a:t>
            </a:r>
            <a:r>
              <a:rPr dirty="0" sz="1400" spc="-25" b="1">
                <a:solidFill>
                  <a:srgbClr val="5C491F"/>
                </a:solidFill>
                <a:latin typeface="Calibri"/>
                <a:cs typeface="Calibri"/>
              </a:rPr>
              <a:t> </a:t>
            </a:r>
            <a:r>
              <a:rPr dirty="0" sz="1400" spc="-10" b="1">
                <a:solidFill>
                  <a:srgbClr val="5C491F"/>
                </a:solidFill>
                <a:latin typeface="Calibri"/>
                <a:cs typeface="Calibri"/>
              </a:rPr>
              <a:t>BENEFITS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48640" y="3794759"/>
            <a:ext cx="7680959" cy="1600200"/>
          </a:xfrm>
          <a:custGeom>
            <a:avLst/>
            <a:gdLst/>
            <a:ahLst/>
            <a:cxnLst/>
            <a:rect l="l" t="t" r="r" b="b"/>
            <a:pathLst>
              <a:path w="7680959" h="1600200">
                <a:moveTo>
                  <a:pt x="7680959" y="0"/>
                </a:moveTo>
                <a:lnTo>
                  <a:pt x="0" y="0"/>
                </a:lnTo>
                <a:lnTo>
                  <a:pt x="0" y="1600199"/>
                </a:lnTo>
                <a:lnTo>
                  <a:pt x="7680959" y="1600199"/>
                </a:lnTo>
                <a:lnTo>
                  <a:pt x="7680959" y="0"/>
                </a:lnTo>
                <a:close/>
              </a:path>
            </a:pathLst>
          </a:custGeom>
          <a:solidFill>
            <a:srgbClr val="FFFFFF">
              <a:alpha val="12156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822960" y="4018863"/>
            <a:ext cx="10064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70" b="1">
                <a:solidFill>
                  <a:srgbClr val="D6C8E8"/>
                </a:solidFill>
                <a:latin typeface="Calibri"/>
                <a:cs typeface="Calibri"/>
              </a:rPr>
              <a:t>STUDENT</a:t>
            </a:r>
            <a:r>
              <a:rPr dirty="0" sz="10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000" spc="40" b="1">
                <a:solidFill>
                  <a:srgbClr val="D6C8E8"/>
                </a:solidFill>
                <a:latin typeface="Calibri"/>
                <a:cs typeface="Calibri"/>
              </a:rPr>
              <a:t>NAME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2960" y="4261865"/>
            <a:ext cx="46355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Nidhi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72634" y="4018863"/>
            <a:ext cx="7626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70" b="1">
                <a:solidFill>
                  <a:srgbClr val="D6C8E8"/>
                </a:solidFill>
                <a:latin typeface="Calibri"/>
                <a:cs typeface="Calibri"/>
              </a:rPr>
              <a:t>STUDENT</a:t>
            </a:r>
            <a:r>
              <a:rPr dirty="0" sz="1000" spc="250" b="1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000" spc="-25" b="1">
                <a:solidFill>
                  <a:srgbClr val="D6C8E8"/>
                </a:solidFill>
                <a:latin typeface="Calibri"/>
                <a:cs typeface="Calibri"/>
              </a:rPr>
              <a:t>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72634" y="4261865"/>
            <a:ext cx="7277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FFFFFF"/>
                </a:solidFill>
                <a:latin typeface="Calibri"/>
                <a:cs typeface="Calibri"/>
              </a:rPr>
              <a:t>2527220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2960" y="4751070"/>
            <a:ext cx="62738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60" b="1">
                <a:solidFill>
                  <a:srgbClr val="D6C8E8"/>
                </a:solidFill>
                <a:latin typeface="Calibri"/>
                <a:cs typeface="Calibri"/>
              </a:rPr>
              <a:t>LECTURER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22960" y="5008626"/>
            <a:ext cx="82296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solidFill>
                  <a:srgbClr val="FFFFFF"/>
                </a:solidFill>
                <a:latin typeface="Calibri"/>
                <a:cs typeface="Calibri"/>
              </a:rPr>
              <a:t>Dr</a:t>
            </a:r>
            <a:r>
              <a:rPr dirty="0" sz="14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>
                <a:solidFill>
                  <a:srgbClr val="FFFFFF"/>
                </a:solidFill>
                <a:latin typeface="Calibri"/>
                <a:cs typeface="Calibri"/>
              </a:rPr>
              <a:t>Ping</a:t>
            </a:r>
            <a:r>
              <a:rPr dirty="0" sz="14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400" spc="-25">
                <a:solidFill>
                  <a:srgbClr val="FFFFFF"/>
                </a:solidFill>
                <a:latin typeface="Calibri"/>
                <a:cs typeface="Calibri"/>
              </a:rPr>
              <a:t>Wu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72634" y="4751070"/>
            <a:ext cx="83502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000" spc="65" b="1">
                <a:solidFill>
                  <a:srgbClr val="D6C8E8"/>
                </a:solidFill>
                <a:latin typeface="Calibri"/>
                <a:cs typeface="Calibri"/>
              </a:rPr>
              <a:t>ASSIGNMENT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72634" y="5068315"/>
            <a:ext cx="2830195" cy="2235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95"/>
              </a:spcBef>
            </a:pP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Component</a:t>
            </a:r>
            <a:r>
              <a:rPr dirty="0" sz="13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3,</a:t>
            </a:r>
            <a:r>
              <a:rPr dirty="0" sz="13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Group</a:t>
            </a:r>
            <a:r>
              <a:rPr dirty="0" sz="13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>
                <a:solidFill>
                  <a:srgbClr val="FFFFFF"/>
                </a:solidFill>
                <a:latin typeface="Calibri"/>
                <a:cs typeface="Calibri"/>
              </a:rPr>
              <a:t>Project</a:t>
            </a:r>
            <a:r>
              <a:rPr dirty="0" sz="13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300" spc="-10">
                <a:solidFill>
                  <a:srgbClr val="FFFFFF"/>
                </a:solidFill>
                <a:latin typeface="Calibri"/>
                <a:cs typeface="Calibri"/>
              </a:rPr>
              <a:t>Presentation</a:t>
            </a:r>
            <a:endParaRPr sz="1300">
              <a:latin typeface="Calibri"/>
              <a:cs typeface="Calibri"/>
            </a:endParaRPr>
          </a:p>
        </p:txBody>
      </p:sp>
      <p:pic>
        <p:nvPicPr>
          <p:cNvPr id="15" name="object 15" descr="img/m4_dashboard_photo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549640" y="3840479"/>
            <a:ext cx="3108959" cy="1874520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535940" y="6537223"/>
            <a:ext cx="2185670" cy="1663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150"/>
              </a:lnSpc>
            </a:pP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University</a:t>
            </a:r>
            <a:r>
              <a:rPr dirty="0" sz="1100" spc="-30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of</a:t>
            </a:r>
            <a:r>
              <a:rPr dirty="0" sz="1100" spc="-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Wales</a:t>
            </a:r>
            <a:r>
              <a:rPr dirty="0" sz="1100" spc="-20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Trinity</a:t>
            </a:r>
            <a:r>
              <a:rPr dirty="0" sz="1100" spc="-1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>
                <a:solidFill>
                  <a:srgbClr val="D6C8E8"/>
                </a:solidFill>
                <a:latin typeface="Calibri"/>
                <a:cs typeface="Calibri"/>
              </a:rPr>
              <a:t>Saint</a:t>
            </a:r>
            <a:r>
              <a:rPr dirty="0" sz="1100" spc="-15">
                <a:solidFill>
                  <a:srgbClr val="D6C8E8"/>
                </a:solidFill>
                <a:latin typeface="Calibri"/>
                <a:cs typeface="Calibri"/>
              </a:rPr>
              <a:t> </a:t>
            </a:r>
            <a:r>
              <a:rPr dirty="0" sz="1100" spc="-10">
                <a:solidFill>
                  <a:srgbClr val="D6C8E8"/>
                </a:solidFill>
                <a:latin typeface="Calibri"/>
                <a:cs typeface="Calibri"/>
              </a:rPr>
              <a:t>David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16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3502660"/>
            <a:chOff x="640080" y="1298447"/>
            <a:chExt cx="10881360" cy="35026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4_dashboard_photo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03920" y="2971799"/>
              <a:ext cx="3017520" cy="18288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01700" y="1273809"/>
            <a:ext cx="3943985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Potential</a:t>
            </a:r>
            <a:r>
              <a:rPr dirty="0" sz="2100" spc="-6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Benefits</a:t>
            </a:r>
            <a:r>
              <a:rPr dirty="0" sz="2100" spc="-4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ScreenBalance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0080" y="1920239"/>
            <a:ext cx="7498080" cy="4251960"/>
          </a:xfrm>
          <a:prstGeom prst="rect">
            <a:avLst/>
          </a:prstGeom>
          <a:solidFill>
            <a:srgbClr val="3D3015">
              <a:alpha val="45097"/>
            </a:srgbClr>
          </a:solidFill>
        </p:spPr>
        <p:txBody>
          <a:bodyPr wrap="square" lIns="0" tIns="114300" rIns="0" bIns="0" rtlCol="0" vert="horz">
            <a:spAutoFit/>
          </a:bodyPr>
          <a:lstStyle/>
          <a:p>
            <a:pPr marL="457200" marR="745490" indent="-228600">
              <a:lnSpc>
                <a:spcPct val="107500"/>
              </a:lnSpc>
              <a:spcBef>
                <a:spcPts val="9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ScreenBalance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promotes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healthier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more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controlled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habits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among adolescents.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65"/>
              </a:spcBef>
              <a:buChar char="•"/>
              <a:tabLst>
                <a:tab pos="456565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Self-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monitoring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increases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students'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awareness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their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daily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screen-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behaviour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4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(Vosloo,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2026).</a:t>
            </a:r>
            <a:endParaRPr sz="1600">
              <a:latin typeface="Calibri"/>
              <a:cs typeface="Calibri"/>
            </a:endParaRPr>
          </a:p>
          <a:p>
            <a:pPr marL="457200" marR="598170" indent="-228600">
              <a:lnSpc>
                <a:spcPct val="108100"/>
              </a:lnSpc>
              <a:spcBef>
                <a:spcPts val="994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Gamified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rewards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motivate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sustained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participation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positive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behaviour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change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(Liverpool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55"/>
              </a:spcBef>
              <a:buChar char="•"/>
              <a:tabLst>
                <a:tab pos="456565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delivery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provides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accessible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digital-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across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student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5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population</a:t>
            </a:r>
            <a:r>
              <a:rPr dirty="0" sz="160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(Sengupta,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7200" marR="403860" indent="-228600">
              <a:lnSpc>
                <a:spcPct val="108100"/>
              </a:lnSpc>
              <a:spcBef>
                <a:spcPts val="10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interventions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improve</a:t>
            </a:r>
            <a:r>
              <a:rPr dirty="0" sz="16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accessibility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acceptability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youth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support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services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(Liverpool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5416" y="4827270"/>
            <a:ext cx="29533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344295" marR="5080" indent="-1332230">
              <a:lnSpc>
                <a:spcPct val="100000"/>
              </a:lnSpc>
              <a:spcBef>
                <a:spcPts val="100"/>
              </a:spcBef>
            </a:pP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Clearer</a:t>
            </a:r>
            <a:r>
              <a:rPr dirty="0" sz="9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way</a:t>
            </a:r>
            <a:r>
              <a:rPr dirty="0" sz="900" spc="-4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to</a:t>
            </a:r>
            <a:r>
              <a:rPr dirty="0" sz="9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monitor screen</a:t>
            </a:r>
            <a:r>
              <a:rPr dirty="0" sz="900" spc="-4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time</a:t>
            </a:r>
            <a:r>
              <a:rPr dirty="0" sz="900" spc="-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on</a:t>
            </a:r>
            <a:r>
              <a:rPr dirty="0" sz="900" spc="-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Android</a:t>
            </a:r>
            <a:r>
              <a:rPr dirty="0" sz="900" spc="-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(Source:</a:t>
            </a:r>
            <a:r>
              <a:rPr dirty="0" sz="900" spc="-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Vosloo,</a:t>
            </a:r>
            <a:r>
              <a:rPr dirty="0" sz="900" spc="50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2026)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3D301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17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4417060"/>
            <a:chOff x="640080" y="1298447"/>
            <a:chExt cx="10881360" cy="44170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4_stats_mockup.pn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09760" y="2057399"/>
              <a:ext cx="2011679" cy="3657600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01700" y="1273809"/>
            <a:ext cx="484886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Benefits</a:t>
            </a:r>
            <a:r>
              <a:rPr dirty="0" sz="2100" spc="-6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2100" spc="-6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Healthy</a:t>
            </a:r>
            <a:r>
              <a:rPr dirty="0" sz="2100" spc="-6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Screen-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Time</a:t>
            </a:r>
            <a:r>
              <a:rPr dirty="0" sz="2100" spc="-7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Behaviour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0080" y="1920239"/>
            <a:ext cx="8503920" cy="4251960"/>
          </a:xfrm>
          <a:prstGeom prst="rect">
            <a:avLst/>
          </a:prstGeom>
          <a:solidFill>
            <a:srgbClr val="3D3015">
              <a:alpha val="45097"/>
            </a:srgbClr>
          </a:solidFill>
        </p:spPr>
        <p:txBody>
          <a:bodyPr wrap="square" lIns="0" tIns="114300" rIns="0" bIns="0" rtlCol="0" vert="horz">
            <a:spAutoFit/>
          </a:bodyPr>
          <a:lstStyle/>
          <a:p>
            <a:pPr marL="457200" marR="384175" indent="-228600">
              <a:lnSpc>
                <a:spcPct val="107500"/>
              </a:lnSpc>
              <a:spcBef>
                <a:spcPts val="9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Daily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tracking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helps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recognise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patterns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excessive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60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(Eezy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LLC,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2026).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65"/>
              </a:spcBef>
              <a:buChar char="•"/>
              <a:tabLst>
                <a:tab pos="456565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Personalised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nudges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encourage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timely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breaks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prolonged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recreational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4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(Singh,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7200" marR="865505" indent="-228600">
              <a:lnSpc>
                <a:spcPct val="108100"/>
              </a:lnSpc>
              <a:spcBef>
                <a:spcPts val="994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Goal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setting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allows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to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establish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realistic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achievable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screen-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time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targets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(Sengupta,</a:t>
            </a:r>
            <a:r>
              <a:rPr dirty="0" sz="160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55"/>
              </a:spcBef>
              <a:buChar char="•"/>
              <a:tabLst>
                <a:tab pos="456565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Healthy-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streaks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reinforce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positive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habits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through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immediate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motivational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feedback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(Eezy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5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LLC,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2026).</a:t>
            </a:r>
            <a:endParaRPr sz="1600">
              <a:latin typeface="Calibri"/>
              <a:cs typeface="Calibri"/>
            </a:endParaRPr>
          </a:p>
          <a:p>
            <a:pPr marL="457200" marR="484505" indent="-228600">
              <a:lnSpc>
                <a:spcPct val="108100"/>
              </a:lnSpc>
              <a:spcBef>
                <a:spcPts val="10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Behaviour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tracking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tailored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feedback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strengthen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youth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engagement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health interventions,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approach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already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demonstrated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behaviourally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informed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self-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monitoring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apps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(Smith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 al.,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2022).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545573" y="5741923"/>
            <a:ext cx="19431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617855" marR="5080" indent="-605790">
              <a:lnSpc>
                <a:spcPct val="100000"/>
              </a:lnSpc>
              <a:spcBef>
                <a:spcPts val="100"/>
              </a:spcBef>
            </a:pP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Smartphone</a:t>
            </a:r>
            <a:r>
              <a:rPr dirty="0" sz="900" spc="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dashboard</a:t>
            </a:r>
            <a:r>
              <a:rPr dirty="0" sz="900" spc="-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mock-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up</a:t>
            </a:r>
            <a:r>
              <a:rPr dirty="0" sz="900" spc="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(Source:</a:t>
            </a:r>
            <a:r>
              <a:rPr dirty="0" sz="900" spc="50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Eezy</a:t>
            </a:r>
            <a:r>
              <a:rPr dirty="0" sz="9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LLC,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2026)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3D301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18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3571240"/>
            <a:chOff x="640080" y="1298447"/>
            <a:chExt cx="10881360" cy="357124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4_sleep_photo.jpe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03920" y="2903219"/>
              <a:ext cx="3017520" cy="196595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01700" y="1273809"/>
            <a:ext cx="4104004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Benefits</a:t>
            </a:r>
            <a:r>
              <a:rPr dirty="0" sz="2100" spc="-5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2100" spc="-4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Mental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Health</a:t>
            </a:r>
            <a:r>
              <a:rPr dirty="0" sz="21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and</a:t>
            </a:r>
            <a:r>
              <a:rPr dirty="0" sz="2100" spc="-6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Sleep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40080" y="1920239"/>
            <a:ext cx="7498080" cy="4251960"/>
          </a:xfrm>
          <a:prstGeom prst="rect">
            <a:avLst/>
          </a:prstGeom>
          <a:solidFill>
            <a:srgbClr val="3D3015">
              <a:alpha val="45097"/>
            </a:srgbClr>
          </a:solidFill>
        </p:spPr>
        <p:txBody>
          <a:bodyPr wrap="square" lIns="0" tIns="114300" rIns="0" bIns="0" rtlCol="0" vert="horz">
            <a:spAutoFit/>
          </a:bodyPr>
          <a:lstStyle/>
          <a:p>
            <a:pPr marL="457200" marR="264795" indent="-228600">
              <a:lnSpc>
                <a:spcPct val="107500"/>
              </a:lnSpc>
              <a:spcBef>
                <a:spcPts val="9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Reducing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excessive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exposure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better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sleep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duration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timing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(Eye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Solutions,</a:t>
            </a:r>
            <a:r>
              <a:rPr dirty="0" sz="1600" spc="-7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65"/>
              </a:spcBef>
              <a:buChar char="•"/>
              <a:tabLst>
                <a:tab pos="456565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Improved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sleep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habits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reduce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risks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associated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adolescent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depressive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4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symptoms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(Hökby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7200" marR="426720" indent="-228600">
              <a:lnSpc>
                <a:spcPct val="108100"/>
              </a:lnSpc>
              <a:spcBef>
                <a:spcPts val="994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Structured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offline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periods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encourage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healthier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emotional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psychological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recovery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(Eye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Solutions,</a:t>
            </a:r>
            <a:r>
              <a:rPr dirty="0" sz="1600" spc="-9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55"/>
              </a:spcBef>
              <a:buChar char="•"/>
              <a:tabLst>
                <a:tab pos="456565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awareness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problematic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patterns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associated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intensive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5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media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use.</a:t>
            </a:r>
            <a:endParaRPr sz="1600">
              <a:latin typeface="Calibri"/>
              <a:cs typeface="Calibri"/>
            </a:endParaRPr>
          </a:p>
          <a:p>
            <a:pPr marL="457200" marR="753110" indent="-228600">
              <a:lnSpc>
                <a:spcPct val="108100"/>
              </a:lnSpc>
              <a:spcBef>
                <a:spcPts val="1000"/>
              </a:spcBef>
              <a:buChar char="•"/>
              <a:tabLst>
                <a:tab pos="457200" algn="l"/>
              </a:tabLst>
            </a:pP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Screen-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related sleep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disruption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itself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associated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increased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depressive symptoms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adolescents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(Hökby et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619235" y="4895850"/>
            <a:ext cx="27844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021715" marR="5080" indent="-1009650">
              <a:lnSpc>
                <a:spcPct val="100000"/>
              </a:lnSpc>
              <a:spcBef>
                <a:spcPts val="100"/>
              </a:spcBef>
            </a:pP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Late-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night</a:t>
            </a:r>
            <a:r>
              <a:rPr dirty="0" sz="900" spc="-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smartphone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use</a:t>
            </a:r>
            <a:r>
              <a:rPr dirty="0" sz="900" spc="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and</a:t>
            </a:r>
            <a:r>
              <a:rPr dirty="0" sz="900" spc="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disrupted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 sleep</a:t>
            </a:r>
            <a:r>
              <a:rPr dirty="0" sz="900" spc="1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(Source: </a:t>
            </a:r>
            <a:r>
              <a:rPr dirty="0" sz="900" spc="-25" i="1">
                <a:solidFill>
                  <a:srgbClr val="D6E1E9"/>
                </a:solidFill>
                <a:latin typeface="Calibri"/>
                <a:cs typeface="Calibri"/>
              </a:rPr>
              <a:t>Eye</a:t>
            </a:r>
            <a:r>
              <a:rPr dirty="0" sz="900" spc="50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Solutions,</a:t>
            </a:r>
            <a:r>
              <a:rPr dirty="0" sz="900" spc="-4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2023)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3D301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19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1298447"/>
            <a:ext cx="12189460" cy="5560060"/>
            <a:chOff x="0" y="1298447"/>
            <a:chExt cx="12189460" cy="55600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img/m4_classroom_photo.jpeg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503919" y="2880359"/>
              <a:ext cx="3017520" cy="2011679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6309359"/>
              <a:ext cx="12189460" cy="548640"/>
            </a:xfrm>
            <a:custGeom>
              <a:avLst/>
              <a:gdLst/>
              <a:ahLst/>
              <a:cxnLst/>
              <a:rect l="l" t="t" r="r" b="b"/>
              <a:pathLst>
                <a:path w="12189460" h="548640">
                  <a:moveTo>
                    <a:pt x="12188952" y="0"/>
                  </a:moveTo>
                  <a:lnTo>
                    <a:pt x="0" y="0"/>
                  </a:lnTo>
                  <a:lnTo>
                    <a:pt x="0" y="548639"/>
                  </a:lnTo>
                  <a:lnTo>
                    <a:pt x="12188952" y="548639"/>
                  </a:lnTo>
                  <a:lnTo>
                    <a:pt x="12188952" y="0"/>
                  </a:lnTo>
                  <a:close/>
                </a:path>
              </a:pathLst>
            </a:custGeom>
            <a:solidFill>
              <a:srgbClr val="3D3015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/>
          <p:nvPr/>
        </p:nvSpPr>
        <p:spPr>
          <a:xfrm>
            <a:off x="901700" y="1273809"/>
            <a:ext cx="3463290" cy="3454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Educational</a:t>
            </a:r>
            <a:r>
              <a:rPr dirty="0" sz="21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and</a:t>
            </a:r>
            <a:r>
              <a:rPr dirty="0" sz="2100" spc="-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Social</a:t>
            </a:r>
            <a:r>
              <a:rPr dirty="0" sz="21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Benefits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20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40080" y="1920239"/>
            <a:ext cx="7498080" cy="4251960"/>
          </a:xfrm>
          <a:prstGeom prst="rect">
            <a:avLst/>
          </a:prstGeom>
          <a:solidFill>
            <a:srgbClr val="3D3015">
              <a:alpha val="45097"/>
            </a:srgbClr>
          </a:solidFill>
        </p:spPr>
        <p:txBody>
          <a:bodyPr wrap="square" lIns="0" tIns="114300" rIns="0" bIns="0" rtlCol="0" vert="horz">
            <a:spAutoFit/>
          </a:bodyPr>
          <a:lstStyle/>
          <a:p>
            <a:pPr marL="457200" marR="847725" indent="-228600">
              <a:lnSpc>
                <a:spcPct val="107500"/>
              </a:lnSpc>
              <a:spcBef>
                <a:spcPts val="9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Reduced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phone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distraction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improve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students'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attention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and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learning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engagement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(Torres</a:t>
            </a:r>
            <a:r>
              <a:rPr dirty="0" sz="1600" spc="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65"/>
              </a:spcBef>
              <a:buChar char="•"/>
              <a:tabLst>
                <a:tab pos="456565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Planned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offline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periods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increase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opportunities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face-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to-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face</a:t>
            </a:r>
            <a:r>
              <a:rPr dirty="0" sz="16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peer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45"/>
              </a:spcBef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interaction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(Sengupta,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600">
              <a:latin typeface="Calibri"/>
              <a:cs typeface="Calibri"/>
            </a:endParaRPr>
          </a:p>
          <a:p>
            <a:pPr marL="457200" marR="445770" indent="-228600">
              <a:lnSpc>
                <a:spcPct val="108100"/>
              </a:lnSpc>
              <a:spcBef>
                <a:spcPts val="994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Healthier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routines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may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help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balance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study,</a:t>
            </a:r>
            <a:r>
              <a:rPr dirty="0" sz="16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recreation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social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activities</a:t>
            </a:r>
            <a:r>
              <a:rPr dirty="0" sz="16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(Torres</a:t>
            </a:r>
            <a:r>
              <a:rPr dirty="0" sz="16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al.,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600">
              <a:latin typeface="Calibri"/>
              <a:cs typeface="Calibri"/>
            </a:endParaRPr>
          </a:p>
          <a:p>
            <a:pPr marL="456565" indent="-227965">
              <a:lnSpc>
                <a:spcPct val="100000"/>
              </a:lnSpc>
              <a:spcBef>
                <a:spcPts val="1155"/>
              </a:spcBef>
              <a:buChar char="•"/>
              <a:tabLst>
                <a:tab pos="456565" algn="l"/>
              </a:tabLst>
            </a:pP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School-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wide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participation</a:t>
            </a:r>
            <a:r>
              <a:rPr dirty="0" sz="16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establish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positive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social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norms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 around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responsible</a:t>
            </a:r>
            <a:endParaRPr sz="1600">
              <a:latin typeface="Calibri"/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155"/>
              </a:spcBef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1600" spc="-8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use.</a:t>
            </a:r>
            <a:endParaRPr sz="1600">
              <a:latin typeface="Calibri"/>
              <a:cs typeface="Calibri"/>
            </a:endParaRPr>
          </a:p>
          <a:p>
            <a:pPr marL="457200" marR="346710" indent="-228600">
              <a:lnSpc>
                <a:spcPct val="108100"/>
              </a:lnSpc>
              <a:spcBef>
                <a:spcPts val="1000"/>
              </a:spcBef>
              <a:buChar char="•"/>
              <a:tabLst>
                <a:tab pos="457200" algn="l"/>
              </a:tabLst>
            </a:pP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Balanced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6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alongside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socialisation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6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physical</a:t>
            </a:r>
            <a:r>
              <a:rPr dirty="0" sz="16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activity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is</a:t>
            </a:r>
            <a:r>
              <a:rPr dirty="0" sz="16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recommended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older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children</a:t>
            </a:r>
            <a:r>
              <a:rPr dirty="0" sz="16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>
                <a:solidFill>
                  <a:srgbClr val="FFFFFF"/>
                </a:solidFill>
                <a:latin typeface="Calibri"/>
                <a:cs typeface="Calibri"/>
              </a:rPr>
              <a:t>(UK</a:t>
            </a:r>
            <a:r>
              <a:rPr dirty="0" sz="16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Parliament</a:t>
            </a:r>
            <a:r>
              <a:rPr dirty="0" sz="16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Education</a:t>
            </a:r>
            <a:r>
              <a:rPr dirty="0" sz="16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Committee,</a:t>
            </a:r>
            <a:r>
              <a:rPr dirty="0" sz="16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87231" y="4987290"/>
            <a:ext cx="284861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Digital-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wellbeing</a:t>
            </a:r>
            <a:r>
              <a:rPr dirty="0" sz="900" spc="-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classroom</a:t>
            </a:r>
            <a:r>
              <a:rPr dirty="0" sz="900" spc="2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session</a:t>
            </a:r>
            <a:r>
              <a:rPr dirty="0" sz="9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i="1">
                <a:solidFill>
                  <a:srgbClr val="D6E1E9"/>
                </a:solidFill>
                <a:latin typeface="Calibri"/>
                <a:cs typeface="Calibri"/>
              </a:rPr>
              <a:t>(Source: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 Sengupta,</a:t>
            </a:r>
            <a:r>
              <a:rPr dirty="0" sz="900" spc="-3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900" spc="-10" i="1">
                <a:solidFill>
                  <a:srgbClr val="D6E1E9"/>
                </a:solidFill>
                <a:latin typeface="Calibri"/>
                <a:cs typeface="Calibri"/>
              </a:rPr>
              <a:t>2025)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4874260"/>
            <a:chOff x="640080" y="1298447"/>
            <a:chExt cx="10881360" cy="48742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0080" y="1920239"/>
              <a:ext cx="10881360" cy="4251960"/>
            </a:xfrm>
            <a:custGeom>
              <a:avLst/>
              <a:gdLst/>
              <a:ahLst/>
              <a:cxnLst/>
              <a:rect l="l" t="t" r="r" b="b"/>
              <a:pathLst>
                <a:path w="10881360" h="4251960">
                  <a:moveTo>
                    <a:pt x="10881360" y="0"/>
                  </a:moveTo>
                  <a:lnTo>
                    <a:pt x="0" y="0"/>
                  </a:lnTo>
                  <a:lnTo>
                    <a:pt x="0" y="4251960"/>
                  </a:lnTo>
                  <a:lnTo>
                    <a:pt x="10881360" y="4251960"/>
                  </a:lnTo>
                  <a:lnTo>
                    <a:pt x="10881360" y="0"/>
                  </a:lnTo>
                  <a:close/>
                </a:path>
              </a:pathLst>
            </a:custGeom>
            <a:solidFill>
              <a:srgbClr val="3D3015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55980" y="1273809"/>
            <a:ext cx="10386060" cy="3749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85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Implications</a:t>
            </a:r>
            <a:r>
              <a:rPr dirty="0" sz="2100" spc="-8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2100" spc="-6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Policy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940"/>
              </a:spcBef>
            </a:pPr>
            <a:endParaRPr sz="21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buChar char="•"/>
              <a:tabLst>
                <a:tab pos="241935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ScreenBalance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could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complement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existing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policies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restricting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inappropriate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mobile-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phone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use.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70"/>
              </a:spcBef>
              <a:buChar char="•"/>
              <a:tabLst>
                <a:tab pos="241935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could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introduce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measurable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digital-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targets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within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wider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policies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(Department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endParaRPr sz="18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8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Education,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70"/>
              </a:spcBef>
              <a:buChar char="•"/>
              <a:tabLst>
                <a:tab pos="241935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Anonymous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aggregate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could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help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evaluate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digital-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health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promotion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strategies.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80"/>
              </a:spcBef>
              <a:buChar char="•"/>
              <a:tabLst>
                <a:tab pos="241935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Policies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should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balance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reduction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with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beneficial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educational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uses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(Department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for</a:t>
            </a:r>
            <a:endParaRPr sz="180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170"/>
              </a:spcBef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Education,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2024).</a:t>
            </a:r>
            <a:endParaRPr sz="1800">
              <a:latin typeface="Calibri"/>
              <a:cs typeface="Calibri"/>
            </a:endParaRPr>
          </a:p>
          <a:p>
            <a:pPr marL="241300" marR="255270" indent="-228600">
              <a:lnSpc>
                <a:spcPct val="108300"/>
              </a:lnSpc>
              <a:spcBef>
                <a:spcPts val="1190"/>
              </a:spcBef>
              <a:buChar char="•"/>
              <a:tabLst>
                <a:tab pos="241300" algn="l"/>
              </a:tabLst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Intervention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implementation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must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take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into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account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privacy,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protection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proper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governance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student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(UK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Parliament,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3D301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21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309360"/>
          </a:xfrm>
          <a:custGeom>
            <a:avLst/>
            <a:gdLst/>
            <a:ahLst/>
            <a:cxnLst/>
            <a:rect l="l" t="t" r="r" b="b"/>
            <a:pathLst>
              <a:path w="12192000" h="6309360">
                <a:moveTo>
                  <a:pt x="0" y="6309360"/>
                </a:moveTo>
                <a:lnTo>
                  <a:pt x="12192000" y="6309360"/>
                </a:lnTo>
                <a:lnTo>
                  <a:pt x="12192000" y="0"/>
                </a:lnTo>
                <a:lnTo>
                  <a:pt x="0" y="0"/>
                </a:lnTo>
                <a:lnTo>
                  <a:pt x="0" y="6309360"/>
                </a:lnTo>
                <a:close/>
              </a:path>
            </a:pathLst>
          </a:custGeom>
          <a:solidFill>
            <a:srgbClr val="5C491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Group</a:t>
            </a:r>
            <a:r>
              <a:rPr dirty="0" spc="-70"/>
              <a:t> </a:t>
            </a:r>
            <a:r>
              <a:rPr dirty="0"/>
              <a:t>Member</a:t>
            </a:r>
            <a:r>
              <a:rPr dirty="0" spc="-35"/>
              <a:t> </a:t>
            </a:r>
            <a:r>
              <a:rPr dirty="0" spc="-50"/>
              <a:t>4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640080" y="1298447"/>
            <a:ext cx="10881360" cy="4874260"/>
            <a:chOff x="640080" y="1298447"/>
            <a:chExt cx="10881360" cy="4874260"/>
          </a:xfrm>
        </p:grpSpPr>
        <p:sp>
          <p:nvSpPr>
            <p:cNvPr id="5" name="object 5"/>
            <p:cNvSpPr/>
            <p:nvPr/>
          </p:nvSpPr>
          <p:spPr>
            <a:xfrm>
              <a:off x="640080" y="1298447"/>
              <a:ext cx="128270" cy="329565"/>
            </a:xfrm>
            <a:custGeom>
              <a:avLst/>
              <a:gdLst/>
              <a:ahLst/>
              <a:cxnLst/>
              <a:rect l="l" t="t" r="r" b="b"/>
              <a:pathLst>
                <a:path w="128270" h="329564">
                  <a:moveTo>
                    <a:pt x="128015" y="0"/>
                  </a:moveTo>
                  <a:lnTo>
                    <a:pt x="0" y="0"/>
                  </a:lnTo>
                  <a:lnTo>
                    <a:pt x="0" y="329184"/>
                  </a:lnTo>
                  <a:lnTo>
                    <a:pt x="128015" y="329184"/>
                  </a:lnTo>
                  <a:lnTo>
                    <a:pt x="128015" y="0"/>
                  </a:lnTo>
                  <a:close/>
                </a:path>
              </a:pathLst>
            </a:custGeom>
            <a:solidFill>
              <a:srgbClr val="F1D99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/>
            <p:cNvSpPr/>
            <p:nvPr/>
          </p:nvSpPr>
          <p:spPr>
            <a:xfrm>
              <a:off x="640080" y="1920239"/>
              <a:ext cx="10881360" cy="4251960"/>
            </a:xfrm>
            <a:custGeom>
              <a:avLst/>
              <a:gdLst/>
              <a:ahLst/>
              <a:cxnLst/>
              <a:rect l="l" t="t" r="r" b="b"/>
              <a:pathLst>
                <a:path w="10881360" h="4251960">
                  <a:moveTo>
                    <a:pt x="10881360" y="0"/>
                  </a:moveTo>
                  <a:lnTo>
                    <a:pt x="0" y="0"/>
                  </a:lnTo>
                  <a:lnTo>
                    <a:pt x="0" y="4251960"/>
                  </a:lnTo>
                  <a:lnTo>
                    <a:pt x="10881360" y="4251960"/>
                  </a:lnTo>
                  <a:lnTo>
                    <a:pt x="10881360" y="0"/>
                  </a:lnTo>
                  <a:close/>
                </a:path>
              </a:pathLst>
            </a:custGeom>
            <a:solidFill>
              <a:srgbClr val="3D3015">
                <a:alpha val="45097"/>
              </a:srgbClr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/>
          <p:nvPr/>
        </p:nvSpPr>
        <p:spPr>
          <a:xfrm>
            <a:off x="855980" y="1273809"/>
            <a:ext cx="10158095" cy="34524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7785">
              <a:lnSpc>
                <a:spcPct val="100000"/>
              </a:lnSpc>
              <a:spcBef>
                <a:spcPts val="100"/>
              </a:spcBef>
            </a:pP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Implications</a:t>
            </a:r>
            <a:r>
              <a:rPr dirty="0" sz="2100" spc="-8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F1D99F"/>
                </a:solidFill>
                <a:latin typeface="Calibri"/>
                <a:cs typeface="Calibri"/>
              </a:rPr>
              <a:t>for</a:t>
            </a:r>
            <a:r>
              <a:rPr dirty="0" sz="2100" spc="-6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F1D99F"/>
                </a:solidFill>
                <a:latin typeface="Calibri"/>
                <a:cs typeface="Calibri"/>
              </a:rPr>
              <a:t>Education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775"/>
              </a:spcBef>
            </a:pPr>
            <a:endParaRPr sz="2100">
              <a:latin typeface="Calibri"/>
              <a:cs typeface="Calibri"/>
            </a:endParaRPr>
          </a:p>
          <a:p>
            <a:pPr marL="241300" marR="255270" indent="-228600">
              <a:lnSpc>
                <a:spcPct val="107800"/>
              </a:lnSpc>
              <a:buChar char="•"/>
              <a:tabLst>
                <a:tab pos="241300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wellbeing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education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teach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students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responsible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purposeful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technology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use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(Hökby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al.,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80"/>
              </a:spcBef>
              <a:buChar char="•"/>
              <a:tabLst>
                <a:tab pos="241935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ScreenBalance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data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classroom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discussions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about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healthy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digital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behaviours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(Singh,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70"/>
              </a:spcBef>
              <a:buChar char="•"/>
              <a:tabLst>
                <a:tab pos="241935" algn="l"/>
              </a:tabLst>
            </a:pP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Teachers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can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also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800" spc="-3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goal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setting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self-regulation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principles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(UK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Parliament,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2023).</a:t>
            </a:r>
            <a:endParaRPr sz="1800">
              <a:latin typeface="Calibri"/>
              <a:cs typeface="Calibri"/>
            </a:endParaRPr>
          </a:p>
          <a:p>
            <a:pPr marL="241935" indent="-229235">
              <a:lnSpc>
                <a:spcPct val="100000"/>
              </a:lnSpc>
              <a:spcBef>
                <a:spcPts val="1380"/>
              </a:spcBef>
              <a:buChar char="•"/>
              <a:tabLst>
                <a:tab pos="241935" algn="l"/>
              </a:tabLst>
            </a:pP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Parents</a:t>
            </a:r>
            <a:r>
              <a:rPr dirty="0" sz="1800" spc="-7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could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receive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guidance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supporting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consistent</a:t>
            </a:r>
            <a:r>
              <a:rPr dirty="0" sz="1800" spc="-6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healthy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screen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routines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outside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(Singh,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800">
              <a:latin typeface="Calibri"/>
              <a:cs typeface="Calibri"/>
            </a:endParaRPr>
          </a:p>
          <a:p>
            <a:pPr marL="241300" marR="92075" indent="-228600">
              <a:lnSpc>
                <a:spcPct val="107800"/>
              </a:lnSpc>
              <a:spcBef>
                <a:spcPts val="1200"/>
              </a:spcBef>
              <a:buChar char="•"/>
              <a:tabLst>
                <a:tab pos="241300" algn="l"/>
              </a:tabLst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Staff</a:t>
            </a:r>
            <a:r>
              <a:rPr dirty="0" sz="1800" spc="-6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training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would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support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safe,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consistent</a:t>
            </a:r>
            <a:r>
              <a:rPr dirty="0" sz="1800" spc="-5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effective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implementation</a:t>
            </a:r>
            <a:r>
              <a:rPr dirty="0" sz="1800" spc="-3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across</a:t>
            </a:r>
            <a:r>
              <a:rPr dirty="0" sz="1800" spc="-4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schools</a:t>
            </a:r>
            <a:r>
              <a:rPr dirty="0" sz="1800" spc="-4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(Liverpool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et</a:t>
            </a:r>
            <a:r>
              <a:rPr dirty="0" sz="1800" spc="-5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al.,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2025).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6309359"/>
            <a:ext cx="12189460" cy="548640"/>
          </a:xfrm>
          <a:custGeom>
            <a:avLst/>
            <a:gdLst/>
            <a:ahLst/>
            <a:cxnLst/>
            <a:rect l="l" t="t" r="r" b="b"/>
            <a:pathLst>
              <a:path w="12189460" h="548640">
                <a:moveTo>
                  <a:pt x="12188952" y="0"/>
                </a:moveTo>
                <a:lnTo>
                  <a:pt x="0" y="0"/>
                </a:lnTo>
                <a:lnTo>
                  <a:pt x="0" y="548639"/>
                </a:lnTo>
                <a:lnTo>
                  <a:pt x="12188952" y="548639"/>
                </a:lnTo>
                <a:lnTo>
                  <a:pt x="12188952" y="0"/>
                </a:lnTo>
                <a:close/>
              </a:path>
            </a:pathLst>
          </a:custGeom>
          <a:solidFill>
            <a:srgbClr val="3D301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353059" y="6520078"/>
            <a:ext cx="2047239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University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of</a:t>
            </a:r>
            <a:r>
              <a:rPr dirty="0" sz="1000" spc="-5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Wales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Trinity</a:t>
            </a:r>
            <a:r>
              <a:rPr dirty="0" sz="1000" spc="-30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b="1">
                <a:solidFill>
                  <a:srgbClr val="F1D99F"/>
                </a:solidFill>
                <a:latin typeface="Calibri"/>
                <a:cs typeface="Calibri"/>
              </a:rPr>
              <a:t>Saint</a:t>
            </a:r>
            <a:r>
              <a:rPr dirty="0" sz="1000" spc="-25" b="1">
                <a:solidFill>
                  <a:srgbClr val="F1D99F"/>
                </a:solidFill>
                <a:latin typeface="Calibri"/>
                <a:cs typeface="Calibri"/>
              </a:rPr>
              <a:t> </a:t>
            </a:r>
            <a:r>
              <a:rPr dirty="0" sz="1000" spc="-20" b="1">
                <a:solidFill>
                  <a:srgbClr val="F1D99F"/>
                </a:solidFill>
                <a:latin typeface="Calibri"/>
                <a:cs typeface="Calibri"/>
              </a:rPr>
              <a:t>David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82025" y="6520078"/>
            <a:ext cx="231203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0"/>
              </a:lnSpc>
            </a:pP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5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Education.</a:t>
            </a:r>
            <a:r>
              <a:rPr dirty="0" sz="1000" spc="25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Transforming</a:t>
            </a:r>
            <a:r>
              <a:rPr dirty="0" sz="1000" spc="60" i="1">
                <a:solidFill>
                  <a:srgbClr val="D6E1E9"/>
                </a:solidFill>
                <a:latin typeface="Calibri"/>
                <a:cs typeface="Calibri"/>
              </a:rPr>
              <a:t> </a:t>
            </a:r>
            <a:r>
              <a:rPr dirty="0" sz="1000" spc="-10" i="1">
                <a:solidFill>
                  <a:srgbClr val="D6E1E9"/>
                </a:solidFill>
                <a:latin typeface="Calibri"/>
                <a:cs typeface="Calibri"/>
              </a:rPr>
              <a:t>Lives.</a:t>
            </a:r>
            <a:endParaRPr sz="1000">
              <a:latin typeface="Calibri"/>
              <a:cs typeface="Calibri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22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35940" y="528573"/>
            <a:ext cx="1640839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/>
              <a:t>References</a:t>
            </a:r>
            <a:endParaRPr sz="2800"/>
          </a:p>
        </p:txBody>
      </p:sp>
      <p:sp>
        <p:nvSpPr>
          <p:cNvPr id="3" name="object 3"/>
          <p:cNvSpPr txBox="1">
            <a:spLocks noGrp="1"/>
          </p:cNvSpPr>
          <p:nvPr>
            <p:ph idx="2" sz="half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12700" marR="92710">
              <a:lnSpc>
                <a:spcPct val="109900"/>
              </a:lnSpc>
              <a:spcBef>
                <a:spcPts val="90"/>
              </a:spcBef>
            </a:pPr>
            <a:r>
              <a:rPr dirty="0"/>
              <a:t>Beames,</a:t>
            </a:r>
            <a:r>
              <a:rPr dirty="0" spc="-20"/>
              <a:t> </a:t>
            </a:r>
            <a:r>
              <a:rPr dirty="0"/>
              <a:t>J.R.,</a:t>
            </a:r>
            <a:r>
              <a:rPr dirty="0" spc="-20"/>
              <a:t> </a:t>
            </a:r>
            <a:r>
              <a:rPr dirty="0" spc="-10"/>
              <a:t>Werner-</a:t>
            </a:r>
            <a:r>
              <a:rPr dirty="0"/>
              <a:t>Seidler,</a:t>
            </a:r>
            <a:r>
              <a:rPr dirty="0" spc="-30"/>
              <a:t> </a:t>
            </a:r>
            <a:r>
              <a:rPr dirty="0"/>
              <a:t>A.,</a:t>
            </a:r>
            <a:r>
              <a:rPr dirty="0" spc="-20"/>
              <a:t> </a:t>
            </a:r>
            <a:r>
              <a:rPr dirty="0"/>
              <a:t>Hodgins,</a:t>
            </a:r>
            <a:r>
              <a:rPr dirty="0" spc="-5"/>
              <a:t> </a:t>
            </a:r>
            <a:r>
              <a:rPr dirty="0"/>
              <a:t>M.,</a:t>
            </a:r>
            <a:r>
              <a:rPr dirty="0" spc="-10"/>
              <a:t> </a:t>
            </a:r>
            <a:r>
              <a:rPr dirty="0"/>
              <a:t>Brown,</a:t>
            </a:r>
            <a:r>
              <a:rPr dirty="0" spc="-30"/>
              <a:t> </a:t>
            </a:r>
            <a:r>
              <a:rPr dirty="0"/>
              <a:t>L.,</a:t>
            </a:r>
            <a:r>
              <a:rPr dirty="0" spc="-20"/>
              <a:t> </a:t>
            </a:r>
            <a:r>
              <a:rPr dirty="0"/>
              <a:t>Fujimoto,</a:t>
            </a:r>
            <a:r>
              <a:rPr dirty="0" spc="-10"/>
              <a:t> </a:t>
            </a:r>
            <a:r>
              <a:rPr dirty="0"/>
              <a:t>H.,</a:t>
            </a:r>
            <a:r>
              <a:rPr dirty="0" spc="-15"/>
              <a:t> </a:t>
            </a:r>
            <a:r>
              <a:rPr dirty="0"/>
              <a:t>Bartholomew,</a:t>
            </a:r>
            <a:r>
              <a:rPr dirty="0" spc="-35"/>
              <a:t> </a:t>
            </a:r>
            <a:r>
              <a:rPr dirty="0"/>
              <a:t>A., </a:t>
            </a:r>
            <a:r>
              <a:rPr dirty="0" spc="-10"/>
              <a:t>Maston, </a:t>
            </a:r>
            <a:r>
              <a:rPr dirty="0"/>
              <a:t>K.,</a:t>
            </a:r>
            <a:r>
              <a:rPr dirty="0" spc="-20"/>
              <a:t> </a:t>
            </a:r>
            <a:r>
              <a:rPr dirty="0"/>
              <a:t>Huckvale,</a:t>
            </a:r>
            <a:r>
              <a:rPr dirty="0" spc="-30"/>
              <a:t> </a:t>
            </a:r>
            <a:r>
              <a:rPr dirty="0"/>
              <a:t>K.,</a:t>
            </a:r>
            <a:r>
              <a:rPr dirty="0" spc="-20"/>
              <a:t> </a:t>
            </a:r>
            <a:r>
              <a:rPr dirty="0"/>
              <a:t>Zbukvic,</a:t>
            </a:r>
            <a:r>
              <a:rPr dirty="0" spc="-10"/>
              <a:t> </a:t>
            </a:r>
            <a:r>
              <a:rPr dirty="0"/>
              <a:t>I.,</a:t>
            </a:r>
            <a:r>
              <a:rPr dirty="0" spc="-15"/>
              <a:t> </a:t>
            </a:r>
            <a:r>
              <a:rPr dirty="0"/>
              <a:t>Torok,</a:t>
            </a:r>
            <a:r>
              <a:rPr dirty="0" spc="-30"/>
              <a:t> </a:t>
            </a:r>
            <a:r>
              <a:rPr dirty="0"/>
              <a:t>M.,</a:t>
            </a:r>
            <a:r>
              <a:rPr dirty="0" spc="-5"/>
              <a:t> </a:t>
            </a:r>
            <a:r>
              <a:rPr dirty="0"/>
              <a:t>Christensen,</a:t>
            </a:r>
            <a:r>
              <a:rPr dirty="0" spc="-30"/>
              <a:t> </a:t>
            </a:r>
            <a:r>
              <a:rPr dirty="0"/>
              <a:t>H.,</a:t>
            </a:r>
            <a:r>
              <a:rPr dirty="0" spc="-20"/>
              <a:t> </a:t>
            </a:r>
            <a:r>
              <a:rPr dirty="0"/>
              <a:t>Batterham,</a:t>
            </a:r>
            <a:r>
              <a:rPr dirty="0" spc="-25"/>
              <a:t> </a:t>
            </a:r>
            <a:r>
              <a:rPr dirty="0"/>
              <a:t>P.J.,</a:t>
            </a:r>
            <a:r>
              <a:rPr dirty="0" spc="-20"/>
              <a:t> </a:t>
            </a:r>
            <a:r>
              <a:rPr dirty="0"/>
              <a:t>Calear,</a:t>
            </a:r>
            <a:r>
              <a:rPr dirty="0" spc="-40"/>
              <a:t> </a:t>
            </a:r>
            <a:r>
              <a:rPr dirty="0"/>
              <a:t>A.L.,</a:t>
            </a:r>
            <a:r>
              <a:rPr dirty="0" spc="-10"/>
              <a:t> </a:t>
            </a:r>
            <a:r>
              <a:rPr dirty="0"/>
              <a:t>Lingam,</a:t>
            </a:r>
            <a:r>
              <a:rPr dirty="0" spc="-15"/>
              <a:t> </a:t>
            </a:r>
            <a:r>
              <a:rPr dirty="0"/>
              <a:t>R.</a:t>
            </a:r>
            <a:r>
              <a:rPr dirty="0" spc="-5"/>
              <a:t> </a:t>
            </a:r>
            <a:r>
              <a:rPr dirty="0" spc="-25"/>
              <a:t>and </a:t>
            </a:r>
            <a:r>
              <a:rPr dirty="0"/>
              <a:t>Boydell,</a:t>
            </a:r>
            <a:r>
              <a:rPr dirty="0" spc="-40"/>
              <a:t> </a:t>
            </a:r>
            <a:r>
              <a:rPr dirty="0"/>
              <a:t>K.M.</a:t>
            </a:r>
            <a:r>
              <a:rPr dirty="0" spc="-10"/>
              <a:t> </a:t>
            </a:r>
            <a:r>
              <a:rPr dirty="0"/>
              <a:t>(2023)</a:t>
            </a:r>
            <a:r>
              <a:rPr dirty="0" spc="-40"/>
              <a:t> </a:t>
            </a:r>
            <a:r>
              <a:rPr dirty="0"/>
              <a:t>'Implementing</a:t>
            </a:r>
            <a:r>
              <a:rPr dirty="0" spc="-20"/>
              <a:t> </a:t>
            </a:r>
            <a:r>
              <a:rPr dirty="0"/>
              <a:t>a</a:t>
            </a:r>
            <a:r>
              <a:rPr dirty="0" spc="-5"/>
              <a:t> </a:t>
            </a:r>
            <a:r>
              <a:rPr dirty="0"/>
              <a:t>digital</a:t>
            </a:r>
            <a:r>
              <a:rPr dirty="0" spc="-20"/>
              <a:t> </a:t>
            </a:r>
            <a:r>
              <a:rPr dirty="0" spc="-10"/>
              <a:t>depression</a:t>
            </a:r>
            <a:r>
              <a:rPr dirty="0" spc="-30"/>
              <a:t> </a:t>
            </a:r>
            <a:r>
              <a:rPr dirty="0"/>
              <a:t>prevention</a:t>
            </a:r>
            <a:r>
              <a:rPr dirty="0" spc="-30"/>
              <a:t> </a:t>
            </a:r>
            <a:r>
              <a:rPr dirty="0"/>
              <a:t>program</a:t>
            </a:r>
            <a:r>
              <a:rPr dirty="0" spc="-35"/>
              <a:t> </a:t>
            </a:r>
            <a:r>
              <a:rPr dirty="0"/>
              <a:t>in</a:t>
            </a:r>
            <a:r>
              <a:rPr dirty="0" spc="-15"/>
              <a:t> </a:t>
            </a:r>
            <a:r>
              <a:rPr dirty="0" spc="-10"/>
              <a:t>Australian </a:t>
            </a:r>
            <a:r>
              <a:rPr dirty="0"/>
              <a:t>secondary</a:t>
            </a:r>
            <a:r>
              <a:rPr dirty="0" spc="-35"/>
              <a:t> </a:t>
            </a:r>
            <a:r>
              <a:rPr dirty="0"/>
              <a:t>schools:</a:t>
            </a:r>
            <a:r>
              <a:rPr dirty="0" spc="-15"/>
              <a:t> </a:t>
            </a:r>
            <a:r>
              <a:rPr dirty="0" spc="-10"/>
              <a:t>cross-</a:t>
            </a:r>
            <a:r>
              <a:rPr dirty="0"/>
              <a:t>sectional</a:t>
            </a:r>
            <a:r>
              <a:rPr dirty="0" spc="-15"/>
              <a:t> </a:t>
            </a:r>
            <a:r>
              <a:rPr dirty="0"/>
              <a:t>qualitative</a:t>
            </a:r>
            <a:r>
              <a:rPr dirty="0" spc="-50"/>
              <a:t> </a:t>
            </a:r>
            <a:r>
              <a:rPr dirty="0"/>
              <a:t>study',</a:t>
            </a:r>
            <a:r>
              <a:rPr dirty="0" spc="-5"/>
              <a:t> </a:t>
            </a:r>
            <a:r>
              <a:rPr dirty="0"/>
              <a:t>JMIR</a:t>
            </a:r>
            <a:r>
              <a:rPr dirty="0" spc="-25"/>
              <a:t> </a:t>
            </a:r>
            <a:r>
              <a:rPr dirty="0"/>
              <a:t>Pediatrics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5"/>
              <a:t> </a:t>
            </a:r>
            <a:r>
              <a:rPr dirty="0"/>
              <a:t>Parenting,</a:t>
            </a:r>
            <a:r>
              <a:rPr dirty="0" spc="-35"/>
              <a:t> </a:t>
            </a:r>
            <a:r>
              <a:rPr dirty="0"/>
              <a:t>6,</a:t>
            </a:r>
            <a:r>
              <a:rPr dirty="0" spc="-20"/>
              <a:t> </a:t>
            </a:r>
            <a:r>
              <a:rPr dirty="0" spc="-10"/>
              <a:t>e42349.</a:t>
            </a:r>
          </a:p>
          <a:p>
            <a:pPr marL="12700" marR="5080">
              <a:lnSpc>
                <a:spcPct val="110200"/>
              </a:lnSpc>
              <a:spcBef>
                <a:spcPts val="1095"/>
              </a:spcBef>
            </a:pPr>
            <a:r>
              <a:rPr dirty="0"/>
              <a:t>Bozzola,</a:t>
            </a:r>
            <a:r>
              <a:rPr dirty="0" spc="-50"/>
              <a:t> </a:t>
            </a:r>
            <a:r>
              <a:rPr dirty="0"/>
              <a:t>E.,</a:t>
            </a:r>
            <a:r>
              <a:rPr dirty="0" spc="-10"/>
              <a:t> </a:t>
            </a:r>
            <a:r>
              <a:rPr dirty="0"/>
              <a:t>Spina,</a:t>
            </a:r>
            <a:r>
              <a:rPr dirty="0" spc="-15"/>
              <a:t> </a:t>
            </a:r>
            <a:r>
              <a:rPr dirty="0"/>
              <a:t>G.,</a:t>
            </a:r>
            <a:r>
              <a:rPr dirty="0" spc="-25"/>
              <a:t> </a:t>
            </a:r>
            <a:r>
              <a:rPr dirty="0"/>
              <a:t>Agostiniani,</a:t>
            </a:r>
            <a:r>
              <a:rPr dirty="0" spc="-15"/>
              <a:t> </a:t>
            </a:r>
            <a:r>
              <a:rPr dirty="0"/>
              <a:t>R.,</a:t>
            </a:r>
            <a:r>
              <a:rPr dirty="0" spc="-10"/>
              <a:t> </a:t>
            </a:r>
            <a:r>
              <a:rPr dirty="0"/>
              <a:t>Barni,</a:t>
            </a:r>
            <a:r>
              <a:rPr dirty="0" spc="-30"/>
              <a:t> </a:t>
            </a:r>
            <a:r>
              <a:rPr dirty="0"/>
              <a:t>S.,</a:t>
            </a:r>
            <a:r>
              <a:rPr dirty="0" spc="-10"/>
              <a:t> </a:t>
            </a:r>
            <a:r>
              <a:rPr dirty="0"/>
              <a:t>Russo,</a:t>
            </a:r>
            <a:r>
              <a:rPr dirty="0" spc="-10"/>
              <a:t> </a:t>
            </a:r>
            <a:r>
              <a:rPr dirty="0"/>
              <a:t>R.,</a:t>
            </a:r>
            <a:r>
              <a:rPr dirty="0" spc="-5"/>
              <a:t> </a:t>
            </a:r>
            <a:r>
              <a:rPr dirty="0"/>
              <a:t>Scarpato,</a:t>
            </a:r>
            <a:r>
              <a:rPr dirty="0" spc="-20"/>
              <a:t> </a:t>
            </a:r>
            <a:r>
              <a:rPr dirty="0"/>
              <a:t>E.,</a:t>
            </a:r>
            <a:r>
              <a:rPr dirty="0" spc="-20"/>
              <a:t> </a:t>
            </a:r>
            <a:r>
              <a:rPr dirty="0"/>
              <a:t>Di</a:t>
            </a:r>
            <a:r>
              <a:rPr dirty="0" spc="-10"/>
              <a:t> </a:t>
            </a:r>
            <a:r>
              <a:rPr dirty="0"/>
              <a:t>Mauro,</a:t>
            </a:r>
            <a:r>
              <a:rPr dirty="0" spc="-35"/>
              <a:t> </a:t>
            </a:r>
            <a:r>
              <a:rPr dirty="0"/>
              <a:t>A.,</a:t>
            </a:r>
            <a:r>
              <a:rPr dirty="0" spc="-20"/>
              <a:t> </a:t>
            </a:r>
            <a:r>
              <a:rPr dirty="0"/>
              <a:t>Di</a:t>
            </a:r>
            <a:r>
              <a:rPr dirty="0" spc="-15"/>
              <a:t> </a:t>
            </a:r>
            <a:r>
              <a:rPr dirty="0"/>
              <a:t>Stefano,</a:t>
            </a:r>
            <a:r>
              <a:rPr dirty="0" spc="-10"/>
              <a:t> A.V., </a:t>
            </a:r>
            <a:r>
              <a:rPr dirty="0"/>
              <a:t>Caruso,</a:t>
            </a:r>
            <a:r>
              <a:rPr dirty="0" spc="-35"/>
              <a:t> </a:t>
            </a:r>
            <a:r>
              <a:rPr dirty="0"/>
              <a:t>C.,</a:t>
            </a:r>
            <a:r>
              <a:rPr dirty="0" spc="-5"/>
              <a:t> </a:t>
            </a:r>
            <a:r>
              <a:rPr dirty="0"/>
              <a:t>Corsello,</a:t>
            </a:r>
            <a:r>
              <a:rPr dirty="0" spc="-30"/>
              <a:t> </a:t>
            </a:r>
            <a:r>
              <a:rPr dirty="0"/>
              <a:t>G.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Staiano,</a:t>
            </a:r>
            <a:r>
              <a:rPr dirty="0" spc="-15"/>
              <a:t> </a:t>
            </a:r>
            <a:r>
              <a:rPr dirty="0"/>
              <a:t>A.</a:t>
            </a:r>
            <a:r>
              <a:rPr dirty="0" spc="-5"/>
              <a:t> </a:t>
            </a:r>
            <a:r>
              <a:rPr dirty="0"/>
              <a:t>(2022)</a:t>
            </a:r>
            <a:r>
              <a:rPr dirty="0" spc="-40"/>
              <a:t> </a:t>
            </a:r>
            <a:r>
              <a:rPr dirty="0"/>
              <a:t>'The</a:t>
            </a:r>
            <a:r>
              <a:rPr dirty="0" spc="-10"/>
              <a:t> </a:t>
            </a:r>
            <a:r>
              <a:rPr dirty="0"/>
              <a:t>use</a:t>
            </a:r>
            <a:r>
              <a:rPr dirty="0" spc="-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social</a:t>
            </a:r>
            <a:r>
              <a:rPr dirty="0" spc="-10"/>
              <a:t> </a:t>
            </a:r>
            <a:r>
              <a:rPr dirty="0"/>
              <a:t>media</a:t>
            </a:r>
            <a:r>
              <a:rPr dirty="0" spc="-25"/>
              <a:t> </a:t>
            </a:r>
            <a:r>
              <a:rPr dirty="0"/>
              <a:t>in</a:t>
            </a:r>
            <a:r>
              <a:rPr dirty="0" spc="-20"/>
              <a:t> </a:t>
            </a:r>
            <a:r>
              <a:rPr dirty="0"/>
              <a:t>children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5"/>
              <a:t> </a:t>
            </a:r>
            <a:r>
              <a:rPr dirty="0" spc="-10"/>
              <a:t>adolescents: </a:t>
            </a:r>
            <a:r>
              <a:rPr dirty="0"/>
              <a:t>scoping review</a:t>
            </a:r>
            <a:r>
              <a:rPr dirty="0" spc="-35"/>
              <a:t> </a:t>
            </a:r>
            <a:r>
              <a:rPr dirty="0"/>
              <a:t>on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potential</a:t>
            </a:r>
            <a:r>
              <a:rPr dirty="0" spc="-15"/>
              <a:t> </a:t>
            </a:r>
            <a:r>
              <a:rPr dirty="0"/>
              <a:t>risks',</a:t>
            </a:r>
            <a:r>
              <a:rPr dirty="0" spc="-10"/>
              <a:t> </a:t>
            </a:r>
            <a:r>
              <a:rPr dirty="0"/>
              <a:t>International</a:t>
            </a:r>
            <a:r>
              <a:rPr dirty="0" spc="-30"/>
              <a:t> </a:t>
            </a:r>
            <a:r>
              <a:rPr dirty="0"/>
              <a:t>Journal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-10"/>
              <a:t> Environmental</a:t>
            </a:r>
            <a:r>
              <a:rPr dirty="0" spc="-45"/>
              <a:t> </a:t>
            </a:r>
            <a:r>
              <a:rPr dirty="0"/>
              <a:t>Research</a:t>
            </a:r>
            <a:r>
              <a:rPr dirty="0" spc="-15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 spc="-10"/>
              <a:t>Public </a:t>
            </a:r>
            <a:r>
              <a:rPr dirty="0"/>
              <a:t>Health,</a:t>
            </a:r>
            <a:r>
              <a:rPr dirty="0" spc="-35"/>
              <a:t> </a:t>
            </a:r>
            <a:r>
              <a:rPr dirty="0"/>
              <a:t>19(16),</a:t>
            </a:r>
            <a:r>
              <a:rPr dirty="0" spc="-40"/>
              <a:t> </a:t>
            </a:r>
            <a:r>
              <a:rPr dirty="0" spc="-20"/>
              <a:t>9960.</a:t>
            </a:r>
          </a:p>
          <a:p>
            <a:pPr marL="12700" marR="482600">
              <a:lnSpc>
                <a:spcPct val="109500"/>
              </a:lnSpc>
              <a:spcBef>
                <a:spcPts val="1105"/>
              </a:spcBef>
            </a:pPr>
            <a:r>
              <a:rPr dirty="0"/>
              <a:t>British</a:t>
            </a:r>
            <a:r>
              <a:rPr dirty="0" spc="-30"/>
              <a:t> </a:t>
            </a:r>
            <a:r>
              <a:rPr dirty="0"/>
              <a:t>Psychological</a:t>
            </a:r>
            <a:r>
              <a:rPr dirty="0" spc="-20"/>
              <a:t> </a:t>
            </a:r>
            <a:r>
              <a:rPr dirty="0"/>
              <a:t>Society</a:t>
            </a:r>
            <a:r>
              <a:rPr dirty="0" spc="-10"/>
              <a:t> </a:t>
            </a:r>
            <a:r>
              <a:rPr dirty="0"/>
              <a:t>(2026)</a:t>
            </a:r>
            <a:r>
              <a:rPr dirty="0" spc="-45"/>
              <a:t> </a:t>
            </a:r>
            <a:r>
              <a:rPr dirty="0"/>
              <a:t>Early</a:t>
            </a:r>
            <a:r>
              <a:rPr dirty="0" spc="-50"/>
              <a:t> </a:t>
            </a:r>
            <a:r>
              <a:rPr dirty="0"/>
              <a:t>years</a:t>
            </a:r>
            <a:r>
              <a:rPr dirty="0" spc="-25"/>
              <a:t> </a:t>
            </a:r>
            <a:r>
              <a:rPr dirty="0"/>
              <a:t>screen</a:t>
            </a:r>
            <a:r>
              <a:rPr dirty="0" spc="-30"/>
              <a:t> </a:t>
            </a:r>
            <a:r>
              <a:rPr dirty="0"/>
              <a:t>time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usage:</a:t>
            </a:r>
            <a:r>
              <a:rPr dirty="0" spc="-15"/>
              <a:t> </a:t>
            </a:r>
            <a:r>
              <a:rPr dirty="0"/>
              <a:t>BPS</a:t>
            </a:r>
            <a:r>
              <a:rPr dirty="0" spc="-10"/>
              <a:t> </a:t>
            </a:r>
            <a:r>
              <a:rPr dirty="0"/>
              <a:t>response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 spc="-25"/>
              <a:t>DfE </a:t>
            </a:r>
            <a:r>
              <a:rPr dirty="0"/>
              <a:t>consultation.</a:t>
            </a:r>
            <a:r>
              <a:rPr dirty="0" spc="-55"/>
              <a:t> </a:t>
            </a:r>
            <a:r>
              <a:rPr dirty="0"/>
              <a:t>Leicester:</a:t>
            </a:r>
            <a:r>
              <a:rPr dirty="0" spc="-60"/>
              <a:t> </a:t>
            </a:r>
            <a:r>
              <a:rPr dirty="0" spc="-20"/>
              <a:t>BPS.</a:t>
            </a:r>
          </a:p>
          <a:p>
            <a:pPr algn="just" marL="12700" marR="357505">
              <a:lnSpc>
                <a:spcPct val="110000"/>
              </a:lnSpc>
              <a:spcBef>
                <a:spcPts val="1110"/>
              </a:spcBef>
            </a:pPr>
            <a:r>
              <a:rPr dirty="0"/>
              <a:t>Brown,</a:t>
            </a:r>
            <a:r>
              <a:rPr dirty="0" spc="-40"/>
              <a:t> </a:t>
            </a:r>
            <a:r>
              <a:rPr dirty="0"/>
              <a:t>G.K.,</a:t>
            </a:r>
            <a:r>
              <a:rPr dirty="0" spc="-35"/>
              <a:t> </a:t>
            </a:r>
            <a:r>
              <a:rPr dirty="0"/>
              <a:t>Owens,</a:t>
            </a:r>
            <a:r>
              <a:rPr dirty="0" spc="-10"/>
              <a:t> </a:t>
            </a:r>
            <a:r>
              <a:rPr dirty="0"/>
              <a:t>J.,</a:t>
            </a:r>
            <a:r>
              <a:rPr dirty="0" spc="-15"/>
              <a:t> </a:t>
            </a:r>
            <a:r>
              <a:rPr dirty="0"/>
              <a:t>Richards,</a:t>
            </a:r>
            <a:r>
              <a:rPr dirty="0" spc="-35"/>
              <a:t> </a:t>
            </a:r>
            <a:r>
              <a:rPr dirty="0"/>
              <a:t>C.,</a:t>
            </a:r>
            <a:r>
              <a:rPr dirty="0" spc="-10"/>
              <a:t> </a:t>
            </a:r>
            <a:r>
              <a:rPr dirty="0"/>
              <a:t>Di</a:t>
            </a:r>
            <a:r>
              <a:rPr dirty="0" spc="-20"/>
              <a:t> </a:t>
            </a:r>
            <a:r>
              <a:rPr dirty="0"/>
              <a:t>Folco,</a:t>
            </a:r>
            <a:r>
              <a:rPr dirty="0" spc="-10"/>
              <a:t> </a:t>
            </a:r>
            <a:r>
              <a:rPr dirty="0"/>
              <a:t>S.</a:t>
            </a:r>
            <a:r>
              <a:rPr dirty="0" spc="-15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Schwannauer,</a:t>
            </a:r>
            <a:r>
              <a:rPr dirty="0" spc="-35"/>
              <a:t> </a:t>
            </a:r>
            <a:r>
              <a:rPr dirty="0"/>
              <a:t>M.</a:t>
            </a:r>
            <a:r>
              <a:rPr dirty="0" spc="-20"/>
              <a:t> </a:t>
            </a:r>
            <a:r>
              <a:rPr dirty="0"/>
              <a:t>(2023)</a:t>
            </a:r>
            <a:r>
              <a:rPr dirty="0" spc="-45"/>
              <a:t> </a:t>
            </a:r>
            <a:r>
              <a:rPr dirty="0"/>
              <a:t>'Facilitators</a:t>
            </a:r>
            <a:r>
              <a:rPr dirty="0" spc="-15"/>
              <a:t> </a:t>
            </a:r>
            <a:r>
              <a:rPr dirty="0" spc="-25"/>
              <a:t>and </a:t>
            </a:r>
            <a:r>
              <a:rPr dirty="0"/>
              <a:t>barriers</a:t>
            </a:r>
            <a:r>
              <a:rPr dirty="0" spc="-45"/>
              <a:t> </a:t>
            </a:r>
            <a:r>
              <a:rPr dirty="0"/>
              <a:t>to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implementation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a</a:t>
            </a:r>
            <a:r>
              <a:rPr dirty="0" spc="-5"/>
              <a:t> </a:t>
            </a:r>
            <a:r>
              <a:rPr dirty="0" spc="-10"/>
              <a:t>school-</a:t>
            </a:r>
            <a:r>
              <a:rPr dirty="0"/>
              <a:t>based</a:t>
            </a:r>
            <a:r>
              <a:rPr dirty="0" spc="-15"/>
              <a:t> </a:t>
            </a:r>
            <a:r>
              <a:rPr dirty="0"/>
              <a:t>intervention</a:t>
            </a:r>
            <a:r>
              <a:rPr dirty="0" spc="-30"/>
              <a:t> </a:t>
            </a:r>
            <a:r>
              <a:rPr dirty="0"/>
              <a:t>for</a:t>
            </a:r>
            <a:r>
              <a:rPr dirty="0" spc="-15"/>
              <a:t> </a:t>
            </a:r>
            <a:r>
              <a:rPr dirty="0"/>
              <a:t>anxiety',</a:t>
            </a:r>
            <a:r>
              <a:rPr dirty="0" spc="-30"/>
              <a:t> </a:t>
            </a:r>
            <a:r>
              <a:rPr dirty="0"/>
              <a:t>Child</a:t>
            </a:r>
            <a:r>
              <a:rPr dirty="0" spc="-20"/>
              <a:t> </a:t>
            </a:r>
            <a:r>
              <a:rPr dirty="0"/>
              <a:t>Psychiatry</a:t>
            </a:r>
            <a:r>
              <a:rPr dirty="0" spc="-15"/>
              <a:t> </a:t>
            </a:r>
            <a:r>
              <a:rPr dirty="0" spc="-50"/>
              <a:t>&amp;</a:t>
            </a:r>
            <a:r>
              <a:rPr dirty="0"/>
              <a:t> Human</a:t>
            </a:r>
            <a:r>
              <a:rPr dirty="0" spc="-30"/>
              <a:t> </a:t>
            </a:r>
            <a:r>
              <a:rPr dirty="0" spc="-10"/>
              <a:t>Development.</a:t>
            </a:r>
          </a:p>
          <a:p>
            <a:pPr marL="12700" marR="150495">
              <a:lnSpc>
                <a:spcPct val="109800"/>
              </a:lnSpc>
              <a:spcBef>
                <a:spcPts val="1105"/>
              </a:spcBef>
            </a:pPr>
            <a:r>
              <a:rPr dirty="0"/>
              <a:t>Champion,</a:t>
            </a:r>
            <a:r>
              <a:rPr dirty="0" spc="-30"/>
              <a:t> </a:t>
            </a:r>
            <a:r>
              <a:rPr dirty="0"/>
              <a:t>K.E.,</a:t>
            </a:r>
            <a:r>
              <a:rPr dirty="0" spc="-10"/>
              <a:t> </a:t>
            </a:r>
            <a:r>
              <a:rPr dirty="0"/>
              <a:t>Newton,</a:t>
            </a:r>
            <a:r>
              <a:rPr dirty="0" spc="-25"/>
              <a:t> </a:t>
            </a:r>
            <a:r>
              <a:rPr dirty="0"/>
              <a:t>N.C.,</a:t>
            </a:r>
            <a:r>
              <a:rPr dirty="0" spc="-10"/>
              <a:t> </a:t>
            </a:r>
            <a:r>
              <a:rPr dirty="0"/>
              <a:t>Gardner,</a:t>
            </a:r>
            <a:r>
              <a:rPr dirty="0" spc="-35"/>
              <a:t> </a:t>
            </a:r>
            <a:r>
              <a:rPr dirty="0"/>
              <a:t>L.A.,</a:t>
            </a:r>
            <a:r>
              <a:rPr dirty="0" spc="-15"/>
              <a:t> </a:t>
            </a:r>
            <a:r>
              <a:rPr dirty="0"/>
              <a:t>Chapman,</a:t>
            </a:r>
            <a:r>
              <a:rPr dirty="0" spc="-25"/>
              <a:t> </a:t>
            </a:r>
            <a:r>
              <a:rPr dirty="0"/>
              <a:t>C., </a:t>
            </a:r>
            <a:r>
              <a:rPr dirty="0" spc="-10"/>
              <a:t>Thornton,</a:t>
            </a:r>
            <a:r>
              <a:rPr dirty="0" spc="-40"/>
              <a:t> </a:t>
            </a:r>
            <a:r>
              <a:rPr dirty="0"/>
              <a:t>L.,</a:t>
            </a:r>
            <a:r>
              <a:rPr dirty="0" spc="-15"/>
              <a:t> </a:t>
            </a:r>
            <a:r>
              <a:rPr dirty="0"/>
              <a:t>Slade, T.</a:t>
            </a:r>
            <a:r>
              <a:rPr dirty="0" spc="-10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/>
              <a:t>Mewton,</a:t>
            </a:r>
            <a:r>
              <a:rPr dirty="0" spc="-15"/>
              <a:t> </a:t>
            </a:r>
            <a:r>
              <a:rPr dirty="0" spc="-25"/>
              <a:t>L. </a:t>
            </a:r>
            <a:r>
              <a:rPr dirty="0"/>
              <a:t>(2023)</a:t>
            </a:r>
            <a:r>
              <a:rPr dirty="0" spc="-40"/>
              <a:t> </a:t>
            </a:r>
            <a:r>
              <a:rPr dirty="0"/>
              <a:t>'Health4Life</a:t>
            </a:r>
            <a:r>
              <a:rPr dirty="0" spc="-20"/>
              <a:t> </a:t>
            </a:r>
            <a:r>
              <a:rPr dirty="0"/>
              <a:t>eHealth</a:t>
            </a:r>
            <a:r>
              <a:rPr dirty="0" spc="-25"/>
              <a:t> </a:t>
            </a:r>
            <a:r>
              <a:rPr dirty="0" spc="-10"/>
              <a:t>intervention</a:t>
            </a:r>
            <a:r>
              <a:rPr dirty="0" spc="-45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modify</a:t>
            </a:r>
            <a:r>
              <a:rPr dirty="0" spc="-15"/>
              <a:t> </a:t>
            </a:r>
            <a:r>
              <a:rPr dirty="0"/>
              <a:t>multiple</a:t>
            </a:r>
            <a:r>
              <a:rPr dirty="0" spc="-25"/>
              <a:t> </a:t>
            </a:r>
            <a:r>
              <a:rPr dirty="0"/>
              <a:t>lifestyle</a:t>
            </a:r>
            <a:r>
              <a:rPr dirty="0" spc="-10"/>
              <a:t> </a:t>
            </a:r>
            <a:r>
              <a:rPr dirty="0"/>
              <a:t>risk</a:t>
            </a:r>
            <a:r>
              <a:rPr dirty="0" spc="-15"/>
              <a:t> </a:t>
            </a:r>
            <a:r>
              <a:rPr dirty="0"/>
              <a:t>behaviours</a:t>
            </a:r>
            <a:r>
              <a:rPr dirty="0" spc="-40"/>
              <a:t> </a:t>
            </a:r>
            <a:r>
              <a:rPr dirty="0" spc="-10"/>
              <a:t>among </a:t>
            </a:r>
            <a:r>
              <a:rPr dirty="0"/>
              <a:t>adolescent</a:t>
            </a:r>
            <a:r>
              <a:rPr dirty="0" spc="-20"/>
              <a:t> </a:t>
            </a:r>
            <a:r>
              <a:rPr dirty="0"/>
              <a:t>students</a:t>
            </a:r>
            <a:r>
              <a:rPr dirty="0" spc="-5"/>
              <a:t> </a:t>
            </a:r>
            <a:r>
              <a:rPr dirty="0"/>
              <a:t>in Australia:</a:t>
            </a:r>
            <a:r>
              <a:rPr dirty="0" spc="-30"/>
              <a:t> </a:t>
            </a:r>
            <a:r>
              <a:rPr dirty="0"/>
              <a:t>a</a:t>
            </a:r>
            <a:r>
              <a:rPr dirty="0" spc="5"/>
              <a:t> </a:t>
            </a:r>
            <a:r>
              <a:rPr dirty="0" spc="-10"/>
              <a:t>cluster-randomised</a:t>
            </a:r>
            <a:r>
              <a:rPr dirty="0" spc="-35"/>
              <a:t> </a:t>
            </a:r>
            <a:r>
              <a:rPr dirty="0"/>
              <a:t>controlled</a:t>
            </a:r>
            <a:r>
              <a:rPr dirty="0" spc="-20"/>
              <a:t> </a:t>
            </a:r>
            <a:r>
              <a:rPr dirty="0"/>
              <a:t>trial',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Lancet</a:t>
            </a:r>
            <a:r>
              <a:rPr dirty="0" spc="-5"/>
              <a:t> </a:t>
            </a:r>
            <a:r>
              <a:rPr dirty="0"/>
              <a:t>Digital</a:t>
            </a:r>
            <a:r>
              <a:rPr dirty="0" spc="-15"/>
              <a:t> </a:t>
            </a:r>
            <a:r>
              <a:rPr dirty="0" spc="-10"/>
              <a:t>Health, </a:t>
            </a:r>
            <a:r>
              <a:rPr dirty="0"/>
              <a:t>5(5),</a:t>
            </a:r>
            <a:r>
              <a:rPr dirty="0" spc="-25"/>
              <a:t> </a:t>
            </a:r>
            <a:r>
              <a:rPr dirty="0"/>
              <a:t>pp.</a:t>
            </a:r>
            <a:r>
              <a:rPr dirty="0" spc="15"/>
              <a:t> </a:t>
            </a:r>
            <a:r>
              <a:rPr dirty="0" spc="-10"/>
              <a:t>e276-</a:t>
            </a:r>
            <a:r>
              <a:rPr dirty="0" spc="-20"/>
              <a:t>e287.</a:t>
            </a:r>
          </a:p>
          <a:p>
            <a:pPr algn="just" marL="12700">
              <a:lnSpc>
                <a:spcPct val="100000"/>
              </a:lnSpc>
              <a:spcBef>
                <a:spcPts val="1225"/>
              </a:spcBef>
            </a:pPr>
            <a:r>
              <a:rPr dirty="0"/>
              <a:t>Data</a:t>
            </a:r>
            <a:r>
              <a:rPr dirty="0" spc="-30"/>
              <a:t> </a:t>
            </a:r>
            <a:r>
              <a:rPr dirty="0"/>
              <a:t>Protection</a:t>
            </a:r>
            <a:r>
              <a:rPr dirty="0" spc="-25"/>
              <a:t> </a:t>
            </a:r>
            <a:r>
              <a:rPr dirty="0"/>
              <a:t>Act</a:t>
            </a:r>
            <a:r>
              <a:rPr dirty="0" spc="-5"/>
              <a:t> </a:t>
            </a:r>
            <a:r>
              <a:rPr dirty="0"/>
              <a:t>2018</a:t>
            </a:r>
            <a:r>
              <a:rPr dirty="0" spc="-20"/>
              <a:t> </a:t>
            </a:r>
            <a:r>
              <a:rPr dirty="0"/>
              <a:t>(c.</a:t>
            </a:r>
            <a:r>
              <a:rPr dirty="0" spc="-25"/>
              <a:t> </a:t>
            </a:r>
            <a:r>
              <a:rPr dirty="0"/>
              <a:t>12).</a:t>
            </a:r>
            <a:r>
              <a:rPr dirty="0" spc="-35"/>
              <a:t> </a:t>
            </a:r>
            <a:r>
              <a:rPr dirty="0"/>
              <a:t>London:</a:t>
            </a:r>
            <a:r>
              <a:rPr dirty="0" spc="-40"/>
              <a:t> </a:t>
            </a:r>
            <a:r>
              <a:rPr dirty="0"/>
              <a:t>The</a:t>
            </a:r>
            <a:r>
              <a:rPr dirty="0" spc="-10"/>
              <a:t> </a:t>
            </a:r>
            <a:r>
              <a:rPr dirty="0"/>
              <a:t>Stationery</a:t>
            </a:r>
            <a:r>
              <a:rPr dirty="0" spc="-30"/>
              <a:t> </a:t>
            </a:r>
            <a:r>
              <a:rPr dirty="0" spc="-10"/>
              <a:t>Office.</a:t>
            </a: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dirty="0" spc="-10"/>
              <a:t>Department</a:t>
            </a:r>
            <a:r>
              <a:rPr dirty="0" spc="-40"/>
              <a:t> </a:t>
            </a:r>
            <a:r>
              <a:rPr dirty="0"/>
              <a:t>for</a:t>
            </a:r>
            <a:r>
              <a:rPr dirty="0" spc="-15"/>
              <a:t> </a:t>
            </a:r>
            <a:r>
              <a:rPr dirty="0"/>
              <a:t>Education</a:t>
            </a:r>
            <a:r>
              <a:rPr dirty="0" spc="-20"/>
              <a:t> </a:t>
            </a:r>
            <a:r>
              <a:rPr dirty="0"/>
              <a:t>(2024)</a:t>
            </a:r>
            <a:r>
              <a:rPr dirty="0" spc="-40"/>
              <a:t> </a:t>
            </a:r>
            <a:r>
              <a:rPr dirty="0"/>
              <a:t>Government</a:t>
            </a:r>
            <a:r>
              <a:rPr dirty="0" spc="-45"/>
              <a:t> </a:t>
            </a:r>
            <a:r>
              <a:rPr dirty="0"/>
              <a:t>launches</a:t>
            </a:r>
            <a:r>
              <a:rPr dirty="0" spc="-25"/>
              <a:t> </a:t>
            </a:r>
            <a:r>
              <a:rPr dirty="0"/>
              <a:t>crackdown</a:t>
            </a:r>
            <a:r>
              <a:rPr dirty="0" spc="-35"/>
              <a:t> </a:t>
            </a:r>
            <a:r>
              <a:rPr dirty="0"/>
              <a:t>on</a:t>
            </a:r>
            <a:r>
              <a:rPr dirty="0" spc="-10"/>
              <a:t> </a:t>
            </a:r>
            <a:r>
              <a:rPr dirty="0"/>
              <a:t>mobile</a:t>
            </a:r>
            <a:r>
              <a:rPr dirty="0" spc="-20"/>
              <a:t> </a:t>
            </a:r>
            <a:r>
              <a:rPr dirty="0"/>
              <a:t>phones</a:t>
            </a:r>
            <a:r>
              <a:rPr dirty="0" spc="-10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 spc="-10"/>
              <a:t>schools.</a:t>
            </a:r>
          </a:p>
          <a:p>
            <a:pPr algn="just" marL="12700">
              <a:lnSpc>
                <a:spcPct val="100000"/>
              </a:lnSpc>
              <a:spcBef>
                <a:spcPts val="120"/>
              </a:spcBef>
            </a:pPr>
            <a:r>
              <a:rPr dirty="0"/>
              <a:t>London:</a:t>
            </a:r>
            <a:r>
              <a:rPr dirty="0" spc="-40"/>
              <a:t> </a:t>
            </a:r>
            <a:r>
              <a:rPr dirty="0" spc="-10"/>
              <a:t>GOV.UK.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60134" y="1357629"/>
            <a:ext cx="5349875" cy="31730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Eezy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LLC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(2026)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Smartphone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dashboard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interface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vector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template.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Online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image.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Vecteezy.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Eye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Solutions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(2023)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How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blue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light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from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screens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impacts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sleep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vision.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Online.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Eye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Solutions.</a:t>
            </a:r>
            <a:endParaRPr sz="1050">
              <a:latin typeface="Calibri"/>
              <a:cs typeface="Calibri"/>
            </a:endParaRPr>
          </a:p>
          <a:p>
            <a:pPr marL="12700" marR="126364">
              <a:lnSpc>
                <a:spcPct val="110000"/>
              </a:lnSpc>
              <a:spcBef>
                <a:spcPts val="110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Hökby,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Alvarsson,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Westerlund,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J., Carli,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V.,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Hadlaczky,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G.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Ong,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S.K.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(2025)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'Adolescents'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screen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time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displaces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multiple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sleep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pathways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elevates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depressive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symptoms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over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twelve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months',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PLOS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Global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Public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Health,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5(4),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e0004262.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2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Information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Commissioner's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Office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(2020)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Age</a:t>
            </a:r>
            <a:r>
              <a:rPr dirty="0" sz="1050" spc="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Appropriate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Design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Code: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Code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of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Practice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for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Online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Services.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Wilmslow: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ICO.</a:t>
            </a:r>
            <a:endParaRPr sz="1050">
              <a:latin typeface="Calibri"/>
              <a:cs typeface="Calibri"/>
            </a:endParaRPr>
          </a:p>
          <a:p>
            <a:pPr marL="12700" marR="121920">
              <a:lnSpc>
                <a:spcPct val="110000"/>
              </a:lnSpc>
              <a:spcBef>
                <a:spcPts val="110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Liverpool,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S., Mc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Donagh, C.,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Feather,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J., Uzondu,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Howarth,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Bannerman,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F.,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Kaehne,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A.,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Foster,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C.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Mateus, C.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(2025)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'Updates</a:t>
            </a:r>
            <a:r>
              <a:rPr dirty="0" sz="1050" spc="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digital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mental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health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interventions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for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children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and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young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people: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systematic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overview</a:t>
            </a:r>
            <a:r>
              <a:rPr dirty="0" sz="1050" spc="-5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of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reviews',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European</a:t>
            </a:r>
            <a:r>
              <a:rPr dirty="0" sz="1050" spc="-5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Child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&amp;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Adolescent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Psychiatry,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34(10),</a:t>
            </a:r>
            <a:endParaRPr sz="10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pp.</a:t>
            </a:r>
            <a:r>
              <a:rPr dirty="0" sz="1050" spc="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2961-2974.</a:t>
            </a:r>
            <a:endParaRPr sz="1050">
              <a:latin typeface="Calibri"/>
              <a:cs typeface="Calibri"/>
            </a:endParaRPr>
          </a:p>
          <a:p>
            <a:pPr marL="12700" marR="5080">
              <a:lnSpc>
                <a:spcPct val="110100"/>
              </a:lnSpc>
              <a:spcBef>
                <a:spcPts val="1095"/>
              </a:spcBef>
            </a:pP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Lopez-Fernandez,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O.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Kuss, D.J. (2020)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'Preventing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harmful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internet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use-related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addiction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problems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Europe: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literature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review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policy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options', International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Journal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of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Environmental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Research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Public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Health,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17(11),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3797.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035040" y="1371600"/>
            <a:ext cx="0" cy="5029200"/>
          </a:xfrm>
          <a:custGeom>
            <a:avLst/>
            <a:gdLst/>
            <a:ahLst/>
            <a:cxnLst/>
            <a:rect l="l" t="t" r="r" b="b"/>
            <a:pathLst>
              <a:path w="0" h="5029200">
                <a:moveTo>
                  <a:pt x="0" y="0"/>
                </a:moveTo>
                <a:lnTo>
                  <a:pt x="0" y="5029200"/>
                </a:lnTo>
              </a:path>
            </a:pathLst>
          </a:custGeom>
          <a:ln w="12700">
            <a:solidFill>
              <a:srgbClr val="5A6A9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8579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23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35940" y="528573"/>
            <a:ext cx="1640839" cy="4521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0"/>
              <a:t>References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535940" y="1343640"/>
            <a:ext cx="5387975" cy="487616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297815">
              <a:lnSpc>
                <a:spcPct val="110100"/>
              </a:lnSpc>
              <a:spcBef>
                <a:spcPts val="8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Meng,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S-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Q.,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Cheng,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J-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Li,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Y-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Y.,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Yang,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X-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Q., Zheng,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J-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W., Chang,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X-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Shi,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 (2022)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'Global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prevalence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of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digital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addiction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general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population: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systematic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review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meta-analysis',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Clinical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Psychology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Review,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92,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102128.</a:t>
            </a:r>
            <a:endParaRPr sz="1050">
              <a:latin typeface="Calibri"/>
              <a:cs typeface="Calibri"/>
            </a:endParaRPr>
          </a:p>
          <a:p>
            <a:pPr marL="12700" marR="59690">
              <a:lnSpc>
                <a:spcPct val="109500"/>
              </a:lnSpc>
              <a:spcBef>
                <a:spcPts val="110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Michie,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van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Stralen,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M.M.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West,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(2011)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'The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behaviour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change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wheel: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new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method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for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characterising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designing</a:t>
            </a:r>
            <a:r>
              <a:rPr dirty="0" sz="1050" spc="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behaviour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change</a:t>
            </a:r>
            <a:r>
              <a:rPr dirty="0" sz="1050" spc="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interventions',</a:t>
            </a:r>
            <a:r>
              <a:rPr dirty="0" sz="1050" spc="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Implementation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Science,</a:t>
            </a:r>
            <a:r>
              <a:rPr dirty="0" sz="1050" spc="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6,</a:t>
            </a:r>
            <a:r>
              <a:rPr dirty="0" sz="1050" spc="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42.</a:t>
            </a:r>
            <a:endParaRPr sz="1050">
              <a:latin typeface="Calibri"/>
              <a:cs typeface="Calibri"/>
            </a:endParaRPr>
          </a:p>
          <a:p>
            <a:pPr marL="12700" marR="296545">
              <a:lnSpc>
                <a:spcPct val="110000"/>
              </a:lnSpc>
              <a:spcBef>
                <a:spcPts val="110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Nottingham,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E.,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Stockman,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Burke,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(2022)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'Education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datafied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world: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balancing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children's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rights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school's</a:t>
            </a:r>
            <a:r>
              <a:rPr dirty="0" sz="1050" spc="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responsibilities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the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age of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Covid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19',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Computer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Law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&amp;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Security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Review,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45,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105664.</a:t>
            </a:r>
            <a:endParaRPr sz="1050">
              <a:latin typeface="Calibri"/>
              <a:cs typeface="Calibri"/>
            </a:endParaRPr>
          </a:p>
          <a:p>
            <a:pPr marL="12700" marR="19050">
              <a:lnSpc>
                <a:spcPct val="109500"/>
              </a:lnSpc>
              <a:spcBef>
                <a:spcPts val="112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Olson,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J.A.,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Sandra,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Chmoulevitch,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D.,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Raz,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A.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Veissière,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S.P.L.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(2021)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ten-step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behavioural intervention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to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reduce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screen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time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problematic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smartphone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use.</a:t>
            </a:r>
            <a:r>
              <a:rPr dirty="0" sz="1050" spc="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Preprint.</a:t>
            </a:r>
            <a:endParaRPr sz="1050">
              <a:latin typeface="Calibri"/>
              <a:cs typeface="Calibri"/>
            </a:endParaRPr>
          </a:p>
          <a:p>
            <a:pPr marL="12700" marR="151130">
              <a:lnSpc>
                <a:spcPct val="110000"/>
              </a:lnSpc>
              <a:spcBef>
                <a:spcPts val="1095"/>
              </a:spcBef>
            </a:pP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Pickavance,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O'Nions,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Hammad,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et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al.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(2026)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'Adolescent social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media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use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its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association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with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mental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health: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cross-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sectional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study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Bradford,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England',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BMC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Public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Health,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26,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2212.</a:t>
            </a:r>
            <a:endParaRPr sz="1050">
              <a:latin typeface="Calibri"/>
              <a:cs typeface="Calibri"/>
            </a:endParaRPr>
          </a:p>
          <a:p>
            <a:pPr marL="12700" marR="382905">
              <a:lnSpc>
                <a:spcPct val="110500"/>
              </a:lnSpc>
              <a:spcBef>
                <a:spcPts val="109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Sengupta,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A.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(2025)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Wellbeing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digital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age: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innovation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authentic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intelligence.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Online.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Education</a:t>
            </a:r>
            <a:r>
              <a:rPr dirty="0" sz="1050" spc="-5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UAE.</a:t>
            </a:r>
            <a:endParaRPr sz="1050">
              <a:latin typeface="Calibri"/>
              <a:cs typeface="Calibri"/>
            </a:endParaRPr>
          </a:p>
          <a:p>
            <a:pPr marL="12700" marR="5080">
              <a:lnSpc>
                <a:spcPct val="110000"/>
              </a:lnSpc>
              <a:spcBef>
                <a:spcPts val="1100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Singh,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B.S.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(2025)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'Breaking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free: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strategies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for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overcoming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smartphone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addiction',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Smartphone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Addiction,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Phone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Snubbing,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Effects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on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Interpersonal</a:t>
            </a:r>
            <a:r>
              <a:rPr dirty="0" sz="1050" spc="-6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Relationships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Mental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Health,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pp.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397-426.</a:t>
            </a:r>
            <a:endParaRPr sz="1050">
              <a:latin typeface="Calibri"/>
              <a:cs typeface="Calibri"/>
            </a:endParaRPr>
          </a:p>
          <a:p>
            <a:pPr marL="12700" marR="113030">
              <a:lnSpc>
                <a:spcPct val="110200"/>
              </a:lnSpc>
              <a:spcBef>
                <a:spcPts val="1095"/>
              </a:spcBef>
            </a:pP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Smith,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Michalopoulou,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Reid,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H.,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Payne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Riches,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Wango,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Y.N.,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Kenworthy,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Y.,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Roman,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C.,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Santos,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M.,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Hirst,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J.E.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Mackillop,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L.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(2022)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'Applying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the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behaviour</a:t>
            </a:r>
            <a:r>
              <a:rPr dirty="0" sz="1050" spc="-4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change</a:t>
            </a:r>
            <a:r>
              <a:rPr dirty="0" sz="1050" spc="-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wheel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to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develop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50">
                <a:solidFill>
                  <a:srgbClr val="DCE2EF"/>
                </a:solidFill>
                <a:latin typeface="Calibri"/>
                <a:cs typeface="Calibri"/>
              </a:rPr>
              <a:t>a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 smartphone</a:t>
            </a:r>
            <a:r>
              <a:rPr dirty="0" sz="1050" spc="-4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application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Stay-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Active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to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increase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physical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activity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in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women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with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10">
                <a:solidFill>
                  <a:srgbClr val="DCE2EF"/>
                </a:solidFill>
                <a:latin typeface="Calibri"/>
                <a:cs typeface="Calibri"/>
              </a:rPr>
              <a:t>gestational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diabetes',</a:t>
            </a:r>
            <a:r>
              <a:rPr dirty="0" sz="1050" spc="-1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BMC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Pregnancy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and</a:t>
            </a:r>
            <a:r>
              <a:rPr dirty="0" sz="1050" spc="-30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Childbirth,</a:t>
            </a:r>
            <a:r>
              <a:rPr dirty="0" sz="1050" spc="-3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>
                <a:solidFill>
                  <a:srgbClr val="DCE2EF"/>
                </a:solidFill>
                <a:latin typeface="Calibri"/>
                <a:cs typeface="Calibri"/>
              </a:rPr>
              <a:t>22,</a:t>
            </a:r>
            <a:r>
              <a:rPr dirty="0" sz="1050" spc="-25">
                <a:solidFill>
                  <a:srgbClr val="DCE2EF"/>
                </a:solidFill>
                <a:latin typeface="Calibri"/>
                <a:cs typeface="Calibri"/>
              </a:rPr>
              <a:t> </a:t>
            </a:r>
            <a:r>
              <a:rPr dirty="0" sz="1050" spc="-20">
                <a:solidFill>
                  <a:srgbClr val="DCE2EF"/>
                </a:solidFill>
                <a:latin typeface="Calibri"/>
                <a:cs typeface="Calibri"/>
              </a:rPr>
              <a:t>246.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idx="3" sz="half"/>
          </p:nvPr>
        </p:nvSpPr>
        <p:spPr>
          <a:prstGeom prst="rect"/>
        </p:spPr>
        <p:txBody>
          <a:bodyPr wrap="square" lIns="0" tIns="273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15"/>
              </a:spcBef>
            </a:pPr>
            <a:r>
              <a:rPr dirty="0"/>
              <a:t>Swedish</a:t>
            </a:r>
            <a:r>
              <a:rPr dirty="0" spc="-20"/>
              <a:t> </a:t>
            </a:r>
            <a:r>
              <a:rPr dirty="0"/>
              <a:t>Public</a:t>
            </a:r>
            <a:r>
              <a:rPr dirty="0" spc="-5"/>
              <a:t> </a:t>
            </a:r>
            <a:r>
              <a:rPr dirty="0"/>
              <a:t>Health</a:t>
            </a:r>
            <a:r>
              <a:rPr dirty="0" spc="-25"/>
              <a:t> </a:t>
            </a:r>
            <a:r>
              <a:rPr dirty="0"/>
              <a:t>Agency</a:t>
            </a:r>
            <a:r>
              <a:rPr dirty="0" spc="-5"/>
              <a:t> </a:t>
            </a:r>
            <a:r>
              <a:rPr dirty="0"/>
              <a:t>(2024)</a:t>
            </a:r>
            <a:r>
              <a:rPr dirty="0" spc="-35"/>
              <a:t> </a:t>
            </a:r>
            <a:r>
              <a:rPr dirty="0" spc="-10"/>
              <a:t>Recommendations</a:t>
            </a:r>
            <a:r>
              <a:rPr dirty="0" spc="-25"/>
              <a:t> </a:t>
            </a:r>
            <a:r>
              <a:rPr dirty="0"/>
              <a:t>on</a:t>
            </a:r>
            <a:r>
              <a:rPr dirty="0" spc="-15"/>
              <a:t> </a:t>
            </a:r>
            <a:r>
              <a:rPr dirty="0"/>
              <a:t>screen</a:t>
            </a:r>
            <a:r>
              <a:rPr dirty="0" spc="-20"/>
              <a:t> </a:t>
            </a:r>
            <a:r>
              <a:rPr dirty="0"/>
              <a:t>time and</a:t>
            </a:r>
            <a:r>
              <a:rPr dirty="0" spc="-20"/>
              <a:t> </a:t>
            </a:r>
            <a:r>
              <a:rPr dirty="0"/>
              <a:t>physical</a:t>
            </a:r>
            <a:r>
              <a:rPr dirty="0" spc="-15"/>
              <a:t> </a:t>
            </a:r>
            <a:r>
              <a:rPr dirty="0"/>
              <a:t>activity</a:t>
            </a:r>
            <a:r>
              <a:rPr dirty="0" spc="-15"/>
              <a:t> </a:t>
            </a:r>
            <a:r>
              <a:rPr dirty="0" spc="-25"/>
              <a:t>for</a:t>
            </a: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/>
              <a:t>children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adolescents.</a:t>
            </a:r>
            <a:r>
              <a:rPr dirty="0" spc="-10"/>
              <a:t> </a:t>
            </a:r>
            <a:r>
              <a:rPr dirty="0"/>
              <a:t>Solna:</a:t>
            </a:r>
            <a:r>
              <a:rPr dirty="0" spc="-35"/>
              <a:t> </a:t>
            </a:r>
            <a:r>
              <a:rPr dirty="0"/>
              <a:t>Public</a:t>
            </a:r>
            <a:r>
              <a:rPr dirty="0" spc="-15"/>
              <a:t> </a:t>
            </a:r>
            <a:r>
              <a:rPr dirty="0"/>
              <a:t>Health</a:t>
            </a:r>
            <a:r>
              <a:rPr dirty="0" spc="-40"/>
              <a:t> </a:t>
            </a:r>
            <a:r>
              <a:rPr dirty="0"/>
              <a:t>Agency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10"/>
              <a:t> Sweden.</a:t>
            </a:r>
          </a:p>
          <a:p>
            <a:pPr marL="12700" marR="5080">
              <a:lnSpc>
                <a:spcPct val="110000"/>
              </a:lnSpc>
              <a:spcBef>
                <a:spcPts val="1100"/>
              </a:spcBef>
            </a:pPr>
            <a:r>
              <a:rPr dirty="0"/>
              <a:t>Torres,</a:t>
            </a:r>
            <a:r>
              <a:rPr dirty="0" spc="-30"/>
              <a:t> </a:t>
            </a:r>
            <a:r>
              <a:rPr dirty="0"/>
              <a:t>R.L.,</a:t>
            </a:r>
            <a:r>
              <a:rPr dirty="0" spc="-15"/>
              <a:t> </a:t>
            </a:r>
            <a:r>
              <a:rPr dirty="0"/>
              <a:t>Solivio,</a:t>
            </a:r>
            <a:r>
              <a:rPr dirty="0" spc="-30"/>
              <a:t> </a:t>
            </a:r>
            <a:r>
              <a:rPr dirty="0"/>
              <a:t>C.J.,</a:t>
            </a:r>
            <a:r>
              <a:rPr dirty="0" spc="-5"/>
              <a:t> </a:t>
            </a:r>
            <a:r>
              <a:rPr dirty="0"/>
              <a:t>Torres,</a:t>
            </a:r>
            <a:r>
              <a:rPr dirty="0" spc="-25"/>
              <a:t> </a:t>
            </a:r>
            <a:r>
              <a:rPr dirty="0"/>
              <a:t>D.D.</a:t>
            </a:r>
            <a:r>
              <a:rPr dirty="0" spc="-10"/>
              <a:t> </a:t>
            </a:r>
            <a:r>
              <a:rPr dirty="0"/>
              <a:t>and</a:t>
            </a:r>
            <a:r>
              <a:rPr dirty="0" spc="-20"/>
              <a:t> </a:t>
            </a:r>
            <a:r>
              <a:rPr dirty="0"/>
              <a:t>Torres,</a:t>
            </a:r>
            <a:r>
              <a:rPr dirty="0" spc="-45"/>
              <a:t> </a:t>
            </a:r>
            <a:r>
              <a:rPr dirty="0"/>
              <a:t>S.</a:t>
            </a:r>
            <a:r>
              <a:rPr dirty="0" spc="5"/>
              <a:t> </a:t>
            </a:r>
            <a:r>
              <a:rPr dirty="0"/>
              <a:t>(2024)</a:t>
            </a:r>
            <a:r>
              <a:rPr dirty="0" spc="-35"/>
              <a:t> </a:t>
            </a:r>
            <a:r>
              <a:rPr dirty="0"/>
              <a:t>'Exploring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digital</a:t>
            </a:r>
            <a:r>
              <a:rPr dirty="0" spc="-10"/>
              <a:t> </a:t>
            </a:r>
            <a:r>
              <a:rPr dirty="0"/>
              <a:t>habits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 spc="-10"/>
              <a:t>lifestyles </a:t>
            </a:r>
            <a:r>
              <a:rPr dirty="0"/>
              <a:t>of</a:t>
            </a:r>
            <a:r>
              <a:rPr dirty="0" spc="5"/>
              <a:t> </a:t>
            </a:r>
            <a:r>
              <a:rPr dirty="0"/>
              <a:t>high</a:t>
            </a:r>
            <a:r>
              <a:rPr dirty="0" spc="10"/>
              <a:t> </a:t>
            </a:r>
            <a:r>
              <a:rPr dirty="0"/>
              <a:t>school</a:t>
            </a:r>
            <a:r>
              <a:rPr dirty="0" spc="10"/>
              <a:t> </a:t>
            </a:r>
            <a:r>
              <a:rPr dirty="0"/>
              <a:t>students towards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5"/>
              <a:t> </a:t>
            </a:r>
            <a:r>
              <a:rPr dirty="0" spc="-10"/>
              <a:t>development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5"/>
              <a:t> </a:t>
            </a:r>
            <a:r>
              <a:rPr dirty="0"/>
              <a:t>a</a:t>
            </a:r>
            <a:r>
              <a:rPr dirty="0" spc="10"/>
              <a:t> </a:t>
            </a:r>
            <a:r>
              <a:rPr dirty="0"/>
              <a:t>digital</a:t>
            </a:r>
            <a:r>
              <a:rPr dirty="0" spc="-5"/>
              <a:t> </a:t>
            </a:r>
            <a:r>
              <a:rPr dirty="0" spc="-10"/>
              <a:t>wellbeing framework',</a:t>
            </a:r>
            <a:r>
              <a:rPr dirty="0" spc="-15"/>
              <a:t> </a:t>
            </a:r>
            <a:r>
              <a:rPr dirty="0" spc="-10"/>
              <a:t>International </a:t>
            </a:r>
            <a:r>
              <a:rPr dirty="0"/>
              <a:t>Journal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Research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Scientific</a:t>
            </a:r>
            <a:r>
              <a:rPr dirty="0" spc="-10"/>
              <a:t> </a:t>
            </a:r>
            <a:r>
              <a:rPr dirty="0"/>
              <a:t>Innovation,</a:t>
            </a:r>
            <a:r>
              <a:rPr dirty="0" spc="-40"/>
              <a:t> </a:t>
            </a:r>
            <a:r>
              <a:rPr dirty="0"/>
              <a:t>11(15),</a:t>
            </a:r>
            <a:r>
              <a:rPr dirty="0" spc="-50"/>
              <a:t> </a:t>
            </a:r>
            <a:r>
              <a:rPr dirty="0"/>
              <a:t>pp.</a:t>
            </a:r>
            <a:r>
              <a:rPr dirty="0" spc="-15"/>
              <a:t> </a:t>
            </a:r>
            <a:r>
              <a:rPr dirty="0"/>
              <a:t>234-</a:t>
            </a:r>
            <a:r>
              <a:rPr dirty="0" spc="-20"/>
              <a:t>244.</a:t>
            </a:r>
          </a:p>
          <a:p>
            <a:pPr marL="12700" marR="93980">
              <a:lnSpc>
                <a:spcPct val="110500"/>
              </a:lnSpc>
              <a:spcBef>
                <a:spcPts val="1090"/>
              </a:spcBef>
            </a:pPr>
            <a:r>
              <a:rPr dirty="0"/>
              <a:t>UK</a:t>
            </a:r>
            <a:r>
              <a:rPr dirty="0" spc="-10"/>
              <a:t> </a:t>
            </a:r>
            <a:r>
              <a:rPr dirty="0"/>
              <a:t>General</a:t>
            </a:r>
            <a:r>
              <a:rPr dirty="0" spc="-45"/>
              <a:t> </a:t>
            </a:r>
            <a:r>
              <a:rPr dirty="0"/>
              <a:t>Data</a:t>
            </a:r>
            <a:r>
              <a:rPr dirty="0" spc="-20"/>
              <a:t> </a:t>
            </a:r>
            <a:r>
              <a:rPr dirty="0"/>
              <a:t>Protection</a:t>
            </a:r>
            <a:r>
              <a:rPr dirty="0" spc="-20"/>
              <a:t> </a:t>
            </a:r>
            <a:r>
              <a:rPr dirty="0"/>
              <a:t>Regulation</a:t>
            </a:r>
            <a:r>
              <a:rPr dirty="0" spc="-20"/>
              <a:t> </a:t>
            </a:r>
            <a:r>
              <a:rPr dirty="0"/>
              <a:t>(Retained</a:t>
            </a:r>
            <a:r>
              <a:rPr dirty="0" spc="-30"/>
              <a:t> </a:t>
            </a:r>
            <a:r>
              <a:rPr dirty="0"/>
              <a:t>EU</a:t>
            </a:r>
            <a:r>
              <a:rPr dirty="0" spc="-20"/>
              <a:t> </a:t>
            </a:r>
            <a:r>
              <a:rPr dirty="0"/>
              <a:t>Legislation,</a:t>
            </a:r>
            <a:r>
              <a:rPr dirty="0" spc="-20"/>
              <a:t> </a:t>
            </a:r>
            <a:r>
              <a:rPr dirty="0"/>
              <a:t>Regulation</a:t>
            </a:r>
            <a:r>
              <a:rPr dirty="0" spc="-20"/>
              <a:t> </a:t>
            </a:r>
            <a:r>
              <a:rPr dirty="0"/>
              <a:t>(EU)</a:t>
            </a:r>
            <a:r>
              <a:rPr dirty="0" spc="-25"/>
              <a:t> </a:t>
            </a:r>
            <a:r>
              <a:rPr dirty="0" spc="-10"/>
              <a:t>2016/679),</a:t>
            </a:r>
            <a:r>
              <a:rPr dirty="0" spc="-40"/>
              <a:t> </a:t>
            </a:r>
            <a:r>
              <a:rPr dirty="0" spc="-10"/>
              <a:t>Arts. </a:t>
            </a:r>
            <a:r>
              <a:rPr dirty="0"/>
              <a:t>6,</a:t>
            </a:r>
            <a:r>
              <a:rPr dirty="0" spc="-20"/>
              <a:t> </a:t>
            </a:r>
            <a:r>
              <a:rPr dirty="0"/>
              <a:t>8</a:t>
            </a:r>
            <a:r>
              <a:rPr dirty="0" spc="-5"/>
              <a:t> </a:t>
            </a:r>
            <a:r>
              <a:rPr dirty="0"/>
              <a:t>and</a:t>
            </a:r>
            <a:r>
              <a:rPr dirty="0" spc="-25"/>
              <a:t> 9.</a:t>
            </a:r>
          </a:p>
          <a:p>
            <a:pPr marL="12700" marR="270510">
              <a:lnSpc>
                <a:spcPct val="110500"/>
              </a:lnSpc>
              <a:spcBef>
                <a:spcPts val="1095"/>
              </a:spcBef>
            </a:pPr>
            <a:r>
              <a:rPr dirty="0"/>
              <a:t>UK</a:t>
            </a:r>
            <a:r>
              <a:rPr dirty="0" spc="-15"/>
              <a:t> </a:t>
            </a:r>
            <a:r>
              <a:rPr dirty="0"/>
              <a:t>Parliament</a:t>
            </a:r>
            <a:r>
              <a:rPr dirty="0" spc="-55"/>
              <a:t> </a:t>
            </a:r>
            <a:r>
              <a:rPr dirty="0"/>
              <a:t>Education</a:t>
            </a:r>
            <a:r>
              <a:rPr dirty="0" spc="-25"/>
              <a:t> </a:t>
            </a:r>
            <a:r>
              <a:rPr dirty="0"/>
              <a:t>Committee</a:t>
            </a:r>
            <a:r>
              <a:rPr dirty="0" spc="-25"/>
              <a:t> </a:t>
            </a:r>
            <a:r>
              <a:rPr dirty="0"/>
              <a:t>(2024)</a:t>
            </a:r>
            <a:r>
              <a:rPr dirty="0" spc="-50"/>
              <a:t> </a:t>
            </a:r>
            <a:r>
              <a:rPr dirty="0"/>
              <a:t>Screen</a:t>
            </a:r>
            <a:r>
              <a:rPr dirty="0" spc="-25"/>
              <a:t> </a:t>
            </a:r>
            <a:r>
              <a:rPr dirty="0"/>
              <a:t>time:</a:t>
            </a:r>
            <a:r>
              <a:rPr dirty="0" spc="-20"/>
              <a:t> </a:t>
            </a:r>
            <a:r>
              <a:rPr dirty="0"/>
              <a:t>impacts</a:t>
            </a:r>
            <a:r>
              <a:rPr dirty="0" spc="-30"/>
              <a:t> </a:t>
            </a:r>
            <a:r>
              <a:rPr dirty="0"/>
              <a:t>on</a:t>
            </a:r>
            <a:r>
              <a:rPr dirty="0" spc="-15"/>
              <a:t> </a:t>
            </a:r>
            <a:r>
              <a:rPr dirty="0"/>
              <a:t>education</a:t>
            </a:r>
            <a:r>
              <a:rPr dirty="0" spc="-25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 spc="-10"/>
              <a:t>wellbeing. </a:t>
            </a:r>
            <a:r>
              <a:rPr dirty="0"/>
              <a:t>London:</a:t>
            </a:r>
            <a:r>
              <a:rPr dirty="0" spc="-40"/>
              <a:t> </a:t>
            </a:r>
            <a:r>
              <a:rPr dirty="0"/>
              <a:t>House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10"/>
              <a:t> Commons.</a:t>
            </a:r>
          </a:p>
          <a:p>
            <a:pPr marL="12700" marR="702945">
              <a:lnSpc>
                <a:spcPct val="109500"/>
              </a:lnSpc>
              <a:spcBef>
                <a:spcPts val="1105"/>
              </a:spcBef>
            </a:pPr>
            <a:r>
              <a:rPr dirty="0"/>
              <a:t>Vosloo,</a:t>
            </a:r>
            <a:r>
              <a:rPr dirty="0" spc="-20"/>
              <a:t> </a:t>
            </a:r>
            <a:r>
              <a:rPr dirty="0"/>
              <a:t>P.</a:t>
            </a:r>
            <a:r>
              <a:rPr dirty="0" spc="-5"/>
              <a:t> </a:t>
            </a:r>
            <a:r>
              <a:rPr dirty="0"/>
              <a:t>(2026)</a:t>
            </a:r>
            <a:r>
              <a:rPr dirty="0" spc="-45"/>
              <a:t> </a:t>
            </a:r>
            <a:r>
              <a:rPr dirty="0"/>
              <a:t>How</a:t>
            </a:r>
            <a:r>
              <a:rPr dirty="0" spc="-30"/>
              <a:t> </a:t>
            </a:r>
            <a:r>
              <a:rPr dirty="0"/>
              <a:t>parents</a:t>
            </a:r>
            <a:r>
              <a:rPr dirty="0" spc="-20"/>
              <a:t> </a:t>
            </a:r>
            <a:r>
              <a:rPr dirty="0"/>
              <a:t>can</a:t>
            </a:r>
            <a:r>
              <a:rPr dirty="0" spc="-10"/>
              <a:t> </a:t>
            </a:r>
            <a:r>
              <a:rPr dirty="0"/>
              <a:t>check</a:t>
            </a:r>
            <a:r>
              <a:rPr dirty="0" spc="-10"/>
              <a:t> </a:t>
            </a:r>
            <a:r>
              <a:rPr dirty="0"/>
              <a:t>kids'</a:t>
            </a:r>
            <a:r>
              <a:rPr dirty="0" spc="-10"/>
              <a:t> </a:t>
            </a:r>
            <a:r>
              <a:rPr dirty="0"/>
              <a:t>screen</a:t>
            </a:r>
            <a:r>
              <a:rPr dirty="0" spc="-25"/>
              <a:t> </a:t>
            </a:r>
            <a:r>
              <a:rPr dirty="0"/>
              <a:t>time</a:t>
            </a:r>
            <a:r>
              <a:rPr dirty="0" spc="-15"/>
              <a:t> </a:t>
            </a:r>
            <a:r>
              <a:rPr dirty="0"/>
              <a:t>on</a:t>
            </a:r>
            <a:r>
              <a:rPr dirty="0" spc="-10"/>
              <a:t> </a:t>
            </a:r>
            <a:r>
              <a:rPr dirty="0"/>
              <a:t>Android</a:t>
            </a:r>
            <a:r>
              <a:rPr dirty="0" spc="-35"/>
              <a:t> </a:t>
            </a:r>
            <a:r>
              <a:rPr dirty="0"/>
              <a:t>devices.</a:t>
            </a:r>
            <a:r>
              <a:rPr dirty="0" spc="-20"/>
              <a:t> </a:t>
            </a:r>
            <a:r>
              <a:rPr dirty="0" spc="-10"/>
              <a:t>Online. Findmykids.org.</a:t>
            </a:r>
          </a:p>
          <a:p>
            <a:pPr marL="12700" marR="358140">
              <a:lnSpc>
                <a:spcPct val="110700"/>
              </a:lnSpc>
              <a:spcBef>
                <a:spcPts val="1090"/>
              </a:spcBef>
            </a:pPr>
            <a:r>
              <a:rPr dirty="0"/>
              <a:t>Zhou,</a:t>
            </a:r>
            <a:r>
              <a:rPr dirty="0" spc="-25"/>
              <a:t> </a:t>
            </a:r>
            <a:r>
              <a:rPr dirty="0"/>
              <a:t>W.Y.,</a:t>
            </a:r>
            <a:r>
              <a:rPr dirty="0" spc="-20"/>
              <a:t> </a:t>
            </a:r>
            <a:r>
              <a:rPr dirty="0"/>
              <a:t>Franzini,</a:t>
            </a:r>
            <a:r>
              <a:rPr dirty="0" spc="-30"/>
              <a:t> </a:t>
            </a:r>
            <a:r>
              <a:rPr dirty="0"/>
              <a:t>L.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Ahmed,</a:t>
            </a:r>
            <a:r>
              <a:rPr dirty="0" spc="-15"/>
              <a:t> </a:t>
            </a:r>
            <a:r>
              <a:rPr dirty="0"/>
              <a:t>G.K.R.</a:t>
            </a:r>
            <a:r>
              <a:rPr dirty="0" spc="-30"/>
              <a:t> </a:t>
            </a:r>
            <a:r>
              <a:rPr dirty="0"/>
              <a:t>(2025)</a:t>
            </a:r>
            <a:r>
              <a:rPr dirty="0" spc="-40"/>
              <a:t> </a:t>
            </a:r>
            <a:r>
              <a:rPr dirty="0"/>
              <a:t>'The</a:t>
            </a:r>
            <a:r>
              <a:rPr dirty="0" spc="-10"/>
              <a:t> </a:t>
            </a:r>
            <a:r>
              <a:rPr dirty="0"/>
              <a:t>role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social</a:t>
            </a:r>
            <a:r>
              <a:rPr dirty="0" spc="-10"/>
              <a:t> </a:t>
            </a:r>
            <a:r>
              <a:rPr dirty="0"/>
              <a:t>support</a:t>
            </a:r>
            <a:r>
              <a:rPr dirty="0" spc="-25"/>
              <a:t> </a:t>
            </a:r>
            <a:r>
              <a:rPr dirty="0"/>
              <a:t>in</a:t>
            </a:r>
            <a:r>
              <a:rPr dirty="0" spc="-20"/>
              <a:t> </a:t>
            </a:r>
            <a:r>
              <a:rPr dirty="0"/>
              <a:t>mitigating </a:t>
            </a:r>
            <a:r>
              <a:rPr dirty="0" spc="-25"/>
              <a:t>the </a:t>
            </a:r>
            <a:r>
              <a:rPr dirty="0"/>
              <a:t>effects</a:t>
            </a:r>
            <a:r>
              <a:rPr dirty="0" spc="-20"/>
              <a:t> </a:t>
            </a:r>
            <a:r>
              <a:rPr dirty="0"/>
              <a:t>of</a:t>
            </a:r>
            <a:r>
              <a:rPr dirty="0" spc="-15"/>
              <a:t> </a:t>
            </a:r>
            <a:r>
              <a:rPr dirty="0"/>
              <a:t>increased</a:t>
            </a:r>
            <a:r>
              <a:rPr dirty="0" spc="-25"/>
              <a:t> </a:t>
            </a:r>
            <a:r>
              <a:rPr dirty="0"/>
              <a:t>screen</a:t>
            </a:r>
            <a:r>
              <a:rPr dirty="0" spc="-30"/>
              <a:t> </a:t>
            </a:r>
            <a:r>
              <a:rPr dirty="0"/>
              <a:t>time</a:t>
            </a:r>
            <a:r>
              <a:rPr dirty="0" spc="-20"/>
              <a:t> </a:t>
            </a:r>
            <a:r>
              <a:rPr dirty="0"/>
              <a:t>on</a:t>
            </a:r>
            <a:r>
              <a:rPr dirty="0" spc="-15"/>
              <a:t> </a:t>
            </a:r>
            <a:r>
              <a:rPr dirty="0"/>
              <a:t>adolescent</a:t>
            </a:r>
            <a:r>
              <a:rPr dirty="0" spc="-35"/>
              <a:t> </a:t>
            </a:r>
            <a:r>
              <a:rPr dirty="0"/>
              <a:t>mental</a:t>
            </a:r>
            <a:r>
              <a:rPr dirty="0" spc="-30"/>
              <a:t> </a:t>
            </a:r>
            <a:r>
              <a:rPr dirty="0"/>
              <a:t>health',</a:t>
            </a:r>
            <a:r>
              <a:rPr dirty="0" spc="-20"/>
              <a:t> </a:t>
            </a:r>
            <a:r>
              <a:rPr dirty="0"/>
              <a:t>PLOS</a:t>
            </a:r>
            <a:r>
              <a:rPr dirty="0" spc="-25"/>
              <a:t> </a:t>
            </a:r>
            <a:r>
              <a:rPr dirty="0"/>
              <a:t>Mental</a:t>
            </a:r>
            <a:r>
              <a:rPr dirty="0" spc="-30"/>
              <a:t> </a:t>
            </a:r>
            <a:r>
              <a:rPr dirty="0"/>
              <a:t>Health,</a:t>
            </a:r>
            <a:r>
              <a:rPr dirty="0" spc="-35"/>
              <a:t> </a:t>
            </a:r>
            <a:r>
              <a:rPr dirty="0" spc="-10"/>
              <a:t>2(1).</a:t>
            </a:r>
          </a:p>
          <a:p>
            <a:pPr marL="12700" marR="156845">
              <a:lnSpc>
                <a:spcPct val="110000"/>
              </a:lnSpc>
              <a:spcBef>
                <a:spcPts val="1100"/>
              </a:spcBef>
            </a:pPr>
            <a:r>
              <a:rPr dirty="0"/>
              <a:t>Žmavc,</a:t>
            </a:r>
            <a:r>
              <a:rPr dirty="0" spc="-5"/>
              <a:t> </a:t>
            </a:r>
            <a:r>
              <a:rPr dirty="0"/>
              <a:t>M.,</a:t>
            </a:r>
            <a:r>
              <a:rPr dirty="0" spc="-5"/>
              <a:t> </a:t>
            </a:r>
            <a:r>
              <a:rPr dirty="0"/>
              <a:t>Horvat,</a:t>
            </a:r>
            <a:r>
              <a:rPr dirty="0" spc="-20"/>
              <a:t> </a:t>
            </a:r>
            <a:r>
              <a:rPr dirty="0"/>
              <a:t>J.,</a:t>
            </a:r>
            <a:r>
              <a:rPr dirty="0" spc="-5"/>
              <a:t> </a:t>
            </a:r>
            <a:r>
              <a:rPr dirty="0"/>
              <a:t>Židan,</a:t>
            </a:r>
            <a:r>
              <a:rPr dirty="0" spc="-10"/>
              <a:t> </a:t>
            </a:r>
            <a:r>
              <a:rPr dirty="0"/>
              <a:t>M.</a:t>
            </a:r>
            <a:r>
              <a:rPr dirty="0" spc="-10"/>
              <a:t> </a:t>
            </a:r>
            <a:r>
              <a:rPr dirty="0"/>
              <a:t>and</a:t>
            </a:r>
            <a:r>
              <a:rPr dirty="0" spc="10"/>
              <a:t> </a:t>
            </a:r>
            <a:r>
              <a:rPr dirty="0"/>
              <a:t>Selak,</a:t>
            </a:r>
            <a:r>
              <a:rPr dirty="0" spc="-10"/>
              <a:t> </a:t>
            </a:r>
            <a:r>
              <a:rPr dirty="0"/>
              <a:t>Š.</a:t>
            </a:r>
            <a:r>
              <a:rPr dirty="0" spc="5"/>
              <a:t> </a:t>
            </a:r>
            <a:r>
              <a:rPr dirty="0"/>
              <a:t>(2025)</a:t>
            </a:r>
            <a:r>
              <a:rPr dirty="0" spc="-30"/>
              <a:t> </a:t>
            </a:r>
            <a:r>
              <a:rPr dirty="0"/>
              <a:t>'The</a:t>
            </a:r>
            <a:r>
              <a:rPr dirty="0" spc="10"/>
              <a:t> </a:t>
            </a:r>
            <a:r>
              <a:rPr dirty="0" spc="-10"/>
              <a:t>effectiveness </a:t>
            </a:r>
            <a:r>
              <a:rPr dirty="0"/>
              <a:t>of</a:t>
            </a:r>
            <a:r>
              <a:rPr dirty="0" spc="5"/>
              <a:t> </a:t>
            </a:r>
            <a:r>
              <a:rPr dirty="0" spc="-10"/>
              <a:t>school-based interventions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20"/>
              <a:t> </a:t>
            </a:r>
            <a:r>
              <a:rPr dirty="0"/>
              <a:t>reduce</a:t>
            </a:r>
            <a:r>
              <a:rPr dirty="0" spc="-10"/>
              <a:t> </a:t>
            </a:r>
            <a:r>
              <a:rPr dirty="0"/>
              <a:t>problematic</a:t>
            </a:r>
            <a:r>
              <a:rPr dirty="0" spc="-35"/>
              <a:t> </a:t>
            </a:r>
            <a:r>
              <a:rPr dirty="0"/>
              <a:t>digital</a:t>
            </a:r>
            <a:r>
              <a:rPr dirty="0" spc="-5"/>
              <a:t> </a:t>
            </a:r>
            <a:r>
              <a:rPr dirty="0"/>
              <a:t>technology</a:t>
            </a:r>
            <a:r>
              <a:rPr dirty="0" spc="-15"/>
              <a:t> </a:t>
            </a:r>
            <a:r>
              <a:rPr dirty="0"/>
              <a:t>use and</a:t>
            </a:r>
            <a:r>
              <a:rPr dirty="0" spc="-20"/>
              <a:t> </a:t>
            </a:r>
            <a:r>
              <a:rPr dirty="0"/>
              <a:t>screen</a:t>
            </a:r>
            <a:r>
              <a:rPr dirty="0" spc="-15"/>
              <a:t> </a:t>
            </a:r>
            <a:r>
              <a:rPr dirty="0"/>
              <a:t>time:</a:t>
            </a:r>
            <a:r>
              <a:rPr dirty="0" spc="-10"/>
              <a:t> </a:t>
            </a:r>
            <a:r>
              <a:rPr dirty="0"/>
              <a:t>a</a:t>
            </a:r>
            <a:r>
              <a:rPr dirty="0" spc="-15"/>
              <a:t> </a:t>
            </a:r>
            <a:r>
              <a:rPr dirty="0"/>
              <a:t>systematic</a:t>
            </a:r>
            <a:r>
              <a:rPr dirty="0" spc="-10"/>
              <a:t> review </a:t>
            </a:r>
            <a:r>
              <a:rPr dirty="0"/>
              <a:t>and</a:t>
            </a:r>
            <a:r>
              <a:rPr dirty="0" spc="-5"/>
              <a:t> </a:t>
            </a:r>
            <a:r>
              <a:rPr dirty="0" spc="-10"/>
              <a:t>meta-</a:t>
            </a:r>
            <a:r>
              <a:rPr dirty="0"/>
              <a:t>analysis', Journal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10"/>
              <a:t> </a:t>
            </a:r>
            <a:r>
              <a:rPr dirty="0"/>
              <a:t>Behavioral</a:t>
            </a:r>
            <a:r>
              <a:rPr dirty="0" spc="-30"/>
              <a:t> </a:t>
            </a:r>
            <a:r>
              <a:rPr dirty="0" spc="-10"/>
              <a:t>Addictions,</a:t>
            </a:r>
            <a:r>
              <a:rPr dirty="0" spc="5"/>
              <a:t> </a:t>
            </a:r>
            <a:r>
              <a:rPr dirty="0"/>
              <a:t>14(2),</a:t>
            </a:r>
            <a:r>
              <a:rPr dirty="0" spc="-15"/>
              <a:t> </a:t>
            </a:r>
            <a:r>
              <a:rPr dirty="0"/>
              <a:t>pp.</a:t>
            </a:r>
            <a:r>
              <a:rPr dirty="0" spc="-5"/>
              <a:t> </a:t>
            </a:r>
            <a:r>
              <a:rPr dirty="0" spc="-10"/>
              <a:t>571-</a:t>
            </a:r>
            <a:r>
              <a:rPr dirty="0" spc="-20"/>
              <a:t>589.</a:t>
            </a:r>
          </a:p>
        </p:txBody>
      </p:sp>
      <p:sp>
        <p:nvSpPr>
          <p:cNvPr id="5" name="object 5"/>
          <p:cNvSpPr/>
          <p:nvPr/>
        </p:nvSpPr>
        <p:spPr>
          <a:xfrm>
            <a:off x="6035040" y="1371600"/>
            <a:ext cx="0" cy="5029200"/>
          </a:xfrm>
          <a:custGeom>
            <a:avLst/>
            <a:gdLst/>
            <a:ahLst/>
            <a:cxnLst/>
            <a:rect l="l" t="t" r="r" b="b"/>
            <a:pathLst>
              <a:path w="0" h="5029200">
                <a:moveTo>
                  <a:pt x="0" y="0"/>
                </a:moveTo>
                <a:lnTo>
                  <a:pt x="0" y="5029200"/>
                </a:lnTo>
              </a:path>
            </a:pathLst>
          </a:custGeom>
          <a:ln w="12700">
            <a:solidFill>
              <a:srgbClr val="5A6A9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68579" rIns="0" bIns="0" rtlCol="0" vert="horz">
            <a:spAutoFit/>
          </a:bodyPr>
          <a:lstStyle/>
          <a:p>
            <a:pPr marL="81280">
              <a:lnSpc>
                <a:spcPts val="1050"/>
              </a:lnSpc>
            </a:pPr>
            <a:r>
              <a:rPr dirty="0" spc="-25"/>
              <a:t>24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2026-08-13T03:05:22Z</dcterms:created>
  <dcterms:modified xsi:type="dcterms:W3CDTF">2026-08-13T03:05:22Z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2026-08-13T00:00:00Z</vt:filetime>
  </property>
  <property fmtid="{D5CDD505-2E9C-101B-9397-08002B2CF9AE}" pid="4" name="LastSaved">
    <vt:filetime>2026-08-13T00:00:00Z</vt:filetime>
  </property>
  <property fmtid="{D5CDD505-2E9C-101B-9397-08002B2CF9AE}" pid="5" name="Producer">
    <vt:lpwstr>iLovePDF</vt:lpwstr>
  </property>
</Properties>
</file>