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handoutMasterIdLst>
    <p:handoutMasterId r:id="rId52"/>
  </p:handoutMasterIdLst>
  <p:sldIdLst>
    <p:sldId id="257" r:id="rId5"/>
    <p:sldId id="258" r:id="rId6"/>
    <p:sldId id="445" r:id="rId7"/>
    <p:sldId id="446" r:id="rId8"/>
    <p:sldId id="447" r:id="rId9"/>
    <p:sldId id="598" r:id="rId10"/>
    <p:sldId id="1456" r:id="rId11"/>
    <p:sldId id="450" r:id="rId12"/>
    <p:sldId id="292" r:id="rId13"/>
    <p:sldId id="451" r:id="rId14"/>
    <p:sldId id="285" r:id="rId15"/>
    <p:sldId id="463" r:id="rId16"/>
    <p:sldId id="1457" r:id="rId17"/>
    <p:sldId id="457" r:id="rId18"/>
    <p:sldId id="459" r:id="rId19"/>
    <p:sldId id="295" r:id="rId20"/>
    <p:sldId id="1447" r:id="rId21"/>
    <p:sldId id="296" r:id="rId22"/>
    <p:sldId id="1449" r:id="rId23"/>
    <p:sldId id="460" r:id="rId24"/>
    <p:sldId id="1458" r:id="rId25"/>
    <p:sldId id="1450" r:id="rId26"/>
    <p:sldId id="293" r:id="rId27"/>
    <p:sldId id="1451" r:id="rId28"/>
    <p:sldId id="452" r:id="rId29"/>
    <p:sldId id="469" r:id="rId30"/>
    <p:sldId id="299" r:id="rId31"/>
    <p:sldId id="300" r:id="rId32"/>
    <p:sldId id="1460" r:id="rId33"/>
    <p:sldId id="301" r:id="rId34"/>
    <p:sldId id="599" r:id="rId35"/>
    <p:sldId id="488" r:id="rId36"/>
    <p:sldId id="593" r:id="rId37"/>
    <p:sldId id="596" r:id="rId38"/>
    <p:sldId id="592" r:id="rId39"/>
    <p:sldId id="595" r:id="rId40"/>
    <p:sldId id="1452" r:id="rId41"/>
    <p:sldId id="594" r:id="rId42"/>
    <p:sldId id="585" r:id="rId43"/>
    <p:sldId id="1459" r:id="rId44"/>
    <p:sldId id="1453" r:id="rId45"/>
    <p:sldId id="1454" r:id="rId46"/>
    <p:sldId id="1455" r:id="rId47"/>
    <p:sldId id="467" r:id="rId48"/>
    <p:sldId id="1461" r:id="rId49"/>
    <p:sldId id="597"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E5C1B-5478-FFA4-574B-EDE3361DEB23}" v="6" dt="2023-07-18T10:38:37.464"/>
    <p1510:client id="{D8E07F61-3BBA-7B24-1E53-87618C4E474C}" v="4" dt="2023-07-18T11:40:40.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66"/>
    <p:restoredTop sz="84183" autoAdjust="0"/>
  </p:normalViewPr>
  <p:slideViewPr>
    <p:cSldViewPr snapToGrid="0">
      <p:cViewPr varScale="1">
        <p:scale>
          <a:sx n="86" d="100"/>
          <a:sy n="86" d="100"/>
        </p:scale>
        <p:origin x="336" y="7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30/01/2026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p6fpkj963OE" TargetMode="External"/><Relationship Id="rId2" Type="http://schemas.openxmlformats.org/officeDocument/2006/relationships/slide" Target="../slides/slide44.xml"/><Relationship Id="rId1" Type="http://schemas.openxmlformats.org/officeDocument/2006/relationships/notesMaster" Target="../notesMasters/notesMaster1.xml"/><Relationship Id="rId5" Type="http://schemas.openxmlformats.org/officeDocument/2006/relationships/hyperlink" Target="https://www.youtube.com/watch?v=cTuNI3q58mQ" TargetMode="External"/><Relationship Id="rId4" Type="http://schemas.openxmlformats.org/officeDocument/2006/relationships/hyperlink" Target="https://www.youtube.com/watch?v=KgdDLP6NnOs"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a:t>Answer</a:t>
            </a:r>
          </a:p>
          <a:p>
            <a:pPr marL="0" indent="0">
              <a:buNone/>
            </a:pPr>
            <a:r>
              <a:rPr lang="en-GB"/>
              <a:t>The information can include </a:t>
            </a:r>
          </a:p>
          <a:p>
            <a:r>
              <a:rPr lang="en-GB"/>
              <a:t>The health status of the community (e.g. the number of deaths and the main causes of death; the number of episodes of illness and the main types of illness.</a:t>
            </a:r>
          </a:p>
          <a:p>
            <a:r>
              <a:rPr lang="en-GB"/>
              <a:t>Information on the determinants of health ( e.g. peoples lifestyle, the quality of housing, levels of employment, the adequacy, and accessibility of health services.</a:t>
            </a:r>
          </a:p>
          <a:p>
            <a:r>
              <a:rPr lang="en-GB"/>
              <a:t>Information about the community itself (e.g. the age, gender, ethnic, and socioeconomic breakdown of the population).</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3612683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https://www.ncbi.nlm.nih.gov/books/NBK547668/</a:t>
            </a:r>
          </a:p>
          <a:p>
            <a:endParaRPr lang="en-GB"/>
          </a:p>
        </p:txBody>
      </p:sp>
      <p:sp>
        <p:nvSpPr>
          <p:cNvPr id="4" name="Slide Number Placeholder 3"/>
          <p:cNvSpPr>
            <a:spLocks noGrp="1"/>
          </p:cNvSpPr>
          <p:nvPr>
            <p:ph type="sldNum" sz="quarter" idx="5"/>
          </p:nvPr>
        </p:nvSpPr>
        <p:spPr/>
        <p:txBody>
          <a:bodyPr/>
          <a:lstStyle/>
          <a:p>
            <a:fld id="{4DDCFA93-3A2F-4F87-AC09-EAA5311D156C}" type="slidenum">
              <a:rPr lang="en-GB" smtClean="0"/>
              <a:t>14</a:t>
            </a:fld>
            <a:endParaRPr lang="en-GB"/>
          </a:p>
        </p:txBody>
      </p:sp>
    </p:spTree>
    <p:extLst>
      <p:ext uri="{BB962C8B-B14F-4D97-AF65-F5344CB8AC3E}">
        <p14:creationId xmlns:p14="http://schemas.microsoft.com/office/powerpoint/2010/main" val="2762665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Apart from Death certificates, other sources can be used e.g., Civil Registration and Vital Statistics office, Medical Certificates of Cause of Death (MCCD), Coroner Records, National Statistical Agencies (ONS), and the WHO Mortality Database.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31434843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23</a:t>
            </a:fld>
            <a:endParaRPr lang="en-GB"/>
          </a:p>
        </p:txBody>
      </p:sp>
    </p:spTree>
    <p:extLst>
      <p:ext uri="{BB962C8B-B14F-4D97-AF65-F5344CB8AC3E}">
        <p14:creationId xmlns:p14="http://schemas.microsoft.com/office/powerpoint/2010/main" val="29706807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a:t>Solution</a:t>
            </a:r>
          </a:p>
          <a:p>
            <a:r>
              <a:rPr lang="en-GB"/>
              <a:t>In rural areas the infrastructure for recording may not exist.</a:t>
            </a:r>
          </a:p>
          <a:p>
            <a:r>
              <a:rPr lang="en-GB"/>
              <a:t>Particular  causes of mortality may be easier to recognise or be less stigmatised than others.</a:t>
            </a:r>
          </a:p>
          <a:p>
            <a:r>
              <a:rPr lang="en-GB"/>
              <a:t>People in higher socioeconomic groups are more likely to have sought medical care prior to death and thus have a detailed cause of death recorded.</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3671126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3833219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292A0A0D-8F25-4E20-92C7-FD8B86B0D58D}" type="slidenum">
              <a:rPr lang="en-GB" altLang="en-US"/>
              <a:pPr/>
              <a:t>39</a:t>
            </a:fld>
            <a:endParaRPr lang="en-GB" altLang="en-US"/>
          </a:p>
        </p:txBody>
      </p:sp>
    </p:spTree>
    <p:extLst>
      <p:ext uri="{BB962C8B-B14F-4D97-AF65-F5344CB8AC3E}">
        <p14:creationId xmlns:p14="http://schemas.microsoft.com/office/powerpoint/2010/main" val="1863349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Attack Rate:</a:t>
            </a:r>
            <a:endParaRPr lang="en-US" dirty="0"/>
          </a:p>
          <a:p>
            <a:pPr>
              <a:buFont typeface="Arial" panose="020B0604020202020204" pitchFamily="34" charset="0"/>
              <a:buChar char="•"/>
            </a:pPr>
            <a:r>
              <a:rPr lang="en-US" dirty="0"/>
              <a:t>The attack rate measures the proportion of people in a population who become ill during a specified period, indicating how widespread an outbreak is within a population.</a:t>
            </a:r>
          </a:p>
          <a:p>
            <a:pPr>
              <a:buFont typeface="Arial" panose="020B0604020202020204" pitchFamily="34" charset="0"/>
              <a:buChar char="•"/>
            </a:pPr>
            <a:endParaRPr lang="en-US" dirty="0"/>
          </a:p>
          <a:p>
            <a:r>
              <a:rPr lang="en-US" b="1" dirty="0"/>
              <a:t>Case Fatality Rate (CFR):</a:t>
            </a:r>
            <a:endParaRPr lang="en-US" dirty="0"/>
          </a:p>
          <a:p>
            <a:pPr>
              <a:buFont typeface="Arial" panose="020B0604020202020204" pitchFamily="34" charset="0"/>
              <a:buChar char="•"/>
            </a:pPr>
            <a:r>
              <a:rPr lang="en-US" dirty="0"/>
              <a:t>The case fatality rate measures the proportion of individuals diagnosed with a disease who die from that disease, indicating the severity and lethality of the disease among those affected.</a:t>
            </a:r>
          </a:p>
          <a:p>
            <a:pPr>
              <a:buFont typeface="Arial" panose="020B0604020202020204" pitchFamily="34" charset="0"/>
              <a:buChar char="•"/>
            </a:pPr>
            <a:endParaRPr lang="en-US"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1894245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Measuring health status - YouTube</a:t>
            </a:r>
            <a:endParaRPr lang="en-GB">
              <a:hlinkClick r:id="rId4"/>
            </a:endParaRPr>
          </a:p>
          <a:p>
            <a:r>
              <a:rPr lang="en-GB">
                <a:hlinkClick r:id="rId4"/>
              </a:rPr>
              <a:t>Measuring Health status – YouTube</a:t>
            </a:r>
            <a:endParaRPr lang="en-GB"/>
          </a:p>
          <a:p>
            <a:r>
              <a:rPr lang="en-GB">
                <a:hlinkClick r:id="rId5"/>
              </a:rPr>
              <a:t>HEALTH INDICATORS – YouTube</a:t>
            </a:r>
            <a:endParaRPr lang="en-GB"/>
          </a:p>
          <a:p>
            <a:r>
              <a:rPr lang="en-GB"/>
              <a:t>https://www.youtube.com/watch?v=cTuNI3q58mQ</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2636578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376115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275554593"/>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30/01/2026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KgdDLP6NnO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p6fpkj963O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youtube.com/watch?v=KgdDLP6NnOs" TargetMode="External"/></Relationships>
</file>

<file path=ppt/slides/_rels/slide4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archive.cdc.gov/"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digital.nhs.uk/data-and-information/publications/statistical/statistics-on-public-health/2023" TargetMode="External"/><Relationship Id="rId5" Type="http://schemas.openxmlformats.org/officeDocument/2006/relationships/hyperlink" Target="https://www.ncbi.nlm.nih.gov/pmc/articles/PMC7171905/pdf/main.pdf" TargetMode="External"/><Relationship Id="rId4" Type="http://schemas.openxmlformats.org/officeDocument/2006/relationships/hyperlink" Target="https://fingertips.phe.org.uk/static-reports/health-trends-in-england/England/overview.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6742" y="1988840"/>
            <a:ext cx="7992888" cy="1440160"/>
          </a:xfrm>
        </p:spPr>
        <p:txBody>
          <a:bodyPr>
            <a:noAutofit/>
          </a:bodyPr>
          <a:lstStyle/>
          <a:p>
            <a:br>
              <a:rPr lang="en-GB" sz="3600" b="1" i="1" dirty="0"/>
            </a:br>
            <a:br>
              <a:rPr lang="en-GB" sz="3600" b="1" i="1" dirty="0"/>
            </a:br>
            <a:r>
              <a:rPr lang="en-GB" sz="3600" b="1" dirty="0">
                <a:solidFill>
                  <a:schemeClr val="bg1"/>
                </a:solidFill>
              </a:rPr>
              <a:t>Social Epidemiology and Public Health Development</a:t>
            </a:r>
            <a:br>
              <a:rPr lang="en-GB" sz="3600" b="1" i="1" dirty="0"/>
            </a:br>
            <a:br>
              <a:rPr lang="en-GB" sz="3600" b="1" i="1" dirty="0"/>
            </a:br>
            <a:br>
              <a:rPr lang="en-GB" sz="3600" b="1" i="1" dirty="0"/>
            </a:br>
            <a:br>
              <a:rPr lang="en-GB" sz="3600" b="1" dirty="0"/>
            </a:br>
            <a:br>
              <a:rPr lang="en-GB" sz="3600" b="1" dirty="0"/>
            </a:br>
            <a:r>
              <a:rPr lang="en-GB" sz="3200" b="1" dirty="0">
                <a:solidFill>
                  <a:schemeClr val="bg1"/>
                </a:solidFill>
              </a:rPr>
              <a:t>Week 6</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956742" y="4826853"/>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7" name="TextBox 6">
            <a:extLst>
              <a:ext uri="{FF2B5EF4-FFF2-40B4-BE49-F238E27FC236}">
                <a16:creationId xmlns:a16="http://schemas.microsoft.com/office/drawing/2014/main" id="{C4AFB9D2-7A42-AAAD-4E60-B2168D04DAAE}"/>
              </a:ext>
            </a:extLst>
          </p:cNvPr>
          <p:cNvSpPr txBox="1"/>
          <p:nvPr/>
        </p:nvSpPr>
        <p:spPr>
          <a:xfrm>
            <a:off x="2406582" y="3055177"/>
            <a:ext cx="4876800" cy="523220"/>
          </a:xfrm>
          <a:prstGeom prst="rect">
            <a:avLst/>
          </a:prstGeom>
          <a:noFill/>
        </p:spPr>
        <p:txBody>
          <a:bodyPr wrap="square">
            <a:spAutoFit/>
          </a:bodyPr>
          <a:lstStyle/>
          <a:p>
            <a:pPr algn="ctr"/>
            <a:r>
              <a:rPr lang="en-GB" sz="2800" b="1" i="1">
                <a:solidFill>
                  <a:schemeClr val="bg1"/>
                </a:solidFill>
                <a:cs typeface="Arial" panose="020B0604020202020204" pitchFamily="34" charset="0"/>
              </a:rPr>
              <a:t>Measuring health</a:t>
            </a:r>
          </a:p>
        </p:txBody>
      </p:sp>
    </p:spTree>
    <p:extLst>
      <p:ext uri="{BB962C8B-B14F-4D97-AF65-F5344CB8AC3E}">
        <p14:creationId xmlns:p14="http://schemas.microsoft.com/office/powerpoint/2010/main" val="1455592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611560" y="1340768"/>
            <a:ext cx="8229600" cy="3917032"/>
          </a:xfrm>
        </p:spPr>
        <p:txBody>
          <a:bodyPr>
            <a:noAutofit/>
          </a:bodyPr>
          <a:lstStyle/>
          <a:p>
            <a:pPr marL="0" indent="0">
              <a:buNone/>
            </a:pPr>
            <a:r>
              <a:rPr lang="en-GB" sz="1800">
                <a:cs typeface="Arial" panose="020B0604020202020204" pitchFamily="34" charset="0"/>
              </a:rPr>
              <a:t>On successful completion of this module, you should be able to: </a:t>
            </a:r>
          </a:p>
          <a:p>
            <a:pPr marL="0" indent="0">
              <a:buNone/>
            </a:pPr>
            <a:endParaRPr lang="en-GB" sz="1800">
              <a:cs typeface="Arial" panose="020B0604020202020204" pitchFamily="34" charset="0"/>
            </a:endParaRPr>
          </a:p>
          <a:p>
            <a:pPr lvl="0">
              <a:buFont typeface="Wingdings" panose="05000000000000000000" pitchFamily="2" charset="2"/>
              <a:buChar char="§"/>
            </a:pPr>
            <a:r>
              <a:rPr lang="en-GB" sz="180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80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80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80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cs typeface="Arial" panose="020B0604020202020204" pitchFamily="34" charset="0"/>
              </a:rPr>
              <a:t>Module Summary</a:t>
            </a:r>
            <a:endParaRPr lang="en-GB" b="1"/>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vert="horz" lIns="91440" tIns="45720" rIns="91440" bIns="45720" rtlCol="0" anchor="t">
            <a:normAutofit/>
          </a:bodyPr>
          <a:lstStyle/>
          <a:p>
            <a:pPr marL="0" indent="0">
              <a:buNone/>
            </a:pPr>
            <a:r>
              <a:rPr lang="en-GB" sz="2400" dirty="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endParaRPr lang="en-US" dirty="0"/>
          </a:p>
          <a:p>
            <a:pPr marL="0" indent="0">
              <a:buNone/>
            </a:pPr>
            <a:r>
              <a:rPr lang="en-GB" sz="2400" dirty="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800" dirty="0">
                <a:cs typeface="Arial" panose="020B0604020202020204" pitchFamily="34" charset="0"/>
              </a:rPr>
              <a:t>To understand……</a:t>
            </a:r>
          </a:p>
          <a:p>
            <a:pPr marL="0" indent="0">
              <a:buNone/>
            </a:pPr>
            <a:endParaRPr lang="en-GB" sz="2800" dirty="0">
              <a:cs typeface="Arial" panose="020B0604020202020204" pitchFamily="34" charset="0"/>
            </a:endParaRPr>
          </a:p>
          <a:p>
            <a:r>
              <a:rPr lang="en-GB" sz="2800" dirty="0">
                <a:cs typeface="Arial" panose="020B0604020202020204" pitchFamily="34" charset="0"/>
              </a:rPr>
              <a:t>Why health is measured</a:t>
            </a:r>
          </a:p>
          <a:p>
            <a:r>
              <a:rPr lang="en-GB" sz="2800" dirty="0">
                <a:cs typeface="Arial" panose="020B0604020202020204" pitchFamily="34" charset="0"/>
              </a:rPr>
              <a:t>Ways of measuring health</a:t>
            </a:r>
          </a:p>
          <a:p>
            <a:r>
              <a:rPr lang="en-GB" sz="2800" dirty="0">
                <a:cs typeface="Arial" panose="020B0604020202020204" pitchFamily="34" charset="0"/>
              </a:rPr>
              <a:t>The indicators of health</a:t>
            </a:r>
          </a:p>
        </p:txBody>
      </p:sp>
    </p:spTree>
    <p:extLst>
      <p:ext uri="{BB962C8B-B14F-4D97-AF65-F5344CB8AC3E}">
        <p14:creationId xmlns:p14="http://schemas.microsoft.com/office/powerpoint/2010/main" val="146026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dirty="0">
                <a:solidFill>
                  <a:schemeClr val="bg1"/>
                </a:solidFill>
              </a:rPr>
              <a:t>Why Measure Health?</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4005064"/>
            <a:ext cx="2267744" cy="1800200"/>
          </a:xfrm>
          <a:prstGeom prst="rect">
            <a:avLst/>
          </a:prstGeom>
        </p:spPr>
      </p:pic>
    </p:spTree>
    <p:extLst>
      <p:ext uri="{BB962C8B-B14F-4D97-AF65-F5344CB8AC3E}">
        <p14:creationId xmlns:p14="http://schemas.microsoft.com/office/powerpoint/2010/main" val="2408974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B9809-41F9-CEEB-FDF1-9E853FFF8094}"/>
              </a:ext>
            </a:extLst>
          </p:cNvPr>
          <p:cNvSpPr>
            <a:spLocks noGrp="1"/>
          </p:cNvSpPr>
          <p:nvPr>
            <p:ph type="title"/>
          </p:nvPr>
        </p:nvSpPr>
        <p:spPr/>
        <p:txBody>
          <a:bodyPr/>
          <a:lstStyle/>
          <a:p>
            <a:r>
              <a:rPr lang="en-GB" b="1"/>
              <a:t>Measuring Health</a:t>
            </a:r>
          </a:p>
        </p:txBody>
      </p:sp>
      <p:sp>
        <p:nvSpPr>
          <p:cNvPr id="3" name="Content Placeholder 2">
            <a:extLst>
              <a:ext uri="{FF2B5EF4-FFF2-40B4-BE49-F238E27FC236}">
                <a16:creationId xmlns:a16="http://schemas.microsoft.com/office/drawing/2014/main" id="{DF1840ED-5436-A929-AFF2-DF789F10D2FD}"/>
              </a:ext>
            </a:extLst>
          </p:cNvPr>
          <p:cNvSpPr>
            <a:spLocks noGrp="1"/>
          </p:cNvSpPr>
          <p:nvPr>
            <p:ph idx="1"/>
          </p:nvPr>
        </p:nvSpPr>
        <p:spPr/>
        <p:txBody>
          <a:bodyPr/>
          <a:lstStyle/>
          <a:p>
            <a:pPr marL="0" indent="0">
              <a:buNone/>
            </a:pPr>
            <a:r>
              <a:rPr lang="en-GB" dirty="0">
                <a:hlinkClick r:id="rId2"/>
              </a:rPr>
              <a:t>Measuring the health </a:t>
            </a:r>
            <a:r>
              <a:rPr lang="en-GB" dirty="0"/>
              <a:t>of populations is fundamental to improving their health status.</a:t>
            </a:r>
          </a:p>
        </p:txBody>
      </p:sp>
    </p:spTree>
    <p:extLst>
      <p:ext uri="{BB962C8B-B14F-4D97-AF65-F5344CB8AC3E}">
        <p14:creationId xmlns:p14="http://schemas.microsoft.com/office/powerpoint/2010/main" val="3487451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DF59A22-3EE6-CC3F-B307-1D819D76A190}"/>
              </a:ext>
            </a:extLst>
          </p:cNvPr>
          <p:cNvGraphicFramePr>
            <a:graphicFrameLocks noGrp="1"/>
          </p:cNvGraphicFramePr>
          <p:nvPr>
            <p:extLst>
              <p:ext uri="{D42A27DB-BD31-4B8C-83A1-F6EECF244321}">
                <p14:modId xmlns:p14="http://schemas.microsoft.com/office/powerpoint/2010/main" val="3727763795"/>
              </p:ext>
            </p:extLst>
          </p:nvPr>
        </p:nvGraphicFramePr>
        <p:xfrm>
          <a:off x="118946" y="299122"/>
          <a:ext cx="8906642" cy="6284268"/>
        </p:xfrm>
        <a:graphic>
          <a:graphicData uri="http://schemas.openxmlformats.org/drawingml/2006/table">
            <a:tbl>
              <a:tblPr/>
              <a:tblGrid>
                <a:gridCol w="4453321">
                  <a:extLst>
                    <a:ext uri="{9D8B030D-6E8A-4147-A177-3AD203B41FA5}">
                      <a16:colId xmlns:a16="http://schemas.microsoft.com/office/drawing/2014/main" val="1766620143"/>
                    </a:ext>
                  </a:extLst>
                </a:gridCol>
                <a:gridCol w="4453321">
                  <a:extLst>
                    <a:ext uri="{9D8B030D-6E8A-4147-A177-3AD203B41FA5}">
                      <a16:colId xmlns:a16="http://schemas.microsoft.com/office/drawing/2014/main" val="2459720537"/>
                    </a:ext>
                  </a:extLst>
                </a:gridCol>
              </a:tblGrid>
              <a:tr h="0">
                <a:tc>
                  <a:txBody>
                    <a:bodyPr/>
                    <a:lstStyle/>
                    <a:p>
                      <a:pPr>
                        <a:buNone/>
                      </a:pPr>
                      <a:r>
                        <a:rPr lang="en-GB" sz="2000" b="1" i="0" dirty="0">
                          <a:effectLst/>
                        </a:rPr>
                        <a:t>Reason for measuring health:</a:t>
                      </a:r>
                    </a:p>
                  </a:txBody>
                  <a:tcPr marL="35603" marR="35603" marT="17802" marB="17802">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5"/>
                    </a:solidFill>
                  </a:tcPr>
                </a:tc>
                <a:tc>
                  <a:txBody>
                    <a:bodyPr/>
                    <a:lstStyle/>
                    <a:p>
                      <a:pPr marL="0" indent="0">
                        <a:buFont typeface="Arial" panose="020B0604020202020204" pitchFamily="34" charset="0"/>
                        <a:buNone/>
                      </a:pPr>
                      <a:r>
                        <a:rPr lang="en-GB" sz="2000" b="1" i="0" dirty="0">
                          <a:effectLst/>
                        </a:rPr>
                        <a:t>The measurement information is used to:</a:t>
                      </a:r>
                    </a:p>
                    <a:p>
                      <a:pPr marL="0" indent="0">
                        <a:buFont typeface="Arial" panose="020B0604020202020204" pitchFamily="34" charset="0"/>
                        <a:buNone/>
                      </a:pPr>
                      <a:endParaRPr lang="en-GB" sz="2000" b="1" dirty="0">
                        <a:effectLst/>
                      </a:endParaRPr>
                    </a:p>
                  </a:txBody>
                  <a:tcPr marL="35603" marR="35603" marT="17802" marB="17802">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5"/>
                    </a:solidFill>
                  </a:tcPr>
                </a:tc>
                <a:extLst>
                  <a:ext uri="{0D108BD9-81ED-4DB2-BD59-A6C34878D82A}">
                    <a16:rowId xmlns:a16="http://schemas.microsoft.com/office/drawing/2014/main" val="3253881578"/>
                  </a:ext>
                </a:extLst>
              </a:tr>
              <a:tr h="488270">
                <a:tc>
                  <a:txBody>
                    <a:bodyPr/>
                    <a:lstStyle/>
                    <a:p>
                      <a:pPr>
                        <a:buNone/>
                      </a:pPr>
                      <a:r>
                        <a:rPr lang="en-GB" sz="1600" b="1" dirty="0">
                          <a:effectLst/>
                        </a:rPr>
                        <a:t>Establish priorities</a:t>
                      </a:r>
                      <a:endParaRPr lang="en-GB" sz="1600" dirty="0">
                        <a:effectLst/>
                      </a:endParaRPr>
                    </a:p>
                  </a:txBody>
                  <a:tcPr marL="35603" marR="35603" marT="17802" marB="17802">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1">
                        <a:lumMod val="20000"/>
                        <a:lumOff val="80000"/>
                      </a:schemeClr>
                    </a:solidFill>
                  </a:tcPr>
                </a:tc>
                <a:tc>
                  <a:txBody>
                    <a:bodyPr/>
                    <a:lstStyle/>
                    <a:p>
                      <a:pPr marL="285750" indent="-285750">
                        <a:buFont typeface="Arial" panose="020B0604020202020204" pitchFamily="34" charset="0"/>
                        <a:buChar char="•"/>
                      </a:pPr>
                      <a:r>
                        <a:rPr lang="en-GB" sz="1600" dirty="0">
                          <a:effectLst/>
                        </a:rPr>
                        <a:t>Identify community health needs by collecting and evaluating data on health status and health problems. </a:t>
                      </a:r>
                    </a:p>
                  </a:txBody>
                  <a:tcPr marL="35603" marR="35603" marT="17802" marB="17802">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431386100"/>
                  </a:ext>
                </a:extLst>
              </a:tr>
              <a:tr h="600948">
                <a:tc>
                  <a:txBody>
                    <a:bodyPr/>
                    <a:lstStyle/>
                    <a:p>
                      <a:pPr>
                        <a:buNone/>
                      </a:pPr>
                      <a:r>
                        <a:rPr lang="en-GB" sz="1600" b="1" dirty="0">
                          <a:effectLst/>
                        </a:rPr>
                        <a:t>Assist planning &amp; evaluation</a:t>
                      </a:r>
                      <a:endParaRPr lang="en-GB" sz="1600" dirty="0">
                        <a:effectLst/>
                      </a:endParaRPr>
                    </a:p>
                  </a:txBody>
                  <a:tcPr marL="35603" marR="35603" marT="17802" marB="17802">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1">
                        <a:lumMod val="20000"/>
                        <a:lumOff val="80000"/>
                      </a:schemeClr>
                    </a:solidFill>
                  </a:tcPr>
                </a:tc>
                <a:tc>
                  <a:txBody>
                    <a:bodyPr/>
                    <a:lstStyle/>
                    <a:p>
                      <a:pPr marL="285750" indent="-285750">
                        <a:buFont typeface="Arial" panose="020B0604020202020204" pitchFamily="34" charset="0"/>
                        <a:buChar char="•"/>
                      </a:pPr>
                      <a:r>
                        <a:rPr lang="en-GB" sz="1600" dirty="0">
                          <a:effectLst/>
                        </a:rPr>
                        <a:t>Plan and evaluate health promotion programmes; create </a:t>
                      </a:r>
                      <a:r>
                        <a:rPr lang="en-GB" sz="1600" b="1" dirty="0">
                          <a:effectLst/>
                        </a:rPr>
                        <a:t>baseline data</a:t>
                      </a:r>
                      <a:r>
                        <a:rPr lang="en-GB" sz="1600" dirty="0">
                          <a:effectLst/>
                        </a:rPr>
                        <a:t> and a standard for assessing intervention impact. </a:t>
                      </a:r>
                    </a:p>
                  </a:txBody>
                  <a:tcPr marL="35603" marR="35603" marT="17802" marB="17802">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593197692"/>
                  </a:ext>
                </a:extLst>
              </a:tr>
              <a:tr h="488270">
                <a:tc>
                  <a:txBody>
                    <a:bodyPr/>
                    <a:lstStyle/>
                    <a:p>
                      <a:pPr>
                        <a:buNone/>
                      </a:pPr>
                      <a:r>
                        <a:rPr lang="en-GB" sz="1600" b="1">
                          <a:effectLst/>
                        </a:rPr>
                        <a:t>Justify resources</a:t>
                      </a:r>
                      <a:endParaRPr lang="en-GB" sz="1600">
                        <a:effectLst/>
                      </a:endParaRPr>
                    </a:p>
                  </a:txBody>
                  <a:tcPr marL="35603" marR="35603" marT="17802" marB="17802">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1">
                        <a:lumMod val="20000"/>
                        <a:lumOff val="80000"/>
                      </a:schemeClr>
                    </a:solidFill>
                  </a:tcPr>
                </a:tc>
                <a:tc>
                  <a:txBody>
                    <a:bodyPr/>
                    <a:lstStyle/>
                    <a:p>
                      <a:pPr marL="285750" indent="-285750">
                        <a:buFont typeface="Arial" panose="020B0604020202020204" pitchFamily="34" charset="0"/>
                        <a:buChar char="•"/>
                      </a:pPr>
                      <a:r>
                        <a:rPr lang="en-GB" sz="1600" dirty="0">
                          <a:effectLst/>
                        </a:rPr>
                        <a:t>Compete for scarce resources by demonstrating need and showing that activities are effective</a:t>
                      </a:r>
                      <a:r>
                        <a:rPr lang="en-GB" sz="1600" u="none" strike="noStrike" dirty="0">
                          <a:solidFill>
                            <a:srgbClr val="464FEB"/>
                          </a:solidFill>
                          <a:effectLst/>
                        </a:rPr>
                        <a:t>.</a:t>
                      </a:r>
                      <a:endParaRPr lang="en-GB" sz="1600" dirty="0">
                        <a:effectLst/>
                      </a:endParaRPr>
                    </a:p>
                  </a:txBody>
                  <a:tcPr marL="35603" marR="35603" marT="17802" marB="17802">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660525104"/>
                  </a:ext>
                </a:extLst>
              </a:tr>
              <a:tr h="600948">
                <a:tc>
                  <a:txBody>
                    <a:bodyPr/>
                    <a:lstStyle/>
                    <a:p>
                      <a:pPr>
                        <a:buNone/>
                      </a:pPr>
                      <a:r>
                        <a:rPr lang="en-GB" sz="1600" b="1">
                          <a:effectLst/>
                        </a:rPr>
                        <a:t>Support professional development</a:t>
                      </a:r>
                      <a:endParaRPr lang="en-GB" sz="1600">
                        <a:effectLst/>
                      </a:endParaRPr>
                    </a:p>
                  </a:txBody>
                  <a:tcPr marL="35603" marR="35603" marT="17802" marB="17802">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1">
                        <a:lumMod val="20000"/>
                        <a:lumOff val="80000"/>
                      </a:schemeClr>
                    </a:solidFill>
                  </a:tcPr>
                </a:tc>
                <a:tc>
                  <a:txBody>
                    <a:bodyPr/>
                    <a:lstStyle/>
                    <a:p>
                      <a:pPr marL="285750" indent="-285750">
                        <a:buFont typeface="Arial" panose="020B0604020202020204" pitchFamily="34" charset="0"/>
                        <a:buChar char="•"/>
                      </a:pPr>
                      <a:r>
                        <a:rPr lang="en-GB" sz="1600" dirty="0">
                          <a:effectLst/>
                        </a:rPr>
                        <a:t>Make health promotion outcomes visible; strengthen credibility and priority of the profession through measurable “health gain.</a:t>
                      </a:r>
                    </a:p>
                  </a:txBody>
                  <a:tcPr marL="35603" marR="35603" marT="17802" marB="17802">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835507860"/>
                  </a:ext>
                </a:extLst>
              </a:tr>
              <a:tr h="826304">
                <a:tc>
                  <a:txBody>
                    <a:bodyPr/>
                    <a:lstStyle/>
                    <a:p>
                      <a:pPr>
                        <a:buNone/>
                      </a:pPr>
                      <a:r>
                        <a:rPr lang="en-GB" sz="1600" b="1">
                          <a:effectLst/>
                        </a:rPr>
                        <a:t>Clinical, epidemiological &amp; allocational purposes</a:t>
                      </a:r>
                      <a:endParaRPr lang="en-GB" sz="1600">
                        <a:effectLst/>
                      </a:endParaRPr>
                    </a:p>
                  </a:txBody>
                  <a:tcPr marL="35603" marR="35603" marT="17802" marB="17802">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1">
                        <a:lumMod val="20000"/>
                        <a:lumOff val="80000"/>
                      </a:schemeClr>
                    </a:solidFill>
                  </a:tcPr>
                </a:tc>
                <a:tc>
                  <a:txBody>
                    <a:bodyPr/>
                    <a:lstStyle/>
                    <a:p>
                      <a:pPr marL="285750" indent="-285750">
                        <a:buFont typeface="Arial" panose="020B0604020202020204" pitchFamily="34" charset="0"/>
                        <a:buChar char="•"/>
                      </a:pPr>
                      <a:r>
                        <a:rPr lang="en-GB" sz="1600" dirty="0">
                          <a:effectLst/>
                        </a:rPr>
                        <a:t>Choose best treatments (clinical/research), compare burden and risks across populations (epidemiology), and assess cost‑effectiveness of strategies (allocation/economics). </a:t>
                      </a:r>
                    </a:p>
                  </a:txBody>
                  <a:tcPr marL="35603" marR="35603" marT="17802" marB="17802">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65752012"/>
                  </a:ext>
                </a:extLst>
              </a:tr>
              <a:tr h="0">
                <a:tc>
                  <a:txBody>
                    <a:bodyPr/>
                    <a:lstStyle/>
                    <a:p>
                      <a:pPr>
                        <a:buNone/>
                      </a:pPr>
                      <a:r>
                        <a:rPr lang="en-GB" sz="1600" b="1" dirty="0">
                          <a:effectLst/>
                        </a:rPr>
                        <a:t>Global &amp; specific measures for decision-making</a:t>
                      </a:r>
                      <a:endParaRPr lang="en-GB" sz="1600" dirty="0">
                        <a:effectLst/>
                      </a:endParaRPr>
                    </a:p>
                  </a:txBody>
                  <a:tcPr marL="35603" marR="35603" marT="17802" marB="17802">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1">
                        <a:lumMod val="20000"/>
                        <a:lumOff val="80000"/>
                      </a:schemeClr>
                    </a:solidFill>
                  </a:tcPr>
                </a:tc>
                <a:tc>
                  <a:txBody>
                    <a:bodyPr/>
                    <a:lstStyle/>
                    <a:p>
                      <a:pPr marL="285750" indent="-285750">
                        <a:buFont typeface="Arial" panose="020B0604020202020204" pitchFamily="34" charset="0"/>
                        <a:buChar char="•"/>
                      </a:pPr>
                      <a:r>
                        <a:rPr lang="en-GB" sz="1600" dirty="0">
                          <a:effectLst/>
                        </a:rPr>
                        <a:t>Use global measures to capture perceived community need and derive population norms/baselines; use specific measures to inform clinical decisions. </a:t>
                      </a:r>
                    </a:p>
                    <a:p>
                      <a:pPr marL="0" indent="0">
                        <a:buFont typeface="Arial" panose="020B0604020202020204" pitchFamily="34" charset="0"/>
                        <a:buNone/>
                      </a:pPr>
                      <a:r>
                        <a:rPr lang="en-GB" sz="1600" dirty="0"/>
                        <a:t>(Naidoo and Wills, 2009)</a:t>
                      </a:r>
                      <a:endParaRPr lang="en-GB" sz="1600" dirty="0">
                        <a:effectLst/>
                      </a:endParaRPr>
                    </a:p>
                  </a:txBody>
                  <a:tcPr marL="35603" marR="35603" marT="17802" marB="17802">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052636600"/>
                  </a:ext>
                </a:extLst>
              </a:tr>
            </a:tbl>
          </a:graphicData>
        </a:graphic>
      </p:graphicFrame>
    </p:spTree>
    <p:extLst>
      <p:ext uri="{BB962C8B-B14F-4D97-AF65-F5344CB8AC3E}">
        <p14:creationId xmlns:p14="http://schemas.microsoft.com/office/powerpoint/2010/main" val="2357896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dirty="0">
                <a:solidFill>
                  <a:schemeClr val="bg1"/>
                </a:solidFill>
              </a:rPr>
              <a:t>What are the ways to measure health?</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4005064"/>
            <a:ext cx="2267744" cy="1800200"/>
          </a:xfrm>
          <a:prstGeom prst="rect">
            <a:avLst/>
          </a:prstGeom>
        </p:spPr>
      </p:pic>
    </p:spTree>
    <p:extLst>
      <p:ext uri="{BB962C8B-B14F-4D97-AF65-F5344CB8AC3E}">
        <p14:creationId xmlns:p14="http://schemas.microsoft.com/office/powerpoint/2010/main" val="878552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297F39-088D-4A33-B4A8-F4DEC0435D98}"/>
              </a:ext>
            </a:extLst>
          </p:cNvPr>
          <p:cNvSpPr>
            <a:spLocks noGrp="1"/>
          </p:cNvSpPr>
          <p:nvPr>
            <p:ph idx="1"/>
          </p:nvPr>
        </p:nvSpPr>
        <p:spPr>
          <a:xfrm>
            <a:off x="539552" y="1484784"/>
            <a:ext cx="7776864" cy="4032448"/>
          </a:xfrm>
        </p:spPr>
        <p:txBody>
          <a:bodyPr>
            <a:normAutofit fontScale="70000" lnSpcReduction="20000"/>
          </a:bodyPr>
          <a:lstStyle/>
          <a:p>
            <a:pPr marL="0" indent="0">
              <a:lnSpc>
                <a:spcPct val="120000"/>
              </a:lnSpc>
              <a:buNone/>
            </a:pPr>
            <a:r>
              <a:rPr lang="en-GB" dirty="0"/>
              <a:t>Working in groups discuss </a:t>
            </a:r>
          </a:p>
          <a:p>
            <a:pPr marL="0" indent="0">
              <a:lnSpc>
                <a:spcPct val="120000"/>
              </a:lnSpc>
              <a:buNone/>
            </a:pPr>
            <a:endParaRPr lang="en-GB" dirty="0"/>
          </a:p>
          <a:p>
            <a:pPr marL="0" indent="0">
              <a:lnSpc>
                <a:spcPct val="120000"/>
              </a:lnSpc>
              <a:buNone/>
            </a:pPr>
            <a:r>
              <a:rPr lang="en-GB" dirty="0"/>
              <a:t>“If you want to describe the health of the people where you live or work, what information would you need”.</a:t>
            </a:r>
          </a:p>
          <a:p>
            <a:pPr marL="0" indent="0">
              <a:lnSpc>
                <a:spcPct val="120000"/>
              </a:lnSpc>
              <a:buNone/>
            </a:pPr>
            <a:endParaRPr lang="en-GB" dirty="0"/>
          </a:p>
          <a:p>
            <a:pPr marL="0" indent="0">
              <a:buNone/>
            </a:pPr>
            <a:endParaRPr lang="en-GB" dirty="0"/>
          </a:p>
          <a:p>
            <a:pPr marL="0" indent="0" algn="ctr">
              <a:buNone/>
            </a:pPr>
            <a:r>
              <a:rPr lang="en-GB" sz="3200" b="1" dirty="0"/>
              <a:t>Feedback your findings to the whole class</a:t>
            </a:r>
          </a:p>
          <a:p>
            <a:pPr marL="0" indent="0">
              <a:buNone/>
            </a:pPr>
            <a:endParaRPr lang="en-GB" dirty="0"/>
          </a:p>
          <a:p>
            <a:pPr marL="0" indent="0" algn="ctr">
              <a:buNone/>
            </a:pPr>
            <a:r>
              <a:rPr lang="en-GB" b="1" dirty="0"/>
              <a:t>(10 Minutes)</a:t>
            </a:r>
          </a:p>
          <a:p>
            <a:pPr marL="0" indent="0">
              <a:buNone/>
            </a:pPr>
            <a:endParaRPr lang="en-GB" dirty="0"/>
          </a:p>
        </p:txBody>
      </p:sp>
      <p:sp>
        <p:nvSpPr>
          <p:cNvPr id="4" name="TextBox 3">
            <a:extLst>
              <a:ext uri="{FF2B5EF4-FFF2-40B4-BE49-F238E27FC236}">
                <a16:creationId xmlns:a16="http://schemas.microsoft.com/office/drawing/2014/main" id="{4A80750F-E55C-CBA4-34D9-4369360368C0}"/>
              </a:ext>
            </a:extLst>
          </p:cNvPr>
          <p:cNvSpPr txBox="1"/>
          <p:nvPr/>
        </p:nvSpPr>
        <p:spPr>
          <a:xfrm>
            <a:off x="2843808" y="476672"/>
            <a:ext cx="3456384" cy="707886"/>
          </a:xfrm>
          <a:prstGeom prst="rect">
            <a:avLst/>
          </a:prstGeom>
          <a:noFill/>
        </p:spPr>
        <p:txBody>
          <a:bodyPr wrap="square">
            <a:spAutoFit/>
          </a:bodyPr>
          <a:lstStyle/>
          <a:p>
            <a:pPr algn="ctr"/>
            <a:r>
              <a:rPr lang="en-GB" sz="4000" b="1">
                <a:latin typeface="+mj-lt"/>
              </a:rPr>
              <a:t>Activity</a:t>
            </a:r>
            <a:endParaRPr lang="en-GB" sz="4000">
              <a:latin typeface="+mj-lt"/>
            </a:endParaRPr>
          </a:p>
        </p:txBody>
      </p:sp>
    </p:spTree>
    <p:extLst>
      <p:ext uri="{BB962C8B-B14F-4D97-AF65-F5344CB8AC3E}">
        <p14:creationId xmlns:p14="http://schemas.microsoft.com/office/powerpoint/2010/main" val="3980429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B764E-04C7-3650-8F78-68373450A671}"/>
              </a:ext>
            </a:extLst>
          </p:cNvPr>
          <p:cNvSpPr>
            <a:spLocks noGrp="1"/>
          </p:cNvSpPr>
          <p:nvPr>
            <p:ph type="title"/>
          </p:nvPr>
        </p:nvSpPr>
        <p:spPr/>
        <p:txBody>
          <a:bodyPr/>
          <a:lstStyle/>
          <a:p>
            <a:r>
              <a:rPr lang="en-GB" b="1"/>
              <a:t>Ways to Measure Health</a:t>
            </a:r>
          </a:p>
        </p:txBody>
      </p:sp>
      <p:sp>
        <p:nvSpPr>
          <p:cNvPr id="3" name="Content Placeholder 2">
            <a:extLst>
              <a:ext uri="{FF2B5EF4-FFF2-40B4-BE49-F238E27FC236}">
                <a16:creationId xmlns:a16="http://schemas.microsoft.com/office/drawing/2014/main" id="{680F16C1-6A95-DA34-DE9A-353EA84A4260}"/>
              </a:ext>
            </a:extLst>
          </p:cNvPr>
          <p:cNvSpPr>
            <a:spLocks noGrp="1"/>
          </p:cNvSpPr>
          <p:nvPr>
            <p:ph idx="1"/>
          </p:nvPr>
        </p:nvSpPr>
        <p:spPr/>
        <p:txBody>
          <a:bodyPr>
            <a:normAutofit fontScale="92500"/>
          </a:bodyPr>
          <a:lstStyle/>
          <a:p>
            <a:pPr marL="0" indent="0">
              <a:buNone/>
            </a:pPr>
            <a:r>
              <a:rPr lang="en-GB" sz="2400" dirty="0"/>
              <a:t>Based on the purpose, several measures of health may be developed.</a:t>
            </a:r>
          </a:p>
          <a:p>
            <a:pPr marL="0" indent="0">
              <a:buNone/>
            </a:pPr>
            <a:r>
              <a:rPr lang="en-GB" sz="2400" dirty="0"/>
              <a:t>Primarily, measuring health depends on the people’s view.</a:t>
            </a:r>
          </a:p>
          <a:p>
            <a:pPr>
              <a:buFont typeface="Wingdings" panose="05000000000000000000" pitchFamily="2" charset="2"/>
              <a:buChar char="Ø"/>
            </a:pPr>
            <a:r>
              <a:rPr lang="en-GB" sz="2400" dirty="0"/>
              <a:t>For instance, if health is about physical function, then a measure of physical fitness will be an adequate measure of health.</a:t>
            </a:r>
          </a:p>
          <a:p>
            <a:pPr>
              <a:buFont typeface="Wingdings" panose="05000000000000000000" pitchFamily="2" charset="2"/>
              <a:buChar char="Ø"/>
            </a:pPr>
            <a:r>
              <a:rPr lang="en-GB" sz="2400" dirty="0"/>
              <a:t>If health is about having no disease, then the measures of the disease extent can be used as the measure of health. </a:t>
            </a:r>
          </a:p>
          <a:p>
            <a:pPr>
              <a:buFont typeface="Wingdings" panose="05000000000000000000" pitchFamily="2" charset="2"/>
              <a:buChar char="Ø"/>
            </a:pPr>
            <a:r>
              <a:rPr lang="en-GB" sz="2400" dirty="0"/>
              <a:t>Peoples’ health status can be measured using health status indicators.</a:t>
            </a:r>
          </a:p>
          <a:p>
            <a:pPr>
              <a:buFont typeface="Wingdings" panose="05000000000000000000" pitchFamily="2" charset="2"/>
              <a:buChar char="Ø"/>
            </a:pPr>
            <a:endParaRPr lang="en-GB" sz="2400" dirty="0"/>
          </a:p>
          <a:p>
            <a:pPr marL="0" indent="0">
              <a:buNone/>
            </a:pPr>
            <a:endParaRPr lang="en-GB" dirty="0"/>
          </a:p>
        </p:txBody>
      </p:sp>
    </p:spTree>
    <p:extLst>
      <p:ext uri="{BB962C8B-B14F-4D97-AF65-F5344CB8AC3E}">
        <p14:creationId xmlns:p14="http://schemas.microsoft.com/office/powerpoint/2010/main" val="377744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E9F3D-3C0B-4EB0-B6B7-D2E5E44D6BC9}"/>
              </a:ext>
            </a:extLst>
          </p:cNvPr>
          <p:cNvSpPr>
            <a:spLocks noGrp="1"/>
          </p:cNvSpPr>
          <p:nvPr>
            <p:ph type="title"/>
          </p:nvPr>
        </p:nvSpPr>
        <p:spPr/>
        <p:txBody>
          <a:bodyPr>
            <a:normAutofit fontScale="90000"/>
          </a:bodyPr>
          <a:lstStyle/>
          <a:p>
            <a:pPr algn="ctr"/>
            <a:br>
              <a:rPr lang="en-GB"/>
            </a:br>
            <a:r>
              <a:rPr lang="en-GB"/>
              <a:t> </a:t>
            </a:r>
            <a:r>
              <a:rPr lang="en-GB" b="1"/>
              <a:t>Health Status Indicators</a:t>
            </a:r>
            <a:br>
              <a:rPr lang="en-GB"/>
            </a:br>
            <a:endParaRPr lang="en-GB"/>
          </a:p>
        </p:txBody>
      </p:sp>
      <p:sp>
        <p:nvSpPr>
          <p:cNvPr id="3" name="Content Placeholder 2">
            <a:extLst>
              <a:ext uri="{FF2B5EF4-FFF2-40B4-BE49-F238E27FC236}">
                <a16:creationId xmlns:a16="http://schemas.microsoft.com/office/drawing/2014/main" id="{61DCFF7D-9ED5-4CE6-9565-5BA86B56DE47}"/>
              </a:ext>
            </a:extLst>
          </p:cNvPr>
          <p:cNvSpPr>
            <a:spLocks noGrp="1"/>
          </p:cNvSpPr>
          <p:nvPr>
            <p:ph idx="1"/>
          </p:nvPr>
        </p:nvSpPr>
        <p:spPr/>
        <p:txBody>
          <a:bodyPr>
            <a:normAutofit fontScale="55000" lnSpcReduction="20000"/>
          </a:bodyPr>
          <a:lstStyle/>
          <a:p>
            <a:pPr marL="0" indent="0">
              <a:lnSpc>
                <a:spcPct val="120000"/>
              </a:lnSpc>
              <a:buNone/>
            </a:pPr>
            <a:r>
              <a:rPr lang="en-GB" sz="3800" dirty="0"/>
              <a:t>Health status indicators are “</a:t>
            </a:r>
            <a:r>
              <a:rPr lang="en-GB" sz="3800" i="1" dirty="0"/>
              <a:t>a set of surveillance data that has been analysed in a way that permits assessment of the health status of the population so that public health priorities and actions can be appropriately identified</a:t>
            </a:r>
            <a:r>
              <a:rPr lang="en-GB" sz="3800" dirty="0"/>
              <a:t>”. </a:t>
            </a:r>
          </a:p>
          <a:p>
            <a:pPr marL="0" indent="0">
              <a:lnSpc>
                <a:spcPct val="120000"/>
              </a:lnSpc>
              <a:buNone/>
            </a:pPr>
            <a:endParaRPr lang="en-GB" sz="3800" dirty="0"/>
          </a:p>
          <a:p>
            <a:pPr marL="0" indent="0">
              <a:lnSpc>
                <a:spcPct val="120000"/>
              </a:lnSpc>
              <a:buNone/>
            </a:pPr>
            <a:r>
              <a:rPr lang="en-GB" sz="3800" dirty="0"/>
              <a:t>Indicators should be comprehensive, valid (sensitive), standardised, meet quality criteria, and be flexible (never fixed and final) to support evolving health policies. </a:t>
            </a:r>
          </a:p>
          <a:p>
            <a:pPr marL="0" indent="0">
              <a:lnSpc>
                <a:spcPct val="120000"/>
              </a:lnSpc>
              <a:buNone/>
            </a:pPr>
            <a:r>
              <a:rPr lang="en-GB" sz="3800" dirty="0"/>
              <a:t>     </a:t>
            </a:r>
          </a:p>
          <a:p>
            <a:pPr marL="0" indent="0">
              <a:lnSpc>
                <a:spcPct val="120000"/>
              </a:lnSpc>
              <a:buNone/>
            </a:pPr>
            <a:r>
              <a:rPr lang="en-GB" sz="3800" dirty="0"/>
              <a:t>                                  (Flowers, Hall and </a:t>
            </a:r>
            <a:r>
              <a:rPr lang="en-GB" sz="3800" dirty="0" err="1"/>
              <a:t>Pencheon</a:t>
            </a:r>
            <a:r>
              <a:rPr lang="en-GB" sz="3800" dirty="0"/>
              <a:t>, 2005).</a:t>
            </a:r>
          </a:p>
        </p:txBody>
      </p:sp>
    </p:spTree>
    <p:extLst>
      <p:ext uri="{BB962C8B-B14F-4D97-AF65-F5344CB8AC3E}">
        <p14:creationId xmlns:p14="http://schemas.microsoft.com/office/powerpoint/2010/main" val="305023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4CFE9-7A5D-B9A3-2419-0EE8F24822D5}"/>
              </a:ext>
            </a:extLst>
          </p:cNvPr>
          <p:cNvSpPr>
            <a:spLocks noGrp="1"/>
          </p:cNvSpPr>
          <p:nvPr>
            <p:ph type="title"/>
          </p:nvPr>
        </p:nvSpPr>
        <p:spPr/>
        <p:txBody>
          <a:bodyPr/>
          <a:lstStyle/>
          <a:p>
            <a:r>
              <a:rPr lang="en-GB" b="1"/>
              <a:t>Health Status Indicators</a:t>
            </a:r>
            <a:endParaRPr lang="en-GB"/>
          </a:p>
        </p:txBody>
      </p:sp>
      <p:sp>
        <p:nvSpPr>
          <p:cNvPr id="3" name="Content Placeholder 2">
            <a:extLst>
              <a:ext uri="{FF2B5EF4-FFF2-40B4-BE49-F238E27FC236}">
                <a16:creationId xmlns:a16="http://schemas.microsoft.com/office/drawing/2014/main" id="{40F20C64-87D4-0B8F-27AC-444E27D05C1A}"/>
              </a:ext>
            </a:extLst>
          </p:cNvPr>
          <p:cNvSpPr>
            <a:spLocks noGrp="1"/>
          </p:cNvSpPr>
          <p:nvPr>
            <p:ph idx="1"/>
          </p:nvPr>
        </p:nvSpPr>
        <p:spPr/>
        <p:txBody>
          <a:bodyPr/>
          <a:lstStyle/>
          <a:p>
            <a:pPr>
              <a:buFont typeface="Wingdings" panose="05000000000000000000" pitchFamily="2" charset="2"/>
              <a:buChar char="Ø"/>
            </a:pPr>
            <a:r>
              <a:rPr lang="en-GB" sz="2800" dirty="0"/>
              <a:t>The selection of indicators should be primarily based on </a:t>
            </a:r>
            <a:r>
              <a:rPr lang="en-GB" sz="2800" u="sng" dirty="0"/>
              <a:t>existing and comparable data sets </a:t>
            </a:r>
            <a:r>
              <a:rPr lang="en-GB" sz="2800" dirty="0"/>
              <a:t>for which regular monitoring is feasible,</a:t>
            </a:r>
          </a:p>
          <a:p>
            <a:pPr marL="0" indent="0">
              <a:buNone/>
            </a:pPr>
            <a:endParaRPr lang="en-GB" sz="2800" dirty="0"/>
          </a:p>
          <a:p>
            <a:pPr>
              <a:buFont typeface="Wingdings" panose="05000000000000000000" pitchFamily="2" charset="2"/>
              <a:buChar char="Ø"/>
            </a:pPr>
            <a:r>
              <a:rPr lang="en-GB" sz="2800" dirty="0"/>
              <a:t>But it should also take into consideration likely </a:t>
            </a:r>
            <a:r>
              <a:rPr lang="en-GB" sz="2800" u="sng" dirty="0"/>
              <a:t>future data needs </a:t>
            </a:r>
            <a:r>
              <a:rPr lang="en-GB" sz="2800" dirty="0"/>
              <a:t>and </a:t>
            </a:r>
            <a:r>
              <a:rPr lang="en-GB" sz="2800" u="sng" dirty="0"/>
              <a:t>diagnostic</a:t>
            </a:r>
            <a:r>
              <a:rPr lang="en-GB" sz="2800" dirty="0"/>
              <a:t> and </a:t>
            </a:r>
            <a:r>
              <a:rPr lang="en-GB" sz="2800" u="sng" dirty="0"/>
              <a:t>treatment</a:t>
            </a:r>
            <a:r>
              <a:rPr lang="en-GB" sz="2800" dirty="0"/>
              <a:t> </a:t>
            </a:r>
            <a:r>
              <a:rPr lang="en-GB" sz="2800" u="sng" dirty="0"/>
              <a:t>developments</a:t>
            </a:r>
            <a:r>
              <a:rPr lang="en-GB" sz="2800" dirty="0"/>
              <a:t>.</a:t>
            </a:r>
          </a:p>
          <a:p>
            <a:endParaRPr lang="en-GB" dirty="0"/>
          </a:p>
        </p:txBody>
      </p:sp>
    </p:spTree>
    <p:extLst>
      <p:ext uri="{BB962C8B-B14F-4D97-AF65-F5344CB8AC3E}">
        <p14:creationId xmlns:p14="http://schemas.microsoft.com/office/powerpoint/2010/main" val="716264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D9050-8F7C-FA0D-7468-8F0E308A0741}"/>
              </a:ext>
            </a:extLst>
          </p:cNvPr>
          <p:cNvSpPr>
            <a:spLocks noGrp="1"/>
          </p:cNvSpPr>
          <p:nvPr>
            <p:ph type="title"/>
          </p:nvPr>
        </p:nvSpPr>
        <p:spPr/>
        <p:txBody>
          <a:bodyPr/>
          <a:lstStyle/>
          <a:p>
            <a:endParaRPr lang="en-GB"/>
          </a:p>
        </p:txBody>
      </p:sp>
      <p:graphicFrame>
        <p:nvGraphicFramePr>
          <p:cNvPr id="4" name="Table 3">
            <a:extLst>
              <a:ext uri="{FF2B5EF4-FFF2-40B4-BE49-F238E27FC236}">
                <a16:creationId xmlns:a16="http://schemas.microsoft.com/office/drawing/2014/main" id="{9A130F52-3243-9251-4421-7C444A570356}"/>
              </a:ext>
            </a:extLst>
          </p:cNvPr>
          <p:cNvGraphicFramePr>
            <a:graphicFrameLocks noGrp="1"/>
          </p:cNvGraphicFramePr>
          <p:nvPr>
            <p:extLst>
              <p:ext uri="{D42A27DB-BD31-4B8C-83A1-F6EECF244321}">
                <p14:modId xmlns:p14="http://schemas.microsoft.com/office/powerpoint/2010/main" val="1641738012"/>
              </p:ext>
            </p:extLst>
          </p:nvPr>
        </p:nvGraphicFramePr>
        <p:xfrm>
          <a:off x="363070" y="188931"/>
          <a:ext cx="8229599" cy="5626698"/>
        </p:xfrm>
        <a:graphic>
          <a:graphicData uri="http://schemas.openxmlformats.org/drawingml/2006/table">
            <a:tbl>
              <a:tblPr/>
              <a:tblGrid>
                <a:gridCol w="1968356">
                  <a:extLst>
                    <a:ext uri="{9D8B030D-6E8A-4147-A177-3AD203B41FA5}">
                      <a16:colId xmlns:a16="http://schemas.microsoft.com/office/drawing/2014/main" val="3894082474"/>
                    </a:ext>
                  </a:extLst>
                </a:gridCol>
                <a:gridCol w="2087081">
                  <a:extLst>
                    <a:ext uri="{9D8B030D-6E8A-4147-A177-3AD203B41FA5}">
                      <a16:colId xmlns:a16="http://schemas.microsoft.com/office/drawing/2014/main" val="2352090852"/>
                    </a:ext>
                  </a:extLst>
                </a:gridCol>
                <a:gridCol w="2087081">
                  <a:extLst>
                    <a:ext uri="{9D8B030D-6E8A-4147-A177-3AD203B41FA5}">
                      <a16:colId xmlns:a16="http://schemas.microsoft.com/office/drawing/2014/main" val="1344418324"/>
                    </a:ext>
                  </a:extLst>
                </a:gridCol>
                <a:gridCol w="2087081">
                  <a:extLst>
                    <a:ext uri="{9D8B030D-6E8A-4147-A177-3AD203B41FA5}">
                      <a16:colId xmlns:a16="http://schemas.microsoft.com/office/drawing/2014/main" val="1434858848"/>
                    </a:ext>
                  </a:extLst>
                </a:gridCol>
              </a:tblGrid>
              <a:tr h="719418">
                <a:tc>
                  <a:txBody>
                    <a:bodyPr/>
                    <a:lstStyle/>
                    <a:p>
                      <a:pPr algn="l">
                        <a:buNone/>
                      </a:pPr>
                      <a:r>
                        <a:rPr lang="en-GB" sz="1600" b="1" dirty="0">
                          <a:effectLst/>
                        </a:rPr>
                        <a:t>Category of Health Indicator</a:t>
                      </a:r>
                      <a:endParaRPr lang="en-GB" sz="1600" dirty="0">
                        <a:effectLst/>
                      </a:endParaRP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lgn="ctr">
                        <a:buNone/>
                      </a:pPr>
                      <a:r>
                        <a:rPr lang="en-GB" sz="1600" b="1" dirty="0">
                          <a:effectLst/>
                        </a:rPr>
                        <a:t>Subdivisions </a:t>
                      </a:r>
                      <a:endParaRPr lang="en-GB" sz="1600" dirty="0">
                        <a:effectLst/>
                      </a:endParaRP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marL="0" algn="ctr" defTabSz="914400" rtl="0" eaLnBrk="1" latinLnBrk="0" hangingPunct="1">
                        <a:buNone/>
                      </a:pPr>
                      <a:r>
                        <a:rPr lang="en-GB" sz="1600" b="1" kern="1200" dirty="0">
                          <a:solidFill>
                            <a:schemeClr val="tx1"/>
                          </a:solidFill>
                          <a:effectLst/>
                          <a:latin typeface="+mn-lt"/>
                          <a:ea typeface="+mn-ea"/>
                          <a:cs typeface="+mn-cs"/>
                        </a:rPr>
                        <a:t>Availability</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marL="0" algn="ctr" defTabSz="914400" rtl="0" eaLnBrk="1" latinLnBrk="0" hangingPunct="1">
                        <a:buNone/>
                      </a:pPr>
                      <a:r>
                        <a:rPr lang="en-GB" sz="1600" b="1" kern="1200" dirty="0">
                          <a:solidFill>
                            <a:schemeClr val="tx1"/>
                          </a:solidFill>
                          <a:effectLst/>
                          <a:latin typeface="+mn-lt"/>
                          <a:ea typeface="+mn-ea"/>
                          <a:cs typeface="+mn-cs"/>
                        </a:rPr>
                        <a:t>Examples</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107840712"/>
                  </a:ext>
                </a:extLst>
              </a:tr>
              <a:tr h="1433694">
                <a:tc>
                  <a:txBody>
                    <a:bodyPr/>
                    <a:lstStyle/>
                    <a:p>
                      <a:pPr>
                        <a:buNone/>
                      </a:pPr>
                      <a:r>
                        <a:rPr lang="en-GB" sz="1600" b="1" dirty="0">
                          <a:effectLst/>
                        </a:rPr>
                        <a:t>Health status indicators</a:t>
                      </a:r>
                      <a:endParaRPr lang="en-GB" sz="1600" dirty="0">
                        <a:effectLst/>
                      </a:endParaRP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marL="285750" indent="-285750">
                        <a:buFontTx/>
                        <a:buChar char="−"/>
                      </a:pPr>
                      <a:r>
                        <a:rPr lang="en-GB" sz="1600" b="0" dirty="0">
                          <a:effectLst/>
                        </a:rPr>
                        <a:t>Disease‑specific mortality, </a:t>
                      </a:r>
                    </a:p>
                    <a:p>
                      <a:pPr marL="285750" indent="-285750">
                        <a:buFontTx/>
                        <a:buChar char="−"/>
                      </a:pPr>
                      <a:r>
                        <a:rPr lang="en-GB" sz="1600" b="0" dirty="0">
                          <a:effectLst/>
                        </a:rPr>
                        <a:t>Morbidity, </a:t>
                      </a:r>
                    </a:p>
                    <a:p>
                      <a:pPr marL="285750" indent="-285750">
                        <a:buFontTx/>
                        <a:buChar char="−"/>
                      </a:pPr>
                      <a:r>
                        <a:rPr lang="en-GB" sz="1600" b="0" dirty="0">
                          <a:effectLst/>
                        </a:rPr>
                        <a:t>Disability</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lgn="l">
                        <a:buNone/>
                      </a:pPr>
                      <a:r>
                        <a:rPr lang="en-GB" sz="1600" dirty="0"/>
                        <a:t>Use  absolute  numbers,  </a:t>
                      </a:r>
                    </a:p>
                    <a:p>
                      <a:pPr algn="l">
                        <a:buNone/>
                      </a:pPr>
                      <a:r>
                        <a:rPr lang="en-GB" sz="1600" dirty="0"/>
                        <a:t>crude  and  age-standardised  rates  according to a  standard  population </a:t>
                      </a:r>
                      <a:endParaRPr lang="en-GB" sz="1600" b="0" dirty="0">
                        <a:effectLst/>
                      </a:endParaRP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lgn="l">
                        <a:buNone/>
                      </a:pPr>
                      <a:r>
                        <a:rPr lang="en-GB" sz="1600" dirty="0"/>
                        <a:t>European  standard population</a:t>
                      </a:r>
                    </a:p>
                    <a:p>
                      <a:pPr algn="l">
                        <a:buNone/>
                      </a:pPr>
                      <a:r>
                        <a:rPr lang="en-GB" sz="1600" b="0" dirty="0">
                          <a:effectLst/>
                        </a:rPr>
                        <a:t>West Asia standard population, etc.</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939135056"/>
                  </a:ext>
                </a:extLst>
              </a:tr>
              <a:tr h="1003586">
                <a:tc>
                  <a:txBody>
                    <a:bodyPr/>
                    <a:lstStyle/>
                    <a:p>
                      <a:pPr>
                        <a:buNone/>
                      </a:pPr>
                      <a:r>
                        <a:rPr lang="en-GB" sz="1600" b="1" dirty="0">
                          <a:effectLst/>
                        </a:rPr>
                        <a:t>Determinants of health indicators</a:t>
                      </a:r>
                      <a:endParaRPr lang="en-GB" sz="1600" dirty="0">
                        <a:effectLst/>
                      </a:endParaRP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marL="285750" indent="-285750">
                        <a:buFontTx/>
                        <a:buChar char="−"/>
                      </a:pPr>
                      <a:r>
                        <a:rPr lang="en-GB" sz="1600" b="0" dirty="0">
                          <a:effectLst/>
                        </a:rPr>
                        <a:t>Biological risk factors</a:t>
                      </a:r>
                    </a:p>
                    <a:p>
                      <a:pPr marL="285750" indent="-285750">
                        <a:buFontTx/>
                        <a:buChar char="−"/>
                      </a:pPr>
                      <a:r>
                        <a:rPr lang="en-GB" sz="1600" b="0" dirty="0">
                          <a:effectLst/>
                        </a:rPr>
                        <a:t>Health behaviours</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dirty="0"/>
                        <a:t>For  the  overall  population and  for  age, ethnicity, sex  etc. subgroups</a:t>
                      </a:r>
                      <a:endParaRPr lang="en-GB" sz="1600" b="0" dirty="0">
                        <a:effectLst/>
                      </a:endParaRP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b="0" dirty="0">
                          <a:effectLst/>
                        </a:rPr>
                        <a:t>Quality of work, access to nutritious food, air/water quality, social support networks, access to healthcare services, etc. </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779422250"/>
                  </a:ext>
                </a:extLst>
              </a:tr>
              <a:tr h="1433694">
                <a:tc>
                  <a:txBody>
                    <a:bodyPr/>
                    <a:lstStyle/>
                    <a:p>
                      <a:pPr>
                        <a:buNone/>
                      </a:pPr>
                      <a:r>
                        <a:rPr lang="en-GB" sz="1600" b="1" dirty="0">
                          <a:effectLst/>
                        </a:rPr>
                        <a:t>Health systems indicators</a:t>
                      </a:r>
                      <a:endParaRPr lang="en-GB" sz="1600" dirty="0">
                        <a:effectLst/>
                      </a:endParaRP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marL="285750" indent="-285750">
                        <a:buFontTx/>
                        <a:buChar char="−"/>
                      </a:pPr>
                      <a:r>
                        <a:rPr lang="en-GB" sz="1600" b="0" dirty="0">
                          <a:effectLst/>
                        </a:rPr>
                        <a:t>Surgical procedures, </a:t>
                      </a:r>
                    </a:p>
                    <a:p>
                      <a:pPr marL="285750" indent="-285750">
                        <a:buFontTx/>
                        <a:buChar char="−"/>
                      </a:pPr>
                      <a:r>
                        <a:rPr lang="en-GB" sz="1600" b="0" dirty="0">
                          <a:effectLst/>
                        </a:rPr>
                        <a:t>Medication use, </a:t>
                      </a:r>
                    </a:p>
                    <a:p>
                      <a:pPr marL="285750" indent="-285750">
                        <a:buFontTx/>
                        <a:buChar char="−"/>
                      </a:pPr>
                      <a:r>
                        <a:rPr lang="en-GB" sz="1600" b="0" dirty="0">
                          <a:effectLst/>
                        </a:rPr>
                        <a:t>Use of health services</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For  the  overall  population and for  age, ethnicity, sex  etc. subgroups</a:t>
                      </a:r>
                      <a:endParaRPr lang="en-GB" sz="1600" b="0" dirty="0">
                        <a:effectLst/>
                      </a:endParaRP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b="0" dirty="0">
                          <a:effectLst/>
                        </a:rPr>
                        <a:t>Preventable hospitalizations, percentage of daily smokers, cancer screening coverage, etc.</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430014462"/>
                  </a:ext>
                </a:extLst>
              </a:tr>
            </a:tbl>
          </a:graphicData>
        </a:graphic>
      </p:graphicFrame>
    </p:spTree>
    <p:extLst>
      <p:ext uri="{BB962C8B-B14F-4D97-AF65-F5344CB8AC3E}">
        <p14:creationId xmlns:p14="http://schemas.microsoft.com/office/powerpoint/2010/main" val="4151467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6790-940C-4908-A591-DE24E51310A3}"/>
              </a:ext>
            </a:extLst>
          </p:cNvPr>
          <p:cNvSpPr>
            <a:spLocks noGrp="1"/>
          </p:cNvSpPr>
          <p:nvPr>
            <p:ph type="title"/>
          </p:nvPr>
        </p:nvSpPr>
        <p:spPr/>
        <p:txBody>
          <a:bodyPr>
            <a:normAutofit fontScale="90000"/>
          </a:bodyPr>
          <a:lstStyle/>
          <a:p>
            <a:r>
              <a:rPr lang="en-GB" b="1"/>
              <a:t>Importance of morbidity and mortality  </a:t>
            </a:r>
          </a:p>
        </p:txBody>
      </p:sp>
      <p:sp>
        <p:nvSpPr>
          <p:cNvPr id="3" name="Content Placeholder 2">
            <a:extLst>
              <a:ext uri="{FF2B5EF4-FFF2-40B4-BE49-F238E27FC236}">
                <a16:creationId xmlns:a16="http://schemas.microsoft.com/office/drawing/2014/main" id="{C7C2D735-E178-43DE-BC41-E3DAD4C6E35B}"/>
              </a:ext>
            </a:extLst>
          </p:cNvPr>
          <p:cNvSpPr>
            <a:spLocks noGrp="1"/>
          </p:cNvSpPr>
          <p:nvPr>
            <p:ph idx="1"/>
          </p:nvPr>
        </p:nvSpPr>
        <p:spPr/>
        <p:txBody>
          <a:bodyPr>
            <a:noAutofit/>
          </a:bodyPr>
          <a:lstStyle/>
          <a:p>
            <a:pPr>
              <a:buFont typeface="Wingdings" panose="05000000000000000000" pitchFamily="2" charset="2"/>
              <a:buChar char="Ø"/>
            </a:pPr>
            <a:r>
              <a:rPr lang="en-GB" sz="2800" dirty="0"/>
              <a:t>Two measures commonly used for epidemiological surveillance are </a:t>
            </a:r>
            <a:r>
              <a:rPr lang="en-GB" sz="2800" i="1" dirty="0"/>
              <a:t>morbidity</a:t>
            </a:r>
            <a:r>
              <a:rPr lang="en-GB" sz="2800" dirty="0"/>
              <a:t> and </a:t>
            </a:r>
            <a:r>
              <a:rPr lang="en-GB" sz="2800" i="1" dirty="0"/>
              <a:t>mortality</a:t>
            </a:r>
            <a:r>
              <a:rPr lang="en-GB" sz="2800" dirty="0"/>
              <a:t>. </a:t>
            </a:r>
          </a:p>
          <a:p>
            <a:pPr>
              <a:buFont typeface="Wingdings" panose="05000000000000000000" pitchFamily="2" charset="2"/>
              <a:buChar char="Ø"/>
            </a:pPr>
            <a:r>
              <a:rPr lang="en-GB" sz="2800" dirty="0"/>
              <a:t>These measures describe the progression and severity of a given health event.</a:t>
            </a:r>
          </a:p>
          <a:p>
            <a:pPr>
              <a:buFont typeface="Wingdings" panose="05000000000000000000" pitchFamily="2" charset="2"/>
              <a:buChar char="Ø"/>
            </a:pPr>
            <a:r>
              <a:rPr lang="en-GB" sz="2800" dirty="0"/>
              <a:t>They are useful tools to learn about risk factors of diseases and compare and contrast health events between different populations.</a:t>
            </a:r>
          </a:p>
        </p:txBody>
      </p:sp>
    </p:spTree>
    <p:extLst>
      <p:ext uri="{BB962C8B-B14F-4D97-AF65-F5344CB8AC3E}">
        <p14:creationId xmlns:p14="http://schemas.microsoft.com/office/powerpoint/2010/main" val="1955496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55CDB-1242-D3B4-06B8-76B37764E237}"/>
              </a:ext>
            </a:extLst>
          </p:cNvPr>
          <p:cNvSpPr>
            <a:spLocks noGrp="1"/>
          </p:cNvSpPr>
          <p:nvPr>
            <p:ph type="title"/>
          </p:nvPr>
        </p:nvSpPr>
        <p:spPr/>
        <p:txBody>
          <a:bodyPr/>
          <a:lstStyle/>
          <a:p>
            <a:r>
              <a:rPr lang="en-GB" b="1"/>
              <a:t>S</a:t>
            </a:r>
            <a:r>
              <a:rPr lang="en-GB" sz="4400" b="1"/>
              <a:t>hortcomings</a:t>
            </a:r>
            <a:endParaRPr lang="en-GB"/>
          </a:p>
        </p:txBody>
      </p:sp>
      <p:sp>
        <p:nvSpPr>
          <p:cNvPr id="3" name="Content Placeholder 2">
            <a:extLst>
              <a:ext uri="{FF2B5EF4-FFF2-40B4-BE49-F238E27FC236}">
                <a16:creationId xmlns:a16="http://schemas.microsoft.com/office/drawing/2014/main" id="{384BF189-CF66-4F06-1B2E-0DD5D0642EAF}"/>
              </a:ext>
            </a:extLst>
          </p:cNvPr>
          <p:cNvSpPr>
            <a:spLocks noGrp="1"/>
          </p:cNvSpPr>
          <p:nvPr>
            <p:ph idx="1"/>
          </p:nvPr>
        </p:nvSpPr>
        <p:spPr>
          <a:xfrm>
            <a:off x="179512" y="1484784"/>
            <a:ext cx="8640960" cy="4248472"/>
          </a:xfrm>
        </p:spPr>
        <p:txBody>
          <a:bodyPr>
            <a:noAutofit/>
          </a:bodyPr>
          <a:lstStyle/>
          <a:p>
            <a:pPr marL="0" indent="0">
              <a:buNone/>
            </a:pPr>
            <a:r>
              <a:rPr lang="en-GB" sz="2200" b="1" dirty="0"/>
              <a:t>Some shortcomings are …….</a:t>
            </a:r>
          </a:p>
          <a:p>
            <a:pPr marL="0" indent="0">
              <a:buNone/>
            </a:pPr>
            <a:r>
              <a:rPr lang="en-GB" sz="2200" dirty="0"/>
              <a:t>Measuring conditions which limit health, such as illness is not the same as measuring health itself.</a:t>
            </a:r>
          </a:p>
          <a:p>
            <a:pPr>
              <a:buFont typeface="Wingdings" panose="05000000000000000000" pitchFamily="2" charset="2"/>
              <a:buChar char="Ø"/>
            </a:pPr>
            <a:r>
              <a:rPr lang="en-GB" sz="2200" dirty="0"/>
              <a:t>Measuring mortality rates does not reflect the extent of illness in the population,</a:t>
            </a:r>
          </a:p>
          <a:p>
            <a:pPr>
              <a:buFont typeface="Wingdings" panose="05000000000000000000" pitchFamily="2" charset="2"/>
              <a:buChar char="Ø"/>
            </a:pPr>
            <a:r>
              <a:rPr lang="en-GB" sz="2200" dirty="0"/>
              <a:t>Measuring mortality rates does not say anything about the quality of health experienced by people when they were alive.</a:t>
            </a:r>
          </a:p>
          <a:p>
            <a:pPr marL="0" indent="0">
              <a:buNone/>
            </a:pPr>
            <a:r>
              <a:rPr lang="en-GB" sz="2200" dirty="0"/>
              <a:t>For example, conditions such as arthritis or schizophrenia cause considerable discomfort and pain but do not lead to premature death and so are not reflected in mortality rate.                             </a:t>
            </a:r>
            <a:r>
              <a:rPr lang="en-GB" sz="2000" dirty="0"/>
              <a:t>                            </a:t>
            </a:r>
          </a:p>
          <a:p>
            <a:pPr marL="0" indent="0">
              <a:lnSpc>
                <a:spcPct val="120000"/>
              </a:lnSpc>
              <a:buNone/>
            </a:pPr>
            <a:r>
              <a:rPr lang="en-GB" sz="2000" dirty="0"/>
              <a:t>                                                              		 (Naidoo and Wills, 2009) </a:t>
            </a:r>
          </a:p>
        </p:txBody>
      </p:sp>
    </p:spTree>
    <p:extLst>
      <p:ext uri="{BB962C8B-B14F-4D97-AF65-F5344CB8AC3E}">
        <p14:creationId xmlns:p14="http://schemas.microsoft.com/office/powerpoint/2010/main" val="3302957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113A-A904-4C19-BA68-E5B6FF01ABFD}"/>
              </a:ext>
            </a:extLst>
          </p:cNvPr>
          <p:cNvSpPr>
            <a:spLocks noGrp="1"/>
          </p:cNvSpPr>
          <p:nvPr>
            <p:ph type="title"/>
          </p:nvPr>
        </p:nvSpPr>
        <p:spPr/>
        <p:txBody>
          <a:bodyPr/>
          <a:lstStyle/>
          <a:p>
            <a:pPr algn="ctr"/>
            <a:r>
              <a:rPr lang="en-GB"/>
              <a:t> </a:t>
            </a:r>
            <a:r>
              <a:rPr lang="en-GB" b="1"/>
              <a:t>Mortality Statistics</a:t>
            </a:r>
          </a:p>
        </p:txBody>
      </p:sp>
      <p:sp>
        <p:nvSpPr>
          <p:cNvPr id="3" name="Content Placeholder 2">
            <a:extLst>
              <a:ext uri="{FF2B5EF4-FFF2-40B4-BE49-F238E27FC236}">
                <a16:creationId xmlns:a16="http://schemas.microsoft.com/office/drawing/2014/main" id="{614ED03C-2576-4632-B885-79766AC7A3CB}"/>
              </a:ext>
            </a:extLst>
          </p:cNvPr>
          <p:cNvSpPr>
            <a:spLocks noGrp="1"/>
          </p:cNvSpPr>
          <p:nvPr>
            <p:ph idx="1"/>
          </p:nvPr>
        </p:nvSpPr>
        <p:spPr>
          <a:xfrm>
            <a:off x="457200" y="1600200"/>
            <a:ext cx="8229600" cy="4037119"/>
          </a:xfrm>
        </p:spPr>
        <p:txBody>
          <a:bodyPr>
            <a:normAutofit fontScale="92500" lnSpcReduction="10000"/>
          </a:bodyPr>
          <a:lstStyle/>
          <a:p>
            <a:pPr>
              <a:lnSpc>
                <a:spcPct val="110000"/>
              </a:lnSpc>
              <a:buFont typeface="Wingdings" panose="05000000000000000000" pitchFamily="2" charset="2"/>
              <a:buChar char="Ø"/>
            </a:pPr>
            <a:r>
              <a:rPr lang="en-GB" dirty="0"/>
              <a:t>Mortality data may provide a crude but simple way to assess health conditions; </a:t>
            </a:r>
          </a:p>
          <a:p>
            <a:pPr>
              <a:lnSpc>
                <a:spcPct val="110000"/>
              </a:lnSpc>
              <a:buFont typeface="Wingdings" panose="05000000000000000000" pitchFamily="2" charset="2"/>
              <a:buChar char="Ø"/>
            </a:pPr>
            <a:r>
              <a:rPr lang="en-GB" dirty="0"/>
              <a:t>The source of information can  be death certificates where the underlying cause of death is coded. </a:t>
            </a:r>
          </a:p>
          <a:p>
            <a:pPr>
              <a:lnSpc>
                <a:spcPct val="110000"/>
              </a:lnSpc>
              <a:buFont typeface="Wingdings" panose="05000000000000000000" pitchFamily="2" charset="2"/>
              <a:buChar char="Ø"/>
            </a:pPr>
            <a:r>
              <a:rPr lang="en-GB" dirty="0"/>
              <a:t>The reliability of mortality data depends on the completeness and accuracy of the vital registration system of the country.</a:t>
            </a:r>
          </a:p>
        </p:txBody>
      </p:sp>
    </p:spTree>
    <p:extLst>
      <p:ext uri="{BB962C8B-B14F-4D97-AF65-F5344CB8AC3E}">
        <p14:creationId xmlns:p14="http://schemas.microsoft.com/office/powerpoint/2010/main" val="1347044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AEAF5-378A-84A7-C437-3FF2ACC3C840}"/>
              </a:ext>
            </a:extLst>
          </p:cNvPr>
          <p:cNvSpPr>
            <a:spLocks noGrp="1"/>
          </p:cNvSpPr>
          <p:nvPr>
            <p:ph type="title"/>
          </p:nvPr>
        </p:nvSpPr>
        <p:spPr/>
        <p:txBody>
          <a:bodyPr/>
          <a:lstStyle/>
          <a:p>
            <a:r>
              <a:rPr lang="en-GB" b="1" dirty="0"/>
              <a:t>Example</a:t>
            </a:r>
          </a:p>
        </p:txBody>
      </p:sp>
      <p:sp>
        <p:nvSpPr>
          <p:cNvPr id="3" name="Content Placeholder 2">
            <a:extLst>
              <a:ext uri="{FF2B5EF4-FFF2-40B4-BE49-F238E27FC236}">
                <a16:creationId xmlns:a16="http://schemas.microsoft.com/office/drawing/2014/main" id="{A35CCEED-BC61-66C4-CE9C-DD00ABAEC126}"/>
              </a:ext>
            </a:extLst>
          </p:cNvPr>
          <p:cNvSpPr>
            <a:spLocks noGrp="1"/>
          </p:cNvSpPr>
          <p:nvPr>
            <p:ph sz="half" idx="1"/>
          </p:nvPr>
        </p:nvSpPr>
        <p:spPr/>
        <p:txBody>
          <a:bodyPr>
            <a:normAutofit fontScale="62500" lnSpcReduction="20000"/>
          </a:bodyPr>
          <a:lstStyle/>
          <a:p>
            <a:r>
              <a:rPr lang="en-GB" b="1" dirty="0">
                <a:solidFill>
                  <a:srgbClr val="040C28"/>
                </a:solidFill>
                <a:latin typeface="Google Sans"/>
              </a:rPr>
              <a:t>Mortality rate</a:t>
            </a:r>
          </a:p>
          <a:p>
            <a:pPr marL="0" indent="0">
              <a:buNone/>
            </a:pPr>
            <a:r>
              <a:rPr lang="en-GB" dirty="0">
                <a:solidFill>
                  <a:srgbClr val="040C28"/>
                </a:solidFill>
                <a:latin typeface="Google Sans"/>
              </a:rPr>
              <a:t>Total cancer deaths/ total population</a:t>
            </a:r>
            <a:r>
              <a:rPr lang="en-GB" dirty="0"/>
              <a:t> X 100,000=</a:t>
            </a:r>
          </a:p>
          <a:p>
            <a:endParaRPr lang="en-GB" b="0" i="0" dirty="0">
              <a:solidFill>
                <a:srgbClr val="040C28"/>
              </a:solidFill>
              <a:effectLst/>
              <a:latin typeface="Google Sans"/>
            </a:endParaRPr>
          </a:p>
          <a:p>
            <a:pPr marL="0" indent="0">
              <a:buNone/>
            </a:pPr>
            <a:r>
              <a:rPr lang="en-GB" b="1" i="0" dirty="0">
                <a:solidFill>
                  <a:srgbClr val="040C28"/>
                </a:solidFill>
                <a:effectLst/>
                <a:latin typeface="Google Sans"/>
              </a:rPr>
              <a:t>Scenario 1</a:t>
            </a:r>
            <a:r>
              <a:rPr lang="en-GB" b="0" i="0" dirty="0">
                <a:solidFill>
                  <a:srgbClr val="040C28"/>
                </a:solidFill>
                <a:effectLst/>
                <a:latin typeface="Google Sans"/>
              </a:rPr>
              <a:t>: If there are </a:t>
            </a:r>
            <a:r>
              <a:rPr lang="en-GB" b="0" i="0" dirty="0">
                <a:solidFill>
                  <a:srgbClr val="FF0000"/>
                </a:solidFill>
                <a:effectLst/>
                <a:latin typeface="Google Sans"/>
              </a:rPr>
              <a:t>25 lung cancer deaths </a:t>
            </a:r>
            <a:r>
              <a:rPr lang="en-GB" b="0" i="0" dirty="0">
                <a:solidFill>
                  <a:srgbClr val="040C28"/>
                </a:solidFill>
                <a:effectLst/>
                <a:latin typeface="Google Sans"/>
              </a:rPr>
              <a:t>in one year </a:t>
            </a:r>
            <a:r>
              <a:rPr lang="en-GB" b="0" i="0" dirty="0">
                <a:solidFill>
                  <a:schemeClr val="accent1"/>
                </a:solidFill>
                <a:effectLst/>
                <a:latin typeface="Google Sans"/>
              </a:rPr>
              <a:t>in a population of 30,000</a:t>
            </a:r>
            <a:r>
              <a:rPr lang="en-GB" b="0" i="0" dirty="0">
                <a:solidFill>
                  <a:srgbClr val="040C28"/>
                </a:solidFill>
                <a:effectLst/>
                <a:latin typeface="Google Sans"/>
              </a:rPr>
              <a:t>, then the </a:t>
            </a:r>
            <a:r>
              <a:rPr lang="en-GB" b="1" i="0" dirty="0">
                <a:solidFill>
                  <a:srgbClr val="040C28"/>
                </a:solidFill>
                <a:effectLst/>
                <a:latin typeface="Google Sans"/>
              </a:rPr>
              <a:t>mortality rate</a:t>
            </a:r>
            <a:r>
              <a:rPr lang="en-GB" b="0" i="0" dirty="0">
                <a:solidFill>
                  <a:srgbClr val="040C28"/>
                </a:solidFill>
                <a:effectLst/>
                <a:latin typeface="Google Sans"/>
              </a:rPr>
              <a:t> for that population is 25/30,000 X 100,000 =</a:t>
            </a:r>
            <a:r>
              <a:rPr lang="en-GB" sz="2900" b="1" dirty="0">
                <a:solidFill>
                  <a:srgbClr val="7030A0"/>
                </a:solidFill>
              </a:rPr>
              <a:t> 83 per 100,000.</a:t>
            </a:r>
          </a:p>
          <a:p>
            <a:endParaRPr lang="en-GB" dirty="0">
              <a:solidFill>
                <a:srgbClr val="040C28"/>
              </a:solidFill>
              <a:latin typeface="Google Sans"/>
            </a:endParaRPr>
          </a:p>
          <a:p>
            <a:endParaRPr lang="en-GB" dirty="0"/>
          </a:p>
        </p:txBody>
      </p:sp>
      <p:sp>
        <p:nvSpPr>
          <p:cNvPr id="4" name="Content Placeholder 3">
            <a:extLst>
              <a:ext uri="{FF2B5EF4-FFF2-40B4-BE49-F238E27FC236}">
                <a16:creationId xmlns:a16="http://schemas.microsoft.com/office/drawing/2014/main" id="{8F0BD014-9788-BE8B-E2A5-3C2435CB8B91}"/>
              </a:ext>
            </a:extLst>
          </p:cNvPr>
          <p:cNvSpPr>
            <a:spLocks noGrp="1"/>
          </p:cNvSpPr>
          <p:nvPr>
            <p:ph sz="half" idx="2"/>
          </p:nvPr>
        </p:nvSpPr>
        <p:spPr/>
        <p:txBody>
          <a:bodyPr>
            <a:normAutofit fontScale="62500" lnSpcReduction="20000"/>
          </a:bodyPr>
          <a:lstStyle/>
          <a:p>
            <a:pPr marL="0" indent="0">
              <a:buNone/>
            </a:pPr>
            <a:r>
              <a:rPr lang="en-US" b="1" dirty="0"/>
              <a:t>Scenario 2:</a:t>
            </a:r>
            <a:r>
              <a:rPr lang="en-US" dirty="0"/>
              <a:t> In one year, there are </a:t>
            </a:r>
            <a:r>
              <a:rPr lang="en-US" dirty="0">
                <a:solidFill>
                  <a:srgbClr val="FF0000"/>
                </a:solidFill>
              </a:rPr>
              <a:t>10</a:t>
            </a:r>
            <a:r>
              <a:rPr lang="en-US" dirty="0"/>
              <a:t> influenza deaths in a population with a mid-year estimate of </a:t>
            </a:r>
            <a:r>
              <a:rPr lang="en-US" dirty="0">
                <a:solidFill>
                  <a:schemeClr val="accent6">
                    <a:lumMod val="50000"/>
                  </a:schemeClr>
                </a:solidFill>
              </a:rPr>
              <a:t>15,000.</a:t>
            </a:r>
          </a:p>
          <a:p>
            <a:pPr marL="0" indent="0">
              <a:buNone/>
            </a:pPr>
            <a:endParaRPr lang="en-US" b="1" dirty="0"/>
          </a:p>
          <a:p>
            <a:pPr marL="0" indent="0">
              <a:buNone/>
            </a:pPr>
            <a:r>
              <a:rPr lang="en-US" b="1" dirty="0"/>
              <a:t>Calculation:</a:t>
            </a:r>
            <a:endParaRPr lang="en-US" dirty="0"/>
          </a:p>
          <a:p>
            <a:pPr>
              <a:buFont typeface="+mj-lt"/>
              <a:buAutoNum type="arabicPeriod"/>
            </a:pPr>
            <a:r>
              <a:rPr lang="en-US" dirty="0"/>
              <a:t>Determine the number of deaths: 10</a:t>
            </a:r>
          </a:p>
          <a:p>
            <a:pPr>
              <a:buFont typeface="+mj-lt"/>
              <a:buAutoNum type="arabicPeriod"/>
            </a:pPr>
            <a:r>
              <a:rPr lang="en-US" dirty="0"/>
              <a:t>Determine the mid-year population: 15,000</a:t>
            </a:r>
          </a:p>
          <a:p>
            <a:pPr>
              <a:buFont typeface="+mj-lt"/>
              <a:buAutoNum type="arabicPeriod"/>
            </a:pPr>
            <a:r>
              <a:rPr lang="en-US" dirty="0"/>
              <a:t>Calculate the mortality rate per 100,000:</a:t>
            </a:r>
          </a:p>
          <a:p>
            <a:pPr>
              <a:buFont typeface="+mj-lt"/>
              <a:buAutoNum type="arabicPeriod"/>
            </a:pPr>
            <a:r>
              <a:rPr lang="en-US" dirty="0"/>
              <a:t>Mortality Rate= </a:t>
            </a:r>
            <a:r>
              <a:rPr lang="en-GB" dirty="0"/>
              <a:t>(10/15,000)X100,000 = </a:t>
            </a:r>
            <a:r>
              <a:rPr lang="en-GB" b="1" dirty="0">
                <a:solidFill>
                  <a:srgbClr val="7030A0"/>
                </a:solidFill>
              </a:rPr>
              <a:t>66.7 per 100,000 population</a:t>
            </a:r>
            <a:endParaRPr lang="en-US" b="1" dirty="0">
              <a:solidFill>
                <a:srgbClr val="7030A0"/>
              </a:solidFill>
            </a:endParaRPr>
          </a:p>
        </p:txBody>
      </p:sp>
    </p:spTree>
    <p:extLst>
      <p:ext uri="{BB962C8B-B14F-4D97-AF65-F5344CB8AC3E}">
        <p14:creationId xmlns:p14="http://schemas.microsoft.com/office/powerpoint/2010/main" val="420293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022AF-1145-4F1B-A30C-719F9178634E}"/>
              </a:ext>
            </a:extLst>
          </p:cNvPr>
          <p:cNvSpPr>
            <a:spLocks noGrp="1"/>
          </p:cNvSpPr>
          <p:nvPr>
            <p:ph type="title"/>
          </p:nvPr>
        </p:nvSpPr>
        <p:spPr/>
        <p:txBody>
          <a:bodyPr/>
          <a:lstStyle/>
          <a:p>
            <a:pPr algn="ctr"/>
            <a:r>
              <a:rPr lang="en-GB" b="1"/>
              <a:t>Mortality Statistics</a:t>
            </a:r>
          </a:p>
        </p:txBody>
      </p:sp>
      <p:sp>
        <p:nvSpPr>
          <p:cNvPr id="3" name="Content Placeholder 2">
            <a:extLst>
              <a:ext uri="{FF2B5EF4-FFF2-40B4-BE49-F238E27FC236}">
                <a16:creationId xmlns:a16="http://schemas.microsoft.com/office/drawing/2014/main" id="{074CD5B8-7FEB-43C2-AD6C-3136C11FAD83}"/>
              </a:ext>
            </a:extLst>
          </p:cNvPr>
          <p:cNvSpPr>
            <a:spLocks noGrp="1"/>
          </p:cNvSpPr>
          <p:nvPr>
            <p:ph idx="1"/>
          </p:nvPr>
        </p:nvSpPr>
        <p:spPr/>
        <p:txBody>
          <a:bodyPr>
            <a:normAutofit fontScale="62500" lnSpcReduction="20000"/>
          </a:bodyPr>
          <a:lstStyle/>
          <a:p>
            <a:pPr marL="0" indent="0">
              <a:lnSpc>
                <a:spcPct val="120000"/>
              </a:lnSpc>
              <a:buNone/>
            </a:pPr>
            <a:r>
              <a:rPr lang="en-GB" dirty="0"/>
              <a:t>There are many ways to express death rate. This include</a:t>
            </a:r>
          </a:p>
          <a:p>
            <a:pPr marL="0" indent="0">
              <a:lnSpc>
                <a:spcPct val="120000"/>
              </a:lnSpc>
              <a:buNone/>
            </a:pPr>
            <a:endParaRPr lang="en-GB" dirty="0"/>
          </a:p>
          <a:p>
            <a:pPr>
              <a:lnSpc>
                <a:spcPct val="120000"/>
              </a:lnSpc>
            </a:pPr>
            <a:r>
              <a:rPr lang="en-GB" b="1" dirty="0"/>
              <a:t>Crude death rate</a:t>
            </a:r>
            <a:r>
              <a:rPr lang="en-GB" dirty="0"/>
              <a:t>: The number of overall and cause-specific deaths per 1,000 people per year. This figure is affected by the age structure of people</a:t>
            </a:r>
          </a:p>
          <a:p>
            <a:pPr>
              <a:lnSpc>
                <a:spcPct val="120000"/>
              </a:lnSpc>
            </a:pPr>
            <a:r>
              <a:rPr lang="en-GB" b="1" dirty="0"/>
              <a:t>Age-standardised death rate(Standardised mortality ratio): </a:t>
            </a:r>
            <a:r>
              <a:rPr lang="en-GB" dirty="0"/>
              <a:t>Death rate estimated after age-standardisation (age difference) has been performed</a:t>
            </a:r>
          </a:p>
          <a:p>
            <a:pPr>
              <a:lnSpc>
                <a:spcPct val="120000"/>
              </a:lnSpc>
            </a:pPr>
            <a:r>
              <a:rPr lang="en-GB" b="1" dirty="0"/>
              <a:t>Age-specific death rate: </a:t>
            </a:r>
            <a:r>
              <a:rPr lang="en-GB" dirty="0"/>
              <a:t>The number of deaths divided by estimated mid-year population per 1,000 for specific age groups. </a:t>
            </a:r>
          </a:p>
          <a:p>
            <a:endParaRPr lang="en-GB" dirty="0"/>
          </a:p>
        </p:txBody>
      </p:sp>
    </p:spTree>
    <p:extLst>
      <p:ext uri="{BB962C8B-B14F-4D97-AF65-F5344CB8AC3E}">
        <p14:creationId xmlns:p14="http://schemas.microsoft.com/office/powerpoint/2010/main" val="655594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B657A-0B51-440A-4DB1-691A4B7046C9}"/>
              </a:ext>
            </a:extLst>
          </p:cNvPr>
          <p:cNvSpPr>
            <a:spLocks noGrp="1"/>
          </p:cNvSpPr>
          <p:nvPr>
            <p:ph type="title"/>
          </p:nvPr>
        </p:nvSpPr>
        <p:spPr/>
        <p:txBody>
          <a:bodyPr/>
          <a:lstStyle/>
          <a:p>
            <a:r>
              <a:rPr lang="en-GB" b="1" dirty="0"/>
              <a:t>Example</a:t>
            </a:r>
            <a:endParaRPr lang="en-GB" dirty="0"/>
          </a:p>
        </p:txBody>
      </p:sp>
      <p:sp>
        <p:nvSpPr>
          <p:cNvPr id="3" name="Content Placeholder 2">
            <a:extLst>
              <a:ext uri="{FF2B5EF4-FFF2-40B4-BE49-F238E27FC236}">
                <a16:creationId xmlns:a16="http://schemas.microsoft.com/office/drawing/2014/main" id="{A9620001-D235-38E8-1C3B-E87CE0338856}"/>
              </a:ext>
            </a:extLst>
          </p:cNvPr>
          <p:cNvSpPr>
            <a:spLocks noGrp="1"/>
          </p:cNvSpPr>
          <p:nvPr>
            <p:ph sz="half" idx="1"/>
          </p:nvPr>
        </p:nvSpPr>
        <p:spPr/>
        <p:txBody>
          <a:bodyPr>
            <a:normAutofit fontScale="55000" lnSpcReduction="20000"/>
          </a:bodyPr>
          <a:lstStyle/>
          <a:p>
            <a:r>
              <a:rPr lang="en-GB" sz="2900" b="1" dirty="0"/>
              <a:t>Crude death rate</a:t>
            </a:r>
          </a:p>
          <a:p>
            <a:pPr marL="0" indent="0">
              <a:buNone/>
            </a:pPr>
            <a:r>
              <a:rPr lang="en-GB" dirty="0"/>
              <a:t>Total deaths/total population X 100,000 =</a:t>
            </a:r>
          </a:p>
          <a:p>
            <a:pPr marL="0" indent="0">
              <a:buNone/>
            </a:pPr>
            <a:endParaRPr lang="en-US" b="1" dirty="0"/>
          </a:p>
          <a:p>
            <a:pPr marL="0" indent="0">
              <a:buNone/>
            </a:pPr>
            <a:r>
              <a:rPr lang="en-US" b="1" dirty="0"/>
              <a:t>Scenario 1:</a:t>
            </a:r>
            <a:r>
              <a:rPr lang="en-US" dirty="0"/>
              <a:t> </a:t>
            </a:r>
            <a:r>
              <a:rPr lang="en-US" dirty="0">
                <a:solidFill>
                  <a:srgbClr val="FF0000"/>
                </a:solidFill>
              </a:rPr>
              <a:t>8,000 total deaths </a:t>
            </a:r>
            <a:r>
              <a:rPr lang="en-US" dirty="0"/>
              <a:t>in a region in UK during the calendar year 2018. The estimated mid-year population in 2018 is </a:t>
            </a:r>
            <a:r>
              <a:rPr lang="en-US" dirty="0">
                <a:solidFill>
                  <a:srgbClr val="00B050"/>
                </a:solidFill>
              </a:rPr>
              <a:t>7,100,000</a:t>
            </a:r>
            <a:r>
              <a:rPr lang="en-US" dirty="0"/>
              <a:t>.</a:t>
            </a:r>
          </a:p>
          <a:p>
            <a:endParaRPr lang="en-US" b="1" dirty="0"/>
          </a:p>
          <a:p>
            <a:r>
              <a:rPr lang="en-US" b="1" dirty="0"/>
              <a:t>Calculation:</a:t>
            </a:r>
            <a:endParaRPr lang="en-US" dirty="0"/>
          </a:p>
          <a:p>
            <a:pPr>
              <a:buFont typeface="+mj-lt"/>
              <a:buAutoNum type="arabicPeriod"/>
            </a:pPr>
            <a:r>
              <a:rPr lang="en-US" dirty="0"/>
              <a:t>Determine the number of deaths: 8,000</a:t>
            </a:r>
          </a:p>
          <a:p>
            <a:pPr>
              <a:buFont typeface="+mj-lt"/>
              <a:buAutoNum type="arabicPeriod"/>
            </a:pPr>
            <a:r>
              <a:rPr lang="en-US" dirty="0"/>
              <a:t>Determine the mid-year population: 7,100,000</a:t>
            </a:r>
          </a:p>
          <a:p>
            <a:pPr>
              <a:buFont typeface="+mj-lt"/>
              <a:buAutoNum type="arabicPeriod"/>
            </a:pPr>
            <a:r>
              <a:rPr lang="en-US" dirty="0"/>
              <a:t>Calculate the crude death rate per 100,000:</a:t>
            </a:r>
          </a:p>
          <a:p>
            <a:pPr>
              <a:buFont typeface="+mj-lt"/>
              <a:buAutoNum type="arabicPeriod"/>
            </a:pPr>
            <a:r>
              <a:rPr lang="en-US" dirty="0"/>
              <a:t>Crude Death Rate=(8,000/7,100,000)×</a:t>
            </a:r>
            <a:r>
              <a:rPr lang="en-US" sz="2700" dirty="0"/>
              <a:t>100,000</a:t>
            </a:r>
            <a:r>
              <a:rPr lang="en-US" dirty="0">
                <a:solidFill>
                  <a:srgbClr val="002060"/>
                </a:solidFill>
              </a:rPr>
              <a:t>=112.68 per 100,000 </a:t>
            </a:r>
            <a:endParaRPr lang="en-GB" dirty="0">
              <a:solidFill>
                <a:srgbClr val="002060"/>
              </a:solidFill>
            </a:endParaRPr>
          </a:p>
        </p:txBody>
      </p:sp>
      <p:sp>
        <p:nvSpPr>
          <p:cNvPr id="4" name="Content Placeholder 3">
            <a:extLst>
              <a:ext uri="{FF2B5EF4-FFF2-40B4-BE49-F238E27FC236}">
                <a16:creationId xmlns:a16="http://schemas.microsoft.com/office/drawing/2014/main" id="{05F6A809-2B73-5706-D8D5-1443A960EC33}"/>
              </a:ext>
            </a:extLst>
          </p:cNvPr>
          <p:cNvSpPr>
            <a:spLocks noGrp="1"/>
          </p:cNvSpPr>
          <p:nvPr>
            <p:ph sz="half" idx="2"/>
          </p:nvPr>
        </p:nvSpPr>
        <p:spPr/>
        <p:txBody>
          <a:bodyPr>
            <a:normAutofit fontScale="55000" lnSpcReduction="20000"/>
          </a:bodyPr>
          <a:lstStyle/>
          <a:p>
            <a:r>
              <a:rPr lang="en-US" sz="2900" b="1" dirty="0"/>
              <a:t>Age-Specific Death Rate Example</a:t>
            </a:r>
          </a:p>
          <a:p>
            <a:endParaRPr lang="en-US" b="1" dirty="0"/>
          </a:p>
          <a:p>
            <a:r>
              <a:rPr lang="en-US" b="1" dirty="0"/>
              <a:t>Scenario 2:</a:t>
            </a:r>
            <a:r>
              <a:rPr lang="en-US" dirty="0"/>
              <a:t> In one year, there are </a:t>
            </a:r>
            <a:r>
              <a:rPr lang="en-US" dirty="0">
                <a:solidFill>
                  <a:srgbClr val="FF0000"/>
                </a:solidFill>
              </a:rPr>
              <a:t>150 deaths </a:t>
            </a:r>
            <a:r>
              <a:rPr lang="en-US" dirty="0"/>
              <a:t>among individuals aged 65-74 in a population of </a:t>
            </a:r>
            <a:r>
              <a:rPr lang="en-US" dirty="0">
                <a:solidFill>
                  <a:srgbClr val="00B050"/>
                </a:solidFill>
              </a:rPr>
              <a:t>10,000</a:t>
            </a:r>
            <a:r>
              <a:rPr lang="en-US" dirty="0"/>
              <a:t> individuals aged 65-74.</a:t>
            </a:r>
          </a:p>
          <a:p>
            <a:endParaRPr lang="en-US" b="1" dirty="0"/>
          </a:p>
          <a:p>
            <a:r>
              <a:rPr lang="en-US" b="1" dirty="0"/>
              <a:t>Calculation:</a:t>
            </a:r>
            <a:endParaRPr lang="en-US" dirty="0"/>
          </a:p>
          <a:p>
            <a:pPr>
              <a:buFont typeface="+mj-lt"/>
              <a:buAutoNum type="arabicPeriod"/>
            </a:pPr>
            <a:r>
              <a:rPr lang="en-US" dirty="0"/>
              <a:t>Determine the number of deaths in the age group: 150</a:t>
            </a:r>
          </a:p>
          <a:p>
            <a:pPr>
              <a:buFont typeface="+mj-lt"/>
              <a:buAutoNum type="arabicPeriod"/>
            </a:pPr>
            <a:r>
              <a:rPr lang="en-US" dirty="0"/>
              <a:t>Determine the mid-year population of the age group: 10,000</a:t>
            </a:r>
          </a:p>
          <a:p>
            <a:pPr>
              <a:buFont typeface="+mj-lt"/>
              <a:buAutoNum type="arabicPeriod"/>
            </a:pPr>
            <a:r>
              <a:rPr lang="en-US" dirty="0"/>
              <a:t>Calculate the age-specific death rate per 100,000:</a:t>
            </a:r>
            <a:endParaRPr lang="en-GB" dirty="0"/>
          </a:p>
          <a:p>
            <a:pPr>
              <a:buFont typeface="+mj-lt"/>
              <a:buAutoNum type="arabicPeriod"/>
            </a:pPr>
            <a:r>
              <a:rPr lang="en-GB" dirty="0"/>
              <a:t>Age-specific death rate: (150/10,000)X 100,000= </a:t>
            </a:r>
            <a:r>
              <a:rPr lang="en-GB" dirty="0">
                <a:solidFill>
                  <a:srgbClr val="002060"/>
                </a:solidFill>
              </a:rPr>
              <a:t>1,500 per 100,000 population</a:t>
            </a:r>
            <a:endParaRPr lang="en-US" dirty="0">
              <a:solidFill>
                <a:srgbClr val="002060"/>
              </a:solidFill>
            </a:endParaRPr>
          </a:p>
        </p:txBody>
      </p:sp>
    </p:spTree>
    <p:extLst>
      <p:ext uri="{BB962C8B-B14F-4D97-AF65-F5344CB8AC3E}">
        <p14:creationId xmlns:p14="http://schemas.microsoft.com/office/powerpoint/2010/main" val="32167528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AF91-FB13-46AE-BB40-05466D2E7EE8}"/>
              </a:ext>
            </a:extLst>
          </p:cNvPr>
          <p:cNvSpPr>
            <a:spLocks noGrp="1"/>
          </p:cNvSpPr>
          <p:nvPr>
            <p:ph type="ctrTitle"/>
          </p:nvPr>
        </p:nvSpPr>
        <p:spPr/>
        <p:txBody>
          <a:bodyPr>
            <a:normAutofit/>
          </a:bodyPr>
          <a:lstStyle/>
          <a:p>
            <a:pPr algn="ctr"/>
            <a:r>
              <a:rPr lang="en-GB" sz="3600" b="1" i="1" cap="none">
                <a:solidFill>
                  <a:schemeClr val="bg1"/>
                </a:solidFill>
              </a:rPr>
              <a:t>What are the other key health indicators (mortality statistics)</a:t>
            </a:r>
            <a:r>
              <a:rPr lang="en-GB" sz="3600" b="1" i="1">
                <a:solidFill>
                  <a:schemeClr val="bg1"/>
                </a:solidFill>
              </a:rPr>
              <a:t>?</a:t>
            </a:r>
          </a:p>
        </p:txBody>
      </p:sp>
      <p:pic>
        <p:nvPicPr>
          <p:cNvPr id="3" name="Picture 2" descr="A picture containing vector graphics&#10;&#10;Description automatically generated">
            <a:extLst>
              <a:ext uri="{FF2B5EF4-FFF2-40B4-BE49-F238E27FC236}">
                <a16:creationId xmlns:a16="http://schemas.microsoft.com/office/drawing/2014/main" id="{23A171DD-B45F-454C-8A1D-D0192A79E95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3861048"/>
            <a:ext cx="1979712" cy="1800200"/>
          </a:xfrm>
          <a:prstGeom prst="rect">
            <a:avLst/>
          </a:prstGeom>
        </p:spPr>
      </p:pic>
    </p:spTree>
    <p:extLst>
      <p:ext uri="{BB962C8B-B14F-4D97-AF65-F5344CB8AC3E}">
        <p14:creationId xmlns:p14="http://schemas.microsoft.com/office/powerpoint/2010/main" val="851795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ED79093-2F68-E843-9C60-D12A70BC54E1}"/>
              </a:ext>
            </a:extLst>
          </p:cNvPr>
          <p:cNvGraphicFramePr>
            <a:graphicFrameLocks noGrp="1"/>
          </p:cNvGraphicFramePr>
          <p:nvPr>
            <p:extLst>
              <p:ext uri="{D42A27DB-BD31-4B8C-83A1-F6EECF244321}">
                <p14:modId xmlns:p14="http://schemas.microsoft.com/office/powerpoint/2010/main" val="3916392975"/>
              </p:ext>
            </p:extLst>
          </p:nvPr>
        </p:nvGraphicFramePr>
        <p:xfrm>
          <a:off x="364273" y="230459"/>
          <a:ext cx="8579006" cy="5781868"/>
        </p:xfrm>
        <a:graphic>
          <a:graphicData uri="http://schemas.openxmlformats.org/drawingml/2006/table">
            <a:tbl>
              <a:tblPr/>
              <a:tblGrid>
                <a:gridCol w="4289503">
                  <a:extLst>
                    <a:ext uri="{9D8B030D-6E8A-4147-A177-3AD203B41FA5}">
                      <a16:colId xmlns:a16="http://schemas.microsoft.com/office/drawing/2014/main" val="484405798"/>
                    </a:ext>
                  </a:extLst>
                </a:gridCol>
                <a:gridCol w="4289503">
                  <a:extLst>
                    <a:ext uri="{9D8B030D-6E8A-4147-A177-3AD203B41FA5}">
                      <a16:colId xmlns:a16="http://schemas.microsoft.com/office/drawing/2014/main" val="1642837844"/>
                    </a:ext>
                  </a:extLst>
                </a:gridCol>
              </a:tblGrid>
              <a:tr h="373805">
                <a:tc>
                  <a:txBody>
                    <a:bodyPr/>
                    <a:lstStyle/>
                    <a:p>
                      <a:pPr>
                        <a:buNone/>
                      </a:pPr>
                      <a:r>
                        <a:rPr lang="en-GB" sz="2000" b="1" dirty="0">
                          <a:effectLst/>
                        </a:rPr>
                        <a:t>Key Indicator</a:t>
                      </a:r>
                      <a:endParaRPr lang="en-GB" sz="2000" dirty="0">
                        <a:effectLst/>
                      </a:endParaRPr>
                    </a:p>
                  </a:txBody>
                  <a:tcPr marL="50862" marR="50862" marT="25431" marB="25431">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5"/>
                    </a:solidFill>
                  </a:tcPr>
                </a:tc>
                <a:tc>
                  <a:txBody>
                    <a:bodyPr/>
                    <a:lstStyle/>
                    <a:p>
                      <a:pPr>
                        <a:buNone/>
                      </a:pPr>
                      <a:r>
                        <a:rPr lang="en-GB" sz="2000" b="1" dirty="0">
                          <a:effectLst/>
                        </a:rPr>
                        <a:t>Definition / Description</a:t>
                      </a:r>
                    </a:p>
                    <a:p>
                      <a:pPr>
                        <a:buNone/>
                      </a:pPr>
                      <a:endParaRPr lang="en-GB" sz="2000" dirty="0">
                        <a:effectLst/>
                      </a:endParaRPr>
                    </a:p>
                  </a:txBody>
                  <a:tcPr marL="50862" marR="50862" marT="25431" marB="25431"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5"/>
                    </a:solidFill>
                  </a:tcPr>
                </a:tc>
                <a:extLst>
                  <a:ext uri="{0D108BD9-81ED-4DB2-BD59-A6C34878D82A}">
                    <a16:rowId xmlns:a16="http://schemas.microsoft.com/office/drawing/2014/main" val="1715479713"/>
                  </a:ext>
                </a:extLst>
              </a:tr>
              <a:tr h="1334851">
                <a:tc>
                  <a:txBody>
                    <a:bodyPr/>
                    <a:lstStyle/>
                    <a:p>
                      <a:pPr>
                        <a:buNone/>
                      </a:pPr>
                      <a:r>
                        <a:rPr lang="en-GB" sz="1600" b="1" dirty="0">
                          <a:effectLst/>
                        </a:rPr>
                        <a:t>Infant Mortality Rate (IMR)</a:t>
                      </a:r>
                      <a:endParaRPr lang="en-GB" sz="1600" dirty="0">
                        <a:effectLst/>
                      </a:endParaRPr>
                    </a:p>
                  </a:txBody>
                  <a:tcPr marL="50862" marR="50862" marT="25431" marB="25431">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dirty="0">
                          <a:effectLst/>
                        </a:rPr>
                        <a:t>Number of deaths in the first year of life per 1,000 live births. Reflects maternal health, nutrition, and the quality of social care and child welfare. Used as a general indicator of population health.</a:t>
                      </a:r>
                    </a:p>
                  </a:txBody>
                  <a:tcPr marL="50862" marR="50862" marT="25431" marB="25431">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291465495"/>
                  </a:ext>
                </a:extLst>
              </a:tr>
              <a:tr h="566014">
                <a:tc>
                  <a:txBody>
                    <a:bodyPr/>
                    <a:lstStyle/>
                    <a:p>
                      <a:pPr>
                        <a:buNone/>
                      </a:pPr>
                      <a:r>
                        <a:rPr lang="en-GB" sz="1600" b="1" dirty="0">
                          <a:effectLst/>
                        </a:rPr>
                        <a:t>Perinatal Mortality Rate (PMR)</a:t>
                      </a:r>
                      <a:endParaRPr lang="en-GB" sz="1600" dirty="0">
                        <a:effectLst/>
                      </a:endParaRPr>
                    </a:p>
                  </a:txBody>
                  <a:tcPr marL="50862" marR="50862" marT="25431" marB="25431">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dirty="0">
                          <a:effectLst/>
                        </a:rPr>
                        <a:t>Number of stillbirths and deaths in the first 7 days after birth per 1,000 births.</a:t>
                      </a:r>
                    </a:p>
                  </a:txBody>
                  <a:tcPr marL="50862" marR="50862" marT="25431" marB="25431">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744355086"/>
                  </a:ext>
                </a:extLst>
              </a:tr>
              <a:tr h="686013">
                <a:tc>
                  <a:txBody>
                    <a:bodyPr/>
                    <a:lstStyle/>
                    <a:p>
                      <a:pPr>
                        <a:buNone/>
                      </a:pPr>
                      <a:r>
                        <a:rPr lang="en-GB" sz="1600" b="1" dirty="0">
                          <a:effectLst/>
                        </a:rPr>
                        <a:t>Neonatal Death Rate</a:t>
                      </a:r>
                      <a:endParaRPr lang="en-GB" sz="1600" dirty="0">
                        <a:effectLst/>
                      </a:endParaRPr>
                    </a:p>
                  </a:txBody>
                  <a:tcPr marL="50862" marR="50862" marT="25431" marB="25431">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dirty="0">
                          <a:effectLst/>
                        </a:rPr>
                        <a:t>Number of deaths occurring in the first 28 days after birth per 1,000 live births.</a:t>
                      </a:r>
                    </a:p>
                  </a:txBody>
                  <a:tcPr marL="50862" marR="50862" marT="25431" marB="25431">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789427174"/>
                  </a:ext>
                </a:extLst>
              </a:tr>
              <a:tr h="822293">
                <a:tc>
                  <a:txBody>
                    <a:bodyPr/>
                    <a:lstStyle/>
                    <a:p>
                      <a:pPr>
                        <a:buNone/>
                      </a:pPr>
                      <a:r>
                        <a:rPr lang="en-GB" sz="1600" b="1">
                          <a:effectLst/>
                        </a:rPr>
                        <a:t>Maternal Mortality Rate</a:t>
                      </a:r>
                      <a:endParaRPr lang="en-GB" sz="1600">
                        <a:effectLst/>
                      </a:endParaRPr>
                    </a:p>
                  </a:txBody>
                  <a:tcPr marL="50862" marR="50862" marT="25431" marB="25431">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dirty="0">
                          <a:effectLst/>
                        </a:rPr>
                        <a:t>Number of maternal deaths due to pregnancy‑related causes per 100,000 live births.</a:t>
                      </a:r>
                    </a:p>
                  </a:txBody>
                  <a:tcPr marL="50862" marR="50862" marT="25431" marB="25431">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014077056"/>
                  </a:ext>
                </a:extLst>
              </a:tr>
              <a:tr h="686013">
                <a:tc>
                  <a:txBody>
                    <a:bodyPr/>
                    <a:lstStyle/>
                    <a:p>
                      <a:pPr>
                        <a:buNone/>
                      </a:pPr>
                      <a:r>
                        <a:rPr lang="en-GB" sz="1600" b="1">
                          <a:effectLst/>
                        </a:rPr>
                        <a:t>Proportional Mortality Rate</a:t>
                      </a:r>
                      <a:endParaRPr lang="en-GB" sz="1600">
                        <a:effectLst/>
                      </a:endParaRPr>
                    </a:p>
                  </a:txBody>
                  <a:tcPr marL="50862" marR="50862" marT="25431" marB="25431">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dirty="0">
                          <a:effectLst/>
                        </a:rPr>
                        <a:t>Proportion (%) of total deaths in a population that are due to a specific cause.</a:t>
                      </a:r>
                    </a:p>
                  </a:txBody>
                  <a:tcPr marL="50862" marR="50862" marT="25431" marB="25431">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644565649"/>
                  </a:ext>
                </a:extLst>
              </a:tr>
              <a:tr h="891816">
                <a:tc>
                  <a:txBody>
                    <a:bodyPr/>
                    <a:lstStyle/>
                    <a:p>
                      <a:pPr>
                        <a:buNone/>
                      </a:pPr>
                      <a:r>
                        <a:rPr lang="en-GB" sz="1600" b="1">
                          <a:effectLst/>
                        </a:rPr>
                        <a:t>Life Expectancy</a:t>
                      </a:r>
                      <a:endParaRPr lang="en-GB" sz="1600">
                        <a:effectLst/>
                      </a:endParaRPr>
                    </a:p>
                  </a:txBody>
                  <a:tcPr marL="50862" marR="50862" marT="25431" marB="25431">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dirty="0">
                          <a:effectLst/>
                        </a:rPr>
                        <a:t>Average number of years a person is expected to live at a given age, assuming current death rates remain constant.</a:t>
                      </a:r>
                    </a:p>
                    <a:p>
                      <a:pPr>
                        <a:buNone/>
                      </a:pPr>
                      <a:r>
                        <a:rPr lang="en-GB" sz="1600" dirty="0"/>
                        <a:t>                                   (Naidoo and Wills, 2009)</a:t>
                      </a:r>
                      <a:endParaRPr lang="en-GB" sz="1600" dirty="0">
                        <a:effectLst/>
                      </a:endParaRPr>
                    </a:p>
                  </a:txBody>
                  <a:tcPr marL="50862" marR="50862" marT="25431" marB="25431">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419599551"/>
                  </a:ext>
                </a:extLst>
              </a:tr>
            </a:tbl>
          </a:graphicData>
        </a:graphic>
      </p:graphicFrame>
    </p:spTree>
    <p:extLst>
      <p:ext uri="{BB962C8B-B14F-4D97-AF65-F5344CB8AC3E}">
        <p14:creationId xmlns:p14="http://schemas.microsoft.com/office/powerpoint/2010/main" val="2302970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6BF0C34-0B23-430D-BE05-D6CF263310F6}"/>
              </a:ext>
            </a:extLst>
          </p:cNvPr>
          <p:cNvSpPr>
            <a:spLocks noGrp="1"/>
          </p:cNvSpPr>
          <p:nvPr>
            <p:ph type="title"/>
          </p:nvPr>
        </p:nvSpPr>
        <p:spPr>
          <a:xfrm>
            <a:off x="457200" y="-163977"/>
            <a:ext cx="8229600" cy="1143000"/>
          </a:xfrm>
        </p:spPr>
        <p:txBody>
          <a:bodyPr/>
          <a:lstStyle/>
          <a:p>
            <a:r>
              <a:rPr lang="en-GB" dirty="0"/>
              <a:t>Examples</a:t>
            </a:r>
          </a:p>
        </p:txBody>
      </p:sp>
      <p:sp>
        <p:nvSpPr>
          <p:cNvPr id="5" name="Content Placeholder 4">
            <a:extLst>
              <a:ext uri="{FF2B5EF4-FFF2-40B4-BE49-F238E27FC236}">
                <a16:creationId xmlns:a16="http://schemas.microsoft.com/office/drawing/2014/main" id="{73FF2CC8-2F1F-8040-CC26-C067781C1472}"/>
              </a:ext>
            </a:extLst>
          </p:cNvPr>
          <p:cNvSpPr>
            <a:spLocks noGrp="1"/>
          </p:cNvSpPr>
          <p:nvPr>
            <p:ph sz="half" idx="1"/>
          </p:nvPr>
        </p:nvSpPr>
        <p:spPr>
          <a:xfrm>
            <a:off x="457200" y="979023"/>
            <a:ext cx="4038600" cy="4503233"/>
          </a:xfrm>
        </p:spPr>
        <p:txBody>
          <a:bodyPr>
            <a:noAutofit/>
          </a:bodyPr>
          <a:lstStyle/>
          <a:p>
            <a:pPr marL="0" indent="0">
              <a:buNone/>
            </a:pPr>
            <a:r>
              <a:rPr lang="en-US" sz="1500" b="1" dirty="0"/>
              <a:t>1. Infant Mortality Rate</a:t>
            </a:r>
          </a:p>
          <a:p>
            <a:r>
              <a:rPr lang="en-US" sz="1500" b="1" dirty="0"/>
              <a:t>Scenario:</a:t>
            </a:r>
            <a:r>
              <a:rPr lang="en-US" sz="1500" dirty="0"/>
              <a:t> In one year, there are </a:t>
            </a:r>
            <a:r>
              <a:rPr lang="en-US" sz="1500" dirty="0">
                <a:solidFill>
                  <a:srgbClr val="FF0000"/>
                </a:solidFill>
              </a:rPr>
              <a:t>50 deaths </a:t>
            </a:r>
            <a:r>
              <a:rPr lang="en-US" sz="1500" dirty="0"/>
              <a:t>of infants under 1 year old in a population of </a:t>
            </a:r>
            <a:r>
              <a:rPr lang="en-US" sz="1500" dirty="0">
                <a:solidFill>
                  <a:schemeClr val="bg2">
                    <a:lumMod val="50000"/>
                  </a:schemeClr>
                </a:solidFill>
              </a:rPr>
              <a:t>8,000</a:t>
            </a:r>
            <a:r>
              <a:rPr lang="en-US" sz="1500" dirty="0"/>
              <a:t> live births.</a:t>
            </a:r>
          </a:p>
          <a:p>
            <a:endParaRPr lang="en-US" sz="1500" dirty="0"/>
          </a:p>
          <a:p>
            <a:r>
              <a:rPr lang="en-US" sz="1500" b="1" dirty="0"/>
              <a:t>Calculation:</a:t>
            </a:r>
            <a:endParaRPr lang="en-US" sz="1500" dirty="0"/>
          </a:p>
          <a:p>
            <a:pPr>
              <a:buFont typeface="+mj-lt"/>
              <a:buAutoNum type="arabicPeriod"/>
            </a:pPr>
            <a:r>
              <a:rPr lang="en-US" sz="1500" dirty="0"/>
              <a:t>Determine the number of infant deaths: 50</a:t>
            </a:r>
          </a:p>
          <a:p>
            <a:pPr>
              <a:buFont typeface="+mj-lt"/>
              <a:buAutoNum type="arabicPeriod"/>
            </a:pPr>
            <a:r>
              <a:rPr lang="en-US" sz="1500" dirty="0"/>
              <a:t>Determine the number of live births: 8,000</a:t>
            </a:r>
          </a:p>
          <a:p>
            <a:pPr>
              <a:buFont typeface="+mj-lt"/>
              <a:buAutoNum type="arabicPeriod"/>
            </a:pPr>
            <a:r>
              <a:rPr lang="en-US" sz="1500" dirty="0"/>
              <a:t>Calculate the infant mortality rate per 1,000 live births:</a:t>
            </a:r>
          </a:p>
          <a:p>
            <a:pPr>
              <a:buFont typeface="+mj-lt"/>
              <a:buAutoNum type="arabicPeriod"/>
            </a:pPr>
            <a:r>
              <a:rPr lang="en-US" sz="1500" dirty="0"/>
              <a:t>Infant Mortality Rate</a:t>
            </a:r>
            <a:r>
              <a:rPr lang="en-US" sz="1500" b="1" dirty="0">
                <a:solidFill>
                  <a:schemeClr val="accent4">
                    <a:lumMod val="75000"/>
                  </a:schemeClr>
                </a:solidFill>
              </a:rPr>
              <a:t>=(Number of Infant Deaths/Number of Live Births)×1,000</a:t>
            </a:r>
          </a:p>
          <a:p>
            <a:pPr marL="0" indent="0">
              <a:buNone/>
            </a:pPr>
            <a:endParaRPr lang="en-US" sz="1500" dirty="0"/>
          </a:p>
          <a:p>
            <a:pPr marL="0" indent="0">
              <a:buNone/>
            </a:pPr>
            <a:r>
              <a:rPr lang="en-US" sz="1500" dirty="0"/>
              <a:t>=(50/8,000)×1,000</a:t>
            </a:r>
          </a:p>
          <a:p>
            <a:pPr marL="0" indent="0">
              <a:buNone/>
            </a:pPr>
            <a:r>
              <a:rPr lang="en-US" sz="1500" dirty="0"/>
              <a:t>=</a:t>
            </a:r>
            <a:r>
              <a:rPr lang="en-US" sz="1500" dirty="0">
                <a:solidFill>
                  <a:srgbClr val="00B050"/>
                </a:solidFill>
              </a:rPr>
              <a:t>6.25 per 1,000 live births</a:t>
            </a:r>
            <a:endParaRPr lang="en-GB" sz="1500" dirty="0">
              <a:solidFill>
                <a:srgbClr val="00B050"/>
              </a:solidFill>
            </a:endParaRPr>
          </a:p>
        </p:txBody>
      </p:sp>
      <p:sp>
        <p:nvSpPr>
          <p:cNvPr id="6" name="Content Placeholder 5">
            <a:extLst>
              <a:ext uri="{FF2B5EF4-FFF2-40B4-BE49-F238E27FC236}">
                <a16:creationId xmlns:a16="http://schemas.microsoft.com/office/drawing/2014/main" id="{3CD7D4CA-97E7-1F50-EFD8-4FF4A248DC64}"/>
              </a:ext>
            </a:extLst>
          </p:cNvPr>
          <p:cNvSpPr>
            <a:spLocks noGrp="1"/>
          </p:cNvSpPr>
          <p:nvPr>
            <p:ph sz="half" idx="2"/>
          </p:nvPr>
        </p:nvSpPr>
        <p:spPr>
          <a:xfrm>
            <a:off x="4648200" y="1053364"/>
            <a:ext cx="4038600" cy="4641192"/>
          </a:xfrm>
        </p:spPr>
        <p:txBody>
          <a:bodyPr>
            <a:noAutofit/>
          </a:bodyPr>
          <a:lstStyle/>
          <a:p>
            <a:pPr marL="0" indent="0">
              <a:buNone/>
            </a:pPr>
            <a:r>
              <a:rPr lang="en-US" sz="1500" b="1" dirty="0"/>
              <a:t>2. Perinatal Mortality Rate</a:t>
            </a:r>
          </a:p>
          <a:p>
            <a:r>
              <a:rPr lang="en-US" sz="1500" b="1" dirty="0"/>
              <a:t>Scenario:</a:t>
            </a:r>
            <a:r>
              <a:rPr lang="en-US" sz="1500" dirty="0"/>
              <a:t> In one year, there are </a:t>
            </a:r>
            <a:r>
              <a:rPr lang="en-US" sz="1500" dirty="0">
                <a:solidFill>
                  <a:srgbClr val="FF0000"/>
                </a:solidFill>
              </a:rPr>
              <a:t>30 stillbirths and 20 deaths of infants under 7 days old</a:t>
            </a:r>
            <a:r>
              <a:rPr lang="en-US" sz="1500" dirty="0"/>
              <a:t> in a population of </a:t>
            </a:r>
            <a:r>
              <a:rPr lang="en-US" sz="1500" dirty="0">
                <a:solidFill>
                  <a:schemeClr val="bg2">
                    <a:lumMod val="50000"/>
                  </a:schemeClr>
                </a:solidFill>
              </a:rPr>
              <a:t>5,000 </a:t>
            </a:r>
            <a:r>
              <a:rPr lang="en-US" sz="1500" dirty="0"/>
              <a:t>live births.</a:t>
            </a:r>
          </a:p>
          <a:p>
            <a:r>
              <a:rPr lang="en-US" sz="1500" b="1" dirty="0"/>
              <a:t>Calculation:</a:t>
            </a:r>
            <a:endParaRPr lang="en-US" sz="1500" dirty="0"/>
          </a:p>
          <a:p>
            <a:pPr>
              <a:buFont typeface="+mj-lt"/>
              <a:buAutoNum type="arabicPeriod"/>
            </a:pPr>
            <a:r>
              <a:rPr lang="en-US" sz="1500" dirty="0"/>
              <a:t>Determine the number of perinatal deaths (stillbirths + deaths under 7 days old): 30 + 20 = 50</a:t>
            </a:r>
          </a:p>
          <a:p>
            <a:pPr>
              <a:buFont typeface="+mj-lt"/>
              <a:buAutoNum type="arabicPeriod"/>
            </a:pPr>
            <a:r>
              <a:rPr lang="en-US" sz="1500" dirty="0"/>
              <a:t>Determine the number of live births: 5,000</a:t>
            </a:r>
          </a:p>
          <a:p>
            <a:pPr>
              <a:buFont typeface="+mj-lt"/>
              <a:buAutoNum type="arabicPeriod"/>
            </a:pPr>
            <a:r>
              <a:rPr lang="en-US" sz="1500" dirty="0"/>
              <a:t>Calculate the perinatal mortality rate per 1,000 live births:</a:t>
            </a:r>
          </a:p>
          <a:p>
            <a:pPr>
              <a:buFont typeface="+mj-lt"/>
              <a:buAutoNum type="arabicPeriod"/>
            </a:pPr>
            <a:r>
              <a:rPr lang="en-US" sz="1500" dirty="0"/>
              <a:t>Perinatal Mortality Rate</a:t>
            </a:r>
            <a:r>
              <a:rPr lang="en-US" sz="1500" b="1" dirty="0">
                <a:solidFill>
                  <a:schemeClr val="accent4">
                    <a:lumMod val="75000"/>
                  </a:schemeClr>
                </a:solidFill>
              </a:rPr>
              <a:t>=(Number of Perinatal Deaths/Number of Live Births)×1,000 </a:t>
            </a:r>
            <a:endParaRPr lang="en-US" sz="1500" dirty="0"/>
          </a:p>
          <a:p>
            <a:pPr marL="0" indent="0">
              <a:buNone/>
            </a:pPr>
            <a:r>
              <a:rPr lang="en-US" sz="1500" dirty="0"/>
              <a:t>=(50/5,000)×1,000</a:t>
            </a:r>
          </a:p>
          <a:p>
            <a:pPr marL="0" indent="0">
              <a:buNone/>
            </a:pPr>
            <a:r>
              <a:rPr lang="en-US" sz="1500" dirty="0"/>
              <a:t>=</a:t>
            </a:r>
            <a:r>
              <a:rPr lang="en-US" sz="1500" dirty="0">
                <a:solidFill>
                  <a:srgbClr val="00B050"/>
                </a:solidFill>
              </a:rPr>
              <a:t>10 per 1,000 live births</a:t>
            </a:r>
            <a:endParaRPr lang="en-GB" sz="1500" dirty="0">
              <a:solidFill>
                <a:srgbClr val="00B050"/>
              </a:solidFill>
            </a:endParaRPr>
          </a:p>
        </p:txBody>
      </p:sp>
    </p:spTree>
    <p:extLst>
      <p:ext uri="{BB962C8B-B14F-4D97-AF65-F5344CB8AC3E}">
        <p14:creationId xmlns:p14="http://schemas.microsoft.com/office/powerpoint/2010/main" val="13133510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F7686-F141-4F57-8C69-67D5EB250A46}"/>
              </a:ext>
            </a:extLst>
          </p:cNvPr>
          <p:cNvSpPr>
            <a:spLocks noGrp="1"/>
          </p:cNvSpPr>
          <p:nvPr>
            <p:ph type="title"/>
          </p:nvPr>
        </p:nvSpPr>
        <p:spPr/>
        <p:txBody>
          <a:bodyPr/>
          <a:lstStyle/>
          <a:p>
            <a:pPr algn="ctr"/>
            <a:r>
              <a:rPr lang="en-GB" b="1"/>
              <a:t>Activity</a:t>
            </a:r>
          </a:p>
        </p:txBody>
      </p:sp>
      <p:sp>
        <p:nvSpPr>
          <p:cNvPr id="3" name="Content Placeholder 2">
            <a:extLst>
              <a:ext uri="{FF2B5EF4-FFF2-40B4-BE49-F238E27FC236}">
                <a16:creationId xmlns:a16="http://schemas.microsoft.com/office/drawing/2014/main" id="{216A069A-5B28-4CE7-B7BC-136B1FADEEFD}"/>
              </a:ext>
            </a:extLst>
          </p:cNvPr>
          <p:cNvSpPr>
            <a:spLocks noGrp="1"/>
          </p:cNvSpPr>
          <p:nvPr>
            <p:ph idx="1"/>
          </p:nvPr>
        </p:nvSpPr>
        <p:spPr/>
        <p:txBody>
          <a:bodyPr>
            <a:normAutofit fontScale="85000" lnSpcReduction="20000"/>
          </a:bodyPr>
          <a:lstStyle/>
          <a:p>
            <a:pPr marL="0" indent="0">
              <a:buNone/>
            </a:pPr>
            <a:r>
              <a:rPr lang="en-GB" dirty="0"/>
              <a:t>Working in pairs research the terms</a:t>
            </a:r>
          </a:p>
          <a:p>
            <a:pPr marL="0" indent="0">
              <a:buNone/>
            </a:pPr>
            <a:r>
              <a:rPr lang="en-GB" dirty="0"/>
              <a:t>Maternal mortality rate.</a:t>
            </a:r>
          </a:p>
          <a:p>
            <a:pPr marL="0" indent="0">
              <a:buNone/>
            </a:pPr>
            <a:r>
              <a:rPr lang="en-GB" dirty="0"/>
              <a:t>Proportional mortality rate.</a:t>
            </a:r>
          </a:p>
          <a:p>
            <a:pPr marL="0" indent="0">
              <a:buNone/>
            </a:pPr>
            <a:endParaRPr lang="en-GB" dirty="0"/>
          </a:p>
          <a:p>
            <a:pPr marL="0" indent="0">
              <a:buNone/>
            </a:pPr>
            <a:r>
              <a:rPr lang="en-GB" dirty="0"/>
              <a:t>Which countries have particularly high or low rates of both?</a:t>
            </a:r>
          </a:p>
          <a:p>
            <a:pPr marL="0" indent="0">
              <a:buNone/>
            </a:pPr>
            <a:endParaRPr lang="en-GB" dirty="0"/>
          </a:p>
          <a:p>
            <a:pPr marL="0" indent="0" algn="ctr">
              <a:buNone/>
            </a:pPr>
            <a:r>
              <a:rPr lang="en-GB" sz="3200" b="1" dirty="0"/>
              <a:t>Feedback your findings to the whole class</a:t>
            </a:r>
            <a:endParaRPr lang="en-GB" b="1" dirty="0"/>
          </a:p>
          <a:p>
            <a:pPr marL="0" indent="0" algn="ctr">
              <a:buNone/>
            </a:pPr>
            <a:r>
              <a:rPr lang="en-GB" b="1" dirty="0"/>
              <a:t>(10 Minutes)</a:t>
            </a:r>
          </a:p>
          <a:p>
            <a:pPr marL="0" indent="0">
              <a:buNone/>
            </a:pPr>
            <a:endParaRPr lang="en-GB" b="1" dirty="0"/>
          </a:p>
        </p:txBody>
      </p:sp>
    </p:spTree>
    <p:extLst>
      <p:ext uri="{BB962C8B-B14F-4D97-AF65-F5344CB8AC3E}">
        <p14:creationId xmlns:p14="http://schemas.microsoft.com/office/powerpoint/2010/main" val="2813521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6BF0C34-0B23-430D-BE05-D6CF263310F6}"/>
              </a:ext>
            </a:extLst>
          </p:cNvPr>
          <p:cNvSpPr>
            <a:spLocks noGrp="1"/>
          </p:cNvSpPr>
          <p:nvPr>
            <p:ph type="title"/>
          </p:nvPr>
        </p:nvSpPr>
        <p:spPr>
          <a:xfrm>
            <a:off x="457200" y="-171411"/>
            <a:ext cx="8229600" cy="1143000"/>
          </a:xfrm>
        </p:spPr>
        <p:txBody>
          <a:bodyPr/>
          <a:lstStyle/>
          <a:p>
            <a:r>
              <a:rPr lang="en-GB" dirty="0"/>
              <a:t>Examples</a:t>
            </a:r>
          </a:p>
        </p:txBody>
      </p:sp>
      <p:sp>
        <p:nvSpPr>
          <p:cNvPr id="5" name="Content Placeholder 4">
            <a:extLst>
              <a:ext uri="{FF2B5EF4-FFF2-40B4-BE49-F238E27FC236}">
                <a16:creationId xmlns:a16="http://schemas.microsoft.com/office/drawing/2014/main" id="{73FF2CC8-2F1F-8040-CC26-C067781C1472}"/>
              </a:ext>
            </a:extLst>
          </p:cNvPr>
          <p:cNvSpPr>
            <a:spLocks noGrp="1"/>
          </p:cNvSpPr>
          <p:nvPr>
            <p:ph sz="half" idx="1"/>
          </p:nvPr>
        </p:nvSpPr>
        <p:spPr>
          <a:xfrm>
            <a:off x="457200" y="971589"/>
            <a:ext cx="4038600" cy="4775006"/>
          </a:xfrm>
        </p:spPr>
        <p:txBody>
          <a:bodyPr>
            <a:noAutofit/>
          </a:bodyPr>
          <a:lstStyle/>
          <a:p>
            <a:pPr marL="0" indent="0">
              <a:buNone/>
            </a:pPr>
            <a:r>
              <a:rPr lang="en-US" sz="1500" b="1" dirty="0"/>
              <a:t>3. Neonatal Death Rate</a:t>
            </a:r>
          </a:p>
          <a:p>
            <a:r>
              <a:rPr lang="en-US" sz="1500" b="1" dirty="0"/>
              <a:t>Scenario:</a:t>
            </a:r>
            <a:r>
              <a:rPr lang="en-US" sz="1500" dirty="0"/>
              <a:t> In one year, there are </a:t>
            </a:r>
            <a:r>
              <a:rPr lang="en-US" sz="1500" dirty="0">
                <a:solidFill>
                  <a:srgbClr val="FF0000"/>
                </a:solidFill>
              </a:rPr>
              <a:t>25 deaths of infants under 28 days old </a:t>
            </a:r>
            <a:r>
              <a:rPr lang="en-US" sz="1500" dirty="0"/>
              <a:t>in a population of</a:t>
            </a:r>
            <a:r>
              <a:rPr lang="en-US" sz="1500" dirty="0">
                <a:solidFill>
                  <a:schemeClr val="bg2">
                    <a:lumMod val="50000"/>
                  </a:schemeClr>
                </a:solidFill>
              </a:rPr>
              <a:t> 6,000 </a:t>
            </a:r>
            <a:r>
              <a:rPr lang="en-US" sz="1500" dirty="0"/>
              <a:t>live births.</a:t>
            </a:r>
          </a:p>
          <a:p>
            <a:pPr marL="0" indent="0">
              <a:buNone/>
            </a:pPr>
            <a:endParaRPr lang="en-US" sz="1500" dirty="0"/>
          </a:p>
          <a:p>
            <a:r>
              <a:rPr lang="en-US" sz="1500" b="1" dirty="0"/>
              <a:t>Calculation:</a:t>
            </a:r>
            <a:endParaRPr lang="en-US" sz="1500" dirty="0"/>
          </a:p>
          <a:p>
            <a:pPr>
              <a:buFont typeface="+mj-lt"/>
              <a:buAutoNum type="arabicPeriod"/>
            </a:pPr>
            <a:r>
              <a:rPr lang="en-US" sz="1500" dirty="0"/>
              <a:t>Determine the number of neonatal deaths: 25</a:t>
            </a:r>
          </a:p>
          <a:p>
            <a:pPr>
              <a:buFont typeface="+mj-lt"/>
              <a:buAutoNum type="arabicPeriod"/>
            </a:pPr>
            <a:r>
              <a:rPr lang="en-US" sz="1500" dirty="0"/>
              <a:t>Determine the number of live births: 6,000</a:t>
            </a:r>
          </a:p>
          <a:p>
            <a:pPr>
              <a:buFont typeface="+mj-lt"/>
              <a:buAutoNum type="arabicPeriod"/>
            </a:pPr>
            <a:r>
              <a:rPr lang="en-US" sz="1500" dirty="0"/>
              <a:t>Calculate the neonatal death rate per 1,000 live births:</a:t>
            </a:r>
          </a:p>
          <a:p>
            <a:pPr>
              <a:buFont typeface="+mj-lt"/>
              <a:buAutoNum type="arabicPeriod"/>
            </a:pPr>
            <a:r>
              <a:rPr lang="en-US" sz="1500" dirty="0"/>
              <a:t>Neonatal Death Rate=(</a:t>
            </a:r>
            <a:r>
              <a:rPr lang="en-US" sz="1500" b="1" dirty="0">
                <a:solidFill>
                  <a:schemeClr val="accent4">
                    <a:lumMod val="75000"/>
                  </a:schemeClr>
                </a:solidFill>
              </a:rPr>
              <a:t>Number of Neonatal Deaths/Number of Live Births)× 1,000</a:t>
            </a:r>
            <a:endParaRPr lang="en-US" sz="1500" dirty="0"/>
          </a:p>
          <a:p>
            <a:pPr marL="400050" lvl="1" indent="0">
              <a:buNone/>
            </a:pPr>
            <a:r>
              <a:rPr lang="en-US" sz="1500" dirty="0"/>
              <a:t>=(25/6,000)×1,000</a:t>
            </a:r>
          </a:p>
          <a:p>
            <a:pPr marL="400050" lvl="1" indent="0">
              <a:buNone/>
            </a:pPr>
            <a:r>
              <a:rPr lang="en-US" sz="1500" dirty="0"/>
              <a:t>=</a:t>
            </a:r>
            <a:r>
              <a:rPr lang="en-US" sz="1500" dirty="0">
                <a:solidFill>
                  <a:srgbClr val="00B050"/>
                </a:solidFill>
              </a:rPr>
              <a:t>4.17 per 1,000 live births</a:t>
            </a:r>
          </a:p>
        </p:txBody>
      </p:sp>
      <p:sp>
        <p:nvSpPr>
          <p:cNvPr id="6" name="Content Placeholder 5">
            <a:extLst>
              <a:ext uri="{FF2B5EF4-FFF2-40B4-BE49-F238E27FC236}">
                <a16:creationId xmlns:a16="http://schemas.microsoft.com/office/drawing/2014/main" id="{3CD7D4CA-97E7-1F50-EFD8-4FF4A248DC64}"/>
              </a:ext>
            </a:extLst>
          </p:cNvPr>
          <p:cNvSpPr>
            <a:spLocks noGrp="1"/>
          </p:cNvSpPr>
          <p:nvPr>
            <p:ph sz="half" idx="2"/>
          </p:nvPr>
        </p:nvSpPr>
        <p:spPr>
          <a:xfrm>
            <a:off x="4572000" y="1094678"/>
            <a:ext cx="4038600" cy="4570141"/>
          </a:xfrm>
        </p:spPr>
        <p:txBody>
          <a:bodyPr>
            <a:noAutofit/>
          </a:bodyPr>
          <a:lstStyle/>
          <a:p>
            <a:pPr marL="0" indent="0">
              <a:buNone/>
            </a:pPr>
            <a:r>
              <a:rPr lang="en-US" sz="1500" b="1" dirty="0"/>
              <a:t>4. Maternal Mortality Rate</a:t>
            </a:r>
          </a:p>
          <a:p>
            <a:r>
              <a:rPr lang="en-US" sz="1500" b="1" dirty="0"/>
              <a:t>Scenario:</a:t>
            </a:r>
            <a:r>
              <a:rPr lang="en-US" sz="1500" dirty="0"/>
              <a:t> In one year, there are </a:t>
            </a:r>
            <a:r>
              <a:rPr lang="en-US" sz="1500" dirty="0">
                <a:solidFill>
                  <a:srgbClr val="FF0000"/>
                </a:solidFill>
              </a:rPr>
              <a:t>10 maternal deaths</a:t>
            </a:r>
            <a:r>
              <a:rPr lang="en-US" sz="1500" dirty="0"/>
              <a:t> due to pregnancy-related causes in a population of </a:t>
            </a:r>
            <a:r>
              <a:rPr lang="en-US" sz="1500" dirty="0">
                <a:solidFill>
                  <a:schemeClr val="bg2">
                    <a:lumMod val="50000"/>
                  </a:schemeClr>
                </a:solidFill>
              </a:rPr>
              <a:t>12,000</a:t>
            </a:r>
            <a:r>
              <a:rPr lang="en-US" sz="1500" dirty="0"/>
              <a:t> live births.</a:t>
            </a:r>
          </a:p>
          <a:p>
            <a:pPr marL="0" indent="0">
              <a:buNone/>
            </a:pPr>
            <a:endParaRPr lang="en-US" sz="1500" dirty="0"/>
          </a:p>
          <a:p>
            <a:r>
              <a:rPr lang="en-US" sz="1500" b="1" dirty="0"/>
              <a:t>Calculation:</a:t>
            </a:r>
            <a:endParaRPr lang="en-US" sz="1500" dirty="0"/>
          </a:p>
          <a:p>
            <a:pPr>
              <a:buFont typeface="+mj-lt"/>
              <a:buAutoNum type="arabicPeriod"/>
            </a:pPr>
            <a:r>
              <a:rPr lang="en-US" sz="1500" dirty="0"/>
              <a:t>Determine the number of maternal deaths: 10</a:t>
            </a:r>
          </a:p>
          <a:p>
            <a:pPr>
              <a:buFont typeface="+mj-lt"/>
              <a:buAutoNum type="arabicPeriod"/>
            </a:pPr>
            <a:r>
              <a:rPr lang="en-US" sz="1500" dirty="0"/>
              <a:t>Determine the number of live births: 12,000</a:t>
            </a:r>
          </a:p>
          <a:p>
            <a:pPr>
              <a:buFont typeface="+mj-lt"/>
              <a:buAutoNum type="arabicPeriod"/>
            </a:pPr>
            <a:r>
              <a:rPr lang="en-US" sz="1500" dirty="0"/>
              <a:t>Calculate the maternal mortality rate per 100,000 live births:</a:t>
            </a:r>
          </a:p>
          <a:p>
            <a:pPr>
              <a:buFont typeface="+mj-lt"/>
              <a:buAutoNum type="arabicPeriod"/>
            </a:pPr>
            <a:r>
              <a:rPr lang="en-US" sz="1500" dirty="0"/>
              <a:t>Maternal Mortality Rate=</a:t>
            </a:r>
            <a:r>
              <a:rPr lang="en-US" sz="1500" b="1" dirty="0">
                <a:solidFill>
                  <a:schemeClr val="accent4">
                    <a:lumMod val="75000"/>
                  </a:schemeClr>
                </a:solidFill>
              </a:rPr>
              <a:t>(Number of Maternal Deaths/Number of Live Births)×100,000</a:t>
            </a:r>
          </a:p>
          <a:p>
            <a:pPr marL="400050" lvl="1" indent="0">
              <a:buNone/>
            </a:pPr>
            <a:r>
              <a:rPr lang="en-US" sz="1500" dirty="0"/>
              <a:t>=(10/12,000)×100,000</a:t>
            </a:r>
          </a:p>
          <a:p>
            <a:pPr marL="400050" lvl="1" indent="0">
              <a:buNone/>
            </a:pPr>
            <a:r>
              <a:rPr lang="en-US" sz="1500" dirty="0"/>
              <a:t>=</a:t>
            </a:r>
            <a:r>
              <a:rPr lang="en-US" sz="1500" dirty="0">
                <a:solidFill>
                  <a:srgbClr val="00B050"/>
                </a:solidFill>
              </a:rPr>
              <a:t>83.33 per 100,000 live births</a:t>
            </a:r>
          </a:p>
        </p:txBody>
      </p:sp>
    </p:spTree>
    <p:extLst>
      <p:ext uri="{BB962C8B-B14F-4D97-AF65-F5344CB8AC3E}">
        <p14:creationId xmlns:p14="http://schemas.microsoft.com/office/powerpoint/2010/main" val="8519163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D6FCC-3946-3676-D1A2-B6269152E5C3}"/>
              </a:ext>
            </a:extLst>
          </p:cNvPr>
          <p:cNvSpPr>
            <a:spLocks noGrp="1"/>
          </p:cNvSpPr>
          <p:nvPr>
            <p:ph type="title"/>
          </p:nvPr>
        </p:nvSpPr>
        <p:spPr/>
        <p:txBody>
          <a:bodyPr/>
          <a:lstStyle/>
          <a:p>
            <a:r>
              <a:rPr lang="en-GB" b="1"/>
              <a:t>Activity</a:t>
            </a:r>
            <a:endParaRPr lang="en-GB"/>
          </a:p>
        </p:txBody>
      </p:sp>
      <p:sp>
        <p:nvSpPr>
          <p:cNvPr id="3" name="Content Placeholder 2">
            <a:extLst>
              <a:ext uri="{FF2B5EF4-FFF2-40B4-BE49-F238E27FC236}">
                <a16:creationId xmlns:a16="http://schemas.microsoft.com/office/drawing/2014/main" id="{B5C6981C-9FC8-2BF5-F170-13837CB2435F}"/>
              </a:ext>
            </a:extLst>
          </p:cNvPr>
          <p:cNvSpPr>
            <a:spLocks noGrp="1"/>
          </p:cNvSpPr>
          <p:nvPr>
            <p:ph idx="1"/>
          </p:nvPr>
        </p:nvSpPr>
        <p:spPr>
          <a:xfrm>
            <a:off x="457200" y="1484784"/>
            <a:ext cx="8229600" cy="4032449"/>
          </a:xfrm>
        </p:spPr>
        <p:txBody>
          <a:bodyPr>
            <a:normAutofit fontScale="92500" lnSpcReduction="10000"/>
          </a:bodyPr>
          <a:lstStyle/>
          <a:p>
            <a:pPr marL="0" indent="0" algn="ctr">
              <a:buNone/>
            </a:pPr>
            <a:r>
              <a:rPr lang="en-GB" b="1"/>
              <a:t>Think Pair Share</a:t>
            </a:r>
          </a:p>
          <a:p>
            <a:pPr marL="0" indent="0">
              <a:buNone/>
            </a:pPr>
            <a:r>
              <a:rPr lang="en-GB"/>
              <a:t>In low-income countries mortality statistics may not be complete. </a:t>
            </a:r>
          </a:p>
          <a:p>
            <a:pPr marL="0" indent="0">
              <a:buNone/>
            </a:pPr>
            <a:r>
              <a:rPr lang="en-GB"/>
              <a:t>Can you think of reasons why this might be the case.</a:t>
            </a:r>
          </a:p>
          <a:p>
            <a:endParaRPr lang="en-GB"/>
          </a:p>
          <a:p>
            <a:pPr marL="0" indent="0">
              <a:buNone/>
            </a:pPr>
            <a:r>
              <a:rPr lang="en-GB" sz="3200" b="1"/>
              <a:t>Feedback your findings to the whole class</a:t>
            </a:r>
            <a:endParaRPr lang="en-GB" b="1"/>
          </a:p>
          <a:p>
            <a:pPr marL="0" indent="0" algn="ctr">
              <a:buNone/>
            </a:pPr>
            <a:r>
              <a:rPr lang="en-GB" b="1"/>
              <a:t>(10 Minutes)</a:t>
            </a:r>
          </a:p>
          <a:p>
            <a:endParaRPr lang="en-GB"/>
          </a:p>
        </p:txBody>
      </p:sp>
    </p:spTree>
    <p:extLst>
      <p:ext uri="{BB962C8B-B14F-4D97-AF65-F5344CB8AC3E}">
        <p14:creationId xmlns:p14="http://schemas.microsoft.com/office/powerpoint/2010/main" val="48516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AF91-FB13-46AE-BB40-05466D2E7EE8}"/>
              </a:ext>
            </a:extLst>
          </p:cNvPr>
          <p:cNvSpPr>
            <a:spLocks noGrp="1"/>
          </p:cNvSpPr>
          <p:nvPr>
            <p:ph type="ctrTitle"/>
          </p:nvPr>
        </p:nvSpPr>
        <p:spPr/>
        <p:txBody>
          <a:bodyPr>
            <a:normAutofit/>
          </a:bodyPr>
          <a:lstStyle/>
          <a:p>
            <a:pPr algn="ctr"/>
            <a:r>
              <a:rPr lang="en-GB" sz="3600" b="1" i="1" cap="none">
                <a:solidFill>
                  <a:schemeClr val="bg1"/>
                </a:solidFill>
              </a:rPr>
              <a:t>Morbidity statistics</a:t>
            </a:r>
            <a:endParaRPr lang="en-GB" sz="3600" b="1" i="1">
              <a:solidFill>
                <a:schemeClr val="bg1"/>
              </a:solidFill>
            </a:endParaRPr>
          </a:p>
        </p:txBody>
      </p:sp>
      <p:pic>
        <p:nvPicPr>
          <p:cNvPr id="3" name="Picture 2" descr="A picture containing vector graphics&#10;&#10;Description automatically generated">
            <a:extLst>
              <a:ext uri="{FF2B5EF4-FFF2-40B4-BE49-F238E27FC236}">
                <a16:creationId xmlns:a16="http://schemas.microsoft.com/office/drawing/2014/main" id="{23A171DD-B45F-454C-8A1D-D0192A79E95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3861048"/>
            <a:ext cx="1979712" cy="1800200"/>
          </a:xfrm>
          <a:prstGeom prst="rect">
            <a:avLst/>
          </a:prstGeom>
        </p:spPr>
      </p:pic>
    </p:spTree>
    <p:extLst>
      <p:ext uri="{BB962C8B-B14F-4D97-AF65-F5344CB8AC3E}">
        <p14:creationId xmlns:p14="http://schemas.microsoft.com/office/powerpoint/2010/main" val="10166235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0FC07-964A-42D9-868F-99AB7C6705B5}"/>
              </a:ext>
            </a:extLst>
          </p:cNvPr>
          <p:cNvSpPr>
            <a:spLocks noGrp="1"/>
          </p:cNvSpPr>
          <p:nvPr>
            <p:ph type="title"/>
          </p:nvPr>
        </p:nvSpPr>
        <p:spPr/>
        <p:txBody>
          <a:bodyPr/>
          <a:lstStyle/>
          <a:p>
            <a:pPr algn="ctr"/>
            <a:r>
              <a:rPr lang="en-GB" b="1"/>
              <a:t>Morbidity Statistics</a:t>
            </a:r>
          </a:p>
        </p:txBody>
      </p:sp>
      <p:sp>
        <p:nvSpPr>
          <p:cNvPr id="3" name="Content Placeholder 2">
            <a:extLst>
              <a:ext uri="{FF2B5EF4-FFF2-40B4-BE49-F238E27FC236}">
                <a16:creationId xmlns:a16="http://schemas.microsoft.com/office/drawing/2014/main" id="{250267E0-B954-4F20-97FE-0D8324B79986}"/>
              </a:ext>
            </a:extLst>
          </p:cNvPr>
          <p:cNvSpPr>
            <a:spLocks noGrp="1"/>
          </p:cNvSpPr>
          <p:nvPr>
            <p:ph idx="1"/>
          </p:nvPr>
        </p:nvSpPr>
        <p:spPr>
          <a:xfrm>
            <a:off x="470517" y="1556792"/>
            <a:ext cx="8229600" cy="3917032"/>
          </a:xfrm>
        </p:spPr>
        <p:txBody>
          <a:bodyPr>
            <a:normAutofit fontScale="85000" lnSpcReduction="20000"/>
          </a:bodyPr>
          <a:lstStyle/>
          <a:p>
            <a:pPr>
              <a:lnSpc>
                <a:spcPct val="120000"/>
              </a:lnSpc>
              <a:buFont typeface="Wingdings" panose="05000000000000000000" pitchFamily="2" charset="2"/>
              <a:buChar char="§"/>
            </a:pPr>
            <a:r>
              <a:rPr lang="en-GB" dirty="0"/>
              <a:t>Statistics measuring illness and disease can be difficult to obtain.</a:t>
            </a:r>
          </a:p>
          <a:p>
            <a:pPr>
              <a:lnSpc>
                <a:spcPct val="120000"/>
              </a:lnSpc>
              <a:buFont typeface="Wingdings" panose="05000000000000000000" pitchFamily="2" charset="2"/>
              <a:buChar char="§"/>
            </a:pPr>
            <a:r>
              <a:rPr lang="en-GB" dirty="0"/>
              <a:t>This is due to the difficulty in establishing a hard and fast line between health and disease.</a:t>
            </a:r>
          </a:p>
          <a:p>
            <a:pPr>
              <a:lnSpc>
                <a:spcPct val="120000"/>
              </a:lnSpc>
              <a:buFont typeface="Wingdings" panose="05000000000000000000" pitchFamily="2" charset="2"/>
              <a:buChar char="§"/>
            </a:pPr>
            <a:r>
              <a:rPr lang="en-GB" dirty="0"/>
              <a:t>There is no one source of data for the whole population concerning disease and illness.</a:t>
            </a:r>
          </a:p>
          <a:p>
            <a:pPr>
              <a:lnSpc>
                <a:spcPct val="120000"/>
              </a:lnSpc>
              <a:buFont typeface="Wingdings" panose="05000000000000000000" pitchFamily="2" charset="2"/>
              <a:buChar char="§"/>
            </a:pPr>
            <a:r>
              <a:rPr lang="en-GB" dirty="0"/>
              <a:t>Instead, there are several sources of relevant information.</a:t>
            </a:r>
          </a:p>
        </p:txBody>
      </p:sp>
    </p:spTree>
    <p:extLst>
      <p:ext uri="{BB962C8B-B14F-4D97-AF65-F5344CB8AC3E}">
        <p14:creationId xmlns:p14="http://schemas.microsoft.com/office/powerpoint/2010/main" val="2574929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1303D-358D-4B0C-805F-1E5FAFE9A92A}"/>
              </a:ext>
            </a:extLst>
          </p:cNvPr>
          <p:cNvSpPr>
            <a:spLocks noGrp="1"/>
          </p:cNvSpPr>
          <p:nvPr>
            <p:ph type="title"/>
          </p:nvPr>
        </p:nvSpPr>
        <p:spPr/>
        <p:txBody>
          <a:bodyPr/>
          <a:lstStyle/>
          <a:p>
            <a:pPr algn="ctr"/>
            <a:r>
              <a:rPr lang="en-GB" b="1"/>
              <a:t>Morbidity</a:t>
            </a:r>
          </a:p>
        </p:txBody>
      </p:sp>
      <p:sp>
        <p:nvSpPr>
          <p:cNvPr id="3" name="Content Placeholder 2">
            <a:extLst>
              <a:ext uri="{FF2B5EF4-FFF2-40B4-BE49-F238E27FC236}">
                <a16:creationId xmlns:a16="http://schemas.microsoft.com/office/drawing/2014/main" id="{97CDAF94-8228-4AAE-B376-971DEAE7CE84}"/>
              </a:ext>
            </a:extLst>
          </p:cNvPr>
          <p:cNvSpPr>
            <a:spLocks noGrp="1"/>
          </p:cNvSpPr>
          <p:nvPr>
            <p:ph idx="1"/>
          </p:nvPr>
        </p:nvSpPr>
        <p:spPr>
          <a:xfrm>
            <a:off x="1259632" y="1700808"/>
            <a:ext cx="6843713" cy="3263504"/>
          </a:xfrm>
        </p:spPr>
        <p:txBody>
          <a:bodyPr>
            <a:normAutofit fontScale="92500"/>
          </a:bodyPr>
          <a:lstStyle/>
          <a:p>
            <a:pPr marL="0" indent="0">
              <a:buNone/>
            </a:pPr>
            <a:r>
              <a:rPr lang="en-GB" dirty="0"/>
              <a:t>Morbidity can be described using the following frequency measurements: </a:t>
            </a:r>
          </a:p>
          <a:p>
            <a:pPr marL="0" indent="0">
              <a:buNone/>
            </a:pPr>
            <a:endParaRPr lang="en-GB" dirty="0"/>
          </a:p>
          <a:p>
            <a:pPr>
              <a:buFont typeface="Wingdings" panose="05000000000000000000" pitchFamily="2" charset="2"/>
              <a:buChar char="Ø"/>
            </a:pPr>
            <a:r>
              <a:rPr lang="en-GB" dirty="0"/>
              <a:t>Hospital discharge rate, </a:t>
            </a:r>
          </a:p>
          <a:p>
            <a:pPr>
              <a:buFont typeface="Wingdings" panose="05000000000000000000" pitchFamily="2" charset="2"/>
              <a:buChar char="Ø"/>
            </a:pPr>
            <a:r>
              <a:rPr lang="en-GB" dirty="0"/>
              <a:t>Attack and incidence rate,</a:t>
            </a:r>
          </a:p>
          <a:p>
            <a:pPr>
              <a:buFont typeface="Wingdings" panose="05000000000000000000" pitchFamily="2" charset="2"/>
              <a:buChar char="Ø"/>
            </a:pPr>
            <a:r>
              <a:rPr lang="en-GB" dirty="0"/>
              <a:t>Prevalence and case fatality. </a:t>
            </a:r>
          </a:p>
          <a:p>
            <a:pPr marL="0" indent="0">
              <a:buNone/>
            </a:pPr>
            <a:endParaRPr lang="en-GB" dirty="0"/>
          </a:p>
        </p:txBody>
      </p:sp>
    </p:spTree>
    <p:extLst>
      <p:ext uri="{BB962C8B-B14F-4D97-AF65-F5344CB8AC3E}">
        <p14:creationId xmlns:p14="http://schemas.microsoft.com/office/powerpoint/2010/main" val="2888126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9A1EF-AD64-AE81-C692-62BFC7CE41BB}"/>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EF5F98B1-7781-570B-1A37-E8E149890E92}"/>
              </a:ext>
            </a:extLst>
          </p:cNvPr>
          <p:cNvSpPr>
            <a:spLocks noGrp="1"/>
          </p:cNvSpPr>
          <p:nvPr>
            <p:ph idx="1"/>
          </p:nvPr>
        </p:nvSpPr>
        <p:spPr/>
        <p:txBody>
          <a:bodyPr>
            <a:normAutofit fontScale="77500" lnSpcReduction="20000"/>
          </a:bodyPr>
          <a:lstStyle/>
          <a:p>
            <a:pPr marL="0" indent="0">
              <a:buNone/>
            </a:pPr>
            <a:r>
              <a:rPr lang="en-GB" b="1" dirty="0"/>
              <a:t>1. Influenza incidence rate</a:t>
            </a:r>
          </a:p>
          <a:p>
            <a:r>
              <a:rPr lang="en-GB" b="1" dirty="0"/>
              <a:t>Scenario: </a:t>
            </a:r>
            <a:r>
              <a:rPr lang="en-GB" dirty="0"/>
              <a:t>In one year, </a:t>
            </a:r>
            <a:r>
              <a:rPr lang="en-GB" dirty="0">
                <a:solidFill>
                  <a:srgbClr val="FF0000"/>
                </a:solidFill>
              </a:rPr>
              <a:t>a town reports 300 new cases of influenza </a:t>
            </a:r>
            <a:r>
              <a:rPr lang="en-GB" dirty="0"/>
              <a:t>in a population of </a:t>
            </a:r>
            <a:r>
              <a:rPr lang="en-GB" dirty="0">
                <a:solidFill>
                  <a:schemeClr val="bg2">
                    <a:lumMod val="75000"/>
                  </a:schemeClr>
                </a:solidFill>
              </a:rPr>
              <a:t>20,000</a:t>
            </a:r>
            <a:r>
              <a:rPr lang="en-GB" dirty="0"/>
              <a:t> people.</a:t>
            </a:r>
          </a:p>
          <a:p>
            <a:r>
              <a:rPr lang="en-GB" dirty="0"/>
              <a:t>Calculation:</a:t>
            </a:r>
          </a:p>
          <a:p>
            <a:r>
              <a:rPr lang="en-GB" dirty="0"/>
              <a:t>Determine the number of new cases: 300</a:t>
            </a:r>
          </a:p>
          <a:p>
            <a:r>
              <a:rPr lang="en-GB" dirty="0"/>
              <a:t>Determine the population at risk: 20,000</a:t>
            </a:r>
          </a:p>
          <a:p>
            <a:r>
              <a:rPr lang="en-GB" dirty="0"/>
              <a:t>Calculate the incidence rate per 1,000 population:</a:t>
            </a:r>
          </a:p>
          <a:p>
            <a:r>
              <a:rPr lang="en-GB" b="1" dirty="0">
                <a:solidFill>
                  <a:schemeClr val="accent4">
                    <a:lumMod val="75000"/>
                  </a:schemeClr>
                </a:solidFill>
              </a:rPr>
              <a:t>Incidence Rate = (Number of New Cases / Population at Risk) × 1,000= </a:t>
            </a:r>
          </a:p>
          <a:p>
            <a:r>
              <a:rPr lang="en-GB" dirty="0"/>
              <a:t>(300 / 20,000) × 1,000= </a:t>
            </a:r>
            <a:r>
              <a:rPr lang="en-GB" dirty="0">
                <a:solidFill>
                  <a:srgbClr val="92D050"/>
                </a:solidFill>
              </a:rPr>
              <a:t>15 per 1,000 population</a:t>
            </a:r>
          </a:p>
        </p:txBody>
      </p:sp>
    </p:spTree>
    <p:extLst>
      <p:ext uri="{BB962C8B-B14F-4D97-AF65-F5344CB8AC3E}">
        <p14:creationId xmlns:p14="http://schemas.microsoft.com/office/powerpoint/2010/main" val="4340246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68BA7-0B58-4ECF-AFC9-BE3622399F60}"/>
              </a:ext>
            </a:extLst>
          </p:cNvPr>
          <p:cNvSpPr>
            <a:spLocks noGrp="1"/>
          </p:cNvSpPr>
          <p:nvPr>
            <p:ph type="title"/>
          </p:nvPr>
        </p:nvSpPr>
        <p:spPr/>
        <p:txBody>
          <a:bodyPr/>
          <a:lstStyle/>
          <a:p>
            <a:pPr algn="ctr"/>
            <a:r>
              <a:rPr lang="en-GB" b="1"/>
              <a:t>Morbidity</a:t>
            </a:r>
            <a:endParaRPr lang="en-GB"/>
          </a:p>
        </p:txBody>
      </p:sp>
      <p:sp>
        <p:nvSpPr>
          <p:cNvPr id="3" name="Content Placeholder 2">
            <a:extLst>
              <a:ext uri="{FF2B5EF4-FFF2-40B4-BE49-F238E27FC236}">
                <a16:creationId xmlns:a16="http://schemas.microsoft.com/office/drawing/2014/main" id="{8754E933-E8F7-45D3-ACEF-8C14A2789ECB}"/>
              </a:ext>
            </a:extLst>
          </p:cNvPr>
          <p:cNvSpPr>
            <a:spLocks noGrp="1"/>
          </p:cNvSpPr>
          <p:nvPr>
            <p:ph idx="1"/>
          </p:nvPr>
        </p:nvSpPr>
        <p:spPr>
          <a:xfrm>
            <a:off x="985421" y="1700808"/>
            <a:ext cx="7794595" cy="4007534"/>
          </a:xfrm>
        </p:spPr>
        <p:txBody>
          <a:bodyPr>
            <a:normAutofit fontScale="85000" lnSpcReduction="10000"/>
          </a:bodyPr>
          <a:lstStyle/>
          <a:p>
            <a:pPr>
              <a:lnSpc>
                <a:spcPct val="120000"/>
              </a:lnSpc>
              <a:buFont typeface="Wingdings" panose="05000000000000000000" pitchFamily="2" charset="2"/>
              <a:buChar char="Ø"/>
            </a:pPr>
            <a:r>
              <a:rPr lang="en-GB" dirty="0"/>
              <a:t>For acute or severe events</a:t>
            </a:r>
            <a:r>
              <a:rPr lang="en-GB" u="sng" dirty="0"/>
              <a:t>, incidence rates </a:t>
            </a:r>
            <a:r>
              <a:rPr lang="en-GB" dirty="0"/>
              <a:t>are in general target measures,</a:t>
            </a:r>
          </a:p>
          <a:p>
            <a:pPr>
              <a:lnSpc>
                <a:spcPct val="120000"/>
              </a:lnSpc>
              <a:buFont typeface="Wingdings" panose="05000000000000000000" pitchFamily="2" charset="2"/>
              <a:buChar char="Ø"/>
            </a:pPr>
            <a:r>
              <a:rPr lang="en-GB" dirty="0"/>
              <a:t>While for chronic conditions </a:t>
            </a:r>
            <a:r>
              <a:rPr lang="en-GB" u="sng" dirty="0"/>
              <a:t>incidence</a:t>
            </a:r>
            <a:r>
              <a:rPr lang="en-GB" dirty="0"/>
              <a:t> as well as </a:t>
            </a:r>
            <a:r>
              <a:rPr lang="en-GB" u="sng" dirty="0"/>
              <a:t>prevalence</a:t>
            </a:r>
            <a:r>
              <a:rPr lang="en-GB" dirty="0"/>
              <a:t> may be of interest. </a:t>
            </a:r>
          </a:p>
          <a:p>
            <a:pPr>
              <a:lnSpc>
                <a:spcPct val="120000"/>
              </a:lnSpc>
              <a:buFont typeface="Wingdings" panose="05000000000000000000" pitchFamily="2" charset="2"/>
              <a:buChar char="Ø"/>
            </a:pPr>
            <a:r>
              <a:rPr lang="en-GB" u="sng" dirty="0"/>
              <a:t>Incidence</a:t>
            </a:r>
            <a:r>
              <a:rPr lang="en-GB" dirty="0"/>
              <a:t> is used mostly for etiological research objectives; </a:t>
            </a:r>
          </a:p>
          <a:p>
            <a:pPr>
              <a:lnSpc>
                <a:spcPct val="120000"/>
              </a:lnSpc>
              <a:buFont typeface="Wingdings" panose="05000000000000000000" pitchFamily="2" charset="2"/>
              <a:buChar char="Ø"/>
            </a:pPr>
            <a:r>
              <a:rPr lang="en-GB" u="sng" dirty="0"/>
              <a:t>Attack rate </a:t>
            </a:r>
            <a:r>
              <a:rPr lang="en-GB" dirty="0"/>
              <a:t>and </a:t>
            </a:r>
            <a:r>
              <a:rPr lang="en-GB" u="sng" dirty="0"/>
              <a:t>prevalence </a:t>
            </a:r>
            <a:r>
              <a:rPr lang="en-GB" dirty="0"/>
              <a:t>are useful for hospital planning and for primary care. </a:t>
            </a:r>
          </a:p>
        </p:txBody>
      </p:sp>
    </p:spTree>
    <p:extLst>
      <p:ext uri="{BB962C8B-B14F-4D97-AF65-F5344CB8AC3E}">
        <p14:creationId xmlns:p14="http://schemas.microsoft.com/office/powerpoint/2010/main" val="3849637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AF91-FB13-46AE-BB40-05466D2E7EE8}"/>
              </a:ext>
            </a:extLst>
          </p:cNvPr>
          <p:cNvSpPr>
            <a:spLocks noGrp="1"/>
          </p:cNvSpPr>
          <p:nvPr>
            <p:ph type="ctrTitle"/>
          </p:nvPr>
        </p:nvSpPr>
        <p:spPr/>
        <p:txBody>
          <a:bodyPr>
            <a:normAutofit/>
          </a:bodyPr>
          <a:lstStyle/>
          <a:p>
            <a:pPr algn="ctr"/>
            <a:r>
              <a:rPr lang="en-GB" b="1" i="1" cap="none">
                <a:solidFill>
                  <a:schemeClr val="bg1"/>
                </a:solidFill>
              </a:rPr>
              <a:t>What is the case?</a:t>
            </a:r>
          </a:p>
        </p:txBody>
      </p:sp>
      <p:pic>
        <p:nvPicPr>
          <p:cNvPr id="3" name="Picture 2" descr="A picture containing vector graphics&#10;&#10;Description automatically generated">
            <a:extLst>
              <a:ext uri="{FF2B5EF4-FFF2-40B4-BE49-F238E27FC236}">
                <a16:creationId xmlns:a16="http://schemas.microsoft.com/office/drawing/2014/main" id="{23A171DD-B45F-454C-8A1D-D0192A79E95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3861048"/>
            <a:ext cx="1979712" cy="1800200"/>
          </a:xfrm>
          <a:prstGeom prst="rect">
            <a:avLst/>
          </a:prstGeom>
        </p:spPr>
      </p:pic>
    </p:spTree>
    <p:extLst>
      <p:ext uri="{BB962C8B-B14F-4D97-AF65-F5344CB8AC3E}">
        <p14:creationId xmlns:p14="http://schemas.microsoft.com/office/powerpoint/2010/main" val="8386177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686A8-8367-4B18-80D5-8258554B2357}"/>
              </a:ext>
            </a:extLst>
          </p:cNvPr>
          <p:cNvSpPr>
            <a:spLocks noGrp="1"/>
          </p:cNvSpPr>
          <p:nvPr>
            <p:ph type="title"/>
          </p:nvPr>
        </p:nvSpPr>
        <p:spPr>
          <a:xfrm>
            <a:off x="755576" y="548680"/>
            <a:ext cx="7886700" cy="1011108"/>
          </a:xfrm>
        </p:spPr>
        <p:txBody>
          <a:bodyPr/>
          <a:lstStyle/>
          <a:p>
            <a:r>
              <a:rPr lang="en-US" cap="none">
                <a:solidFill>
                  <a:schemeClr val="tx1"/>
                </a:solidFill>
              </a:rPr>
              <a:t>Case definition</a:t>
            </a:r>
            <a:endParaRPr lang="en-GB" cap="none">
              <a:solidFill>
                <a:schemeClr val="tx1"/>
              </a:solidFill>
            </a:endParaRPr>
          </a:p>
        </p:txBody>
      </p:sp>
      <p:sp>
        <p:nvSpPr>
          <p:cNvPr id="3" name="Content Placeholder 2">
            <a:extLst>
              <a:ext uri="{FF2B5EF4-FFF2-40B4-BE49-F238E27FC236}">
                <a16:creationId xmlns:a16="http://schemas.microsoft.com/office/drawing/2014/main" id="{AA4DC6D3-D750-44C7-9086-38ACFE7C272D}"/>
              </a:ext>
            </a:extLst>
          </p:cNvPr>
          <p:cNvSpPr>
            <a:spLocks noGrp="1"/>
          </p:cNvSpPr>
          <p:nvPr>
            <p:ph type="body" sz="quarter" idx="11"/>
          </p:nvPr>
        </p:nvSpPr>
        <p:spPr>
          <a:xfrm>
            <a:off x="3803324" y="1559788"/>
            <a:ext cx="5159511" cy="4119900"/>
          </a:xfrm>
        </p:spPr>
        <p:txBody>
          <a:bodyPr vert="horz" lIns="91440" tIns="45720" rIns="91440" bIns="45720" rtlCol="0" anchor="t">
            <a:normAutofit fontScale="85000" lnSpcReduction="10000"/>
          </a:bodyPr>
          <a:lstStyle/>
          <a:p>
            <a:pPr marL="9525" indent="0">
              <a:buNone/>
            </a:pPr>
            <a:endParaRPr lang="en-US" sz="2400" dirty="0"/>
          </a:p>
          <a:p>
            <a:pPr marL="9525" indent="0">
              <a:buNone/>
            </a:pPr>
            <a:r>
              <a:rPr lang="en-GB" sz="2400" dirty="0"/>
              <a:t>A set of uniformly applied criteria for determining whether a person should be identified as having a particular disease, injury, or other health condition. </a:t>
            </a:r>
          </a:p>
          <a:p>
            <a:pPr marL="9525" indent="0">
              <a:buNone/>
            </a:pPr>
            <a:endParaRPr lang="en-GB" sz="2400" dirty="0"/>
          </a:p>
          <a:p>
            <a:pPr marL="9525" indent="0">
              <a:buNone/>
            </a:pPr>
            <a:r>
              <a:rPr lang="en-GB" sz="2400" dirty="0"/>
              <a:t>In epidemiology, particularly for an outbreak investigation, a case definition specifies clinical criteria and details of time, place, and person (CDC, 2014). </a:t>
            </a:r>
          </a:p>
          <a:p>
            <a:pPr marL="9525" indent="0">
              <a:buNone/>
            </a:pPr>
            <a:endParaRPr lang="en-US" sz="2400" dirty="0"/>
          </a:p>
          <a:p>
            <a:pPr marL="9525" indent="0">
              <a:buNone/>
            </a:pPr>
            <a:r>
              <a:rPr lang="en-US" sz="2400" dirty="0"/>
              <a:t>Cases possess relatively clear characteristics which separate them from non-cases.</a:t>
            </a:r>
            <a:endParaRPr lang="en-GB" sz="2400" dirty="0"/>
          </a:p>
        </p:txBody>
      </p:sp>
      <p:pic>
        <p:nvPicPr>
          <p:cNvPr id="6" name="Picture 5">
            <a:extLst>
              <a:ext uri="{FF2B5EF4-FFF2-40B4-BE49-F238E27FC236}">
                <a16:creationId xmlns:a16="http://schemas.microsoft.com/office/drawing/2014/main" id="{5A8B8898-53B1-4F99-8BA6-6DAD37BEC71E}"/>
              </a:ext>
            </a:extLst>
          </p:cNvPr>
          <p:cNvPicPr>
            <a:picLocks noChangeAspect="1"/>
          </p:cNvPicPr>
          <p:nvPr/>
        </p:nvPicPr>
        <p:blipFill rotWithShape="1">
          <a:blip r:embed="rId2"/>
          <a:srcRect l="27951" t="43000" r="53937" b="30401"/>
          <a:stretch/>
        </p:blipFill>
        <p:spPr>
          <a:xfrm>
            <a:off x="1080036" y="2523637"/>
            <a:ext cx="2465114" cy="1672704"/>
          </a:xfrm>
          <a:prstGeom prst="rect">
            <a:avLst/>
          </a:prstGeom>
        </p:spPr>
      </p:pic>
    </p:spTree>
    <p:extLst>
      <p:ext uri="{BB962C8B-B14F-4D97-AF65-F5344CB8AC3E}">
        <p14:creationId xmlns:p14="http://schemas.microsoft.com/office/powerpoint/2010/main" val="880989437"/>
      </p:ext>
    </p:extLst>
  </p:cSld>
  <p:clrMapOvr>
    <a:masterClrMapping/>
  </p:clrMapOvr>
  <p:transition spd="slow">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 Placeholder 2">
                <a:extLst>
                  <a:ext uri="{FF2B5EF4-FFF2-40B4-BE49-F238E27FC236}">
                    <a16:creationId xmlns:a16="http://schemas.microsoft.com/office/drawing/2014/main" id="{5526B49E-027B-4F31-BC06-E7CED66EBAAA}"/>
                  </a:ext>
                </a:extLst>
              </p:cNvPr>
              <p:cNvSpPr>
                <a:spLocks noGrp="1"/>
              </p:cNvSpPr>
              <p:nvPr>
                <p:ph type="body" sz="quarter" idx="11"/>
              </p:nvPr>
            </p:nvSpPr>
            <p:spPr>
              <a:xfrm>
                <a:off x="539552" y="1192530"/>
                <a:ext cx="8496943" cy="4644020"/>
              </a:xfrm>
            </p:spPr>
            <p:txBody>
              <a:bodyPr>
                <a:normAutofit fontScale="92500"/>
              </a:bodyPr>
              <a:lstStyle/>
              <a:p>
                <a:pPr marL="9525" indent="0">
                  <a:lnSpc>
                    <a:spcPct val="110000"/>
                  </a:lnSpc>
                  <a:buFont typeface="Arial" charset="0"/>
                  <a:buNone/>
                  <a:defRPr/>
                </a:pPr>
                <a:r>
                  <a:rPr lang="en-US" sz="2600" dirty="0">
                    <a:solidFill>
                      <a:schemeClr val="tx1"/>
                    </a:solidFill>
                  </a:rPr>
                  <a:t>It is the number of </a:t>
                </a:r>
                <a:r>
                  <a:rPr lang="en-US" sz="2600" b="1" i="1" dirty="0">
                    <a:solidFill>
                      <a:schemeClr val="tx1"/>
                    </a:solidFill>
                  </a:rPr>
                  <a:t>new cases </a:t>
                </a:r>
                <a:r>
                  <a:rPr lang="en-US" sz="2600" dirty="0">
                    <a:solidFill>
                      <a:schemeClr val="tx1"/>
                    </a:solidFill>
                  </a:rPr>
                  <a:t>with the outcome DURING A SPECIFIED TIME PERIOD.</a:t>
                </a:r>
              </a:p>
              <a:p>
                <a:pPr marL="9525" indent="0">
                  <a:lnSpc>
                    <a:spcPct val="110000"/>
                  </a:lnSpc>
                  <a:buFont typeface="Arial" charset="0"/>
                  <a:buNone/>
                  <a:defRPr/>
                </a:pPr>
                <a:r>
                  <a:rPr lang="en-US" sz="2600" dirty="0">
                    <a:solidFill>
                      <a:schemeClr val="tx1"/>
                    </a:solidFill>
                  </a:rPr>
                  <a:t>Often expressed as “per 100,000 population per year.”</a:t>
                </a:r>
              </a:p>
              <a:p>
                <a:pPr marL="9525" indent="0">
                  <a:lnSpc>
                    <a:spcPct val="110000"/>
                  </a:lnSpc>
                  <a:buFont typeface="Arial" charset="0"/>
                  <a:buNone/>
                  <a:defRPr/>
                </a:pPr>
                <a:r>
                  <a:rPr lang="en-US" sz="2600" dirty="0">
                    <a:solidFill>
                      <a:schemeClr val="tx1"/>
                    </a:solidFill>
                  </a:rPr>
                  <a:t>The probability of developing the disease in the stated time period</a:t>
                </a:r>
              </a:p>
              <a:p>
                <a:pPr marL="9525" indent="0">
                  <a:lnSpc>
                    <a:spcPct val="110000"/>
                  </a:lnSpc>
                  <a:buFont typeface="Arial" charset="0"/>
                  <a:buNone/>
                  <a:defRPr/>
                </a:pPr>
                <a:endParaRPr lang="en-US" sz="2600" dirty="0">
                  <a:solidFill>
                    <a:schemeClr val="tx1"/>
                  </a:solidFill>
                </a:endParaRPr>
              </a:p>
              <a:p>
                <a:pPr marL="9525" indent="0">
                  <a:lnSpc>
                    <a:spcPct val="110000"/>
                  </a:lnSpc>
                  <a:buFont typeface="Arial" charset="0"/>
                  <a:buNone/>
                  <a:defRPr/>
                </a:pPr>
                <a:r>
                  <a:rPr lang="en-US" sz="2600" dirty="0">
                    <a:solidFill>
                      <a:schemeClr val="tx1"/>
                    </a:solidFill>
                  </a:rPr>
                  <a:t>Incidence =  </a:t>
                </a:r>
                <a14:m>
                  <m:oMath xmlns:m="http://schemas.openxmlformats.org/officeDocument/2006/math">
                    <m:f>
                      <m:fPr>
                        <m:ctrlPr>
                          <a:rPr lang="en-US" sz="2600" i="1" smtClean="0">
                            <a:solidFill>
                              <a:schemeClr val="tx1"/>
                            </a:solidFill>
                            <a:latin typeface="Cambria Math" panose="02040503050406030204" pitchFamily="18" charset="0"/>
                          </a:rPr>
                        </m:ctrlPr>
                      </m:fPr>
                      <m:num>
                        <m:r>
                          <a:rPr lang="en-US" sz="2600" b="0" i="1" smtClean="0">
                            <a:solidFill>
                              <a:schemeClr val="tx1"/>
                            </a:solidFill>
                            <a:latin typeface="Cambria Math" panose="02040503050406030204" pitchFamily="18" charset="0"/>
                          </a:rPr>
                          <m:t>𝑛𝑢𝑚𝑏𝑒𝑟</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𝑜𝑓</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𝑛𝑒𝑤</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𝑐𝑎𝑠𝑒𝑠</m:t>
                        </m:r>
                      </m:num>
                      <m:den>
                        <m:r>
                          <a:rPr lang="en-US" sz="2600" b="0" i="1" smtClean="0">
                            <a:solidFill>
                              <a:schemeClr val="tx1"/>
                            </a:solidFill>
                            <a:latin typeface="Cambria Math" panose="02040503050406030204" pitchFamily="18" charset="0"/>
                          </a:rPr>
                          <m:t>𝑛𝑢𝑚𝑏𝑒𝑟</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𝑜𝑓</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𝑑𝑖𝑠𝑒𝑎𝑠𝑒</m:t>
                        </m:r>
                        <m:r>
                          <a:rPr lang="en-US" sz="2600" b="0" i="1" smtClean="0">
                            <a:solidFill>
                              <a:schemeClr val="tx1"/>
                            </a:solidFill>
                            <a:latin typeface="Cambria Math" panose="02040503050406030204" pitchFamily="18" charset="0"/>
                          </a:rPr>
                          <m:t>−</m:t>
                        </m:r>
                        <m:r>
                          <a:rPr lang="en-US" sz="2600" b="0" i="1" smtClean="0">
                            <a:solidFill>
                              <a:schemeClr val="tx1"/>
                            </a:solidFill>
                            <a:latin typeface="Cambria Math" panose="02040503050406030204" pitchFamily="18" charset="0"/>
                          </a:rPr>
                          <m:t>𝑓𝑟𝑒𝑒</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𝑝𝑒𝑟𝑠𝑜𝑛𝑠</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𝑎𝑡</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𝑡h𝑒</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𝑏𝑒𝑔𝑖𝑛𝑛𝑖𝑛𝑔</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𝑜𝑓</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𝑡h𝑎𝑡</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𝑡𝑖𝑚𝑒</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𝑝𝑒𝑟𝑖𝑜𝑑</m:t>
                        </m:r>
                      </m:den>
                    </m:f>
                  </m:oMath>
                </a14:m>
                <a:r>
                  <a:rPr lang="en-US" sz="2600" dirty="0">
                    <a:solidFill>
                      <a:schemeClr val="tx1"/>
                    </a:solidFill>
                  </a:rPr>
                  <a:t> </a:t>
                </a:r>
              </a:p>
              <a:p>
                <a:pPr>
                  <a:lnSpc>
                    <a:spcPct val="110000"/>
                  </a:lnSpc>
                  <a:buFont typeface="Arial" charset="0"/>
                  <a:buChar char="•"/>
                  <a:defRPr/>
                </a:pPr>
                <a:endParaRPr lang="en-US" sz="2600" dirty="0">
                  <a:solidFill>
                    <a:schemeClr val="tx1"/>
                  </a:solidFill>
                </a:endParaRPr>
              </a:p>
              <a:p>
                <a:pPr marL="9525" indent="0">
                  <a:lnSpc>
                    <a:spcPct val="110000"/>
                  </a:lnSpc>
                  <a:buFont typeface="Arial" charset="0"/>
                  <a:buNone/>
                  <a:defRPr/>
                </a:pPr>
                <a:endParaRPr lang="en-GB" sz="2800" dirty="0">
                  <a:solidFill>
                    <a:schemeClr val="tx1"/>
                  </a:solidFill>
                  <a:latin typeface="Palatino Linotype" panose="02040502050505030304" pitchFamily="18" charset="0"/>
                </a:endParaRPr>
              </a:p>
              <a:p>
                <a:pPr marL="9525" indent="0">
                  <a:lnSpc>
                    <a:spcPct val="110000"/>
                  </a:lnSpc>
                  <a:buFont typeface="Arial" charset="0"/>
                  <a:buNone/>
                  <a:defRPr/>
                </a:pPr>
                <a:endParaRPr lang="en-US" sz="2800" dirty="0">
                  <a:solidFill>
                    <a:schemeClr val="tx1"/>
                  </a:solidFill>
                  <a:latin typeface="Palatino Linotype" panose="02040502050505030304" pitchFamily="18" charset="0"/>
                </a:endParaRPr>
              </a:p>
              <a:p>
                <a:pPr>
                  <a:lnSpc>
                    <a:spcPct val="110000"/>
                  </a:lnSpc>
                  <a:buFont typeface="Arial" charset="0"/>
                  <a:buChar char="•"/>
                  <a:defRPr/>
                </a:pPr>
                <a:endParaRPr lang="en-US" sz="2800" dirty="0">
                  <a:solidFill>
                    <a:schemeClr val="tx1"/>
                  </a:solidFill>
                  <a:latin typeface="Palatino Linotype" panose="02040502050505030304" pitchFamily="18" charset="0"/>
                </a:endParaRPr>
              </a:p>
              <a:p>
                <a:pPr marL="9525" indent="0">
                  <a:lnSpc>
                    <a:spcPct val="110000"/>
                  </a:lnSpc>
                  <a:buFont typeface="Arial" charset="0"/>
                  <a:buNone/>
                  <a:defRPr/>
                </a:pPr>
                <a:endParaRPr lang="en-GB" sz="2800" dirty="0">
                  <a:solidFill>
                    <a:schemeClr val="tx1"/>
                  </a:solidFill>
                  <a:latin typeface="Palatino Linotype" panose="02040502050505030304" pitchFamily="18" charset="0"/>
                </a:endParaRPr>
              </a:p>
              <a:p>
                <a:pPr marL="9525" indent="0">
                  <a:lnSpc>
                    <a:spcPct val="110000"/>
                  </a:lnSpc>
                  <a:buFont typeface="Arial" charset="0"/>
                  <a:buNone/>
                  <a:defRPr/>
                </a:pPr>
                <a:endParaRPr lang="en-GB" sz="2800" dirty="0">
                  <a:solidFill>
                    <a:schemeClr val="tx1"/>
                  </a:solidFill>
                  <a:latin typeface="Palatino Linotype" panose="02040502050505030304" pitchFamily="18" charset="0"/>
                </a:endParaRPr>
              </a:p>
            </p:txBody>
          </p:sp>
        </mc:Choice>
        <mc:Fallback xmlns="">
          <p:sp>
            <p:nvSpPr>
              <p:cNvPr id="3" name="Text Placeholder 2">
                <a:extLst>
                  <a:ext uri="{FF2B5EF4-FFF2-40B4-BE49-F238E27FC236}">
                    <a16:creationId xmlns:a16="http://schemas.microsoft.com/office/drawing/2014/main" id="{5526B49E-027B-4F31-BC06-E7CED66EBAAA}"/>
                  </a:ext>
                </a:extLst>
              </p:cNvPr>
              <p:cNvSpPr>
                <a:spLocks noGrp="1" noRot="1" noChangeAspect="1" noMove="1" noResize="1" noEditPoints="1" noAdjustHandles="1" noChangeArrowheads="1" noChangeShapeType="1" noTextEdit="1"/>
              </p:cNvSpPr>
              <p:nvPr>
                <p:ph type="body" sz="quarter" idx="11"/>
              </p:nvPr>
            </p:nvSpPr>
            <p:spPr>
              <a:xfrm>
                <a:off x="539552" y="1192530"/>
                <a:ext cx="8496943" cy="4644020"/>
              </a:xfrm>
              <a:blipFill>
                <a:blip r:embed="rId2"/>
                <a:stretch>
                  <a:fillRect l="-2082" t="-1840"/>
                </a:stretch>
              </a:blipFill>
            </p:spPr>
            <p:txBody>
              <a:bodyPr/>
              <a:lstStyle/>
              <a:p>
                <a:r>
                  <a:rPr lang="en-GB">
                    <a:noFill/>
                  </a:rPr>
                  <a:t> </a:t>
                </a:r>
              </a:p>
            </p:txBody>
          </p:sp>
        </mc:Fallback>
      </mc:AlternateContent>
      <p:sp>
        <p:nvSpPr>
          <p:cNvPr id="2" name="Title 1">
            <a:extLst>
              <a:ext uri="{FF2B5EF4-FFF2-40B4-BE49-F238E27FC236}">
                <a16:creationId xmlns:a16="http://schemas.microsoft.com/office/drawing/2014/main" id="{5719885A-729F-4715-8018-75649CE64012}"/>
              </a:ext>
            </a:extLst>
          </p:cNvPr>
          <p:cNvSpPr>
            <a:spLocks noGrp="1"/>
          </p:cNvSpPr>
          <p:nvPr>
            <p:ph type="title"/>
          </p:nvPr>
        </p:nvSpPr>
        <p:spPr>
          <a:xfrm>
            <a:off x="755576" y="188640"/>
            <a:ext cx="7886700" cy="1011108"/>
          </a:xfrm>
        </p:spPr>
        <p:txBody>
          <a:bodyPr/>
          <a:lstStyle/>
          <a:p>
            <a:r>
              <a:rPr lang="en-US" b="1">
                <a:solidFill>
                  <a:schemeClr val="tx1"/>
                </a:solidFill>
              </a:rPr>
              <a:t>Incidence</a:t>
            </a:r>
            <a:endParaRPr lang="en-GB" b="1">
              <a:solidFill>
                <a:schemeClr val="tx1"/>
              </a:solidFill>
            </a:endParaRP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E76B6-5AC4-DBD7-CA5A-3481CAAFB27A}"/>
              </a:ext>
            </a:extLst>
          </p:cNvPr>
          <p:cNvSpPr>
            <a:spLocks noGrp="1"/>
          </p:cNvSpPr>
          <p:nvPr>
            <p:ph type="title"/>
          </p:nvPr>
        </p:nvSpPr>
        <p:spPr/>
        <p:txBody>
          <a:bodyPr/>
          <a:lstStyle/>
          <a:p>
            <a:r>
              <a:rPr lang="en-US" b="1">
                <a:solidFill>
                  <a:schemeClr val="tx1"/>
                </a:solidFill>
              </a:rPr>
              <a:t>Incidence</a:t>
            </a:r>
            <a:endParaRPr lang="en-GB"/>
          </a:p>
        </p:txBody>
      </p:sp>
      <p:sp>
        <p:nvSpPr>
          <p:cNvPr id="3" name="Content Placeholder 2">
            <a:extLst>
              <a:ext uri="{FF2B5EF4-FFF2-40B4-BE49-F238E27FC236}">
                <a16:creationId xmlns:a16="http://schemas.microsoft.com/office/drawing/2014/main" id="{169287F2-1E52-DFAF-B152-C8E32B6E6CE3}"/>
              </a:ext>
            </a:extLst>
          </p:cNvPr>
          <p:cNvSpPr>
            <a:spLocks noGrp="1"/>
          </p:cNvSpPr>
          <p:nvPr>
            <p:ph idx="1"/>
          </p:nvPr>
        </p:nvSpPr>
        <p:spPr/>
        <p:txBody>
          <a:bodyPr>
            <a:normAutofit fontScale="85000" lnSpcReduction="10000"/>
          </a:bodyPr>
          <a:lstStyle/>
          <a:p>
            <a:pPr>
              <a:lnSpc>
                <a:spcPct val="110000"/>
              </a:lnSpc>
              <a:buFont typeface="Wingdings" panose="05000000000000000000" pitchFamily="2" charset="2"/>
              <a:buChar char="Ø"/>
            </a:pPr>
            <a:r>
              <a:rPr lang="en-GB" dirty="0"/>
              <a:t>Incidence may be estimated through the follow-up of a population enrolled in a cohort or </a:t>
            </a:r>
          </a:p>
          <a:p>
            <a:pPr>
              <a:lnSpc>
                <a:spcPct val="110000"/>
              </a:lnSpc>
              <a:buFont typeface="Wingdings" panose="05000000000000000000" pitchFamily="2" charset="2"/>
              <a:buChar char="Ø"/>
            </a:pPr>
            <a:r>
              <a:rPr lang="en-GB" dirty="0"/>
              <a:t>the identification of new events in a dynamic population. </a:t>
            </a:r>
          </a:p>
          <a:p>
            <a:pPr>
              <a:lnSpc>
                <a:spcPct val="110000"/>
              </a:lnSpc>
              <a:buFont typeface="Wingdings" panose="05000000000000000000" pitchFamily="2" charset="2"/>
              <a:buChar char="Ø"/>
            </a:pPr>
            <a:r>
              <a:rPr lang="en-GB" dirty="0"/>
              <a:t>It can be obtained using longitudinal studies or disease registers, when it is possible to eliminate those who have already experienced an event.</a:t>
            </a:r>
          </a:p>
        </p:txBody>
      </p:sp>
    </p:spTree>
    <p:extLst>
      <p:ext uri="{BB962C8B-B14F-4D97-AF65-F5344CB8AC3E}">
        <p14:creationId xmlns:p14="http://schemas.microsoft.com/office/powerpoint/2010/main" val="762316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686A8-8367-4B18-80D5-8258554B2357}"/>
              </a:ext>
            </a:extLst>
          </p:cNvPr>
          <p:cNvSpPr>
            <a:spLocks noGrp="1"/>
          </p:cNvSpPr>
          <p:nvPr>
            <p:ph type="title"/>
          </p:nvPr>
        </p:nvSpPr>
        <p:spPr>
          <a:xfrm>
            <a:off x="884780" y="43126"/>
            <a:ext cx="7886700" cy="1011108"/>
          </a:xfrm>
        </p:spPr>
        <p:txBody>
          <a:bodyPr>
            <a:noAutofit/>
          </a:bodyPr>
          <a:lstStyle/>
          <a:p>
            <a:r>
              <a:rPr lang="en-US" sz="4400" b="1" cap="none">
                <a:solidFill>
                  <a:schemeClr val="tx1"/>
                </a:solidFill>
              </a:rPr>
              <a:t>Prevalence</a:t>
            </a:r>
            <a:r>
              <a:rPr lang="en-US" sz="4400" cap="none">
                <a:solidFill>
                  <a:schemeClr val="tx1"/>
                </a:solidFill>
                <a:latin typeface="Palatino Linotype" panose="02040502050505030304" pitchFamily="18" charset="0"/>
              </a:rPr>
              <a:t> </a:t>
            </a:r>
            <a:endParaRPr lang="en-GB" sz="4400" cap="none">
              <a:solidFill>
                <a:schemeClr val="tx1"/>
              </a:solidFill>
              <a:latin typeface="Palatino Linotype" panose="02040502050505030304" pitchFamily="18" charset="0"/>
            </a:endParaRP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AA4DC6D3-D750-44C7-9086-38ACFE7C272D}"/>
                  </a:ext>
                </a:extLst>
              </p:cNvPr>
              <p:cNvSpPr>
                <a:spLocks noGrp="1"/>
              </p:cNvSpPr>
              <p:nvPr>
                <p:ph type="body" sz="quarter" idx="11"/>
              </p:nvPr>
            </p:nvSpPr>
            <p:spPr>
              <a:xfrm>
                <a:off x="884780" y="1268760"/>
                <a:ext cx="7632849" cy="4608512"/>
              </a:xfrm>
            </p:spPr>
            <p:txBody>
              <a:bodyPr>
                <a:normAutofit fontScale="92500"/>
              </a:bodyPr>
              <a:lstStyle/>
              <a:p>
                <a:pPr marL="9525" indent="0">
                  <a:buNone/>
                </a:pPr>
                <a:r>
                  <a:rPr lang="en-US" sz="3200">
                    <a:solidFill>
                      <a:schemeClr val="tx1"/>
                    </a:solidFill>
                  </a:rPr>
                  <a:t>The proportion of both </a:t>
                </a:r>
                <a:r>
                  <a:rPr lang="en-US" sz="3200" b="1" i="1">
                    <a:solidFill>
                      <a:schemeClr val="tx1"/>
                    </a:solidFill>
                  </a:rPr>
                  <a:t>old</a:t>
                </a:r>
                <a:r>
                  <a:rPr lang="en-US" sz="3200">
                    <a:solidFill>
                      <a:schemeClr val="tx1"/>
                    </a:solidFill>
                  </a:rPr>
                  <a:t> and </a:t>
                </a:r>
                <a:r>
                  <a:rPr lang="en-US" sz="3200" b="1" i="1">
                    <a:solidFill>
                      <a:schemeClr val="tx1"/>
                    </a:solidFill>
                  </a:rPr>
                  <a:t>new </a:t>
                </a:r>
                <a:r>
                  <a:rPr lang="en-US" sz="3200" i="1">
                    <a:solidFill>
                      <a:schemeClr val="tx1"/>
                    </a:solidFill>
                  </a:rPr>
                  <a:t>cases</a:t>
                </a:r>
                <a:r>
                  <a:rPr lang="en-US" sz="3200" b="1" i="1">
                    <a:solidFill>
                      <a:schemeClr val="tx1"/>
                    </a:solidFill>
                  </a:rPr>
                  <a:t> </a:t>
                </a:r>
                <a:r>
                  <a:rPr lang="en-US" sz="3200">
                    <a:solidFill>
                      <a:schemeClr val="tx1"/>
                    </a:solidFill>
                  </a:rPr>
                  <a:t>in a population AT ONE POINT IN TIME</a:t>
                </a:r>
              </a:p>
              <a:p>
                <a:pPr marL="9525" indent="0">
                  <a:buNone/>
                </a:pPr>
                <a:endParaRPr lang="en-US" sz="3200">
                  <a:solidFill>
                    <a:schemeClr val="tx1"/>
                  </a:solidFill>
                </a:endParaRPr>
              </a:p>
              <a:p>
                <a:pPr marL="9525" indent="0">
                  <a:buNone/>
                </a:pPr>
                <a:r>
                  <a:rPr lang="en-US" sz="3200">
                    <a:solidFill>
                      <a:schemeClr val="tx1"/>
                    </a:solidFill>
                  </a:rPr>
                  <a:t>Often expressed as a percentage</a:t>
                </a:r>
              </a:p>
              <a:p>
                <a:pPr marL="9525" indent="0">
                  <a:buNone/>
                </a:pPr>
                <a:endParaRPr lang="en-US" sz="3200">
                  <a:solidFill>
                    <a:schemeClr val="tx1"/>
                  </a:solidFill>
                </a:endParaRPr>
              </a:p>
              <a:p>
                <a:pPr marL="9525" indent="0">
                  <a:buNone/>
                </a:pPr>
                <a:r>
                  <a:rPr lang="en-US" sz="3200">
                    <a:solidFill>
                      <a:schemeClr val="tx1"/>
                    </a:solidFill>
                  </a:rPr>
                  <a:t>Prevalence = </a:t>
                </a:r>
                <a14:m>
                  <m:oMath xmlns:m="http://schemas.openxmlformats.org/officeDocument/2006/math">
                    <m:f>
                      <m:fPr>
                        <m:ctrlPr>
                          <a:rPr lang="en-US" sz="3200" i="1" smtClean="0">
                            <a:solidFill>
                              <a:schemeClr val="tx1"/>
                            </a:solidFill>
                            <a:latin typeface="Cambria Math" panose="02040503050406030204" pitchFamily="18" charset="0"/>
                          </a:rPr>
                        </m:ctrlPr>
                      </m:fPr>
                      <m:num>
                        <m:r>
                          <a:rPr lang="en-US" sz="3200" b="0" i="1" smtClean="0">
                            <a:solidFill>
                              <a:schemeClr val="tx1"/>
                            </a:solidFill>
                            <a:latin typeface="Cambria Math" panose="02040503050406030204" pitchFamily="18" charset="0"/>
                          </a:rPr>
                          <m:t>𝑁𝑢𝑚𝑏𝑒𝑟</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𝑜𝑓</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𝑐𝑎𝑠𝑒𝑠</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𝑜𝑙𝑑</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𝑎𝑛𝑑</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𝑛𝑒𝑤</m:t>
                        </m:r>
                        <m:r>
                          <a:rPr lang="en-US" sz="3200" b="0" i="1" smtClean="0">
                            <a:solidFill>
                              <a:schemeClr val="tx1"/>
                            </a:solidFill>
                            <a:latin typeface="Cambria Math" panose="02040503050406030204" pitchFamily="18" charset="0"/>
                          </a:rPr>
                          <m:t>)</m:t>
                        </m:r>
                      </m:num>
                      <m:den>
                        <m:r>
                          <a:rPr lang="en-US" sz="3200" b="0" i="1" smtClean="0">
                            <a:solidFill>
                              <a:schemeClr val="tx1"/>
                            </a:solidFill>
                            <a:latin typeface="Cambria Math" panose="02040503050406030204" pitchFamily="18" charset="0"/>
                          </a:rPr>
                          <m:t>𝑇𝑜𝑡𝑎𝑙</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𝑛𝑢𝑚𝑏𝑒𝑟</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𝑜𝑓</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𝑝𝑒𝑜𝑝𝑙𝑒</m:t>
                        </m:r>
                        <m:r>
                          <a:rPr lang="en-US" sz="3200" b="0" i="1" smtClean="0">
                            <a:solidFill>
                              <a:schemeClr val="tx1"/>
                            </a:solidFill>
                            <a:latin typeface="Cambria Math" panose="02040503050406030204" pitchFamily="18" charset="0"/>
                          </a:rPr>
                          <m:t> </m:t>
                        </m:r>
                      </m:den>
                    </m:f>
                  </m:oMath>
                </a14:m>
                <a:endParaRPr lang="en-US" sz="3200">
                  <a:solidFill>
                    <a:schemeClr val="tx1"/>
                  </a:solidFill>
                </a:endParaRPr>
              </a:p>
              <a:p>
                <a:pPr marL="0" indent="0">
                  <a:buNone/>
                </a:pPr>
                <a:endParaRPr lang="en-GB" sz="3200">
                  <a:solidFill>
                    <a:schemeClr val="tx1"/>
                  </a:solidFill>
                  <a:latin typeface="Palatino Linotype" panose="02040502050505030304" pitchFamily="18" charset="0"/>
                </a:endParaRPr>
              </a:p>
            </p:txBody>
          </p:sp>
        </mc:Choice>
        <mc:Fallback xmlns="">
          <p:sp>
            <p:nvSpPr>
              <p:cNvPr id="3" name="Content Placeholder 2">
                <a:extLst>
                  <a:ext uri="{FF2B5EF4-FFF2-40B4-BE49-F238E27FC236}">
                    <a16:creationId xmlns:a16="http://schemas.microsoft.com/office/drawing/2014/main" id="{AA4DC6D3-D750-44C7-9086-38ACFE7C272D}"/>
                  </a:ext>
                </a:extLst>
              </p:cNvPr>
              <p:cNvSpPr>
                <a:spLocks noGrp="1" noRot="1" noChangeAspect="1" noMove="1" noResize="1" noEditPoints="1" noAdjustHandles="1" noChangeArrowheads="1" noChangeShapeType="1" noTextEdit="1"/>
              </p:cNvSpPr>
              <p:nvPr>
                <p:ph type="body" sz="quarter" idx="11"/>
              </p:nvPr>
            </p:nvSpPr>
            <p:spPr>
              <a:xfrm>
                <a:off x="884780" y="1268760"/>
                <a:ext cx="7632849" cy="4608512"/>
              </a:xfrm>
              <a:blipFill>
                <a:blip r:embed="rId2"/>
                <a:stretch>
                  <a:fillRect l="-2875" t="-2646" r="-2955"/>
                </a:stretch>
              </a:blipFill>
            </p:spPr>
            <p:txBody>
              <a:bodyPr/>
              <a:lstStyle/>
              <a:p>
                <a:r>
                  <a:rPr lang="en-US">
                    <a:noFill/>
                  </a:rPr>
                  <a:t> </a:t>
                </a:r>
              </a:p>
            </p:txBody>
          </p:sp>
        </mc:Fallback>
      </mc:AlternateContent>
    </p:spTree>
    <p:extLst>
      <p:ext uri="{BB962C8B-B14F-4D97-AF65-F5344CB8AC3E}">
        <p14:creationId xmlns:p14="http://schemas.microsoft.com/office/powerpoint/2010/main" val="1982787019"/>
      </p:ext>
    </p:extLst>
  </p:cSld>
  <p:clrMapOvr>
    <a:masterClrMapping/>
  </p:clrMapOvr>
  <p:transition spd="slow">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8F927-F3E9-C2AD-998D-F53AE8224DDD}"/>
              </a:ext>
            </a:extLst>
          </p:cNvPr>
          <p:cNvSpPr>
            <a:spLocks noGrp="1"/>
          </p:cNvSpPr>
          <p:nvPr>
            <p:ph type="title"/>
          </p:nvPr>
        </p:nvSpPr>
        <p:spPr/>
        <p:txBody>
          <a:bodyPr/>
          <a:lstStyle/>
          <a:p>
            <a:r>
              <a:rPr lang="en-US" sz="4400" b="1" cap="none">
                <a:solidFill>
                  <a:schemeClr val="tx1"/>
                </a:solidFill>
              </a:rPr>
              <a:t>Prevalence and </a:t>
            </a:r>
            <a:r>
              <a:rPr lang="en-US" b="1">
                <a:solidFill>
                  <a:schemeClr val="tx1"/>
                </a:solidFill>
              </a:rPr>
              <a:t>Incidence.</a:t>
            </a:r>
            <a:r>
              <a:rPr lang="en-US" sz="4400" cap="none">
                <a:solidFill>
                  <a:schemeClr val="tx1"/>
                </a:solidFill>
              </a:rPr>
              <a:t> </a:t>
            </a:r>
            <a:endParaRPr lang="en-GB"/>
          </a:p>
        </p:txBody>
      </p:sp>
      <p:sp>
        <p:nvSpPr>
          <p:cNvPr id="3" name="Content Placeholder 2">
            <a:extLst>
              <a:ext uri="{FF2B5EF4-FFF2-40B4-BE49-F238E27FC236}">
                <a16:creationId xmlns:a16="http://schemas.microsoft.com/office/drawing/2014/main" id="{F73369D8-3182-739F-23E3-EB84D779EBC4}"/>
              </a:ext>
            </a:extLst>
          </p:cNvPr>
          <p:cNvSpPr>
            <a:spLocks noGrp="1"/>
          </p:cNvSpPr>
          <p:nvPr>
            <p:ph idx="1"/>
          </p:nvPr>
        </p:nvSpPr>
        <p:spPr/>
        <p:txBody>
          <a:bodyPr>
            <a:normAutofit fontScale="77500" lnSpcReduction="20000"/>
          </a:bodyPr>
          <a:lstStyle/>
          <a:p>
            <a:pPr marL="0" indent="0">
              <a:buNone/>
            </a:pPr>
            <a:r>
              <a:rPr lang="en-GB" b="1" dirty="0"/>
              <a:t>Incidence rate: </a:t>
            </a:r>
            <a:r>
              <a:rPr lang="en-GB" dirty="0"/>
              <a:t>The number of people developing a disease (</a:t>
            </a:r>
            <a:r>
              <a:rPr lang="en-GB" i="1" dirty="0"/>
              <a:t>new cases of disease</a:t>
            </a:r>
            <a:r>
              <a:rPr lang="en-GB" dirty="0"/>
              <a:t>) over a specific period. e.g. </a:t>
            </a:r>
            <a:r>
              <a:rPr lang="en-US" dirty="0"/>
              <a:t>There are around </a:t>
            </a:r>
            <a:r>
              <a:rPr lang="en-US" dirty="0">
                <a:solidFill>
                  <a:srgbClr val="FF0000"/>
                </a:solidFill>
              </a:rPr>
              <a:t>55,900 new breast cancer cases </a:t>
            </a:r>
            <a:r>
              <a:rPr lang="en-US" dirty="0"/>
              <a:t>in the UK </a:t>
            </a:r>
            <a:r>
              <a:rPr lang="en-US" dirty="0">
                <a:solidFill>
                  <a:srgbClr val="FF0000"/>
                </a:solidFill>
              </a:rPr>
              <a:t>every year</a:t>
            </a:r>
            <a:r>
              <a:rPr lang="en-US" dirty="0"/>
              <a:t>, that's more than </a:t>
            </a:r>
            <a:r>
              <a:rPr lang="en-US" dirty="0">
                <a:solidFill>
                  <a:schemeClr val="accent3"/>
                </a:solidFill>
              </a:rPr>
              <a:t>150 every day </a:t>
            </a:r>
            <a:r>
              <a:rPr lang="en-US" dirty="0"/>
              <a:t>(2016-2018) (Cancer Research UK, </a:t>
            </a:r>
            <a:r>
              <a:rPr lang="en-US" dirty="0" err="1"/>
              <a:t>n.d</a:t>
            </a:r>
            <a:r>
              <a:rPr lang="en-US" dirty="0"/>
              <a:t>).</a:t>
            </a:r>
          </a:p>
          <a:p>
            <a:pPr marL="0" indent="0">
              <a:lnSpc>
                <a:spcPct val="120000"/>
              </a:lnSpc>
              <a:buNone/>
            </a:pPr>
            <a:r>
              <a:rPr lang="en-GB" b="1" dirty="0"/>
              <a:t>Prevalence rate: </a:t>
            </a:r>
            <a:r>
              <a:rPr lang="en-GB" dirty="0"/>
              <a:t>The number of </a:t>
            </a:r>
            <a:r>
              <a:rPr lang="en-GB" b="1" i="1" dirty="0"/>
              <a:t>new </a:t>
            </a:r>
            <a:r>
              <a:rPr lang="en-GB" i="1" dirty="0"/>
              <a:t>and </a:t>
            </a:r>
            <a:r>
              <a:rPr lang="en-GB" b="1" i="1" dirty="0"/>
              <a:t>old cases </a:t>
            </a:r>
            <a:r>
              <a:rPr lang="en-GB" dirty="0"/>
              <a:t>of disease/condition in a population at a specific time. OR</a:t>
            </a:r>
          </a:p>
          <a:p>
            <a:pPr marL="0" indent="0">
              <a:lnSpc>
                <a:spcPct val="120000"/>
              </a:lnSpc>
              <a:buNone/>
            </a:pPr>
            <a:r>
              <a:rPr lang="en-GB" dirty="0"/>
              <a:t>The proportion of </a:t>
            </a:r>
            <a:r>
              <a:rPr lang="en-GB" dirty="0">
                <a:solidFill>
                  <a:srgbClr val="FF0000"/>
                </a:solidFill>
              </a:rPr>
              <a:t>persons with the disease </a:t>
            </a:r>
            <a:r>
              <a:rPr lang="en-GB" dirty="0"/>
              <a:t>in a population </a:t>
            </a:r>
            <a:r>
              <a:rPr lang="en-GB" dirty="0">
                <a:solidFill>
                  <a:schemeClr val="accent4"/>
                </a:solidFill>
              </a:rPr>
              <a:t>per 100 </a:t>
            </a:r>
            <a:r>
              <a:rPr lang="en-GB" dirty="0"/>
              <a:t>or </a:t>
            </a:r>
            <a:r>
              <a:rPr lang="en-GB" dirty="0">
                <a:solidFill>
                  <a:schemeClr val="accent4"/>
                </a:solidFill>
              </a:rPr>
              <a:t>per 1000 </a:t>
            </a:r>
            <a:r>
              <a:rPr lang="en-GB" dirty="0"/>
              <a:t>at a particular time.</a:t>
            </a:r>
          </a:p>
          <a:p>
            <a:endParaRPr lang="en-GB" dirty="0"/>
          </a:p>
        </p:txBody>
      </p:sp>
    </p:spTree>
    <p:extLst>
      <p:ext uri="{BB962C8B-B14F-4D97-AF65-F5344CB8AC3E}">
        <p14:creationId xmlns:p14="http://schemas.microsoft.com/office/powerpoint/2010/main" val="2122353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6BF0C34-0B23-430D-BE05-D6CF263310F6}"/>
              </a:ext>
            </a:extLst>
          </p:cNvPr>
          <p:cNvSpPr>
            <a:spLocks noGrp="1"/>
          </p:cNvSpPr>
          <p:nvPr>
            <p:ph type="title"/>
          </p:nvPr>
        </p:nvSpPr>
        <p:spPr/>
        <p:txBody>
          <a:bodyPr/>
          <a:lstStyle/>
          <a:p>
            <a:r>
              <a:rPr lang="en-GB" dirty="0"/>
              <a:t>Examples</a:t>
            </a:r>
          </a:p>
        </p:txBody>
      </p:sp>
      <p:sp>
        <p:nvSpPr>
          <p:cNvPr id="5" name="Content Placeholder 4">
            <a:extLst>
              <a:ext uri="{FF2B5EF4-FFF2-40B4-BE49-F238E27FC236}">
                <a16:creationId xmlns:a16="http://schemas.microsoft.com/office/drawing/2014/main" id="{73FF2CC8-2F1F-8040-CC26-C067781C1472}"/>
              </a:ext>
            </a:extLst>
          </p:cNvPr>
          <p:cNvSpPr>
            <a:spLocks noGrp="1"/>
          </p:cNvSpPr>
          <p:nvPr>
            <p:ph sz="half" idx="1"/>
          </p:nvPr>
        </p:nvSpPr>
        <p:spPr/>
        <p:txBody>
          <a:bodyPr>
            <a:normAutofit fontScale="55000" lnSpcReduction="20000"/>
          </a:bodyPr>
          <a:lstStyle/>
          <a:p>
            <a:r>
              <a:rPr lang="en-US" b="1" dirty="0"/>
              <a:t>Scenario 5:</a:t>
            </a:r>
            <a:r>
              <a:rPr lang="en-US" dirty="0"/>
              <a:t> In a community of </a:t>
            </a:r>
            <a:r>
              <a:rPr lang="en-US" dirty="0">
                <a:solidFill>
                  <a:schemeClr val="bg2">
                    <a:lumMod val="50000"/>
                  </a:schemeClr>
                </a:solidFill>
              </a:rPr>
              <a:t>20,000 people</a:t>
            </a:r>
            <a:r>
              <a:rPr lang="en-US" dirty="0"/>
              <a:t>, </a:t>
            </a:r>
            <a:r>
              <a:rPr lang="en-US" dirty="0">
                <a:solidFill>
                  <a:srgbClr val="FF0000"/>
                </a:solidFill>
              </a:rPr>
              <a:t>1,500 </a:t>
            </a:r>
            <a:r>
              <a:rPr lang="en-US" dirty="0"/>
              <a:t>individuals are currently living with diabetes.</a:t>
            </a:r>
          </a:p>
          <a:p>
            <a:endParaRPr lang="en-US" dirty="0"/>
          </a:p>
          <a:p>
            <a:r>
              <a:rPr lang="en-US" b="1" dirty="0"/>
              <a:t>Calculation:</a:t>
            </a:r>
            <a:endParaRPr lang="en-US" dirty="0"/>
          </a:p>
          <a:p>
            <a:pPr>
              <a:buFont typeface="+mj-lt"/>
              <a:buAutoNum type="arabicPeriod"/>
            </a:pPr>
            <a:r>
              <a:rPr lang="en-US" dirty="0"/>
              <a:t>Determine the number of </a:t>
            </a:r>
            <a:r>
              <a:rPr lang="en-US" u="sng" dirty="0"/>
              <a:t>existing cases </a:t>
            </a:r>
            <a:r>
              <a:rPr lang="en-US" dirty="0"/>
              <a:t>(individuals with diabetes old and new cases): 1,500</a:t>
            </a:r>
          </a:p>
          <a:p>
            <a:pPr>
              <a:buFont typeface="+mj-lt"/>
              <a:buAutoNum type="arabicPeriod"/>
            </a:pPr>
            <a:r>
              <a:rPr lang="en-US" dirty="0"/>
              <a:t>Determine the total population: 20,000</a:t>
            </a:r>
          </a:p>
          <a:p>
            <a:pPr>
              <a:buFont typeface="+mj-lt"/>
              <a:buAutoNum type="arabicPeriod"/>
            </a:pPr>
            <a:r>
              <a:rPr lang="en-US" dirty="0"/>
              <a:t>Calculate the prevalence per 1,000 population:</a:t>
            </a:r>
          </a:p>
          <a:p>
            <a:pPr>
              <a:buFont typeface="+mj-lt"/>
              <a:buAutoNum type="arabicPeriod"/>
            </a:pPr>
            <a:r>
              <a:rPr lang="en-US" dirty="0"/>
              <a:t>Prevalence=(Number of Existing Cases/Total Population)×1,000</a:t>
            </a:r>
          </a:p>
          <a:p>
            <a:pPr marL="0" indent="0">
              <a:buNone/>
            </a:pPr>
            <a:endParaRPr lang="en-US" dirty="0"/>
          </a:p>
          <a:p>
            <a:pPr marL="0" indent="0">
              <a:buNone/>
            </a:pPr>
            <a:r>
              <a:rPr lang="en-US" dirty="0">
                <a:solidFill>
                  <a:srgbClr val="00B050"/>
                </a:solidFill>
              </a:rPr>
              <a:t>     =(1,500/20,000)×1,000</a:t>
            </a:r>
          </a:p>
          <a:p>
            <a:pPr marL="0" indent="0">
              <a:buNone/>
            </a:pPr>
            <a:endParaRPr lang="en-US" dirty="0">
              <a:solidFill>
                <a:srgbClr val="00B050"/>
              </a:solidFill>
            </a:endParaRPr>
          </a:p>
          <a:p>
            <a:pPr marL="0" indent="0">
              <a:buNone/>
            </a:pPr>
            <a:r>
              <a:rPr lang="en-US" dirty="0">
                <a:solidFill>
                  <a:srgbClr val="00B050"/>
                </a:solidFill>
              </a:rPr>
              <a:t>     =75 per 1,000 population</a:t>
            </a:r>
          </a:p>
        </p:txBody>
      </p:sp>
      <p:sp>
        <p:nvSpPr>
          <p:cNvPr id="6" name="Content Placeholder 5">
            <a:extLst>
              <a:ext uri="{FF2B5EF4-FFF2-40B4-BE49-F238E27FC236}">
                <a16:creationId xmlns:a16="http://schemas.microsoft.com/office/drawing/2014/main" id="{3CD7D4CA-97E7-1F50-EFD8-4FF4A248DC64}"/>
              </a:ext>
            </a:extLst>
          </p:cNvPr>
          <p:cNvSpPr>
            <a:spLocks noGrp="1"/>
          </p:cNvSpPr>
          <p:nvPr>
            <p:ph sz="half" idx="2"/>
          </p:nvPr>
        </p:nvSpPr>
        <p:spPr/>
        <p:txBody>
          <a:bodyPr>
            <a:normAutofit fontScale="55000" lnSpcReduction="20000"/>
          </a:bodyPr>
          <a:lstStyle/>
          <a:p>
            <a:r>
              <a:rPr lang="en-US" b="1" dirty="0"/>
              <a:t>Scenario 6:</a:t>
            </a:r>
            <a:r>
              <a:rPr lang="en-US" dirty="0"/>
              <a:t> In one year, there are </a:t>
            </a:r>
            <a:r>
              <a:rPr lang="en-US" dirty="0">
                <a:solidFill>
                  <a:srgbClr val="FF0000"/>
                </a:solidFill>
              </a:rPr>
              <a:t>200 new cases of influenza</a:t>
            </a:r>
            <a:r>
              <a:rPr lang="en-US" dirty="0"/>
              <a:t> in a town with a population of </a:t>
            </a:r>
            <a:r>
              <a:rPr lang="en-US" dirty="0">
                <a:solidFill>
                  <a:schemeClr val="bg2">
                    <a:lumMod val="50000"/>
                  </a:schemeClr>
                </a:solidFill>
              </a:rPr>
              <a:t>5,000.</a:t>
            </a:r>
          </a:p>
          <a:p>
            <a:endParaRPr lang="en-US" dirty="0">
              <a:solidFill>
                <a:schemeClr val="bg2">
                  <a:lumMod val="50000"/>
                </a:schemeClr>
              </a:solidFill>
            </a:endParaRPr>
          </a:p>
          <a:p>
            <a:r>
              <a:rPr lang="en-US" b="1" dirty="0"/>
              <a:t>Calculation:</a:t>
            </a:r>
            <a:endParaRPr lang="en-US" dirty="0"/>
          </a:p>
          <a:p>
            <a:pPr>
              <a:buFont typeface="+mj-lt"/>
              <a:buAutoNum type="arabicPeriod"/>
            </a:pPr>
            <a:r>
              <a:rPr lang="en-US" dirty="0"/>
              <a:t>Determine the number of </a:t>
            </a:r>
            <a:r>
              <a:rPr lang="en-US" u="sng" dirty="0"/>
              <a:t>new cases</a:t>
            </a:r>
            <a:r>
              <a:rPr lang="en-US" dirty="0"/>
              <a:t>: 200</a:t>
            </a:r>
          </a:p>
          <a:p>
            <a:pPr>
              <a:buFont typeface="+mj-lt"/>
              <a:buAutoNum type="arabicPeriod"/>
            </a:pPr>
            <a:r>
              <a:rPr lang="en-US" dirty="0"/>
              <a:t>Determine the population at risk: 5,000</a:t>
            </a:r>
          </a:p>
          <a:p>
            <a:pPr>
              <a:buFont typeface="+mj-lt"/>
              <a:buAutoNum type="arabicPeriod"/>
            </a:pPr>
            <a:r>
              <a:rPr lang="en-US" dirty="0"/>
              <a:t>Calculate the incidence per 1,000 population:</a:t>
            </a:r>
          </a:p>
          <a:p>
            <a:pPr>
              <a:buFont typeface="+mj-lt"/>
              <a:buAutoNum type="arabicPeriod"/>
            </a:pPr>
            <a:r>
              <a:rPr lang="en-US" dirty="0"/>
              <a:t>Incidence=(Number of New Cases/Population at Risk)×1,000</a:t>
            </a:r>
          </a:p>
          <a:p>
            <a:pPr marL="0" indent="0">
              <a:buNone/>
            </a:pPr>
            <a:endParaRPr lang="en-US" dirty="0"/>
          </a:p>
          <a:p>
            <a:pPr marL="0" indent="0">
              <a:buNone/>
            </a:pPr>
            <a:r>
              <a:rPr lang="en-US" dirty="0">
                <a:solidFill>
                  <a:srgbClr val="00B050"/>
                </a:solidFill>
              </a:rPr>
              <a:t>     =(200/5,000)×1,000</a:t>
            </a:r>
          </a:p>
          <a:p>
            <a:pPr marL="0" indent="0">
              <a:buNone/>
            </a:pPr>
            <a:endParaRPr lang="en-US" dirty="0">
              <a:solidFill>
                <a:srgbClr val="00B050"/>
              </a:solidFill>
            </a:endParaRPr>
          </a:p>
          <a:p>
            <a:pPr marL="0" indent="0">
              <a:buNone/>
            </a:pPr>
            <a:r>
              <a:rPr lang="en-US" dirty="0">
                <a:solidFill>
                  <a:srgbClr val="00B050"/>
                </a:solidFill>
              </a:rPr>
              <a:t>     =40 per 1,000 population</a:t>
            </a:r>
          </a:p>
        </p:txBody>
      </p:sp>
    </p:spTree>
    <p:extLst>
      <p:ext uri="{BB962C8B-B14F-4D97-AF65-F5344CB8AC3E}">
        <p14:creationId xmlns:p14="http://schemas.microsoft.com/office/powerpoint/2010/main" val="3948682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29564-1A70-4853-7E43-7CDBF9E08D86}"/>
              </a:ext>
            </a:extLst>
          </p:cNvPr>
          <p:cNvSpPr>
            <a:spLocks noGrp="1"/>
          </p:cNvSpPr>
          <p:nvPr>
            <p:ph type="title"/>
          </p:nvPr>
        </p:nvSpPr>
        <p:spPr/>
        <p:txBody>
          <a:bodyPr/>
          <a:lstStyle/>
          <a:p>
            <a:r>
              <a:rPr lang="en-US" sz="4400" b="1" cap="none">
                <a:solidFill>
                  <a:schemeClr val="tx1"/>
                </a:solidFill>
              </a:rPr>
              <a:t>Prevalence and </a:t>
            </a:r>
            <a:r>
              <a:rPr lang="en-US" b="1">
                <a:solidFill>
                  <a:schemeClr val="tx1"/>
                </a:solidFill>
              </a:rPr>
              <a:t>Incidence.</a:t>
            </a:r>
            <a:r>
              <a:rPr lang="en-US" sz="4400" cap="none">
                <a:solidFill>
                  <a:schemeClr val="tx1"/>
                </a:solidFill>
                <a:latin typeface="Palatino Linotype" panose="02040502050505030304" pitchFamily="18" charset="0"/>
              </a:rPr>
              <a:t> </a:t>
            </a:r>
            <a:endParaRPr lang="en-GB"/>
          </a:p>
        </p:txBody>
      </p:sp>
      <p:sp>
        <p:nvSpPr>
          <p:cNvPr id="3" name="Content Placeholder 2">
            <a:extLst>
              <a:ext uri="{FF2B5EF4-FFF2-40B4-BE49-F238E27FC236}">
                <a16:creationId xmlns:a16="http://schemas.microsoft.com/office/drawing/2014/main" id="{09675DE4-34C6-E964-669F-DEED1CB31BDF}"/>
              </a:ext>
            </a:extLst>
          </p:cNvPr>
          <p:cNvSpPr>
            <a:spLocks noGrp="1"/>
          </p:cNvSpPr>
          <p:nvPr>
            <p:ph idx="1"/>
          </p:nvPr>
        </p:nvSpPr>
        <p:spPr>
          <a:xfrm>
            <a:off x="457200" y="1417638"/>
            <a:ext cx="8507288" cy="4099595"/>
          </a:xfrm>
        </p:spPr>
        <p:txBody>
          <a:bodyPr>
            <a:noAutofit/>
          </a:bodyPr>
          <a:lstStyle/>
          <a:p>
            <a:pPr marL="0" indent="0">
              <a:buNone/>
            </a:pPr>
            <a:r>
              <a:rPr lang="en-GB" sz="2200" dirty="0"/>
              <a:t>Both prevalence and incidence are used for </a:t>
            </a:r>
            <a:r>
              <a:rPr lang="en-GB" sz="2200" i="1" dirty="0"/>
              <a:t>measuring the frequency of health conditions</a:t>
            </a:r>
            <a:r>
              <a:rPr lang="en-GB" sz="2200" dirty="0"/>
              <a:t> in the population.</a:t>
            </a:r>
          </a:p>
          <a:p>
            <a:pPr marL="0" indent="0">
              <a:buNone/>
            </a:pPr>
            <a:endParaRPr lang="en-GB" sz="2200" dirty="0"/>
          </a:p>
          <a:p>
            <a:pPr marL="0" indent="0">
              <a:buNone/>
            </a:pPr>
            <a:r>
              <a:rPr lang="en-US" sz="2200" b="1" dirty="0"/>
              <a:t>Incidence</a:t>
            </a:r>
            <a:r>
              <a:rPr lang="en-US" sz="2200" dirty="0"/>
              <a:t> is particularly important for diseases or conditions that are of </a:t>
            </a:r>
            <a:r>
              <a:rPr lang="en-US" sz="2200" b="1" u="sng" dirty="0"/>
              <a:t>short duration </a:t>
            </a:r>
            <a:r>
              <a:rPr lang="en-US" sz="2200" dirty="0"/>
              <a:t>(such as many communicable diseases) or for those for which a substantial amount of the healthcare input occurs shortly after diagnosis (myocardial infarction, for example). </a:t>
            </a:r>
          </a:p>
          <a:p>
            <a:pPr marL="0" indent="0">
              <a:buNone/>
            </a:pPr>
            <a:endParaRPr lang="en-US" sz="2200" dirty="0"/>
          </a:p>
          <a:p>
            <a:pPr marL="0" indent="0">
              <a:buNone/>
            </a:pPr>
            <a:r>
              <a:rPr lang="en-US" sz="2200" b="1" dirty="0"/>
              <a:t>Prevalence</a:t>
            </a:r>
            <a:r>
              <a:rPr lang="en-US" sz="2200" dirty="0"/>
              <a:t> is particularly important when the duration of disease is </a:t>
            </a:r>
            <a:r>
              <a:rPr lang="en-US" sz="2200" b="1" u="sng" dirty="0"/>
              <a:t>long </a:t>
            </a:r>
            <a:r>
              <a:rPr lang="en-US" sz="2200" dirty="0"/>
              <a:t>for example long term conditions such as asthma, diabetes, or multiple sclerosis. </a:t>
            </a:r>
            <a:endParaRPr lang="en-GB" sz="2200" dirty="0"/>
          </a:p>
        </p:txBody>
      </p:sp>
    </p:spTree>
    <p:extLst>
      <p:ext uri="{BB962C8B-B14F-4D97-AF65-F5344CB8AC3E}">
        <p14:creationId xmlns:p14="http://schemas.microsoft.com/office/powerpoint/2010/main" val="3709159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686A8-8367-4B18-80D5-8258554B2357}"/>
              </a:ext>
            </a:extLst>
          </p:cNvPr>
          <p:cNvSpPr>
            <a:spLocks noGrp="1"/>
          </p:cNvSpPr>
          <p:nvPr>
            <p:ph type="title"/>
          </p:nvPr>
        </p:nvSpPr>
        <p:spPr>
          <a:xfrm>
            <a:off x="971600" y="188640"/>
            <a:ext cx="7886700" cy="1011108"/>
          </a:xfrm>
        </p:spPr>
        <p:txBody>
          <a:bodyPr>
            <a:normAutofit/>
          </a:bodyPr>
          <a:lstStyle/>
          <a:p>
            <a:r>
              <a:rPr lang="en-US" sz="2800" b="1" cap="none">
                <a:solidFill>
                  <a:schemeClr val="tx1"/>
                </a:solidFill>
              </a:rPr>
              <a:t>Types of incidence and prevalence used in epidemiology</a:t>
            </a:r>
            <a:endParaRPr lang="en-GB" sz="2800" b="1" cap="none">
              <a:solidFill>
                <a:schemeClr val="tx1"/>
              </a:solidFill>
            </a:endParaRPr>
          </a:p>
        </p:txBody>
      </p:sp>
      <p:sp>
        <p:nvSpPr>
          <p:cNvPr id="3" name="Content Placeholder 2">
            <a:extLst>
              <a:ext uri="{FF2B5EF4-FFF2-40B4-BE49-F238E27FC236}">
                <a16:creationId xmlns:a16="http://schemas.microsoft.com/office/drawing/2014/main" id="{AA4DC6D3-D750-44C7-9086-38ACFE7C272D}"/>
              </a:ext>
            </a:extLst>
          </p:cNvPr>
          <p:cNvSpPr>
            <a:spLocks noGrp="1"/>
          </p:cNvSpPr>
          <p:nvPr>
            <p:ph type="body" sz="quarter" idx="11"/>
          </p:nvPr>
        </p:nvSpPr>
        <p:spPr>
          <a:xfrm>
            <a:off x="753243" y="1601192"/>
            <a:ext cx="7886699" cy="4824536"/>
          </a:xfrm>
        </p:spPr>
        <p:txBody>
          <a:bodyPr>
            <a:noAutofit/>
          </a:bodyPr>
          <a:lstStyle/>
          <a:p>
            <a:pPr marL="9525" indent="0">
              <a:buNone/>
            </a:pPr>
            <a:r>
              <a:rPr lang="en-US" b="1" dirty="0"/>
              <a:t>Crude estimates: </a:t>
            </a:r>
            <a:r>
              <a:rPr lang="en-US" dirty="0"/>
              <a:t>crudely calculated by summing the numerators over all strata (for example, all ages) and dividing by the denominator of the total population.</a:t>
            </a:r>
          </a:p>
          <a:p>
            <a:pPr marL="266700" lvl="1" indent="0">
              <a:buNone/>
            </a:pPr>
            <a:r>
              <a:rPr lang="en-US" dirty="0"/>
              <a:t>E.g., </a:t>
            </a:r>
            <a:r>
              <a:rPr lang="en-GB" altLang="en-US" dirty="0"/>
              <a:t>Crude death rate:(number of deaths / mid-year population) multiplied by 1000</a:t>
            </a:r>
          </a:p>
          <a:p>
            <a:pPr lvl="1"/>
            <a:endParaRPr lang="en-GB" altLang="en-US" dirty="0"/>
          </a:p>
          <a:p>
            <a:pPr marL="9525" indent="0">
              <a:buNone/>
            </a:pPr>
            <a:r>
              <a:rPr lang="en-US" b="1" dirty="0"/>
              <a:t>Stratum specific estimates</a:t>
            </a:r>
            <a:r>
              <a:rPr lang="en-US" dirty="0"/>
              <a:t>: for example, age specific—for those age</a:t>
            </a:r>
            <a:r>
              <a:rPr lang="en-GB" altLang="en-US" dirty="0"/>
              <a:t> </a:t>
            </a:r>
            <a:r>
              <a:rPr lang="en-US" dirty="0"/>
              <a:t>groups.</a:t>
            </a:r>
          </a:p>
          <a:p>
            <a:pPr marL="266700" lvl="1" indent="0">
              <a:buNone/>
            </a:pPr>
            <a:r>
              <a:rPr lang="en-GB" altLang="en-US" dirty="0"/>
              <a:t>Cause specific mortality rate: (Deaths by cause X / mid-year population) multiplied by 1000.</a:t>
            </a:r>
          </a:p>
          <a:p>
            <a:pPr lvl="1"/>
            <a:endParaRPr lang="en-GB" altLang="en-US" dirty="0"/>
          </a:p>
          <a:p>
            <a:pPr marL="9525" indent="0">
              <a:buNone/>
            </a:pPr>
            <a:r>
              <a:rPr lang="en-US" b="1" dirty="0" err="1"/>
              <a:t>Standardised</a:t>
            </a:r>
            <a:r>
              <a:rPr lang="en-US" b="1" dirty="0"/>
              <a:t> estimates</a:t>
            </a:r>
            <a:r>
              <a:rPr lang="en-US" dirty="0"/>
              <a:t>: taking into account that the populations being compared may differ in terms of age or another important attribute</a:t>
            </a:r>
          </a:p>
          <a:p>
            <a:pPr marL="266700" lvl="1" indent="0">
              <a:buNone/>
            </a:pPr>
            <a:r>
              <a:rPr lang="en-US" altLang="en-US" dirty="0"/>
              <a:t>E.g., </a:t>
            </a:r>
            <a:r>
              <a:rPr lang="en-GB" altLang="en-US" dirty="0"/>
              <a:t>Age or sex standardised mortality rate.</a:t>
            </a:r>
          </a:p>
          <a:p>
            <a:pPr marL="171450" lvl="1" indent="0">
              <a:buNone/>
            </a:pPr>
            <a:endParaRPr lang="en-US" sz="2000" dirty="0">
              <a:latin typeface="Palatino Linotype" panose="02040502050505030304" pitchFamily="18" charset="0"/>
            </a:endParaRPr>
          </a:p>
          <a:p>
            <a:pPr lvl="1"/>
            <a:endParaRPr lang="en-GB" sz="2000" dirty="0">
              <a:latin typeface="Palatino Linotype" panose="02040502050505030304" pitchFamily="18" charset="0"/>
            </a:endParaRPr>
          </a:p>
        </p:txBody>
      </p:sp>
    </p:spTree>
    <p:extLst>
      <p:ext uri="{BB962C8B-B14F-4D97-AF65-F5344CB8AC3E}">
        <p14:creationId xmlns:p14="http://schemas.microsoft.com/office/powerpoint/2010/main" val="2309683998"/>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6D376C1-E529-A03C-9665-B4AD4275F27B}"/>
              </a:ext>
            </a:extLst>
          </p:cNvPr>
          <p:cNvGraphicFramePr>
            <a:graphicFrameLocks noGrp="1"/>
          </p:cNvGraphicFramePr>
          <p:nvPr>
            <p:extLst>
              <p:ext uri="{D42A27DB-BD31-4B8C-83A1-F6EECF244321}">
                <p14:modId xmlns:p14="http://schemas.microsoft.com/office/powerpoint/2010/main" val="4225753330"/>
              </p:ext>
            </p:extLst>
          </p:nvPr>
        </p:nvGraphicFramePr>
        <p:xfrm>
          <a:off x="379140" y="600711"/>
          <a:ext cx="8341114" cy="5019505"/>
        </p:xfrm>
        <a:graphic>
          <a:graphicData uri="http://schemas.openxmlformats.org/drawingml/2006/table">
            <a:tbl>
              <a:tblPr/>
              <a:tblGrid>
                <a:gridCol w="4170557">
                  <a:extLst>
                    <a:ext uri="{9D8B030D-6E8A-4147-A177-3AD203B41FA5}">
                      <a16:colId xmlns:a16="http://schemas.microsoft.com/office/drawing/2014/main" val="991496127"/>
                    </a:ext>
                  </a:extLst>
                </a:gridCol>
                <a:gridCol w="4170557">
                  <a:extLst>
                    <a:ext uri="{9D8B030D-6E8A-4147-A177-3AD203B41FA5}">
                      <a16:colId xmlns:a16="http://schemas.microsoft.com/office/drawing/2014/main" val="2375558749"/>
                    </a:ext>
                  </a:extLst>
                </a:gridCol>
              </a:tblGrid>
              <a:tr h="918205">
                <a:tc>
                  <a:txBody>
                    <a:bodyPr/>
                    <a:lstStyle/>
                    <a:p>
                      <a:pPr>
                        <a:buNone/>
                      </a:pPr>
                      <a:r>
                        <a:rPr lang="en-GB" sz="2200" b="1" dirty="0">
                          <a:effectLst/>
                        </a:rPr>
                        <a:t>Other Specific Indicators</a:t>
                      </a:r>
                    </a:p>
                    <a:p>
                      <a:pPr>
                        <a:buNone/>
                      </a:pPr>
                      <a:endParaRPr lang="en-GB" sz="2200" dirty="0">
                        <a:effectLst/>
                      </a:endParaRPr>
                    </a:p>
                  </a:txBody>
                  <a:tcPr marL="73894" marR="73894" marT="36947" marB="36947">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5">
                        <a:lumMod val="60000"/>
                        <a:lumOff val="40000"/>
                      </a:schemeClr>
                    </a:solidFill>
                  </a:tcPr>
                </a:tc>
                <a:tc>
                  <a:txBody>
                    <a:bodyPr/>
                    <a:lstStyle/>
                    <a:p>
                      <a:pPr>
                        <a:buNone/>
                      </a:pPr>
                      <a:r>
                        <a:rPr lang="en-GB" sz="2200" b="1" dirty="0">
                          <a:effectLst/>
                        </a:rPr>
                        <a:t>Definition / Description</a:t>
                      </a:r>
                      <a:endParaRPr lang="en-GB" sz="2200" dirty="0">
                        <a:effectLst/>
                      </a:endParaRPr>
                    </a:p>
                  </a:txBody>
                  <a:tcPr marL="73894" marR="73894" marT="36947" marB="36947">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4060569978"/>
                  </a:ext>
                </a:extLst>
              </a:tr>
              <a:tr h="1184820">
                <a:tc>
                  <a:txBody>
                    <a:bodyPr/>
                    <a:lstStyle/>
                    <a:p>
                      <a:pPr marL="285750" indent="-285750">
                        <a:buFont typeface="Wingdings" panose="05000000000000000000" pitchFamily="2" charset="2"/>
                        <a:buChar char="§"/>
                      </a:pPr>
                      <a:endParaRPr lang="en-GB" sz="1500" b="1" dirty="0">
                        <a:effectLst/>
                      </a:endParaRPr>
                    </a:p>
                    <a:p>
                      <a:pPr marL="285750" indent="-285750">
                        <a:buFont typeface="Wingdings" panose="05000000000000000000" pitchFamily="2" charset="2"/>
                        <a:buChar char="§"/>
                      </a:pPr>
                      <a:r>
                        <a:rPr lang="en-GB" sz="1500" b="1" dirty="0">
                          <a:effectLst/>
                        </a:rPr>
                        <a:t>Hospital Discharge Rate or Hospitalisation Rate</a:t>
                      </a:r>
                      <a:endParaRPr lang="en-GB" sz="1500" dirty="0">
                        <a:effectLst/>
                      </a:endParaRPr>
                    </a:p>
                  </a:txBody>
                  <a:tcPr marL="73894" marR="73894" marT="36947" marB="36947">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endParaRPr lang="en-GB" sz="1500" dirty="0">
                        <a:effectLst/>
                      </a:endParaRPr>
                    </a:p>
                    <a:p>
                      <a:pPr>
                        <a:buNone/>
                      </a:pPr>
                      <a:r>
                        <a:rPr lang="en-GB" sz="1500" dirty="0">
                          <a:effectLst/>
                        </a:rPr>
                        <a:t>The number of hospital discharge records for a specified main diagnosis divided by the estimated mid‑year population per 1,000.</a:t>
                      </a:r>
                    </a:p>
                  </a:txBody>
                  <a:tcPr marL="73894" marR="73894" marT="36947" marB="36947">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115774727"/>
                  </a:ext>
                </a:extLst>
              </a:tr>
              <a:tr h="1184820">
                <a:tc>
                  <a:txBody>
                    <a:bodyPr/>
                    <a:lstStyle/>
                    <a:p>
                      <a:pPr marL="285750" indent="-285750">
                        <a:buFont typeface="Wingdings" panose="05000000000000000000" pitchFamily="2" charset="2"/>
                        <a:buChar char="§"/>
                      </a:pPr>
                      <a:r>
                        <a:rPr lang="en-GB" sz="1500" b="1">
                          <a:effectLst/>
                        </a:rPr>
                        <a:t>Attack Rate</a:t>
                      </a:r>
                      <a:endParaRPr lang="en-GB" sz="1500">
                        <a:effectLst/>
                      </a:endParaRPr>
                    </a:p>
                  </a:txBody>
                  <a:tcPr marL="73894" marR="73894" marT="36947" marB="36947">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500">
                          <a:effectLst/>
                        </a:rPr>
                        <a:t>The number of events (first and recurrent) divided by the estimated mid‑year population per 1,000. Often used during outbreaks.</a:t>
                      </a:r>
                    </a:p>
                  </a:txBody>
                  <a:tcPr marL="73894" marR="73894" marT="36947" marB="36947">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466174149"/>
                  </a:ext>
                </a:extLst>
              </a:tr>
              <a:tr h="1731660">
                <a:tc>
                  <a:txBody>
                    <a:bodyPr/>
                    <a:lstStyle/>
                    <a:p>
                      <a:pPr marL="285750" indent="-285750">
                        <a:buFont typeface="Wingdings" panose="05000000000000000000" pitchFamily="2" charset="2"/>
                        <a:buChar char="§"/>
                      </a:pPr>
                      <a:r>
                        <a:rPr lang="en-GB" sz="1500" b="1" dirty="0">
                          <a:effectLst/>
                        </a:rPr>
                        <a:t>Case Fatality</a:t>
                      </a:r>
                      <a:endParaRPr lang="en-GB" sz="1500" dirty="0">
                        <a:effectLst/>
                      </a:endParaRPr>
                    </a:p>
                  </a:txBody>
                  <a:tcPr marL="73894" marR="73894" marT="36947" marB="36947">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500" dirty="0">
                          <a:effectLst/>
                        </a:rPr>
                        <a:t>The number of fatal cases divided by the total number of events, expressed as a percentage. Indicates the proportion of individuals diagnosed with a disease who die from it within a specified period.</a:t>
                      </a:r>
                    </a:p>
                  </a:txBody>
                  <a:tcPr marL="73894" marR="73894" marT="36947" marB="36947">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354502438"/>
                  </a:ext>
                </a:extLst>
              </a:tr>
            </a:tbl>
          </a:graphicData>
        </a:graphic>
      </p:graphicFrame>
    </p:spTree>
    <p:extLst>
      <p:ext uri="{BB962C8B-B14F-4D97-AF65-F5344CB8AC3E}">
        <p14:creationId xmlns:p14="http://schemas.microsoft.com/office/powerpoint/2010/main" val="16884680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6BF0C34-0B23-430D-BE05-D6CF263310F6}"/>
              </a:ext>
            </a:extLst>
          </p:cNvPr>
          <p:cNvSpPr>
            <a:spLocks noGrp="1"/>
          </p:cNvSpPr>
          <p:nvPr>
            <p:ph type="title"/>
          </p:nvPr>
        </p:nvSpPr>
        <p:spPr/>
        <p:txBody>
          <a:bodyPr/>
          <a:lstStyle/>
          <a:p>
            <a:r>
              <a:rPr lang="en-GB" dirty="0"/>
              <a:t>Examples</a:t>
            </a:r>
          </a:p>
        </p:txBody>
      </p:sp>
      <p:sp>
        <p:nvSpPr>
          <p:cNvPr id="5" name="Content Placeholder 4">
            <a:extLst>
              <a:ext uri="{FF2B5EF4-FFF2-40B4-BE49-F238E27FC236}">
                <a16:creationId xmlns:a16="http://schemas.microsoft.com/office/drawing/2014/main" id="{73FF2CC8-2F1F-8040-CC26-C067781C1472}"/>
              </a:ext>
            </a:extLst>
          </p:cNvPr>
          <p:cNvSpPr>
            <a:spLocks noGrp="1"/>
          </p:cNvSpPr>
          <p:nvPr>
            <p:ph sz="half" idx="1"/>
          </p:nvPr>
        </p:nvSpPr>
        <p:spPr/>
        <p:txBody>
          <a:bodyPr>
            <a:normAutofit fontScale="62500" lnSpcReduction="20000"/>
          </a:bodyPr>
          <a:lstStyle/>
          <a:p>
            <a:pPr marL="0" indent="0">
              <a:buNone/>
            </a:pPr>
            <a:r>
              <a:rPr lang="en-US" b="1" dirty="0"/>
              <a:t>Attack Rate</a:t>
            </a:r>
          </a:p>
          <a:p>
            <a:r>
              <a:rPr lang="en-US" b="1" dirty="0"/>
              <a:t>Scenario:</a:t>
            </a:r>
            <a:r>
              <a:rPr lang="en-US" dirty="0"/>
              <a:t> In a city with a population of </a:t>
            </a:r>
            <a:r>
              <a:rPr lang="en-US" dirty="0">
                <a:solidFill>
                  <a:schemeClr val="bg2">
                    <a:lumMod val="50000"/>
                  </a:schemeClr>
                </a:solidFill>
              </a:rPr>
              <a:t>100,000</a:t>
            </a:r>
            <a:r>
              <a:rPr lang="en-US" dirty="0"/>
              <a:t> people, there were </a:t>
            </a:r>
            <a:r>
              <a:rPr lang="en-US" dirty="0">
                <a:solidFill>
                  <a:srgbClr val="FF0000"/>
                </a:solidFill>
              </a:rPr>
              <a:t>5,000</a:t>
            </a:r>
            <a:r>
              <a:rPr lang="en-US" dirty="0"/>
              <a:t> confirmed cases of COVID-19 during an outbreak.</a:t>
            </a:r>
          </a:p>
          <a:p>
            <a:r>
              <a:rPr lang="en-US" b="1" dirty="0"/>
              <a:t>Calculation:</a:t>
            </a:r>
            <a:endParaRPr lang="en-US" dirty="0"/>
          </a:p>
          <a:p>
            <a:pPr>
              <a:buFont typeface="+mj-lt"/>
              <a:buAutoNum type="arabicPeriod"/>
            </a:pPr>
            <a:r>
              <a:rPr lang="en-US" dirty="0"/>
              <a:t>Determine the number of confirmed cases: 5,000</a:t>
            </a:r>
          </a:p>
          <a:p>
            <a:pPr>
              <a:buFont typeface="+mj-lt"/>
              <a:buAutoNum type="arabicPeriod"/>
            </a:pPr>
            <a:r>
              <a:rPr lang="en-US" dirty="0"/>
              <a:t>Determine the population at risk: 100,000</a:t>
            </a:r>
          </a:p>
          <a:p>
            <a:pPr>
              <a:buFont typeface="+mj-lt"/>
              <a:buAutoNum type="arabicPeriod"/>
            </a:pPr>
            <a:r>
              <a:rPr lang="en-US" dirty="0"/>
              <a:t>Calculate the attack rate per 100:</a:t>
            </a:r>
          </a:p>
          <a:p>
            <a:pPr>
              <a:buFont typeface="+mj-lt"/>
              <a:buAutoNum type="arabicPeriod"/>
            </a:pPr>
            <a:r>
              <a:rPr lang="en-US" dirty="0"/>
              <a:t>Attack Rate=(Number of Confirmed Cases/Population at Risk)×100</a:t>
            </a:r>
          </a:p>
          <a:p>
            <a:pPr marL="0" indent="0">
              <a:buNone/>
            </a:pPr>
            <a:endParaRPr lang="en-US" dirty="0"/>
          </a:p>
          <a:p>
            <a:pPr marL="0" indent="0">
              <a:buNone/>
            </a:pPr>
            <a:r>
              <a:rPr lang="en-US" dirty="0">
                <a:solidFill>
                  <a:srgbClr val="00B050"/>
                </a:solidFill>
              </a:rPr>
              <a:t>=(5,000/100,000)×100=5%</a:t>
            </a:r>
          </a:p>
        </p:txBody>
      </p:sp>
      <p:sp>
        <p:nvSpPr>
          <p:cNvPr id="6" name="Content Placeholder 5">
            <a:extLst>
              <a:ext uri="{FF2B5EF4-FFF2-40B4-BE49-F238E27FC236}">
                <a16:creationId xmlns:a16="http://schemas.microsoft.com/office/drawing/2014/main" id="{3CD7D4CA-97E7-1F50-EFD8-4FF4A248DC64}"/>
              </a:ext>
            </a:extLst>
          </p:cNvPr>
          <p:cNvSpPr>
            <a:spLocks noGrp="1"/>
          </p:cNvSpPr>
          <p:nvPr>
            <p:ph sz="half" idx="2"/>
          </p:nvPr>
        </p:nvSpPr>
        <p:spPr/>
        <p:txBody>
          <a:bodyPr>
            <a:normAutofit fontScale="62500" lnSpcReduction="20000"/>
          </a:bodyPr>
          <a:lstStyle/>
          <a:p>
            <a:pPr marL="0" indent="0">
              <a:buNone/>
            </a:pPr>
            <a:r>
              <a:rPr lang="en-US" b="1" dirty="0"/>
              <a:t>Case Fatality Rate</a:t>
            </a:r>
          </a:p>
          <a:p>
            <a:r>
              <a:rPr lang="en-US" b="1" dirty="0"/>
              <a:t>Scenario:</a:t>
            </a:r>
            <a:r>
              <a:rPr lang="en-US" dirty="0"/>
              <a:t> In a region, there were </a:t>
            </a:r>
            <a:r>
              <a:rPr lang="en-US" dirty="0">
                <a:solidFill>
                  <a:schemeClr val="bg2">
                    <a:lumMod val="50000"/>
                  </a:schemeClr>
                </a:solidFill>
              </a:rPr>
              <a:t>10,000</a:t>
            </a:r>
            <a:r>
              <a:rPr lang="en-US" dirty="0"/>
              <a:t> confirmed cases of COVID-19, and </a:t>
            </a:r>
            <a:r>
              <a:rPr lang="en-US" dirty="0">
                <a:solidFill>
                  <a:srgbClr val="FF0000"/>
                </a:solidFill>
              </a:rPr>
              <a:t>1,000 </a:t>
            </a:r>
            <a:r>
              <a:rPr lang="en-US" dirty="0"/>
              <a:t>of those cases resulted in death.</a:t>
            </a:r>
          </a:p>
          <a:p>
            <a:r>
              <a:rPr lang="en-US" b="1" dirty="0"/>
              <a:t>Calculation:</a:t>
            </a:r>
            <a:endParaRPr lang="en-US" dirty="0"/>
          </a:p>
          <a:p>
            <a:pPr>
              <a:buFont typeface="+mj-lt"/>
              <a:buAutoNum type="arabicPeriod"/>
            </a:pPr>
            <a:r>
              <a:rPr lang="en-US" dirty="0"/>
              <a:t>Determine the number of deaths: 1000</a:t>
            </a:r>
          </a:p>
          <a:p>
            <a:pPr>
              <a:buFont typeface="+mj-lt"/>
              <a:buAutoNum type="arabicPeriod"/>
            </a:pPr>
            <a:r>
              <a:rPr lang="en-US" dirty="0"/>
              <a:t>Determine the number of confirmed cases: 10,000</a:t>
            </a:r>
          </a:p>
          <a:p>
            <a:pPr>
              <a:buFont typeface="+mj-lt"/>
              <a:buAutoNum type="arabicPeriod"/>
            </a:pPr>
            <a:r>
              <a:rPr lang="en-US" dirty="0"/>
              <a:t>Calculate the case fatality rate (CFR) per 100:</a:t>
            </a:r>
          </a:p>
          <a:p>
            <a:pPr>
              <a:buFont typeface="+mj-lt"/>
              <a:buAutoNum type="arabicPeriod"/>
            </a:pPr>
            <a:r>
              <a:rPr lang="en-US" dirty="0"/>
              <a:t>Case Fatality Rate=(Number of Deaths/Number of Confirmed Cases)×100</a:t>
            </a:r>
          </a:p>
          <a:p>
            <a:pPr marL="0" indent="0">
              <a:buNone/>
            </a:pPr>
            <a:r>
              <a:rPr lang="en-US" dirty="0">
                <a:solidFill>
                  <a:srgbClr val="00B050"/>
                </a:solidFill>
              </a:rPr>
              <a:t>=(1000/10,000)×100=10%</a:t>
            </a:r>
          </a:p>
        </p:txBody>
      </p:sp>
    </p:spTree>
    <p:extLst>
      <p:ext uri="{BB962C8B-B14F-4D97-AF65-F5344CB8AC3E}">
        <p14:creationId xmlns:p14="http://schemas.microsoft.com/office/powerpoint/2010/main" val="41264126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41CC88B-274E-1303-D514-86517C60DE45}"/>
              </a:ext>
            </a:extLst>
          </p:cNvPr>
          <p:cNvSpPr>
            <a:spLocks noGrp="1"/>
          </p:cNvSpPr>
          <p:nvPr>
            <p:ph type="title"/>
          </p:nvPr>
        </p:nvSpPr>
        <p:spPr>
          <a:xfrm>
            <a:off x="299597" y="-26736"/>
            <a:ext cx="8229600" cy="1143000"/>
          </a:xfrm>
        </p:spPr>
        <p:txBody>
          <a:bodyPr>
            <a:normAutofit fontScale="90000"/>
          </a:bodyPr>
          <a:lstStyle/>
          <a:p>
            <a:r>
              <a:rPr lang="en-GB" dirty="0"/>
              <a:t>Seminar activity</a:t>
            </a:r>
            <a:br>
              <a:rPr lang="en-GB" dirty="0"/>
            </a:br>
            <a:endParaRPr lang="en-GB" dirty="0"/>
          </a:p>
        </p:txBody>
      </p:sp>
      <p:sp>
        <p:nvSpPr>
          <p:cNvPr id="6" name="Content Placeholder 5">
            <a:extLst>
              <a:ext uri="{FF2B5EF4-FFF2-40B4-BE49-F238E27FC236}">
                <a16:creationId xmlns:a16="http://schemas.microsoft.com/office/drawing/2014/main" id="{D2690078-09E4-B2D9-FB9B-827078D3F69F}"/>
              </a:ext>
            </a:extLst>
          </p:cNvPr>
          <p:cNvSpPr>
            <a:spLocks noGrp="1"/>
          </p:cNvSpPr>
          <p:nvPr>
            <p:ph idx="1"/>
          </p:nvPr>
        </p:nvSpPr>
        <p:spPr>
          <a:xfrm>
            <a:off x="396240" y="544764"/>
            <a:ext cx="8229600" cy="3917032"/>
          </a:xfrm>
        </p:spPr>
        <p:txBody>
          <a:bodyPr>
            <a:noAutofit/>
          </a:bodyPr>
          <a:lstStyle/>
          <a:p>
            <a:pPr marL="0" indent="0">
              <a:buNone/>
            </a:pPr>
            <a:r>
              <a:rPr lang="en-US" sz="1500" b="1" dirty="0"/>
              <a:t>In your groups, calculate the following health status indicators. Prepare to share your answers and the calculations with the whole class.</a:t>
            </a:r>
          </a:p>
          <a:p>
            <a:pPr marL="0" indent="0">
              <a:buNone/>
            </a:pPr>
            <a:endParaRPr lang="en-US" sz="1500" b="1" dirty="0"/>
          </a:p>
          <a:p>
            <a:pPr marL="0" indent="0">
              <a:buNone/>
            </a:pPr>
            <a:r>
              <a:rPr lang="en-US" sz="1500" b="1" dirty="0"/>
              <a:t>1. Crude Death Rate</a:t>
            </a:r>
          </a:p>
          <a:p>
            <a:pPr marL="0" indent="0">
              <a:buNone/>
            </a:pPr>
            <a:r>
              <a:rPr lang="en-US" sz="1500" b="1" dirty="0"/>
              <a:t>Question:</a:t>
            </a:r>
            <a:r>
              <a:rPr lang="en-US" sz="1500" dirty="0"/>
              <a:t> In the year 2023, a country reported 30,000 total deaths in a population with a mid-year estimate of 3,000,000. Calculate the crude death rate per 100,000 population.</a:t>
            </a:r>
          </a:p>
          <a:p>
            <a:pPr marL="0" indent="0">
              <a:buNone/>
            </a:pPr>
            <a:r>
              <a:rPr lang="en-US" sz="1500" b="1" dirty="0"/>
              <a:t>2. Age-Specific Death Rate</a:t>
            </a:r>
          </a:p>
          <a:p>
            <a:pPr marL="0" indent="0">
              <a:buNone/>
            </a:pPr>
            <a:r>
              <a:rPr lang="en-US" sz="1500" b="1" dirty="0"/>
              <a:t>Question:</a:t>
            </a:r>
            <a:r>
              <a:rPr lang="en-US" sz="1500" dirty="0"/>
              <a:t> In one year, there are 100 deaths among individuals aged 45-54 in a population of 50,000 individuals aged 45-54. Calculate the age-specific death rate per 100,000 population for this age group.</a:t>
            </a:r>
          </a:p>
          <a:p>
            <a:pPr marL="0" indent="0">
              <a:buNone/>
            </a:pPr>
            <a:r>
              <a:rPr lang="en-US" sz="1500" b="1" dirty="0"/>
              <a:t>3. Infant Mortality Rate</a:t>
            </a:r>
          </a:p>
          <a:p>
            <a:pPr marL="0" indent="0">
              <a:buNone/>
            </a:pPr>
            <a:r>
              <a:rPr lang="en-US" sz="1500" b="1" dirty="0"/>
              <a:t>Question:</a:t>
            </a:r>
            <a:r>
              <a:rPr lang="en-US" sz="1500" dirty="0"/>
              <a:t> In a city, there were 20 deaths of infants under 1 year old in a population of 2,500 live births in a year. Calculate the infant mortality rate per 1,000 live births.</a:t>
            </a:r>
          </a:p>
          <a:p>
            <a:pPr marL="0" indent="0">
              <a:buNone/>
            </a:pPr>
            <a:r>
              <a:rPr lang="en-US" sz="1500" b="1" dirty="0"/>
              <a:t>4. Perinatal Mortality Rate</a:t>
            </a:r>
          </a:p>
          <a:p>
            <a:pPr marL="0" indent="0">
              <a:buNone/>
            </a:pPr>
            <a:r>
              <a:rPr lang="en-US" sz="1500" b="1" dirty="0"/>
              <a:t>Question:</a:t>
            </a:r>
            <a:r>
              <a:rPr lang="en-US" sz="1500" dirty="0"/>
              <a:t> In a year, a hospital recorded 10 stillbirths and 5 deaths of infants under 7 days old. There were 1,200 live births in the same period. Calculate the perinatal mortality rate per 1,000 live births.</a:t>
            </a:r>
          </a:p>
          <a:p>
            <a:pPr marL="0" indent="0">
              <a:buNone/>
            </a:pPr>
            <a:r>
              <a:rPr lang="en-US" sz="1500" b="1" dirty="0"/>
              <a:t>5. Neonatal Death Rate</a:t>
            </a:r>
          </a:p>
          <a:p>
            <a:pPr marL="0" indent="0">
              <a:buNone/>
            </a:pPr>
            <a:r>
              <a:rPr lang="en-US" sz="1500" b="1" dirty="0"/>
              <a:t>Question:</a:t>
            </a:r>
            <a:r>
              <a:rPr lang="en-US" sz="1500" dirty="0"/>
              <a:t> During one year, there were 8 deaths of infants under 28 days old in a population of 1,000 live births in a community. Calculate the neonatal death rate per 1,000 live births.</a:t>
            </a:r>
          </a:p>
          <a:p>
            <a:pPr marL="0" indent="0">
              <a:buNone/>
            </a:pPr>
            <a:endParaRPr lang="en-GB" sz="1500" dirty="0"/>
          </a:p>
        </p:txBody>
      </p:sp>
    </p:spTree>
    <p:extLst>
      <p:ext uri="{BB962C8B-B14F-4D97-AF65-F5344CB8AC3E}">
        <p14:creationId xmlns:p14="http://schemas.microsoft.com/office/powerpoint/2010/main" val="37623613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41CC88B-274E-1303-D514-86517C60DE45}"/>
              </a:ext>
            </a:extLst>
          </p:cNvPr>
          <p:cNvSpPr>
            <a:spLocks noGrp="1"/>
          </p:cNvSpPr>
          <p:nvPr>
            <p:ph type="title"/>
          </p:nvPr>
        </p:nvSpPr>
        <p:spPr/>
        <p:txBody>
          <a:bodyPr/>
          <a:lstStyle/>
          <a:p>
            <a:r>
              <a:rPr lang="en-GB" dirty="0"/>
              <a:t>Seminar activity </a:t>
            </a:r>
            <a:r>
              <a:rPr lang="en-GB" i="1" dirty="0" err="1"/>
              <a:t>ctd</a:t>
            </a:r>
            <a:r>
              <a:rPr lang="en-GB" i="1" dirty="0"/>
              <a:t>.</a:t>
            </a:r>
          </a:p>
        </p:txBody>
      </p:sp>
      <p:sp>
        <p:nvSpPr>
          <p:cNvPr id="6" name="Content Placeholder 5">
            <a:extLst>
              <a:ext uri="{FF2B5EF4-FFF2-40B4-BE49-F238E27FC236}">
                <a16:creationId xmlns:a16="http://schemas.microsoft.com/office/drawing/2014/main" id="{D2690078-09E4-B2D9-FB9B-827078D3F69F}"/>
              </a:ext>
            </a:extLst>
          </p:cNvPr>
          <p:cNvSpPr>
            <a:spLocks noGrp="1"/>
          </p:cNvSpPr>
          <p:nvPr>
            <p:ph idx="1"/>
          </p:nvPr>
        </p:nvSpPr>
        <p:spPr>
          <a:xfrm>
            <a:off x="457200" y="1198757"/>
            <a:ext cx="8229600" cy="4451194"/>
          </a:xfrm>
        </p:spPr>
        <p:txBody>
          <a:bodyPr>
            <a:noAutofit/>
          </a:bodyPr>
          <a:lstStyle/>
          <a:p>
            <a:pPr marL="0" indent="0">
              <a:buNone/>
            </a:pPr>
            <a:endParaRPr lang="en-US" sz="1500" dirty="0"/>
          </a:p>
          <a:p>
            <a:pPr marL="0" indent="0">
              <a:buNone/>
            </a:pPr>
            <a:r>
              <a:rPr lang="en-US" sz="1500" b="1" dirty="0"/>
              <a:t>6. Maternal mortality rate</a:t>
            </a:r>
          </a:p>
          <a:p>
            <a:pPr marL="0" indent="0">
              <a:buNone/>
            </a:pPr>
            <a:r>
              <a:rPr lang="en-US" sz="1500" b="1" dirty="0"/>
              <a:t>Question:</a:t>
            </a:r>
            <a:r>
              <a:rPr lang="en-US" sz="1500" dirty="0"/>
              <a:t> In a given year, a country reported 50 maternal deaths due to pregnancy-related causes in a population of 200,000 live births. Calculate the maternal mortality rate per 100,000 live births.</a:t>
            </a:r>
          </a:p>
          <a:p>
            <a:pPr marL="0" indent="0">
              <a:buNone/>
            </a:pPr>
            <a:r>
              <a:rPr lang="en-US" sz="1500" b="1" dirty="0"/>
              <a:t>7. Prevalence</a:t>
            </a:r>
          </a:p>
          <a:p>
            <a:pPr marL="0" indent="0">
              <a:buNone/>
            </a:pPr>
            <a:r>
              <a:rPr lang="en-US" sz="1500" b="1" dirty="0"/>
              <a:t>Question:</a:t>
            </a:r>
            <a:r>
              <a:rPr lang="en-US" sz="1500" dirty="0"/>
              <a:t> In a community of 50,000 people, 3,000 individuals are currently living with asthma. Calculate the prevalence of asthma per 1,000 population.</a:t>
            </a:r>
          </a:p>
          <a:p>
            <a:pPr marL="0" indent="0">
              <a:buNone/>
            </a:pPr>
            <a:r>
              <a:rPr lang="en-US" sz="1500" b="1" dirty="0"/>
              <a:t>8. Incidence</a:t>
            </a:r>
          </a:p>
          <a:p>
            <a:pPr marL="0" indent="0">
              <a:buNone/>
            </a:pPr>
            <a:r>
              <a:rPr lang="en-US" sz="1500" b="1" dirty="0"/>
              <a:t>Question:</a:t>
            </a:r>
            <a:r>
              <a:rPr lang="en-US" sz="1500" dirty="0"/>
              <a:t> Over the course of one year, 500 new cases of tuberculosis were reported in a population of 250,000 people. Calculate the incidence rate of tuberculosis per 1,000 population.</a:t>
            </a:r>
          </a:p>
          <a:p>
            <a:pPr marL="0" indent="0">
              <a:buNone/>
            </a:pPr>
            <a:r>
              <a:rPr lang="en-US" sz="1500" b="1" dirty="0"/>
              <a:t>19. Attack Rate</a:t>
            </a:r>
          </a:p>
          <a:p>
            <a:pPr marL="0" indent="0">
              <a:buNone/>
            </a:pPr>
            <a:r>
              <a:rPr lang="en-US" sz="1500" b="1" dirty="0"/>
              <a:t>Question:</a:t>
            </a:r>
            <a:r>
              <a:rPr lang="en-US" sz="1500" dirty="0"/>
              <a:t> During a flu outbreak in a school of 2,000 students, 400 students were infected. Calculate the attack rate of the flu among the students.</a:t>
            </a:r>
          </a:p>
          <a:p>
            <a:pPr marL="0" indent="0">
              <a:buNone/>
            </a:pPr>
            <a:r>
              <a:rPr lang="en-US" sz="1500" b="1" dirty="0"/>
              <a:t>10. Case Fatality Rate</a:t>
            </a:r>
          </a:p>
          <a:p>
            <a:pPr marL="0" indent="0">
              <a:buNone/>
            </a:pPr>
            <a:r>
              <a:rPr lang="en-US" sz="1500" b="1" dirty="0"/>
              <a:t>Question:</a:t>
            </a:r>
            <a:r>
              <a:rPr lang="en-US" sz="1500" dirty="0"/>
              <a:t> In an epidemic, a city reported 2,000 confirmed cases of a disease, out of which 100 resulted in death. Calculate the case fatality rate (CFR) of the disease.</a:t>
            </a:r>
          </a:p>
          <a:p>
            <a:pPr marL="0" indent="0">
              <a:buNone/>
            </a:pPr>
            <a:endParaRPr lang="en-GB" sz="1500" dirty="0"/>
          </a:p>
        </p:txBody>
      </p:sp>
    </p:spTree>
    <p:extLst>
      <p:ext uri="{BB962C8B-B14F-4D97-AF65-F5344CB8AC3E}">
        <p14:creationId xmlns:p14="http://schemas.microsoft.com/office/powerpoint/2010/main" val="35277836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EBC8-A68C-B3E9-CABC-D21B2D173420}"/>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35FD824E-DF92-FA91-3D79-14F10935E8ED}"/>
              </a:ext>
            </a:extLst>
          </p:cNvPr>
          <p:cNvSpPr>
            <a:spLocks noGrp="1"/>
          </p:cNvSpPr>
          <p:nvPr>
            <p:ph idx="1"/>
          </p:nvPr>
        </p:nvSpPr>
        <p:spPr>
          <a:xfrm>
            <a:off x="457200" y="1628800"/>
            <a:ext cx="8229600" cy="3917032"/>
          </a:xfrm>
        </p:spPr>
        <p:txBody>
          <a:bodyPr>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ea typeface="+mn-ea"/>
                <a:cs typeface="+mn-cs"/>
              </a:rPr>
              <a:t>Watch the video below </a:t>
            </a:r>
            <a:r>
              <a:rPr lang="en-GB" sz="2800" dirty="0"/>
              <a:t>then discuss </a:t>
            </a:r>
            <a:r>
              <a:rPr kumimoji="0" lang="en-GB" sz="2800" b="0" i="0" u="none" strike="noStrike" kern="1200" cap="none" spc="0" normalizeH="0" baseline="0" noProof="0" dirty="0">
                <a:ln>
                  <a:noFill/>
                </a:ln>
                <a:solidFill>
                  <a:prstClr val="black"/>
                </a:solidFill>
                <a:effectLst/>
                <a:uLnTx/>
                <a:uFillTx/>
                <a:ea typeface="+mn-ea"/>
                <a:cs typeface="+mn-cs"/>
              </a:rPr>
              <a:t>and</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ea typeface="+mn-ea"/>
                <a:cs typeface="+mn-cs"/>
                <a:hlinkClick r:id="rId3"/>
              </a:rPr>
              <a:t>https://www.youtube.com/watch?v=p6fpkj963OE</a:t>
            </a:r>
            <a:endParaRPr lang="en-GB" sz="2400" dirty="0">
              <a:solidFill>
                <a:prstClr val="black"/>
              </a:solidFill>
            </a:endParaRPr>
          </a:p>
          <a:p>
            <a:pPr marL="0" marR="0" lvl="0" indent="0" algn="l" defTabSz="914400" rtl="0" eaLnBrk="1" fontAlgn="auto" latinLnBrk="0" hangingPunct="1">
              <a:lnSpc>
                <a:spcPct val="90000"/>
              </a:lnSpc>
              <a:spcBef>
                <a:spcPts val="1000"/>
              </a:spcBef>
              <a:spcAft>
                <a:spcPts val="0"/>
              </a:spcAft>
              <a:buClrTx/>
              <a:buSzTx/>
              <a:buNone/>
              <a:tabLst/>
              <a:defRPr/>
            </a:pPr>
            <a:endParaRPr lang="en-GB" sz="2400" dirty="0">
              <a:hlinkClick r:id="rId4"/>
            </a:endParaRPr>
          </a:p>
          <a:p>
            <a:endParaRPr lang="en-GB" sz="2800" dirty="0"/>
          </a:p>
          <a:p>
            <a:pPr marL="0" indent="0" algn="ctr">
              <a:buNone/>
            </a:pPr>
            <a:r>
              <a:rPr lang="en-GB" sz="2800" b="1" dirty="0"/>
              <a:t>Feedback your findings to the whole class</a:t>
            </a:r>
          </a:p>
          <a:p>
            <a:pPr marL="0" indent="0">
              <a:buNone/>
            </a:pPr>
            <a:endParaRPr lang="en-GB" dirty="0"/>
          </a:p>
        </p:txBody>
      </p:sp>
    </p:spTree>
    <p:extLst>
      <p:ext uri="{BB962C8B-B14F-4D97-AF65-F5344CB8AC3E}">
        <p14:creationId xmlns:p14="http://schemas.microsoft.com/office/powerpoint/2010/main" val="8400437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968ED-83E4-6798-B69D-BC4B4C931720}"/>
              </a:ext>
            </a:extLst>
          </p:cNvPr>
          <p:cNvSpPr>
            <a:spLocks noGrp="1"/>
          </p:cNvSpPr>
          <p:nvPr>
            <p:ph type="title"/>
          </p:nvPr>
        </p:nvSpPr>
        <p:spPr/>
        <p:txBody>
          <a:bodyPr/>
          <a:lstStyle/>
          <a:p>
            <a:r>
              <a:rPr lang="en-GB" dirty="0"/>
              <a:t>What did you learn today?</a:t>
            </a:r>
          </a:p>
        </p:txBody>
      </p:sp>
      <p:pic>
        <p:nvPicPr>
          <p:cNvPr id="1026" name="Picture 2" descr="What did you learn today? | eezeeenglishzone">
            <a:extLst>
              <a:ext uri="{FF2B5EF4-FFF2-40B4-BE49-F238E27FC236}">
                <a16:creationId xmlns:a16="http://schemas.microsoft.com/office/drawing/2014/main" id="{C9A50D21-3BFF-28CE-1AFA-8E3858F50D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98453" y="1824134"/>
            <a:ext cx="4565882" cy="342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07541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51771-82FE-FE10-9636-FDFDE6592D52}"/>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74D49223-113E-D337-E475-D664D0AA9DD4}"/>
              </a:ext>
            </a:extLst>
          </p:cNvPr>
          <p:cNvSpPr>
            <a:spLocks noGrp="1"/>
          </p:cNvSpPr>
          <p:nvPr>
            <p:ph idx="1"/>
          </p:nvPr>
        </p:nvSpPr>
        <p:spPr>
          <a:xfrm>
            <a:off x="457200" y="1255016"/>
            <a:ext cx="8229600" cy="3917032"/>
          </a:xfrm>
        </p:spPr>
        <p:txBody>
          <a:bodyPr>
            <a:noAutofit/>
          </a:bodyPr>
          <a:lstStyle/>
          <a:p>
            <a:pPr marL="0" indent="0">
              <a:buNone/>
            </a:pPr>
            <a:endParaRPr lang="en-GB" sz="1800" dirty="0"/>
          </a:p>
          <a:p>
            <a:r>
              <a:rPr lang="en-GB" sz="1800" dirty="0"/>
              <a:t>CDC Glossary Archive (2014).</a:t>
            </a:r>
            <a:r>
              <a:rPr lang="en-GB" sz="1800" dirty="0">
                <a:hlinkClick r:id="rId3"/>
              </a:rPr>
              <a:t> Home | CDC Archive</a:t>
            </a:r>
            <a:endParaRPr lang="en-GB" sz="1800" dirty="0"/>
          </a:p>
          <a:p>
            <a:r>
              <a:rPr lang="en-GB" sz="1800" dirty="0"/>
              <a:t>Department of Health and Social Care. Health trends in England (2026). </a:t>
            </a:r>
            <a:r>
              <a:rPr lang="en-GB" sz="1800" dirty="0">
                <a:hlinkClick r:id="rId4"/>
              </a:rPr>
              <a:t>https://fingertips.phe.org.uk/static-reports/health-trends-in-england/England/overview.html</a:t>
            </a:r>
            <a:r>
              <a:rPr lang="en-GB" sz="1800" dirty="0"/>
              <a:t>. </a:t>
            </a:r>
          </a:p>
          <a:p>
            <a:r>
              <a:rPr lang="en-GB" sz="1800" dirty="0"/>
              <a:t>Flowers J, Hall P, </a:t>
            </a:r>
            <a:r>
              <a:rPr lang="en-GB" sz="1800" dirty="0" err="1"/>
              <a:t>Pencheon</a:t>
            </a:r>
            <a:r>
              <a:rPr lang="en-GB" sz="1800" dirty="0"/>
              <a:t> D. Public health indicators. Public Health. 2005;119(4):239-245. doi:10.1016/j.puhe.2005.01.003.</a:t>
            </a:r>
          </a:p>
          <a:p>
            <a:r>
              <a:rPr lang="en-GB" sz="1800" dirty="0"/>
              <a:t>Last JM, editor (2007) A dictionary of public health. New York: Oxford University Press; Available at: </a:t>
            </a:r>
            <a:r>
              <a:rPr lang="en-GB" sz="1800" dirty="0">
                <a:hlinkClick r:id="rId5"/>
              </a:rPr>
              <a:t>https://www.ncbi.nlm.nih.gov/pmc/articles/PMC7171905/pdf/main.pdf</a:t>
            </a:r>
            <a:endParaRPr lang="en-GB" sz="1800" dirty="0"/>
          </a:p>
          <a:p>
            <a:r>
              <a:rPr lang="en-US" sz="1800" dirty="0">
                <a:effectLst/>
                <a:ea typeface="Arial" panose="020B0604020202020204" pitchFamily="34" charset="0"/>
              </a:rPr>
              <a:t>Naidoo, J. and Wills, J. (2016) </a:t>
            </a:r>
            <a:r>
              <a:rPr lang="en-US" sz="1800" i="1" dirty="0">
                <a:effectLst/>
                <a:ea typeface="Arial" panose="020B0604020202020204" pitchFamily="34" charset="0"/>
              </a:rPr>
              <a:t>Foundations for health promotion</a:t>
            </a:r>
            <a:r>
              <a:rPr lang="en-US" sz="1800" dirty="0">
                <a:effectLst/>
                <a:ea typeface="Arial" panose="020B0604020202020204" pitchFamily="34" charset="0"/>
              </a:rPr>
              <a:t>. Fourth edition. Place of publication not identified: Elsevier.</a:t>
            </a:r>
          </a:p>
          <a:p>
            <a:r>
              <a:rPr lang="en-GB" sz="1800" dirty="0"/>
              <a:t>NHS England (2023).Statistics on Public Health, England 2023. </a:t>
            </a:r>
            <a:r>
              <a:rPr lang="en-GB" sz="1800" dirty="0">
                <a:hlinkClick r:id="rId6"/>
              </a:rPr>
              <a:t>Statistics on Public Health, England 2023 - NHS England Digital</a:t>
            </a:r>
            <a:endParaRPr lang="en-GB" sz="1800" dirty="0"/>
          </a:p>
          <a:p>
            <a:pPr marL="0" indent="0">
              <a:buNone/>
            </a:pPr>
            <a:endParaRPr lang="en-GB" sz="1800" dirty="0"/>
          </a:p>
        </p:txBody>
      </p:sp>
    </p:spTree>
    <p:extLst>
      <p:ext uri="{BB962C8B-B14F-4D97-AF65-F5344CB8AC3E}">
        <p14:creationId xmlns:p14="http://schemas.microsoft.com/office/powerpoint/2010/main" val="21263010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3968</Words>
  <Application>Microsoft Office PowerPoint</Application>
  <PresentationFormat>On-screen Show (4:3)</PresentationFormat>
  <Paragraphs>407</Paragraphs>
  <Slides>46</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46</vt:i4>
      </vt:variant>
    </vt:vector>
  </HeadingPairs>
  <TitlesOfParts>
    <vt:vector size="56" baseType="lpstr">
      <vt:lpstr>Google Sans</vt:lpstr>
      <vt:lpstr>Myriad Pro</vt:lpstr>
      <vt:lpstr>Arial</vt:lpstr>
      <vt:lpstr>Calibri</vt:lpstr>
      <vt:lpstr>Cambria Math</vt:lpstr>
      <vt:lpstr>Courier New</vt:lpstr>
      <vt:lpstr>Palatino Linotype</vt:lpstr>
      <vt:lpstr>Tahoma</vt:lpstr>
      <vt:lpstr>Wingdings</vt:lpstr>
      <vt:lpstr>20140311PresentationUWTSDTemplate</vt:lpstr>
      <vt:lpstr>  Social Epidemiology and Public Health Development     Week 6</vt:lpstr>
      <vt:lpstr>Learning outcomes</vt:lpstr>
      <vt:lpstr>Module Summary</vt:lpstr>
      <vt:lpstr>Aims of the Session</vt:lpstr>
      <vt:lpstr>Why Measure Health?</vt:lpstr>
      <vt:lpstr>Measuring Health</vt:lpstr>
      <vt:lpstr>PowerPoint Presentation</vt:lpstr>
      <vt:lpstr>What are the ways to measure health?</vt:lpstr>
      <vt:lpstr>PowerPoint Presentation</vt:lpstr>
      <vt:lpstr>Ways to Measure Health</vt:lpstr>
      <vt:lpstr>  Health Status Indicators </vt:lpstr>
      <vt:lpstr>Health Status Indicators</vt:lpstr>
      <vt:lpstr>PowerPoint Presentation</vt:lpstr>
      <vt:lpstr>Importance of morbidity and mortality  </vt:lpstr>
      <vt:lpstr>Shortcomings</vt:lpstr>
      <vt:lpstr> Mortality Statistics</vt:lpstr>
      <vt:lpstr>Example</vt:lpstr>
      <vt:lpstr>Mortality Statistics</vt:lpstr>
      <vt:lpstr>Example</vt:lpstr>
      <vt:lpstr>What are the other key health indicators (mortality statistics)?</vt:lpstr>
      <vt:lpstr>PowerPoint Presentation</vt:lpstr>
      <vt:lpstr>Examples</vt:lpstr>
      <vt:lpstr>Activity</vt:lpstr>
      <vt:lpstr>Examples</vt:lpstr>
      <vt:lpstr>Activity</vt:lpstr>
      <vt:lpstr>Morbidity statistics</vt:lpstr>
      <vt:lpstr>Morbidity Statistics</vt:lpstr>
      <vt:lpstr>Morbidity</vt:lpstr>
      <vt:lpstr>Example</vt:lpstr>
      <vt:lpstr>Morbidity</vt:lpstr>
      <vt:lpstr>What is the case?</vt:lpstr>
      <vt:lpstr>Case definition</vt:lpstr>
      <vt:lpstr>Incidence</vt:lpstr>
      <vt:lpstr>Incidence</vt:lpstr>
      <vt:lpstr>Prevalence </vt:lpstr>
      <vt:lpstr>Prevalence and Incidence. </vt:lpstr>
      <vt:lpstr>Examples</vt:lpstr>
      <vt:lpstr>Prevalence and Incidence. </vt:lpstr>
      <vt:lpstr>Types of incidence and prevalence used in epidemiology</vt:lpstr>
      <vt:lpstr>PowerPoint Presentation</vt:lpstr>
      <vt:lpstr>Examples</vt:lpstr>
      <vt:lpstr>Seminar activity </vt:lpstr>
      <vt:lpstr>Seminar activity ctd.</vt:lpstr>
      <vt:lpstr>Activity</vt:lpstr>
      <vt:lpstr>What did you learn today?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28</cp:revision>
  <dcterms:created xsi:type="dcterms:W3CDTF">2015-04-14T15:21:28Z</dcterms:created>
  <dcterms:modified xsi:type="dcterms:W3CDTF">2026-01-30T16:19:25Z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