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65" r:id="rId4"/>
    <p:sldId id="268" r:id="rId5"/>
    <p:sldId id="267" r:id="rId6"/>
    <p:sldId id="273" r:id="rId7"/>
    <p:sldId id="269" r:id="rId8"/>
    <p:sldId id="270" r:id="rId9"/>
    <p:sldId id="27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928746" y="3789040"/>
            <a:ext cx="520963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RISK MANAGEMENT </a:t>
            </a: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IN CONSTRUCTION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650538"/>
            <a:ext cx="770485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Construction is a risky business due to: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Poor record of cost and time certainty for clients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High levels of disputes and litigation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Intense competition for work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Low margins for profit risk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High rate of accidents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Pressure from management and shareholders to produce a high return on funds invested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Pressure on teams to save time and money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Pressure on health and safety provision</a:t>
            </a:r>
          </a:p>
          <a:p>
            <a:pPr>
              <a:spcAft>
                <a:spcPts val="1200"/>
              </a:spcAft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502914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IN CONSTRUCTION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650538"/>
            <a:ext cx="77048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(Smith, 1999)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Distinguishes 3 categories for risk:</a:t>
            </a:r>
          </a:p>
          <a:p>
            <a:pPr>
              <a:spcAft>
                <a:spcPts val="1200"/>
              </a:spcAft>
            </a:pPr>
            <a:endParaRPr lang="en-GB" sz="2000" dirty="0"/>
          </a:p>
          <a:p>
            <a:pPr>
              <a:spcAft>
                <a:spcPts val="1200"/>
              </a:spcAft>
            </a:pPr>
            <a:r>
              <a:rPr lang="en-GB" sz="2000" dirty="0" smtClean="0"/>
              <a:t>Known risks. Risks that are an everyday feature of construction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Known unknown. Risks that can be predicted or foreseen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Unknown </a:t>
            </a:r>
            <a:r>
              <a:rPr lang="en-GB" sz="2000" dirty="0" err="1" smtClean="0"/>
              <a:t>unknown</a:t>
            </a:r>
            <a:r>
              <a:rPr lang="en-GB" sz="2000" dirty="0" smtClean="0"/>
              <a:t>. Due to events whose cause and effect cannot be predicted</a:t>
            </a:r>
          </a:p>
          <a:p>
            <a:pPr>
              <a:spcAft>
                <a:spcPts val="1200"/>
              </a:spcAft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096376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682925"/>
            <a:ext cx="770485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Objective: to control risk</a:t>
            </a:r>
          </a:p>
          <a:p>
            <a:pPr>
              <a:spcAft>
                <a:spcPts val="1200"/>
              </a:spcAft>
            </a:pPr>
            <a:endParaRPr lang="en-GB" sz="2000" dirty="0" smtClean="0"/>
          </a:p>
          <a:p>
            <a:pPr>
              <a:spcAft>
                <a:spcPts val="1200"/>
              </a:spcAft>
            </a:pPr>
            <a:r>
              <a:rPr lang="en-GB" sz="2000" dirty="0" smtClean="0"/>
              <a:t>If we don’t, we can have losses due to: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Accidents to workers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Accidents to the general public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Loss of skill and experience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Damage to property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Loss of time and production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Loss of money on contracts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Loss of reputation and future business</a:t>
            </a:r>
          </a:p>
        </p:txBody>
      </p:sp>
    </p:spTree>
    <p:extLst>
      <p:ext uri="{BB962C8B-B14F-4D97-AF65-F5344CB8AC3E}">
        <p14:creationId xmlns:p14="http://schemas.microsoft.com/office/powerpoint/2010/main" val="3761306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 PROJECT RISK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1088349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Risk Management Process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563888" y="1550014"/>
            <a:ext cx="2088232" cy="366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RISK ASSESSMENT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3563888" y="2348880"/>
            <a:ext cx="2088232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Identify hazard</a:t>
            </a:r>
          </a:p>
          <a:p>
            <a:r>
              <a:rPr lang="en-GB" dirty="0" smtClean="0"/>
              <a:t>Assess probability and consequence</a:t>
            </a:r>
          </a:p>
          <a:p>
            <a:r>
              <a:rPr lang="en-GB" dirty="0" smtClean="0"/>
              <a:t>Prioritise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563888" y="3717032"/>
            <a:ext cx="2088232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Risk control measures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563888" y="4809643"/>
            <a:ext cx="2088232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Retain</a:t>
            </a:r>
          </a:p>
          <a:p>
            <a:r>
              <a:rPr lang="en-GB" dirty="0" smtClean="0"/>
              <a:t>Self-finance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868144" y="4566572"/>
            <a:ext cx="2088232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Remove</a:t>
            </a:r>
          </a:p>
          <a:p>
            <a:r>
              <a:rPr lang="en-GB" dirty="0" smtClean="0"/>
              <a:t>Contractually insurance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266528" y="4566572"/>
            <a:ext cx="2088232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Reduce</a:t>
            </a:r>
          </a:p>
          <a:p>
            <a:r>
              <a:rPr lang="en-GB" dirty="0" smtClean="0"/>
              <a:t>Eliminate/substitute</a:t>
            </a:r>
          </a:p>
          <a:p>
            <a:r>
              <a:rPr lang="en-GB" dirty="0" smtClean="0"/>
              <a:t>Reduce chance</a:t>
            </a:r>
          </a:p>
          <a:p>
            <a:r>
              <a:rPr lang="en-GB" dirty="0" smtClean="0"/>
              <a:t>Reduce effect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563888" y="5914320"/>
            <a:ext cx="208823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Residual risk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5868144" y="6303168"/>
            <a:ext cx="2232248" cy="366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RISK MANAGEMENT</a:t>
            </a:r>
            <a:endParaRPr lang="en-GB" b="1" dirty="0"/>
          </a:p>
        </p:txBody>
      </p:sp>
      <p:cxnSp>
        <p:nvCxnSpPr>
          <p:cNvPr id="20" name="Straight Arrow Connector 19"/>
          <p:cNvCxnSpPr>
            <a:stCxn id="12" idx="2"/>
            <a:endCxn id="13" idx="0"/>
          </p:cNvCxnSpPr>
          <p:nvPr/>
        </p:nvCxnSpPr>
        <p:spPr>
          <a:xfrm>
            <a:off x="4608004" y="3549209"/>
            <a:ext cx="0" cy="1678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  <a:endCxn id="14" idx="0"/>
          </p:cNvCxnSpPr>
          <p:nvPr/>
        </p:nvCxnSpPr>
        <p:spPr>
          <a:xfrm>
            <a:off x="4608004" y="4363363"/>
            <a:ext cx="0" cy="446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4608004" y="4586503"/>
            <a:ext cx="12601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3354760" y="4586503"/>
            <a:ext cx="12532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4" idx="2"/>
            <a:endCxn id="17" idx="0"/>
          </p:cNvCxnSpPr>
          <p:nvPr/>
        </p:nvCxnSpPr>
        <p:spPr>
          <a:xfrm>
            <a:off x="4608004" y="5455974"/>
            <a:ext cx="0" cy="4583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Down Arrow 31"/>
          <p:cNvSpPr/>
          <p:nvPr/>
        </p:nvSpPr>
        <p:spPr>
          <a:xfrm>
            <a:off x="4499992" y="1916832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Bent Arrow 32"/>
          <p:cNvSpPr/>
          <p:nvPr/>
        </p:nvSpPr>
        <p:spPr>
          <a:xfrm rot="16200000">
            <a:off x="5094621" y="5797037"/>
            <a:ext cx="276999" cy="1250228"/>
          </a:xfrm>
          <a:prstGeom prst="bentArrow">
            <a:avLst>
              <a:gd name="adj1" fmla="val 25000"/>
              <a:gd name="adj2" fmla="val 25000"/>
              <a:gd name="adj3" fmla="val 36544"/>
              <a:gd name="adj4" fmla="val 399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35" name="Elbow Connector 34"/>
          <p:cNvCxnSpPr>
            <a:stCxn id="15" idx="2"/>
            <a:endCxn id="17" idx="3"/>
          </p:cNvCxnSpPr>
          <p:nvPr/>
        </p:nvCxnSpPr>
        <p:spPr>
          <a:xfrm rot="5400000">
            <a:off x="5977648" y="5164374"/>
            <a:ext cx="609084" cy="126014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Elbow Connector 36"/>
          <p:cNvCxnSpPr>
            <a:stCxn id="16" idx="2"/>
            <a:endCxn id="17" idx="1"/>
          </p:cNvCxnSpPr>
          <p:nvPr/>
        </p:nvCxnSpPr>
        <p:spPr>
          <a:xfrm rot="16200000" flipH="1">
            <a:off x="2771224" y="5306321"/>
            <a:ext cx="332085" cy="125324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2300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682925"/>
            <a:ext cx="77048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UNCERTAINTY</a:t>
            </a:r>
          </a:p>
          <a:p>
            <a:pPr>
              <a:spcAft>
                <a:spcPts val="1200"/>
              </a:spcAft>
            </a:pPr>
            <a:endParaRPr lang="en-GB" sz="2000" dirty="0" smtClean="0"/>
          </a:p>
          <a:p>
            <a:pPr>
              <a:spcAft>
                <a:spcPts val="1200"/>
              </a:spcAft>
            </a:pPr>
            <a:r>
              <a:rPr lang="en-GB" sz="2000" dirty="0" smtClean="0"/>
              <a:t>Not always risk can  be under control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There are unforeseen situations that happen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This is residual risk or uncertainty</a:t>
            </a:r>
          </a:p>
          <a:p>
            <a:pPr>
              <a:spcAft>
                <a:spcPts val="1200"/>
              </a:spcAft>
            </a:pPr>
            <a:endParaRPr lang="en-GB" sz="2000" dirty="0"/>
          </a:p>
          <a:p>
            <a:pPr>
              <a:spcAft>
                <a:spcPts val="1200"/>
              </a:spcAft>
            </a:pPr>
            <a:r>
              <a:rPr lang="en-GB" sz="2000" dirty="0" smtClean="0"/>
              <a:t>The objective of risk management is to reduce uncertainty as much as possible</a:t>
            </a:r>
          </a:p>
        </p:txBody>
      </p:sp>
    </p:spTree>
    <p:extLst>
      <p:ext uri="{BB962C8B-B14F-4D97-AF65-F5344CB8AC3E}">
        <p14:creationId xmlns:p14="http://schemas.microsoft.com/office/powerpoint/2010/main" val="1512720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6538005"/>
              </p:ext>
            </p:extLst>
          </p:nvPr>
        </p:nvGraphicFramePr>
        <p:xfrm>
          <a:off x="1149" y="1052736"/>
          <a:ext cx="9142852" cy="551688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45714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14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Step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Example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 Identify the hazard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Deep drainage excavation in bad ground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 Identify who or what might be harmed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Pipe layers in trench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 Evaluate the risks arising from the hazard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</a:t>
                      </a:r>
                      <a:r>
                        <a:rPr lang="en-GB" baseline="0" dirty="0" smtClean="0"/>
                        <a:t> risk of collapse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 Determine</a:t>
                      </a:r>
                      <a:r>
                        <a:rPr lang="en-GB" baseline="0" dirty="0" smtClean="0"/>
                        <a:t> the control measures required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Use steel trench drag box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 Evaluate remaining risks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Risk of crushing/injury from excavator bucket</a:t>
                      </a:r>
                    </a:p>
                    <a:p>
                      <a:r>
                        <a:rPr lang="en-GB" dirty="0" smtClean="0"/>
                        <a:t>Risk of falling materials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 Record the findings of the risk assessment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Fill</a:t>
                      </a:r>
                      <a:r>
                        <a:rPr lang="en-GB" baseline="0" dirty="0" smtClean="0"/>
                        <a:t> in risk assessment sheet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r>
                        <a:rPr lang="en-GB" dirty="0" smtClean="0"/>
                        <a:t>7 Make contingency plans for the residual risks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Prepare safety method statement based</a:t>
                      </a:r>
                      <a:r>
                        <a:rPr lang="en-GB" baseline="0" dirty="0" smtClean="0"/>
                        <a:t> on risk assessment</a:t>
                      </a:r>
                    </a:p>
                    <a:p>
                      <a:r>
                        <a:rPr lang="en-GB" baseline="0" dirty="0" smtClean="0"/>
                        <a:t>Supervisor to give task talk</a:t>
                      </a:r>
                    </a:p>
                    <a:p>
                      <a:r>
                        <a:rPr lang="en-GB" baseline="0" dirty="0" smtClean="0"/>
                        <a:t>Permit to work required</a:t>
                      </a:r>
                    </a:p>
                    <a:p>
                      <a:r>
                        <a:rPr lang="en-GB" baseline="0" dirty="0" err="1" smtClean="0"/>
                        <a:t>Banksman</a:t>
                      </a:r>
                      <a:r>
                        <a:rPr lang="en-GB" baseline="0" dirty="0" smtClean="0"/>
                        <a:t> working with excavator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r>
                        <a:rPr lang="en-GB" dirty="0" smtClean="0"/>
                        <a:t>8 Review</a:t>
                      </a:r>
                      <a:r>
                        <a:rPr lang="en-GB" baseline="0" dirty="0" smtClean="0"/>
                        <a:t> and revision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Monitor site operations and modify risk assessment where necessary</a:t>
                      </a:r>
                    </a:p>
                    <a:p>
                      <a:r>
                        <a:rPr lang="en-GB" baseline="0" dirty="0" smtClean="0"/>
                        <a:t>Hold further task talk if method statement is changed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6026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3998" y="1556792"/>
            <a:ext cx="60482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Measurement of risk:</a:t>
            </a:r>
          </a:p>
          <a:p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 smtClean="0"/>
              <a:t>Chance of happening the hazard (likelihood)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Severity of consequences</a:t>
            </a:r>
            <a:endParaRPr lang="en-GB" sz="2000" dirty="0"/>
          </a:p>
        </p:txBody>
      </p:sp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2423060"/>
              </p:ext>
            </p:extLst>
          </p:nvPr>
        </p:nvGraphicFramePr>
        <p:xfrm>
          <a:off x="1429464" y="3501008"/>
          <a:ext cx="6096000" cy="1981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85420">
                <a:tc rowSpan="2">
                  <a:txBody>
                    <a:bodyPr/>
                    <a:lstStyle/>
                    <a:p>
                      <a:pPr algn="ctr"/>
                      <a:r>
                        <a:rPr lang="en-GB" sz="2000" b="1" dirty="0" smtClean="0"/>
                        <a:t>Severity</a:t>
                      </a:r>
                      <a:endParaRPr lang="en-GB" sz="20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sz="2000" b="1" dirty="0" smtClean="0"/>
                        <a:t>Likelihood</a:t>
                      </a:r>
                      <a:endParaRPr lang="en-GB" sz="20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42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1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low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low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medium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2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low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medium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High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3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medium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high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high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682925"/>
            <a:ext cx="770485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EXERCISE 1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You are the main contractor of one residential planning to develop in Swansea next to the future SA1 Development of UWTSD. 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Make a list of possible </a:t>
            </a:r>
            <a:r>
              <a:rPr lang="en-GB" sz="2000" dirty="0" smtClean="0"/>
              <a:t>hazards for H&amp;S </a:t>
            </a:r>
            <a:r>
              <a:rPr lang="en-GB" sz="2000" dirty="0" smtClean="0"/>
              <a:t>that can happen within this </a:t>
            </a:r>
            <a:r>
              <a:rPr lang="en-GB" sz="2000" dirty="0" smtClean="0"/>
              <a:t>project during excavation works.</a:t>
            </a:r>
            <a:endParaRPr lang="en-GB" sz="2000" dirty="0" smtClean="0"/>
          </a:p>
          <a:p>
            <a:pPr>
              <a:spcAft>
                <a:spcPts val="1200"/>
              </a:spcAft>
            </a:pPr>
            <a:r>
              <a:rPr lang="en-GB" sz="2000" dirty="0" smtClean="0"/>
              <a:t>Define who is at risk in each case.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Evaluate the risk and establish measures to reduce those risks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Are</a:t>
            </a:r>
            <a:r>
              <a:rPr lang="en-GB" sz="2000" dirty="0" smtClean="0"/>
              <a:t> there any residual risks? Do we need any contingency plan?</a:t>
            </a: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140041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759</TotalTime>
  <Words>502</Words>
  <Application>Microsoft Office PowerPoint</Application>
  <PresentationFormat>On-screen Show (4:3)</PresentationFormat>
  <Paragraphs>125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31</cp:revision>
  <dcterms:created xsi:type="dcterms:W3CDTF">2015-09-15T12:16:09Z</dcterms:created>
  <dcterms:modified xsi:type="dcterms:W3CDTF">2019-09-22T22:35:50Z</dcterms:modified>
</cp:coreProperties>
</file>