
<file path=[Content_Types].xml><?xml version="1.0" encoding="utf-8"?>
<Types xmlns="http://schemas.openxmlformats.org/package/2006/content-types">
  <Default Extension="emf" ContentType="image/x-emf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9" r:id="rId4"/>
    <p:sldId id="260" r:id="rId5"/>
    <p:sldId id="261" r:id="rId6"/>
    <p:sldId id="262" r:id="rId7"/>
    <p:sldId id="267" r:id="rId8"/>
    <p:sldId id="269" r:id="rId9"/>
    <p:sldId id="263" r:id="rId10"/>
    <p:sldId id="264" r:id="rId11"/>
    <p:sldId id="265" r:id="rId12"/>
    <p:sldId id="266" r:id="rId13"/>
    <p:sldId id="268" r:id="rId14"/>
    <p:sldId id="272" r:id="rId15"/>
    <p:sldId id="273" r:id="rId16"/>
    <p:sldId id="270" r:id="rId17"/>
    <p:sldId id="271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83045"/>
    <a:srgbClr val="4F527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6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24B1AB-39E9-4305-9EAB-98E065090FCA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9D14A-3D25-439D-9AEF-75F939358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002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8A81A-972A-119B-CBBA-8F2CE77C8F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362868-1673-286D-9F19-53559833FC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B9E922-4610-E030-BFD8-BCC440DD3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91456-A4F9-415E-A604-A5E495504A61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419B9-E47E-DEA1-7B87-60BEE33E1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8D359-8CCB-76E8-D277-843AD4B0F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E81F-E03B-43AC-B9CC-500A725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691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D917C-B93F-FE6F-7A35-8AEDD5E53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50929-4F61-4910-352E-79928B9785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C3CAE-C588-74C8-9470-7617CC1017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85F42-DD0D-49E6-A19B-0F2C8199EB47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11122-4D94-1364-3FDA-39B18028A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8DE8F0-8E21-7FCD-D1CE-29B20CA2A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E81F-E03B-43AC-B9CC-500A725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468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F8D5C-E5B5-763F-7843-5800D7123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3D9446-FA75-FC90-3EAF-7F75650646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ACB9D4-0C91-01CB-9689-C11E2B68C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31FE-7AC5-4FCD-B3F5-85EF6A764827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C6E441-CF2C-CEC5-A2C6-0F792E9C2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D3E35F-640E-2094-15F3-B8AFA069B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E81F-E03B-43AC-B9CC-500A725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625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6D107-F1BA-E6C6-C8F2-23CE53FB4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FF0F2-1D3B-34DB-985D-6859600E7C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3F5FE-9F15-51A3-D7B8-AB23643466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F6BA01-79C1-919C-9D2D-9C16AD9D7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8C928-04C9-4DF0-9223-435764F34636}" type="datetime1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A04784-D8A3-138B-19C7-D9DD83472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3DBBA2-3A0D-6F43-F443-08DCBEA7E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E81F-E03B-43AC-B9CC-500A725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042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86624-24B2-A4E2-D866-D03073F7B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5795A-712B-E6C5-7AC8-ED8C030C7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629942-5845-506B-A8ED-A762BA9DD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87F815-8ABF-0E91-43B1-A5E4CAC213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942232-FBA5-BEBA-B9CE-E3269DA5D2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B15D2A-438F-439F-EA42-6F8C7E8B5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02296-0558-4388-9DE3-6B9F8089BBB5}" type="datetime1">
              <a:rPr lang="en-GB" smtClean="0"/>
              <a:t>24/03/2023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9B32A3-3840-9190-3B79-1EAA7E2B9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834524-6EDD-A116-FD7E-921FB91A7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E81F-E03B-43AC-B9CC-500A725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672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AE0AB-8B45-6D21-6765-A5D68367D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CD5364-8035-4C9B-5A2E-6471F23B9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04431-D4E5-4BD2-B0D9-568C2329BBE3}" type="datetime1">
              <a:rPr lang="en-GB" smtClean="0"/>
              <a:t>24/03/2023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6EDA00-08B6-A1C4-0934-E3EFCE0404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762978-422C-F3FB-67CC-157B9AD92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E81F-E03B-43AC-B9CC-500A725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807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6EADE4-9344-D49F-A312-5A471E32A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EA304-FB84-47E3-BE73-F189A5AD823A}" type="datetime1">
              <a:rPr lang="en-GB" smtClean="0"/>
              <a:t>24/03/2023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292847-BC99-F570-1226-45CFB7E0A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8524A2-9789-97AF-7F16-101401371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E81F-E03B-43AC-B9CC-500A725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517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806A8-D2C4-F7B9-5B90-83AD60F81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DF35E-40F0-ECA6-A237-B22EF4875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AF7F46-5CB2-D469-AAC3-A1B48CA20D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9CD68B-41B9-B6FE-5934-62FAC0C24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478D7-F547-47F5-B894-C8442F99BC41}" type="datetime1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8B37B-8E94-D5AA-1325-BC8B99757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8E801A-C153-2877-60AB-4A98D1CE4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E81F-E03B-43AC-B9CC-500A725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505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C64EE-7111-4201-6E80-4B397FF49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172BA1-67B1-8F30-4D40-F9DBABF483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E4D049-B8D0-4852-FA65-92C43738D1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B2FE8B-FC6B-DAA2-5077-44F9CEE59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58F83-E2AD-4AA6-9D98-2CC2EE24C350}" type="datetime1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3FDF13-5BBD-96B9-A4C5-3C555907A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BDE1D4-C111-DB12-7CF2-D6F50303F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E81F-E03B-43AC-B9CC-500A725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162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C4022-D140-3E8E-5156-ECBA864EF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00CF9E-0646-50A7-6DB8-9FD94FD585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B4A2AE-830D-F292-2FA6-49BABAEC8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4FC8F-CA4E-419D-B9DB-66C1D4F36033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40D3E-BEB4-DFCB-2D4F-3AAD14A8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C0C1F4-6A67-142A-ACC0-4E06B5FC9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E81F-E03B-43AC-B9CC-500A725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956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9FDD71-230D-F940-8D91-5B5D123A43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9F12DD-1979-395C-005F-952A171C15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792B1-DB18-3E1C-7775-17D0A309F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E5119-686A-4E21-AF02-3B7CDA394611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EF926-6FBE-CD3D-5AD6-79C7CD56B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B5A2D-8D21-8AD3-110A-9221F7A7C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E81F-E03B-43AC-B9CC-500A725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957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30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6AE9D2-D8F2-86F5-4894-51808B6D2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10A53E-836F-4D80-72FB-55558755C3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BAED9-3652-B43F-96CB-22D1087F09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15083C-4294-4134-9ED9-EE20358AC6A2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672ED-10CA-759F-D79D-32F3FB8300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8A09C-4C7F-4E09-995A-1113842EAC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BAE81F-E03B-43AC-B9CC-500A725F9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419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f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jfif"/><Relationship Id="rId4" Type="http://schemas.openxmlformats.org/officeDocument/2006/relationships/image" Target="../media/image3.jf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fif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f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f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f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fi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9F371-7072-2F28-EB97-7F0CD2C7F9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Daytona" panose="020B0604030500040204" pitchFamily="34" charset="0"/>
                <a:cs typeface="Posterama" panose="020B0502040204020203" pitchFamily="34" charset="0"/>
              </a:rPr>
              <a:t>Cyber Crime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D1A957-928B-70B2-3EC8-A93F14D38E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>
              <a:solidFill>
                <a:schemeClr val="bg1"/>
              </a:solidFill>
              <a:latin typeface="Daytona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5F5C7A-86EF-3F19-6401-519D5852A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366571" y="5897366"/>
            <a:ext cx="3987229" cy="824109"/>
          </a:xfrm>
        </p:spPr>
        <p:txBody>
          <a:bodyPr/>
          <a:lstStyle/>
          <a:p>
            <a:r>
              <a:rPr lang="en-GB" sz="3200" dirty="0">
                <a:latin typeface="Daytona" panose="020B0604030500040204" pitchFamily="34" charset="0"/>
              </a:rPr>
              <a:t>Slide 1/19</a:t>
            </a:r>
          </a:p>
        </p:txBody>
      </p:sp>
    </p:spTree>
    <p:extLst>
      <p:ext uri="{BB962C8B-B14F-4D97-AF65-F5344CB8AC3E}">
        <p14:creationId xmlns:p14="http://schemas.microsoft.com/office/powerpoint/2010/main" val="2286899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61598-6C05-A9B6-29F1-059792888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Daytona" panose="020B0604030500040204" pitchFamily="34" charset="0"/>
              </a:rPr>
              <a:t>Learning Outcomes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578A7-5FD0-892B-B26F-5A8F0280F3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solidFill>
                  <a:schemeClr val="bg1"/>
                </a:solidFill>
                <a:latin typeface="Daytona" panose="020B0604030500040204" pitchFamily="34" charset="0"/>
              </a:rPr>
              <a:t>“What is cyber crime?”</a:t>
            </a:r>
          </a:p>
          <a:p>
            <a:r>
              <a:rPr lang="en-GB" sz="3200" dirty="0">
                <a:solidFill>
                  <a:schemeClr val="bg1"/>
                </a:solidFill>
                <a:latin typeface="Daytona" panose="020B0604030500040204" pitchFamily="34" charset="0"/>
              </a:rPr>
              <a:t>“Why is this important to what I am doing?”</a:t>
            </a:r>
          </a:p>
          <a:p>
            <a:r>
              <a:rPr lang="en-GB" sz="3200" dirty="0">
                <a:solidFill>
                  <a:schemeClr val="bg1"/>
                </a:solidFill>
                <a:latin typeface="Daytona" panose="020B0604030500040204" pitchFamily="34" charset="0"/>
              </a:rPr>
              <a:t>“What tactics do your team use?”</a:t>
            </a:r>
          </a:p>
          <a:p>
            <a:r>
              <a:rPr lang="en-GB" sz="3200" dirty="0">
                <a:solidFill>
                  <a:schemeClr val="bg1"/>
                </a:solidFill>
                <a:latin typeface="Daytona" panose="020B0604030500040204" pitchFamily="34" charset="0"/>
              </a:rPr>
              <a:t>“How do those tactics work?”</a:t>
            </a:r>
          </a:p>
          <a:p>
            <a:r>
              <a:rPr lang="en-GB" sz="3200" dirty="0">
                <a:solidFill>
                  <a:schemeClr val="bg1"/>
                </a:solidFill>
                <a:latin typeface="Daytona" panose="020B0604030500040204" pitchFamily="34" charset="0"/>
              </a:rPr>
              <a:t>“Where can I get a hold of you when I need something?”</a:t>
            </a:r>
          </a:p>
          <a:p>
            <a:r>
              <a:rPr lang="en-GB" sz="3200" dirty="0">
                <a:solidFill>
                  <a:schemeClr val="bg1"/>
                </a:solidFill>
                <a:latin typeface="Daytona" panose="020B0604030500040204" pitchFamily="34" charset="0"/>
              </a:rPr>
              <a:t>This is the last bullet point of the presentation. Promise.</a:t>
            </a:r>
          </a:p>
          <a:p>
            <a:endParaRPr lang="en-GB" dirty="0">
              <a:solidFill>
                <a:schemeClr val="bg1"/>
              </a:solidFill>
              <a:latin typeface="Daytona" panose="020B060403050004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CA9C66-6920-5297-5A58-F2EAC70EB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3200" dirty="0">
                <a:latin typeface="Daytona" panose="020B0604030500040204" pitchFamily="34" charset="0"/>
              </a:rPr>
              <a:t>Slide 2/19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243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earing a mask&#10;&#10;Description automatically generated with medium confidence">
            <a:extLst>
              <a:ext uri="{FF2B5EF4-FFF2-40B4-BE49-F238E27FC236}">
                <a16:creationId xmlns:a16="http://schemas.microsoft.com/office/drawing/2014/main" id="{464987B4-EB35-218A-09F0-7B36AE3F20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631" y="1423456"/>
            <a:ext cx="3258207" cy="2507292"/>
          </a:xfrm>
          <a:prstGeom prst="rect">
            <a:avLst/>
          </a:prstGeom>
        </p:spPr>
      </p:pic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7AD131C9-C7CC-5E37-4342-A046E3A510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2303" y="146259"/>
            <a:ext cx="3447394" cy="1939159"/>
          </a:xfrm>
          <a:prstGeom prst="rect">
            <a:avLst/>
          </a:prstGeom>
        </p:spPr>
      </p:pic>
      <p:pic>
        <p:nvPicPr>
          <p:cNvPr id="9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13D266C7-3298-D056-DF1B-AC260CFB4B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4948" y="1847568"/>
            <a:ext cx="3400202" cy="1904113"/>
          </a:xfrm>
          <a:prstGeom prst="rect">
            <a:avLst/>
          </a:prstGeom>
        </p:spPr>
      </p:pic>
      <p:pic>
        <p:nvPicPr>
          <p:cNvPr id="11" name="Picture 10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09779141-4F2F-BE57-0BBA-82344A8497B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358" y="4277871"/>
            <a:ext cx="2938205" cy="2261041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EE10083-6E98-2CFA-AF52-721DE7CE6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3200" dirty="0">
                <a:latin typeface="Daytona" panose="020B0604030500040204" pitchFamily="34" charset="0"/>
              </a:rPr>
              <a:t>Slide 3/19</a:t>
            </a:r>
          </a:p>
          <a:p>
            <a:endParaRPr lang="en-GB" dirty="0"/>
          </a:p>
        </p:txBody>
      </p:sp>
      <p:pic>
        <p:nvPicPr>
          <p:cNvPr id="14" name="Picture 13" descr="A person wearing a mask and holding a computer&#10;&#10;Description automatically generated with low confidence">
            <a:extLst>
              <a:ext uri="{FF2B5EF4-FFF2-40B4-BE49-F238E27FC236}">
                <a16:creationId xmlns:a16="http://schemas.microsoft.com/office/drawing/2014/main" id="{92411CB4-BD7E-99A2-581C-AD74E0F6786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1354" y="4131615"/>
            <a:ext cx="3394288" cy="184480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8E95245-3A35-6F79-9F75-2B7BF89A6C3B}"/>
              </a:ext>
            </a:extLst>
          </p:cNvPr>
          <p:cNvSpPr txBox="1"/>
          <p:nvPr/>
        </p:nvSpPr>
        <p:spPr>
          <a:xfrm>
            <a:off x="3967051" y="2982282"/>
            <a:ext cx="4257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Daytona" panose="020B0604030500040204" pitchFamily="34" charset="0"/>
              </a:rPr>
              <a:t>What is cyber crime?</a:t>
            </a:r>
          </a:p>
        </p:txBody>
      </p:sp>
    </p:spTree>
    <p:extLst>
      <p:ext uri="{BB962C8B-B14F-4D97-AF65-F5344CB8AC3E}">
        <p14:creationId xmlns:p14="http://schemas.microsoft.com/office/powerpoint/2010/main" val="364246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AD95C-394A-1531-3451-71B7A0A3D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277" y="1215753"/>
            <a:ext cx="10515600" cy="2708150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Daytona" panose="020B0604030500040204" pitchFamily="34" charset="0"/>
              </a:rPr>
              <a:t>Why is this important to what I am doing?</a:t>
            </a:r>
            <a:br>
              <a:rPr lang="en-GB" sz="3600" dirty="0">
                <a:solidFill>
                  <a:schemeClr val="bg1"/>
                </a:solidFill>
                <a:latin typeface="Daytona" panose="020B0604030500040204" pitchFamily="34" charset="0"/>
              </a:rPr>
            </a:br>
            <a:endParaRPr lang="en-GB" sz="3600" dirty="0">
              <a:latin typeface="Daytona" panose="020B060403050004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81D938-C49A-5DBA-3547-07E56B4609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BCA21D-0F4A-BADD-9AC3-98EC4950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3200" dirty="0">
                <a:solidFill>
                  <a:schemeClr val="bg1"/>
                </a:solidFill>
                <a:latin typeface="Daytona" panose="020B0604030500040204" pitchFamily="34" charset="0"/>
              </a:rPr>
              <a:t>Slide 4/19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6649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Text&#10;&#10;Description automatically generated">
            <a:extLst>
              <a:ext uri="{FF2B5EF4-FFF2-40B4-BE49-F238E27FC236}">
                <a16:creationId xmlns:a16="http://schemas.microsoft.com/office/drawing/2014/main" id="{772DD24A-144C-E947-C8B6-51850BF1E9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0762" y="643467"/>
            <a:ext cx="4521274" cy="2543217"/>
          </a:xfrm>
          <a:prstGeom prst="rect">
            <a:avLst/>
          </a:prstGeom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91B6081D-D3E8-4209-B85B-EB1C655A6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1214" y="1111170"/>
            <a:ext cx="11040" cy="4645103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 descr="Calendar&#10;&#10;Description automatically generated">
            <a:extLst>
              <a:ext uri="{FF2B5EF4-FFF2-40B4-BE49-F238E27FC236}">
                <a16:creationId xmlns:a16="http://schemas.microsoft.com/office/drawing/2014/main" id="{74BE5EB3-4823-84A7-EA68-D1ABEFCE6D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8316" y="672679"/>
            <a:ext cx="4732940" cy="2484793"/>
          </a:xfrm>
          <a:prstGeom prst="rect">
            <a:avLst/>
          </a:prstGeom>
        </p:spPr>
      </p:pic>
      <p:cxnSp>
        <p:nvCxnSpPr>
          <p:cNvPr id="53" name="Straight Connector 46">
            <a:extLst>
              <a:ext uri="{FF2B5EF4-FFF2-40B4-BE49-F238E27FC236}">
                <a16:creationId xmlns:a16="http://schemas.microsoft.com/office/drawing/2014/main" id="{28CA55E4-1295-45C8-BA05-5A9E705B7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03027" y="3428998"/>
            <a:ext cx="4188904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48">
            <a:extLst>
              <a:ext uri="{FF2B5EF4-FFF2-40B4-BE49-F238E27FC236}">
                <a16:creationId xmlns:a16="http://schemas.microsoft.com/office/drawing/2014/main" id="{08C5794E-A9A1-4A23-AF68-C79A78223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10334" y="3428998"/>
            <a:ext cx="4188904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39" descr="Text&#10;&#10;Description automatically generated">
            <a:extLst>
              <a:ext uri="{FF2B5EF4-FFF2-40B4-BE49-F238E27FC236}">
                <a16:creationId xmlns:a16="http://schemas.microsoft.com/office/drawing/2014/main" id="{08AAB49B-DF68-F7DA-629D-52837B5CA9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6691" y="3671316"/>
            <a:ext cx="4389417" cy="2545862"/>
          </a:xfrm>
          <a:prstGeom prst="rect">
            <a:avLst/>
          </a:prstGeom>
        </p:spPr>
      </p:pic>
      <p:pic>
        <p:nvPicPr>
          <p:cNvPr id="12" name="Picture 11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49937A73-ABEB-9B6E-9864-B610716C8D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1055" y="3671316"/>
            <a:ext cx="2087461" cy="2553469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B9A827D-A6E0-B0B6-91A7-DDC8860AC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Autofit/>
          </a:bodyPr>
          <a:lstStyle/>
          <a:p>
            <a:r>
              <a:rPr lang="en-GB" sz="3200" dirty="0">
                <a:latin typeface="Daytona" panose="020B0604030500040204" pitchFamily="34" charset="0"/>
              </a:rPr>
              <a:t>Slide 5/19</a:t>
            </a:r>
          </a:p>
        </p:txBody>
      </p:sp>
    </p:spTree>
    <p:extLst>
      <p:ext uri="{BB962C8B-B14F-4D97-AF65-F5344CB8AC3E}">
        <p14:creationId xmlns:p14="http://schemas.microsoft.com/office/powerpoint/2010/main" val="1766790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E710B24-D709-4147-E51E-279F852EC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AE81F-E03B-43AC-B9CC-500A725F9FF3}" type="slidenum">
              <a:rPr lang="en-GB" smtClean="0"/>
              <a:t>6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218BCD-712E-B90F-39C6-21BED709FE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075FE5-840E-2C0F-18B4-3B9ACC2DBDB4}"/>
              </a:ext>
            </a:extLst>
          </p:cNvPr>
          <p:cNvSpPr txBox="1"/>
          <p:nvPr/>
        </p:nvSpPr>
        <p:spPr>
          <a:xfrm>
            <a:off x="379790" y="3007759"/>
            <a:ext cx="52812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100" dirty="0">
                <a:solidFill>
                  <a:schemeClr val="bg1"/>
                </a:solidFill>
              </a:rPr>
              <a:t>Investigative Opportunities and Attribution with Cryptocurrency</a:t>
            </a:r>
          </a:p>
        </p:txBody>
      </p:sp>
    </p:spTree>
    <p:extLst>
      <p:ext uri="{BB962C8B-B14F-4D97-AF65-F5344CB8AC3E}">
        <p14:creationId xmlns:p14="http://schemas.microsoft.com/office/powerpoint/2010/main" val="40696711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35A1094-4C28-662B-48FD-A7715F2A5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3200" dirty="0">
                <a:latin typeface="Daytona" panose="020B0604030500040204" pitchFamily="34" charset="0"/>
              </a:rPr>
              <a:t>Slide 7/19</a:t>
            </a:r>
          </a:p>
          <a:p>
            <a:endParaRPr lang="en-GB" dirty="0"/>
          </a:p>
        </p:txBody>
      </p:sp>
      <p:pic>
        <p:nvPicPr>
          <p:cNvPr id="4" name="Picture 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7A8EFA59-80DA-4316-FB63-A9EE6D84D6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7923" y="2386847"/>
            <a:ext cx="6276153" cy="38599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EB28FC-BF91-DB98-FC6E-C8DC4D0487CB}"/>
              </a:ext>
            </a:extLst>
          </p:cNvPr>
          <p:cNvSpPr txBox="1"/>
          <p:nvPr/>
        </p:nvSpPr>
        <p:spPr>
          <a:xfrm>
            <a:off x="1324500" y="1454888"/>
            <a:ext cx="95429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Daytona" panose="020B0604030500040204" pitchFamily="34" charset="0"/>
              </a:rPr>
              <a:t>There is no such thing as “The Bank of Bitcoin”</a:t>
            </a:r>
          </a:p>
        </p:txBody>
      </p:sp>
    </p:spTree>
    <p:extLst>
      <p:ext uri="{BB962C8B-B14F-4D97-AF65-F5344CB8AC3E}">
        <p14:creationId xmlns:p14="http://schemas.microsoft.com/office/powerpoint/2010/main" val="3954920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DE98634-A3CC-202A-CA01-760831D4B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3200" dirty="0">
                <a:latin typeface="Daytona" panose="020B0604030500040204" pitchFamily="34" charset="0"/>
              </a:rPr>
              <a:t>Slide 8/19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CA5B44-E227-7D3F-EA4B-C2907437EEDA}"/>
              </a:ext>
            </a:extLst>
          </p:cNvPr>
          <p:cNvSpPr txBox="1"/>
          <p:nvPr/>
        </p:nvSpPr>
        <p:spPr>
          <a:xfrm>
            <a:off x="4195832" y="3105834"/>
            <a:ext cx="38003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Blockchain Analysis</a:t>
            </a:r>
          </a:p>
        </p:txBody>
      </p:sp>
    </p:spTree>
    <p:extLst>
      <p:ext uri="{BB962C8B-B14F-4D97-AF65-F5344CB8AC3E}">
        <p14:creationId xmlns:p14="http://schemas.microsoft.com/office/powerpoint/2010/main" val="3300507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97B8A3F-D449-CDF5-1A43-3EC9418F2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3200" dirty="0">
                <a:latin typeface="Daytona" panose="020B0604030500040204" pitchFamily="34" charset="0"/>
              </a:rPr>
              <a:t>Slide 9/19</a:t>
            </a:r>
          </a:p>
          <a:p>
            <a:endParaRPr lang="en-GB" dirty="0"/>
          </a:p>
        </p:txBody>
      </p:sp>
      <p:pic>
        <p:nvPicPr>
          <p:cNvPr id="12" name="Picture 1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C33531C-B8E3-9965-D411-59B348CB5F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128" y="244481"/>
            <a:ext cx="11675970" cy="5925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9551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BC419C7-9062-5CA0-8901-D32079465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3200" dirty="0">
                <a:latin typeface="Daytona" panose="020B0604030500040204" pitchFamily="34" charset="0"/>
              </a:rPr>
              <a:t>Slide 10/19</a:t>
            </a:r>
          </a:p>
        </p:txBody>
      </p:sp>
      <p:pic>
        <p:nvPicPr>
          <p:cNvPr id="6" name="Picture 5" descr="Graphical user interface, chart, bubble chart&#10;&#10;Description automatically generated">
            <a:extLst>
              <a:ext uri="{FF2B5EF4-FFF2-40B4-BE49-F238E27FC236}">
                <a16:creationId xmlns:a16="http://schemas.microsoft.com/office/drawing/2014/main" id="{FA3FDF27-1EBA-39C3-5924-3FBFFC8BEB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90" y="603105"/>
            <a:ext cx="12065620" cy="5651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0422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0859281-5756-0FF9-0BB0-BFAA99F01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3200" dirty="0">
                <a:latin typeface="Daytona" panose="020B0604030500040204" pitchFamily="34" charset="0"/>
              </a:rPr>
              <a:t>Slide 11/19</a:t>
            </a:r>
          </a:p>
          <a:p>
            <a:endParaRPr lang="en-GB" dirty="0"/>
          </a:p>
        </p:txBody>
      </p:sp>
      <p:pic>
        <p:nvPicPr>
          <p:cNvPr id="4" name="Picture 3" descr="Graphical user interface, chart, bubble chart&#10;&#10;Description automatically generated">
            <a:extLst>
              <a:ext uri="{FF2B5EF4-FFF2-40B4-BE49-F238E27FC236}">
                <a16:creationId xmlns:a16="http://schemas.microsoft.com/office/drawing/2014/main" id="{51A23A3B-0CC3-CB5E-0957-6E4C3E720E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66" y="682484"/>
            <a:ext cx="12033868" cy="5493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3778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99DAD48-F992-5FDA-6496-0F710DF21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3200" dirty="0">
                <a:latin typeface="Daytona" panose="020B0604030500040204" pitchFamily="34" charset="0"/>
              </a:rPr>
              <a:t>Slide 12/20</a:t>
            </a:r>
          </a:p>
          <a:p>
            <a:endParaRPr lang="en-GB" dirty="0"/>
          </a:p>
        </p:txBody>
      </p:sp>
      <p:pic>
        <p:nvPicPr>
          <p:cNvPr id="4" name="Picture 3" descr="Graphical user interface, chart&#10;&#10;Description automatically generated">
            <a:extLst>
              <a:ext uri="{FF2B5EF4-FFF2-40B4-BE49-F238E27FC236}">
                <a16:creationId xmlns:a16="http://schemas.microsoft.com/office/drawing/2014/main" id="{13FCFE03-29D3-EE96-1B0D-C1E8C07C52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91" y="660257"/>
            <a:ext cx="12014817" cy="5537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7009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984E574-A11D-A545-BEBC-A82BF330A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3200" dirty="0">
                <a:latin typeface="Daytona" panose="020B0604030500040204" pitchFamily="34" charset="0"/>
              </a:rPr>
              <a:t>Slide 13/20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994CB1-F03C-5567-50CD-AAB92F3DC137}"/>
              </a:ext>
            </a:extLst>
          </p:cNvPr>
          <p:cNvSpPr txBox="1"/>
          <p:nvPr/>
        </p:nvSpPr>
        <p:spPr>
          <a:xfrm>
            <a:off x="281748" y="2819400"/>
            <a:ext cx="1162850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000" dirty="0">
                <a:solidFill>
                  <a:schemeClr val="bg1"/>
                </a:solidFill>
                <a:latin typeface="Daytona" panose="020B0604030500040204" pitchFamily="34" charset="0"/>
              </a:rPr>
              <a:t>So, what results will you get from Cryptocurrency Exchanges?</a:t>
            </a:r>
            <a:br>
              <a:rPr lang="en-GB" sz="3000" dirty="0">
                <a:solidFill>
                  <a:schemeClr val="bg1"/>
                </a:solidFill>
                <a:latin typeface="Daytona" panose="020B0604030500040204" pitchFamily="34" charset="0"/>
              </a:rPr>
            </a:br>
            <a:br>
              <a:rPr lang="en-GB" sz="3000" dirty="0">
                <a:solidFill>
                  <a:schemeClr val="bg1"/>
                </a:solidFill>
                <a:latin typeface="Daytona" panose="020B0604030500040204" pitchFamily="34" charset="0"/>
              </a:rPr>
            </a:br>
            <a:r>
              <a:rPr lang="en-GB" sz="3000" dirty="0">
                <a:solidFill>
                  <a:schemeClr val="bg1"/>
                </a:solidFill>
                <a:latin typeface="Daytona" panose="020B0604030500040204" pitchFamily="34" charset="0"/>
              </a:rPr>
              <a:t>Well, it varies.</a:t>
            </a:r>
          </a:p>
        </p:txBody>
      </p:sp>
    </p:spTree>
    <p:extLst>
      <p:ext uri="{BB962C8B-B14F-4D97-AF65-F5344CB8AC3E}">
        <p14:creationId xmlns:p14="http://schemas.microsoft.com/office/powerpoint/2010/main" val="40722264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75C182F-332D-5617-19AA-F8B8DDE6E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3200" dirty="0">
                <a:latin typeface="Daytona" panose="020B0604030500040204" pitchFamily="34" charset="0"/>
              </a:rPr>
              <a:t>Slide 14/19</a:t>
            </a:r>
          </a:p>
        </p:txBody>
      </p:sp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2D7A996B-DBBB-C2C5-EE73-703DCEEDFF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034" y="969579"/>
            <a:ext cx="11613931" cy="4918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9593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B368F5-2027-A916-563B-205EE623F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3200" dirty="0">
                <a:latin typeface="Daytona" panose="020B0604030500040204" pitchFamily="34" charset="0"/>
              </a:rPr>
              <a:t>Slide 15/19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D1A687-6F1E-3C3B-AD26-9CA78C4F19FF}"/>
              </a:ext>
            </a:extLst>
          </p:cNvPr>
          <p:cNvSpPr txBox="1"/>
          <p:nvPr/>
        </p:nvSpPr>
        <p:spPr>
          <a:xfrm>
            <a:off x="2865714" y="2890391"/>
            <a:ext cx="662873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Daytona" panose="020B0604030500040204" pitchFamily="34" charset="0"/>
              </a:rPr>
              <a:t>OK. So now we have attribution. </a:t>
            </a:r>
          </a:p>
          <a:p>
            <a:pPr algn="ctr"/>
            <a:r>
              <a:rPr lang="en-GB" sz="3200" dirty="0">
                <a:solidFill>
                  <a:schemeClr val="bg1"/>
                </a:solidFill>
                <a:latin typeface="Daytona" panose="020B0604030500040204" pitchFamily="34" charset="0"/>
              </a:rPr>
              <a:t>What’s next?</a:t>
            </a:r>
          </a:p>
        </p:txBody>
      </p:sp>
    </p:spTree>
    <p:extLst>
      <p:ext uri="{BB962C8B-B14F-4D97-AF65-F5344CB8AC3E}">
        <p14:creationId xmlns:p14="http://schemas.microsoft.com/office/powerpoint/2010/main" val="32358312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B2A185-4875-E96E-F14A-493B1740A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S47 POCA and Cryptocurrency Seizure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106EF51-33F7-29AE-DD87-BEDFFAD432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22996" y="467208"/>
            <a:ext cx="6584612" cy="592358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7E5EDF-C666-ABF0-B717-839AB93B0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05242" y="6159062"/>
            <a:ext cx="1747134" cy="661727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>
              <a:spcAft>
                <a:spcPts val="600"/>
              </a:spcAft>
            </a:pPr>
            <a:r>
              <a:rPr lang="en-GB" sz="3200" dirty="0">
                <a:latin typeface="Daytona" panose="020B0604030500040204" pitchFamily="34" charset="0"/>
              </a:rPr>
              <a:t>Slide 16/19</a:t>
            </a:r>
          </a:p>
          <a:p>
            <a:pPr>
              <a:spcAft>
                <a:spcPts val="600"/>
              </a:spcAft>
            </a:pPr>
            <a:endParaRPr lang="en-GB" sz="1100" dirty="0">
              <a:latin typeface="Daytona" panose="020B0604030500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1508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797D5-D933-A039-D8A7-1CAB09E5F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Daytona" panose="020B0604030500040204" pitchFamily="34" charset="0"/>
              </a:rPr>
              <a:t>What do my team need to look for on scene?</a:t>
            </a:r>
          </a:p>
        </p:txBody>
      </p:sp>
      <p:pic>
        <p:nvPicPr>
          <p:cNvPr id="7" name="Content Placeholder 6" descr="A picture containing floor, cellphone&#10;&#10;Description automatically generated">
            <a:extLst>
              <a:ext uri="{FF2B5EF4-FFF2-40B4-BE49-F238E27FC236}">
                <a16:creationId xmlns:a16="http://schemas.microsoft.com/office/drawing/2014/main" id="{597EFE3A-5718-4C99-75A9-D3B0CD1643B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058194"/>
            <a:ext cx="5181600" cy="3886200"/>
          </a:xfrm>
        </p:spPr>
      </p:pic>
      <p:pic>
        <p:nvPicPr>
          <p:cNvPr id="9" name="Content Placeholder 8" descr="Text, letter&#10;&#10;Description automatically generated">
            <a:extLst>
              <a:ext uri="{FF2B5EF4-FFF2-40B4-BE49-F238E27FC236}">
                <a16:creationId xmlns:a16="http://schemas.microsoft.com/office/drawing/2014/main" id="{A76F6119-C042-0C0B-11B4-6995B43803F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5575" y="2310606"/>
            <a:ext cx="4514850" cy="3381375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85CF2F-C0C3-28B3-61EB-B96D12D38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3200" dirty="0">
                <a:latin typeface="Daytona" panose="020B0604030500040204" pitchFamily="34" charset="0"/>
              </a:rPr>
              <a:t>Slide 17/19</a:t>
            </a:r>
          </a:p>
        </p:txBody>
      </p:sp>
    </p:spTree>
    <p:extLst>
      <p:ext uri="{BB962C8B-B14F-4D97-AF65-F5344CB8AC3E}">
        <p14:creationId xmlns:p14="http://schemas.microsoft.com/office/powerpoint/2010/main" val="9303908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D40F9-C8F2-E7C2-F312-26AF461C7A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000" dirty="0">
                <a:solidFill>
                  <a:schemeClr val="bg1"/>
                </a:solidFill>
                <a:latin typeface="Daytona" panose="020B0604030500040204" pitchFamily="34" charset="0"/>
              </a:rPr>
              <a:t>What else can you do to help my team on scene?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A07086-B052-8279-86D4-5468A25E19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0F7F78-500A-F2FB-BFDC-A0EA6768E7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3200" dirty="0">
                <a:latin typeface="Daytona" panose="020B0604030500040204" pitchFamily="34" charset="0"/>
              </a:rPr>
              <a:t>Slide 18/19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0493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1432</TotalTime>
  <Words>192</Words>
  <Application>Microsoft Office PowerPoint</Application>
  <PresentationFormat>Widescreen</PresentationFormat>
  <Paragraphs>37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Daytona</vt:lpstr>
      <vt:lpstr>Office Theme</vt:lpstr>
      <vt:lpstr>Cyber Crime Presentation</vt:lpstr>
      <vt:lpstr>Learning Outcomes </vt:lpstr>
      <vt:lpstr>PowerPoint Presentation</vt:lpstr>
      <vt:lpstr>Why is this important to what I am doing?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S47 POCA and Cryptocurrency Seizure</vt:lpstr>
      <vt:lpstr>What do my team need to look for on scene?</vt:lpstr>
      <vt:lpstr>What else can you do to help my team on scene?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Cyber Crime Presentation</dc:title>
  <dc:creator>Cleverley,John swp8503</dc:creator>
  <cp:lastModifiedBy>Algar,Christopher swp8516</cp:lastModifiedBy>
  <cp:revision>19</cp:revision>
  <dcterms:created xsi:type="dcterms:W3CDTF">2023-03-06T10:41:45Z</dcterms:created>
  <dcterms:modified xsi:type="dcterms:W3CDTF">2023-03-24T11:30:43Z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6cf8fe5-b7b7-4df7-b38d-1c61ac2f6639_Enabled">
    <vt:lpwstr>true</vt:lpwstr>
  </property>
  <property fmtid="{D5CDD505-2E9C-101B-9397-08002B2CF9AE}" pid="3" name="MSIP_Label_66cf8fe5-b7b7-4df7-b38d-1c61ac2f6639_SetDate">
    <vt:lpwstr>2023-03-06T11:29:42Z</vt:lpwstr>
  </property>
  <property fmtid="{D5CDD505-2E9C-101B-9397-08002B2CF9AE}" pid="4" name="MSIP_Label_66cf8fe5-b7b7-4df7-b38d-1c61ac2f6639_Method">
    <vt:lpwstr>Standard</vt:lpwstr>
  </property>
  <property fmtid="{D5CDD505-2E9C-101B-9397-08002B2CF9AE}" pid="5" name="MSIP_Label_66cf8fe5-b7b7-4df7-b38d-1c61ac2f6639_Name">
    <vt:lpwstr>66cf8fe5-b7b7-4df7-b38d-1c61ac2f6639</vt:lpwstr>
  </property>
  <property fmtid="{D5CDD505-2E9C-101B-9397-08002B2CF9AE}" pid="6" name="MSIP_Label_66cf8fe5-b7b7-4df7-b38d-1c61ac2f6639_SiteId">
    <vt:lpwstr>270c2f4d-fd0c-4f08-92a9-e5bdd8a87e09</vt:lpwstr>
  </property>
  <property fmtid="{D5CDD505-2E9C-101B-9397-08002B2CF9AE}" pid="7" name="MSIP_Label_66cf8fe5-b7b7-4df7-b38d-1c61ac2f6639_ActionId">
    <vt:lpwstr>f91d3ff2-0d53-4253-8c7c-444c4a93958c</vt:lpwstr>
  </property>
  <property fmtid="{D5CDD505-2E9C-101B-9397-08002B2CF9AE}" pid="8" name="MSIP_Label_66cf8fe5-b7b7-4df7-b38d-1c61ac2f6639_ContentBits">
    <vt:lpwstr>0</vt:lpwstr>
  </property>
</Properties>
</file>