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2.xml" ContentType="application/vnd.openxmlformats-officedocument.theme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8" r:id="rId5"/>
    <p:sldMasterId id="2147483666" r:id="rId6"/>
  </p:sldMasterIdLst>
  <p:notesMasterIdLst>
    <p:notesMasterId r:id="rId31"/>
  </p:notesMasterIdLst>
  <p:sldIdLst>
    <p:sldId id="262" r:id="rId7"/>
    <p:sldId id="257" r:id="rId8"/>
    <p:sldId id="261" r:id="rId9"/>
    <p:sldId id="258" r:id="rId10"/>
    <p:sldId id="260" r:id="rId11"/>
    <p:sldId id="259" r:id="rId12"/>
    <p:sldId id="273" r:id="rId13"/>
    <p:sldId id="264" r:id="rId14"/>
    <p:sldId id="274" r:id="rId15"/>
    <p:sldId id="265" r:id="rId16"/>
    <p:sldId id="276" r:id="rId17"/>
    <p:sldId id="266" r:id="rId18"/>
    <p:sldId id="281" r:id="rId19"/>
    <p:sldId id="280" r:id="rId20"/>
    <p:sldId id="279" r:id="rId21"/>
    <p:sldId id="267" r:id="rId22"/>
    <p:sldId id="278" r:id="rId23"/>
    <p:sldId id="268" r:id="rId24"/>
    <p:sldId id="277" r:id="rId25"/>
    <p:sldId id="269" r:id="rId26"/>
    <p:sldId id="275" r:id="rId27"/>
    <p:sldId id="270" r:id="rId28"/>
    <p:sldId id="271" r:id="rId29"/>
    <p:sldId id="272" r:id="rId3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736"/>
    <p:restoredTop sz="96327"/>
  </p:normalViewPr>
  <p:slideViewPr>
    <p:cSldViewPr snapToGrid="0" snapToObjects="1">
      <p:cViewPr varScale="1">
        <p:scale>
          <a:sx n="68" d="100"/>
          <a:sy n="68" d="100"/>
        </p:scale>
        <p:origin x="60" y="7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" Type="http://schemas.openxmlformats.org/officeDocument/2006/relationships/customXml" Target="../customXml/item3.xml"/><Relationship Id="rId21" Type="http://schemas.openxmlformats.org/officeDocument/2006/relationships/slide" Target="slides/slide15.xml"/><Relationship Id="rId34" Type="http://schemas.openxmlformats.org/officeDocument/2006/relationships/theme" Target="theme/theme1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slide" Target="slides/slide23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tableStyles" Target="tableStyles.xml"/><Relationship Id="rId8" Type="http://schemas.openxmlformats.org/officeDocument/2006/relationships/slide" Target="slides/slide2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12" Type="http://schemas.openxmlformats.org/officeDocument/2006/relationships/image" Target="../media/image24.sv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11" Type="http://schemas.openxmlformats.org/officeDocument/2006/relationships/image" Target="../media/image23.png"/><Relationship Id="rId5" Type="http://schemas.openxmlformats.org/officeDocument/2006/relationships/image" Target="../media/image17.png"/><Relationship Id="rId10" Type="http://schemas.openxmlformats.org/officeDocument/2006/relationships/image" Target="../media/image22.svg"/><Relationship Id="rId4" Type="http://schemas.openxmlformats.org/officeDocument/2006/relationships/image" Target="../media/image16.svg"/><Relationship Id="rId9" Type="http://schemas.openxmlformats.org/officeDocument/2006/relationships/image" Target="../media/image21.pn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svg"/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34.svg"/><Relationship Id="rId5" Type="http://schemas.openxmlformats.org/officeDocument/2006/relationships/image" Target="../media/image33.png"/><Relationship Id="rId4" Type="http://schemas.openxmlformats.org/officeDocument/2006/relationships/image" Target="../media/image32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12" Type="http://schemas.openxmlformats.org/officeDocument/2006/relationships/image" Target="../media/image24.sv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11" Type="http://schemas.openxmlformats.org/officeDocument/2006/relationships/image" Target="../media/image23.png"/><Relationship Id="rId5" Type="http://schemas.openxmlformats.org/officeDocument/2006/relationships/image" Target="../media/image17.png"/><Relationship Id="rId10" Type="http://schemas.openxmlformats.org/officeDocument/2006/relationships/image" Target="../media/image22.svg"/><Relationship Id="rId4" Type="http://schemas.openxmlformats.org/officeDocument/2006/relationships/image" Target="../media/image16.svg"/><Relationship Id="rId9" Type="http://schemas.openxmlformats.org/officeDocument/2006/relationships/image" Target="../media/image21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svg"/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34.svg"/><Relationship Id="rId5" Type="http://schemas.openxmlformats.org/officeDocument/2006/relationships/image" Target="../media/image33.png"/><Relationship Id="rId4" Type="http://schemas.openxmlformats.org/officeDocument/2006/relationships/image" Target="../media/image3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DC74AF2-CBF2-48BF-A5FA-77A37298B484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8A85015-90A1-49B6-9F0C-4FBA461D3C67}">
      <dgm:prSet/>
      <dgm:spPr/>
      <dgm:t>
        <a:bodyPr/>
        <a:lstStyle/>
        <a:p>
          <a:r>
            <a:rPr lang="en-GB" b="1" dirty="0"/>
            <a:t>1. Description</a:t>
          </a:r>
          <a:endParaRPr lang="en-US" b="1" dirty="0"/>
        </a:p>
      </dgm:t>
    </dgm:pt>
    <dgm:pt modelId="{44307509-6271-4741-822A-7B22C09D2B42}" type="parTrans" cxnId="{F8B3F167-2853-4170-B9B3-B004AFA26821}">
      <dgm:prSet/>
      <dgm:spPr/>
      <dgm:t>
        <a:bodyPr/>
        <a:lstStyle/>
        <a:p>
          <a:endParaRPr lang="en-US"/>
        </a:p>
      </dgm:t>
    </dgm:pt>
    <dgm:pt modelId="{4887C1EA-C160-49B5-8EF0-D790C80D7BB7}" type="sibTrans" cxnId="{F8B3F167-2853-4170-B9B3-B004AFA26821}">
      <dgm:prSet/>
      <dgm:spPr/>
      <dgm:t>
        <a:bodyPr/>
        <a:lstStyle/>
        <a:p>
          <a:endParaRPr lang="en-US"/>
        </a:p>
      </dgm:t>
    </dgm:pt>
    <dgm:pt modelId="{322FE5FB-F0B6-4A9F-83DA-8085E116FBA8}">
      <dgm:prSet/>
      <dgm:spPr/>
      <dgm:t>
        <a:bodyPr/>
        <a:lstStyle/>
        <a:p>
          <a:r>
            <a:rPr lang="en-GB" b="1" dirty="0"/>
            <a:t>2. Feelings</a:t>
          </a:r>
          <a:endParaRPr lang="en-US" b="1" dirty="0"/>
        </a:p>
      </dgm:t>
    </dgm:pt>
    <dgm:pt modelId="{4B3A7437-B331-4BA8-BFED-1EE3795AAD4E}" type="parTrans" cxnId="{114CFC17-D8A2-4EED-9E8F-657A0280F5FC}">
      <dgm:prSet/>
      <dgm:spPr/>
      <dgm:t>
        <a:bodyPr/>
        <a:lstStyle/>
        <a:p>
          <a:endParaRPr lang="en-US"/>
        </a:p>
      </dgm:t>
    </dgm:pt>
    <dgm:pt modelId="{EE8E8FC4-58A5-4ACB-B7D1-08E2CE47F1AE}" type="sibTrans" cxnId="{114CFC17-D8A2-4EED-9E8F-657A0280F5FC}">
      <dgm:prSet/>
      <dgm:spPr/>
      <dgm:t>
        <a:bodyPr/>
        <a:lstStyle/>
        <a:p>
          <a:endParaRPr lang="en-US"/>
        </a:p>
      </dgm:t>
    </dgm:pt>
    <dgm:pt modelId="{0C5B021B-80B7-4B71-BFF6-C95CECFA687A}">
      <dgm:prSet/>
      <dgm:spPr/>
      <dgm:t>
        <a:bodyPr/>
        <a:lstStyle/>
        <a:p>
          <a:r>
            <a:rPr lang="en-GB" b="1" dirty="0"/>
            <a:t>3. Evaluation</a:t>
          </a:r>
          <a:endParaRPr lang="en-US" b="1" dirty="0"/>
        </a:p>
      </dgm:t>
    </dgm:pt>
    <dgm:pt modelId="{C25C370B-A03D-4D35-B190-35A81091F2A7}" type="parTrans" cxnId="{CCBF9252-E3AD-4824-9A47-F550F9D2F8DE}">
      <dgm:prSet/>
      <dgm:spPr/>
      <dgm:t>
        <a:bodyPr/>
        <a:lstStyle/>
        <a:p>
          <a:endParaRPr lang="en-US"/>
        </a:p>
      </dgm:t>
    </dgm:pt>
    <dgm:pt modelId="{37E33458-B5F2-46D4-8183-E0E05BB9B6B3}" type="sibTrans" cxnId="{CCBF9252-E3AD-4824-9A47-F550F9D2F8DE}">
      <dgm:prSet/>
      <dgm:spPr/>
      <dgm:t>
        <a:bodyPr/>
        <a:lstStyle/>
        <a:p>
          <a:endParaRPr lang="en-US"/>
        </a:p>
      </dgm:t>
    </dgm:pt>
    <dgm:pt modelId="{658102C8-B2FD-4471-BE1B-80BBAE3C3F78}">
      <dgm:prSet/>
      <dgm:spPr/>
      <dgm:t>
        <a:bodyPr/>
        <a:lstStyle/>
        <a:p>
          <a:r>
            <a:rPr lang="en-GB" b="1" dirty="0"/>
            <a:t>4. Analysis</a:t>
          </a:r>
          <a:endParaRPr lang="en-US" b="1" dirty="0"/>
        </a:p>
      </dgm:t>
    </dgm:pt>
    <dgm:pt modelId="{E8171FD0-F6DF-41F1-8A00-315AF2346B57}" type="parTrans" cxnId="{7C9598F3-92C0-480C-A3F7-4432CDD88C21}">
      <dgm:prSet/>
      <dgm:spPr/>
      <dgm:t>
        <a:bodyPr/>
        <a:lstStyle/>
        <a:p>
          <a:endParaRPr lang="en-US"/>
        </a:p>
      </dgm:t>
    </dgm:pt>
    <dgm:pt modelId="{ED1FFC0B-D01C-4C29-A9F3-013135A39FB7}" type="sibTrans" cxnId="{7C9598F3-92C0-480C-A3F7-4432CDD88C21}">
      <dgm:prSet/>
      <dgm:spPr/>
      <dgm:t>
        <a:bodyPr/>
        <a:lstStyle/>
        <a:p>
          <a:endParaRPr lang="en-US"/>
        </a:p>
      </dgm:t>
    </dgm:pt>
    <dgm:pt modelId="{4CD9A3FC-1915-4D38-AC39-A4124FFEF763}">
      <dgm:prSet/>
      <dgm:spPr/>
      <dgm:t>
        <a:bodyPr/>
        <a:lstStyle/>
        <a:p>
          <a:r>
            <a:rPr lang="en-GB" b="1" dirty="0"/>
            <a:t>5. Conclusion</a:t>
          </a:r>
          <a:endParaRPr lang="en-US" b="1" dirty="0"/>
        </a:p>
      </dgm:t>
    </dgm:pt>
    <dgm:pt modelId="{28B102FE-21D1-463A-8D9A-B9755CFD8996}" type="parTrans" cxnId="{598D6CE5-F347-4ED7-B281-D9F410FEFC24}">
      <dgm:prSet/>
      <dgm:spPr/>
      <dgm:t>
        <a:bodyPr/>
        <a:lstStyle/>
        <a:p>
          <a:endParaRPr lang="en-US"/>
        </a:p>
      </dgm:t>
    </dgm:pt>
    <dgm:pt modelId="{7A8B1E22-D5EE-4E6E-93B8-2D38C6DB5EA4}" type="sibTrans" cxnId="{598D6CE5-F347-4ED7-B281-D9F410FEFC24}">
      <dgm:prSet/>
      <dgm:spPr/>
      <dgm:t>
        <a:bodyPr/>
        <a:lstStyle/>
        <a:p>
          <a:endParaRPr lang="en-US"/>
        </a:p>
      </dgm:t>
    </dgm:pt>
    <dgm:pt modelId="{46431965-1417-4F27-9C4B-CF56CAA5E7F0}">
      <dgm:prSet/>
      <dgm:spPr/>
      <dgm:t>
        <a:bodyPr/>
        <a:lstStyle/>
        <a:p>
          <a:r>
            <a:rPr lang="en-GB" b="1" dirty="0"/>
            <a:t>6. Action Plan</a:t>
          </a:r>
          <a:endParaRPr lang="en-US" b="1" dirty="0"/>
        </a:p>
      </dgm:t>
    </dgm:pt>
    <dgm:pt modelId="{8D697121-5EA1-4503-B594-A4FFAF1D9A52}" type="parTrans" cxnId="{D9B5D9D7-99E8-4E17-BD07-AA4DDEA6519E}">
      <dgm:prSet/>
      <dgm:spPr/>
      <dgm:t>
        <a:bodyPr/>
        <a:lstStyle/>
        <a:p>
          <a:endParaRPr lang="en-US"/>
        </a:p>
      </dgm:t>
    </dgm:pt>
    <dgm:pt modelId="{D58CF4D4-F5D4-4481-85E9-7DD5A41DB7AC}" type="sibTrans" cxnId="{D9B5D9D7-99E8-4E17-BD07-AA4DDEA6519E}">
      <dgm:prSet/>
      <dgm:spPr/>
      <dgm:t>
        <a:bodyPr/>
        <a:lstStyle/>
        <a:p>
          <a:endParaRPr lang="en-US"/>
        </a:p>
      </dgm:t>
    </dgm:pt>
    <dgm:pt modelId="{98972D9A-91DB-4F59-A107-3B7F5CBB3289}" type="pres">
      <dgm:prSet presAssocID="{ADC74AF2-CBF2-48BF-A5FA-77A37298B484}" presName="root" presStyleCnt="0">
        <dgm:presLayoutVars>
          <dgm:dir/>
          <dgm:resizeHandles val="exact"/>
        </dgm:presLayoutVars>
      </dgm:prSet>
      <dgm:spPr/>
    </dgm:pt>
    <dgm:pt modelId="{DA1B3977-B2FD-4C3F-82F4-2A9B432F5B68}" type="pres">
      <dgm:prSet presAssocID="{ADC74AF2-CBF2-48BF-A5FA-77A37298B484}" presName="container" presStyleCnt="0">
        <dgm:presLayoutVars>
          <dgm:dir/>
          <dgm:resizeHandles val="exact"/>
        </dgm:presLayoutVars>
      </dgm:prSet>
      <dgm:spPr/>
    </dgm:pt>
    <dgm:pt modelId="{FE952D4F-32CC-4902-8929-B8880E6B5E69}" type="pres">
      <dgm:prSet presAssocID="{48A85015-90A1-49B6-9F0C-4FBA461D3C67}" presName="compNode" presStyleCnt="0"/>
      <dgm:spPr/>
    </dgm:pt>
    <dgm:pt modelId="{2C15564C-E40A-4EAB-8BB5-EA7D5BD45694}" type="pres">
      <dgm:prSet presAssocID="{48A85015-90A1-49B6-9F0C-4FBA461D3C67}" presName="iconBgRect" presStyleLbl="bgShp" presStyleIdx="0" presStyleCnt="6"/>
      <dgm:spPr/>
    </dgm:pt>
    <dgm:pt modelId="{F8E2B2A5-E2BF-4E5B-9A5C-4343A394FAFC}" type="pres">
      <dgm:prSet presAssocID="{48A85015-90A1-49B6-9F0C-4FBA461D3C67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F4AE580E-9548-495A-A307-F8F5612F3333}" type="pres">
      <dgm:prSet presAssocID="{48A85015-90A1-49B6-9F0C-4FBA461D3C67}" presName="spaceRect" presStyleCnt="0"/>
      <dgm:spPr/>
    </dgm:pt>
    <dgm:pt modelId="{58187DD9-EDAE-4E9B-BE02-5ED58AF9538D}" type="pres">
      <dgm:prSet presAssocID="{48A85015-90A1-49B6-9F0C-4FBA461D3C67}" presName="textRect" presStyleLbl="revTx" presStyleIdx="0" presStyleCnt="6">
        <dgm:presLayoutVars>
          <dgm:chMax val="1"/>
          <dgm:chPref val="1"/>
        </dgm:presLayoutVars>
      </dgm:prSet>
      <dgm:spPr/>
    </dgm:pt>
    <dgm:pt modelId="{CEDD9085-6468-43EB-929C-90C4CE13EE6B}" type="pres">
      <dgm:prSet presAssocID="{4887C1EA-C160-49B5-8EF0-D790C80D7BB7}" presName="sibTrans" presStyleLbl="sibTrans2D1" presStyleIdx="0" presStyleCnt="0"/>
      <dgm:spPr/>
    </dgm:pt>
    <dgm:pt modelId="{31CB93A7-FD4A-4156-A9C5-2CBF32ACCE56}" type="pres">
      <dgm:prSet presAssocID="{322FE5FB-F0B6-4A9F-83DA-8085E116FBA8}" presName="compNode" presStyleCnt="0"/>
      <dgm:spPr/>
    </dgm:pt>
    <dgm:pt modelId="{66D45ABE-2084-495A-9B33-62AFDCDB4B5D}" type="pres">
      <dgm:prSet presAssocID="{322FE5FB-F0B6-4A9F-83DA-8085E116FBA8}" presName="iconBgRect" presStyleLbl="bgShp" presStyleIdx="1" presStyleCnt="6"/>
      <dgm:spPr/>
    </dgm:pt>
    <dgm:pt modelId="{B86E3A03-7662-4396-A4B0-4F22646B51CD}" type="pres">
      <dgm:prSet presAssocID="{322FE5FB-F0B6-4A9F-83DA-8085E116FBA8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ngry Face with No Fill"/>
        </a:ext>
      </dgm:extLst>
    </dgm:pt>
    <dgm:pt modelId="{B3B69014-D84A-42E6-87F4-D7DC1BD6C5FE}" type="pres">
      <dgm:prSet presAssocID="{322FE5FB-F0B6-4A9F-83DA-8085E116FBA8}" presName="spaceRect" presStyleCnt="0"/>
      <dgm:spPr/>
    </dgm:pt>
    <dgm:pt modelId="{3DA10435-91F0-4B10-A504-10B43633D457}" type="pres">
      <dgm:prSet presAssocID="{322FE5FB-F0B6-4A9F-83DA-8085E116FBA8}" presName="textRect" presStyleLbl="revTx" presStyleIdx="1" presStyleCnt="6">
        <dgm:presLayoutVars>
          <dgm:chMax val="1"/>
          <dgm:chPref val="1"/>
        </dgm:presLayoutVars>
      </dgm:prSet>
      <dgm:spPr/>
    </dgm:pt>
    <dgm:pt modelId="{00A10B1B-0242-432B-8A7A-60E804ECF25E}" type="pres">
      <dgm:prSet presAssocID="{EE8E8FC4-58A5-4ACB-B7D1-08E2CE47F1AE}" presName="sibTrans" presStyleLbl="sibTrans2D1" presStyleIdx="0" presStyleCnt="0"/>
      <dgm:spPr/>
    </dgm:pt>
    <dgm:pt modelId="{9EAD9591-9246-45C1-9D11-AF27442D0641}" type="pres">
      <dgm:prSet presAssocID="{0C5B021B-80B7-4B71-BFF6-C95CECFA687A}" presName="compNode" presStyleCnt="0"/>
      <dgm:spPr/>
    </dgm:pt>
    <dgm:pt modelId="{5F689F13-D104-4644-A5AB-4D36FE0D1370}" type="pres">
      <dgm:prSet presAssocID="{0C5B021B-80B7-4B71-BFF6-C95CECFA687A}" presName="iconBgRect" presStyleLbl="bgShp" presStyleIdx="2" presStyleCnt="6"/>
      <dgm:spPr/>
    </dgm:pt>
    <dgm:pt modelId="{6855AC84-C232-4A1C-BCDF-A013BD19C49E}" type="pres">
      <dgm:prSet presAssocID="{0C5B021B-80B7-4B71-BFF6-C95CECFA687A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F8AA616C-666B-41D8-A27A-F0132AC0CFFB}" type="pres">
      <dgm:prSet presAssocID="{0C5B021B-80B7-4B71-BFF6-C95CECFA687A}" presName="spaceRect" presStyleCnt="0"/>
      <dgm:spPr/>
    </dgm:pt>
    <dgm:pt modelId="{4B5F8D8F-A702-4679-974B-9098F3B984F4}" type="pres">
      <dgm:prSet presAssocID="{0C5B021B-80B7-4B71-BFF6-C95CECFA687A}" presName="textRect" presStyleLbl="revTx" presStyleIdx="2" presStyleCnt="6">
        <dgm:presLayoutVars>
          <dgm:chMax val="1"/>
          <dgm:chPref val="1"/>
        </dgm:presLayoutVars>
      </dgm:prSet>
      <dgm:spPr/>
    </dgm:pt>
    <dgm:pt modelId="{9E4F4A36-CF45-422D-9BE8-AB4311D6EAEF}" type="pres">
      <dgm:prSet presAssocID="{37E33458-B5F2-46D4-8183-E0E05BB9B6B3}" presName="sibTrans" presStyleLbl="sibTrans2D1" presStyleIdx="0" presStyleCnt="0"/>
      <dgm:spPr/>
    </dgm:pt>
    <dgm:pt modelId="{12CA0A4D-2032-4211-9E18-FABB944406ED}" type="pres">
      <dgm:prSet presAssocID="{658102C8-B2FD-4471-BE1B-80BBAE3C3F78}" presName="compNode" presStyleCnt="0"/>
      <dgm:spPr/>
    </dgm:pt>
    <dgm:pt modelId="{7871B22C-6449-4A03-B16A-7CBA6AE9BF0A}" type="pres">
      <dgm:prSet presAssocID="{658102C8-B2FD-4471-BE1B-80BBAE3C3F78}" presName="iconBgRect" presStyleLbl="bgShp" presStyleIdx="3" presStyleCnt="6"/>
      <dgm:spPr/>
    </dgm:pt>
    <dgm:pt modelId="{A3C78BD7-4794-46AB-A37F-CDB8B81D9CC4}" type="pres">
      <dgm:prSet presAssocID="{658102C8-B2FD-4471-BE1B-80BBAE3C3F78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atistics"/>
        </a:ext>
      </dgm:extLst>
    </dgm:pt>
    <dgm:pt modelId="{074CFDC4-390E-47F9-BADC-33EC7946566A}" type="pres">
      <dgm:prSet presAssocID="{658102C8-B2FD-4471-BE1B-80BBAE3C3F78}" presName="spaceRect" presStyleCnt="0"/>
      <dgm:spPr/>
    </dgm:pt>
    <dgm:pt modelId="{410B5FCB-789F-49E0-A275-C47D896AAC5F}" type="pres">
      <dgm:prSet presAssocID="{658102C8-B2FD-4471-BE1B-80BBAE3C3F78}" presName="textRect" presStyleLbl="revTx" presStyleIdx="3" presStyleCnt="6">
        <dgm:presLayoutVars>
          <dgm:chMax val="1"/>
          <dgm:chPref val="1"/>
        </dgm:presLayoutVars>
      </dgm:prSet>
      <dgm:spPr/>
    </dgm:pt>
    <dgm:pt modelId="{EF09A457-FD2B-4E65-BB64-B95CD969ECB0}" type="pres">
      <dgm:prSet presAssocID="{ED1FFC0B-D01C-4C29-A9F3-013135A39FB7}" presName="sibTrans" presStyleLbl="sibTrans2D1" presStyleIdx="0" presStyleCnt="0"/>
      <dgm:spPr/>
    </dgm:pt>
    <dgm:pt modelId="{482FB860-5B27-4F28-9FEE-EE81B75AA06C}" type="pres">
      <dgm:prSet presAssocID="{4CD9A3FC-1915-4D38-AC39-A4124FFEF763}" presName="compNode" presStyleCnt="0"/>
      <dgm:spPr/>
    </dgm:pt>
    <dgm:pt modelId="{B52D479E-884A-49D4-BCC5-33DC5D3D9B06}" type="pres">
      <dgm:prSet presAssocID="{4CD9A3FC-1915-4D38-AC39-A4124FFEF763}" presName="iconBgRect" presStyleLbl="bgShp" presStyleIdx="4" presStyleCnt="6"/>
      <dgm:spPr/>
    </dgm:pt>
    <dgm:pt modelId="{61C5A08A-560B-4226-AFA6-FBA1F1F7B09C}" type="pres">
      <dgm:prSet presAssocID="{4CD9A3FC-1915-4D38-AC39-A4124FFEF763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1825E836-46FA-439A-8E42-D97A68821075}" type="pres">
      <dgm:prSet presAssocID="{4CD9A3FC-1915-4D38-AC39-A4124FFEF763}" presName="spaceRect" presStyleCnt="0"/>
      <dgm:spPr/>
    </dgm:pt>
    <dgm:pt modelId="{98BE3E2B-1113-4A0A-9ED2-16733E3F6862}" type="pres">
      <dgm:prSet presAssocID="{4CD9A3FC-1915-4D38-AC39-A4124FFEF763}" presName="textRect" presStyleLbl="revTx" presStyleIdx="4" presStyleCnt="6">
        <dgm:presLayoutVars>
          <dgm:chMax val="1"/>
          <dgm:chPref val="1"/>
        </dgm:presLayoutVars>
      </dgm:prSet>
      <dgm:spPr/>
    </dgm:pt>
    <dgm:pt modelId="{406E02F9-EEDD-4C41-BDD0-53F637EDE28C}" type="pres">
      <dgm:prSet presAssocID="{7A8B1E22-D5EE-4E6E-93B8-2D38C6DB5EA4}" presName="sibTrans" presStyleLbl="sibTrans2D1" presStyleIdx="0" presStyleCnt="0"/>
      <dgm:spPr/>
    </dgm:pt>
    <dgm:pt modelId="{8E164B41-ADEE-4CAD-A62C-8BCBB7E7C333}" type="pres">
      <dgm:prSet presAssocID="{46431965-1417-4F27-9C4B-CF56CAA5E7F0}" presName="compNode" presStyleCnt="0"/>
      <dgm:spPr/>
    </dgm:pt>
    <dgm:pt modelId="{674AB270-DB6C-414E-B41B-CCCC03BFAC48}" type="pres">
      <dgm:prSet presAssocID="{46431965-1417-4F27-9C4B-CF56CAA5E7F0}" presName="iconBgRect" presStyleLbl="bgShp" presStyleIdx="5" presStyleCnt="6"/>
      <dgm:spPr/>
    </dgm:pt>
    <dgm:pt modelId="{31B2E889-9B3E-4401-BC7D-9808C50B0E71}" type="pres">
      <dgm:prSet presAssocID="{46431965-1417-4F27-9C4B-CF56CAA5E7F0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7A7DD214-A533-449D-8879-F3C041B332C3}" type="pres">
      <dgm:prSet presAssocID="{46431965-1417-4F27-9C4B-CF56CAA5E7F0}" presName="spaceRect" presStyleCnt="0"/>
      <dgm:spPr/>
    </dgm:pt>
    <dgm:pt modelId="{510B30A8-17F1-401D-8553-2314C6B53CDB}" type="pres">
      <dgm:prSet presAssocID="{46431965-1417-4F27-9C4B-CF56CAA5E7F0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114CFC17-D8A2-4EED-9E8F-657A0280F5FC}" srcId="{ADC74AF2-CBF2-48BF-A5FA-77A37298B484}" destId="{322FE5FB-F0B6-4A9F-83DA-8085E116FBA8}" srcOrd="1" destOrd="0" parTransId="{4B3A7437-B331-4BA8-BFED-1EE3795AAD4E}" sibTransId="{EE8E8FC4-58A5-4ACB-B7D1-08E2CE47F1AE}"/>
    <dgm:cxn modelId="{094A551C-3D46-4889-8C18-D111EEA6044C}" type="presOf" srcId="{46431965-1417-4F27-9C4B-CF56CAA5E7F0}" destId="{510B30A8-17F1-401D-8553-2314C6B53CDB}" srcOrd="0" destOrd="0" presId="urn:microsoft.com/office/officeart/2018/2/layout/IconCircleList"/>
    <dgm:cxn modelId="{04D90C2E-EB68-496B-8D16-A12B6FB461D7}" type="presOf" srcId="{4887C1EA-C160-49B5-8EF0-D790C80D7BB7}" destId="{CEDD9085-6468-43EB-929C-90C4CE13EE6B}" srcOrd="0" destOrd="0" presId="urn:microsoft.com/office/officeart/2018/2/layout/IconCircleList"/>
    <dgm:cxn modelId="{D23A0933-379D-406C-A6E7-B88A0FC08903}" type="presOf" srcId="{37E33458-B5F2-46D4-8183-E0E05BB9B6B3}" destId="{9E4F4A36-CF45-422D-9BE8-AB4311D6EAEF}" srcOrd="0" destOrd="0" presId="urn:microsoft.com/office/officeart/2018/2/layout/IconCircleList"/>
    <dgm:cxn modelId="{B9121D37-6192-41EF-A9B0-319F129E8093}" type="presOf" srcId="{EE8E8FC4-58A5-4ACB-B7D1-08E2CE47F1AE}" destId="{00A10B1B-0242-432B-8A7A-60E804ECF25E}" srcOrd="0" destOrd="0" presId="urn:microsoft.com/office/officeart/2018/2/layout/IconCircleList"/>
    <dgm:cxn modelId="{F8B3F167-2853-4170-B9B3-B004AFA26821}" srcId="{ADC74AF2-CBF2-48BF-A5FA-77A37298B484}" destId="{48A85015-90A1-49B6-9F0C-4FBA461D3C67}" srcOrd="0" destOrd="0" parTransId="{44307509-6271-4741-822A-7B22C09D2B42}" sibTransId="{4887C1EA-C160-49B5-8EF0-D790C80D7BB7}"/>
    <dgm:cxn modelId="{D6A53552-CA16-4ABF-AEA1-ECF88A1CFBA0}" type="presOf" srcId="{0C5B021B-80B7-4B71-BFF6-C95CECFA687A}" destId="{4B5F8D8F-A702-4679-974B-9098F3B984F4}" srcOrd="0" destOrd="0" presId="urn:microsoft.com/office/officeart/2018/2/layout/IconCircleList"/>
    <dgm:cxn modelId="{CCBF9252-E3AD-4824-9A47-F550F9D2F8DE}" srcId="{ADC74AF2-CBF2-48BF-A5FA-77A37298B484}" destId="{0C5B021B-80B7-4B71-BFF6-C95CECFA687A}" srcOrd="2" destOrd="0" parTransId="{C25C370B-A03D-4D35-B190-35A81091F2A7}" sibTransId="{37E33458-B5F2-46D4-8183-E0E05BB9B6B3}"/>
    <dgm:cxn modelId="{CF901589-4078-4628-9C3D-9967AA418EAA}" type="presOf" srcId="{ED1FFC0B-D01C-4C29-A9F3-013135A39FB7}" destId="{EF09A457-FD2B-4E65-BB64-B95CD969ECB0}" srcOrd="0" destOrd="0" presId="urn:microsoft.com/office/officeart/2018/2/layout/IconCircleList"/>
    <dgm:cxn modelId="{BECD1194-DE75-4C0F-BC96-5DBDC798C5D1}" type="presOf" srcId="{7A8B1E22-D5EE-4E6E-93B8-2D38C6DB5EA4}" destId="{406E02F9-EEDD-4C41-BDD0-53F637EDE28C}" srcOrd="0" destOrd="0" presId="urn:microsoft.com/office/officeart/2018/2/layout/IconCircleList"/>
    <dgm:cxn modelId="{50FC07A3-F41A-4CDF-83B6-A9ADBD606715}" type="presOf" srcId="{48A85015-90A1-49B6-9F0C-4FBA461D3C67}" destId="{58187DD9-EDAE-4E9B-BE02-5ED58AF9538D}" srcOrd="0" destOrd="0" presId="urn:microsoft.com/office/officeart/2018/2/layout/IconCircleList"/>
    <dgm:cxn modelId="{A3295FC9-8485-4F3C-A8E5-E6551784BC24}" type="presOf" srcId="{658102C8-B2FD-4471-BE1B-80BBAE3C3F78}" destId="{410B5FCB-789F-49E0-A275-C47D896AAC5F}" srcOrd="0" destOrd="0" presId="urn:microsoft.com/office/officeart/2018/2/layout/IconCircleList"/>
    <dgm:cxn modelId="{72F0CFD2-D18A-485E-BB1E-D3609DCC76D4}" type="presOf" srcId="{4CD9A3FC-1915-4D38-AC39-A4124FFEF763}" destId="{98BE3E2B-1113-4A0A-9ED2-16733E3F6862}" srcOrd="0" destOrd="0" presId="urn:microsoft.com/office/officeart/2018/2/layout/IconCircleList"/>
    <dgm:cxn modelId="{1FD5A4D3-A7FC-4887-9B98-95FA49ECEF89}" type="presOf" srcId="{ADC74AF2-CBF2-48BF-A5FA-77A37298B484}" destId="{98972D9A-91DB-4F59-A107-3B7F5CBB3289}" srcOrd="0" destOrd="0" presId="urn:microsoft.com/office/officeart/2018/2/layout/IconCircleList"/>
    <dgm:cxn modelId="{D9B5D9D7-99E8-4E17-BD07-AA4DDEA6519E}" srcId="{ADC74AF2-CBF2-48BF-A5FA-77A37298B484}" destId="{46431965-1417-4F27-9C4B-CF56CAA5E7F0}" srcOrd="5" destOrd="0" parTransId="{8D697121-5EA1-4503-B594-A4FFAF1D9A52}" sibTransId="{D58CF4D4-F5D4-4481-85E9-7DD5A41DB7AC}"/>
    <dgm:cxn modelId="{598D6CE5-F347-4ED7-B281-D9F410FEFC24}" srcId="{ADC74AF2-CBF2-48BF-A5FA-77A37298B484}" destId="{4CD9A3FC-1915-4D38-AC39-A4124FFEF763}" srcOrd="4" destOrd="0" parTransId="{28B102FE-21D1-463A-8D9A-B9755CFD8996}" sibTransId="{7A8B1E22-D5EE-4E6E-93B8-2D38C6DB5EA4}"/>
    <dgm:cxn modelId="{85C179F3-ACEA-410A-8DA3-9E6FD5929A3F}" type="presOf" srcId="{322FE5FB-F0B6-4A9F-83DA-8085E116FBA8}" destId="{3DA10435-91F0-4B10-A504-10B43633D457}" srcOrd="0" destOrd="0" presId="urn:microsoft.com/office/officeart/2018/2/layout/IconCircleList"/>
    <dgm:cxn modelId="{7C9598F3-92C0-480C-A3F7-4432CDD88C21}" srcId="{ADC74AF2-CBF2-48BF-A5FA-77A37298B484}" destId="{658102C8-B2FD-4471-BE1B-80BBAE3C3F78}" srcOrd="3" destOrd="0" parTransId="{E8171FD0-F6DF-41F1-8A00-315AF2346B57}" sibTransId="{ED1FFC0B-D01C-4C29-A9F3-013135A39FB7}"/>
    <dgm:cxn modelId="{FCF007AA-55ED-495A-A319-CE35019574B0}" type="presParOf" srcId="{98972D9A-91DB-4F59-A107-3B7F5CBB3289}" destId="{DA1B3977-B2FD-4C3F-82F4-2A9B432F5B68}" srcOrd="0" destOrd="0" presId="urn:microsoft.com/office/officeart/2018/2/layout/IconCircleList"/>
    <dgm:cxn modelId="{11D07E03-B5D0-45AA-9078-A171E1E23B7A}" type="presParOf" srcId="{DA1B3977-B2FD-4C3F-82F4-2A9B432F5B68}" destId="{FE952D4F-32CC-4902-8929-B8880E6B5E69}" srcOrd="0" destOrd="0" presId="urn:microsoft.com/office/officeart/2018/2/layout/IconCircleList"/>
    <dgm:cxn modelId="{1E2C9F79-756B-44F8-9D74-DBB3F15AF1AA}" type="presParOf" srcId="{FE952D4F-32CC-4902-8929-B8880E6B5E69}" destId="{2C15564C-E40A-4EAB-8BB5-EA7D5BD45694}" srcOrd="0" destOrd="0" presId="urn:microsoft.com/office/officeart/2018/2/layout/IconCircleList"/>
    <dgm:cxn modelId="{F14AB649-ADB3-4ED5-AE2F-E69A955300C3}" type="presParOf" srcId="{FE952D4F-32CC-4902-8929-B8880E6B5E69}" destId="{F8E2B2A5-E2BF-4E5B-9A5C-4343A394FAFC}" srcOrd="1" destOrd="0" presId="urn:microsoft.com/office/officeart/2018/2/layout/IconCircleList"/>
    <dgm:cxn modelId="{5286BFD6-56FB-4697-83A8-C710D766EBDF}" type="presParOf" srcId="{FE952D4F-32CC-4902-8929-B8880E6B5E69}" destId="{F4AE580E-9548-495A-A307-F8F5612F3333}" srcOrd="2" destOrd="0" presId="urn:microsoft.com/office/officeart/2018/2/layout/IconCircleList"/>
    <dgm:cxn modelId="{A761A167-9326-4CE1-9F35-EBE2C408E7A9}" type="presParOf" srcId="{FE952D4F-32CC-4902-8929-B8880E6B5E69}" destId="{58187DD9-EDAE-4E9B-BE02-5ED58AF9538D}" srcOrd="3" destOrd="0" presId="urn:microsoft.com/office/officeart/2018/2/layout/IconCircleList"/>
    <dgm:cxn modelId="{10277CEA-9260-4759-BE25-520AF3A0D9DA}" type="presParOf" srcId="{DA1B3977-B2FD-4C3F-82F4-2A9B432F5B68}" destId="{CEDD9085-6468-43EB-929C-90C4CE13EE6B}" srcOrd="1" destOrd="0" presId="urn:microsoft.com/office/officeart/2018/2/layout/IconCircleList"/>
    <dgm:cxn modelId="{1D029DC3-1DBC-4CC1-A015-31785B966D04}" type="presParOf" srcId="{DA1B3977-B2FD-4C3F-82F4-2A9B432F5B68}" destId="{31CB93A7-FD4A-4156-A9C5-2CBF32ACCE56}" srcOrd="2" destOrd="0" presId="urn:microsoft.com/office/officeart/2018/2/layout/IconCircleList"/>
    <dgm:cxn modelId="{01766600-23B8-4434-BE74-C013BEAAF1CE}" type="presParOf" srcId="{31CB93A7-FD4A-4156-A9C5-2CBF32ACCE56}" destId="{66D45ABE-2084-495A-9B33-62AFDCDB4B5D}" srcOrd="0" destOrd="0" presId="urn:microsoft.com/office/officeart/2018/2/layout/IconCircleList"/>
    <dgm:cxn modelId="{3B2331E3-2C84-430B-B6C0-6D30DD97C375}" type="presParOf" srcId="{31CB93A7-FD4A-4156-A9C5-2CBF32ACCE56}" destId="{B86E3A03-7662-4396-A4B0-4F22646B51CD}" srcOrd="1" destOrd="0" presId="urn:microsoft.com/office/officeart/2018/2/layout/IconCircleList"/>
    <dgm:cxn modelId="{3E212B7A-AAF2-4137-8761-1B8CF3CFBCF5}" type="presParOf" srcId="{31CB93A7-FD4A-4156-A9C5-2CBF32ACCE56}" destId="{B3B69014-D84A-42E6-87F4-D7DC1BD6C5FE}" srcOrd="2" destOrd="0" presId="urn:microsoft.com/office/officeart/2018/2/layout/IconCircleList"/>
    <dgm:cxn modelId="{F166730B-B686-4B41-B8A5-FF653A36DD54}" type="presParOf" srcId="{31CB93A7-FD4A-4156-A9C5-2CBF32ACCE56}" destId="{3DA10435-91F0-4B10-A504-10B43633D457}" srcOrd="3" destOrd="0" presId="urn:microsoft.com/office/officeart/2018/2/layout/IconCircleList"/>
    <dgm:cxn modelId="{78A60016-50FB-4324-959C-BEC652A89429}" type="presParOf" srcId="{DA1B3977-B2FD-4C3F-82F4-2A9B432F5B68}" destId="{00A10B1B-0242-432B-8A7A-60E804ECF25E}" srcOrd="3" destOrd="0" presId="urn:microsoft.com/office/officeart/2018/2/layout/IconCircleList"/>
    <dgm:cxn modelId="{DA014143-FB5A-4096-BDD8-8BCF7ADD5FE1}" type="presParOf" srcId="{DA1B3977-B2FD-4C3F-82F4-2A9B432F5B68}" destId="{9EAD9591-9246-45C1-9D11-AF27442D0641}" srcOrd="4" destOrd="0" presId="urn:microsoft.com/office/officeart/2018/2/layout/IconCircleList"/>
    <dgm:cxn modelId="{CC006A9C-5B19-4DAD-A7EE-B86345D92310}" type="presParOf" srcId="{9EAD9591-9246-45C1-9D11-AF27442D0641}" destId="{5F689F13-D104-4644-A5AB-4D36FE0D1370}" srcOrd="0" destOrd="0" presId="urn:microsoft.com/office/officeart/2018/2/layout/IconCircleList"/>
    <dgm:cxn modelId="{E722596D-77C4-483F-9BC2-43D222D177BE}" type="presParOf" srcId="{9EAD9591-9246-45C1-9D11-AF27442D0641}" destId="{6855AC84-C232-4A1C-BCDF-A013BD19C49E}" srcOrd="1" destOrd="0" presId="urn:microsoft.com/office/officeart/2018/2/layout/IconCircleList"/>
    <dgm:cxn modelId="{C13CA869-1D16-4BD0-AE1F-6E4EABBAE99D}" type="presParOf" srcId="{9EAD9591-9246-45C1-9D11-AF27442D0641}" destId="{F8AA616C-666B-41D8-A27A-F0132AC0CFFB}" srcOrd="2" destOrd="0" presId="urn:microsoft.com/office/officeart/2018/2/layout/IconCircleList"/>
    <dgm:cxn modelId="{9988A1B7-C947-4369-BB81-A4F365549396}" type="presParOf" srcId="{9EAD9591-9246-45C1-9D11-AF27442D0641}" destId="{4B5F8D8F-A702-4679-974B-9098F3B984F4}" srcOrd="3" destOrd="0" presId="urn:microsoft.com/office/officeart/2018/2/layout/IconCircleList"/>
    <dgm:cxn modelId="{DBA88B83-50F3-4750-B6B9-8E5825E15153}" type="presParOf" srcId="{DA1B3977-B2FD-4C3F-82F4-2A9B432F5B68}" destId="{9E4F4A36-CF45-422D-9BE8-AB4311D6EAEF}" srcOrd="5" destOrd="0" presId="urn:microsoft.com/office/officeart/2018/2/layout/IconCircleList"/>
    <dgm:cxn modelId="{CCFC366F-A00A-487D-BD6E-4C401AC7E49C}" type="presParOf" srcId="{DA1B3977-B2FD-4C3F-82F4-2A9B432F5B68}" destId="{12CA0A4D-2032-4211-9E18-FABB944406ED}" srcOrd="6" destOrd="0" presId="urn:microsoft.com/office/officeart/2018/2/layout/IconCircleList"/>
    <dgm:cxn modelId="{5476190C-996B-43DB-803D-1F8729F7D833}" type="presParOf" srcId="{12CA0A4D-2032-4211-9E18-FABB944406ED}" destId="{7871B22C-6449-4A03-B16A-7CBA6AE9BF0A}" srcOrd="0" destOrd="0" presId="urn:microsoft.com/office/officeart/2018/2/layout/IconCircleList"/>
    <dgm:cxn modelId="{7C75AF5C-11F9-48E5-94F7-079519D5CD65}" type="presParOf" srcId="{12CA0A4D-2032-4211-9E18-FABB944406ED}" destId="{A3C78BD7-4794-46AB-A37F-CDB8B81D9CC4}" srcOrd="1" destOrd="0" presId="urn:microsoft.com/office/officeart/2018/2/layout/IconCircleList"/>
    <dgm:cxn modelId="{91E44E72-A048-47E6-8085-7D1204D7ED97}" type="presParOf" srcId="{12CA0A4D-2032-4211-9E18-FABB944406ED}" destId="{074CFDC4-390E-47F9-BADC-33EC7946566A}" srcOrd="2" destOrd="0" presId="urn:microsoft.com/office/officeart/2018/2/layout/IconCircleList"/>
    <dgm:cxn modelId="{D6B75B23-57D8-47EF-9F1E-DEFF62D35237}" type="presParOf" srcId="{12CA0A4D-2032-4211-9E18-FABB944406ED}" destId="{410B5FCB-789F-49E0-A275-C47D896AAC5F}" srcOrd="3" destOrd="0" presId="urn:microsoft.com/office/officeart/2018/2/layout/IconCircleList"/>
    <dgm:cxn modelId="{55527DC1-B6FB-49F0-BC65-71A78FA33720}" type="presParOf" srcId="{DA1B3977-B2FD-4C3F-82F4-2A9B432F5B68}" destId="{EF09A457-FD2B-4E65-BB64-B95CD969ECB0}" srcOrd="7" destOrd="0" presId="urn:microsoft.com/office/officeart/2018/2/layout/IconCircleList"/>
    <dgm:cxn modelId="{5376AC48-6088-4439-AD92-BCB36F828224}" type="presParOf" srcId="{DA1B3977-B2FD-4C3F-82F4-2A9B432F5B68}" destId="{482FB860-5B27-4F28-9FEE-EE81B75AA06C}" srcOrd="8" destOrd="0" presId="urn:microsoft.com/office/officeart/2018/2/layout/IconCircleList"/>
    <dgm:cxn modelId="{7C6F0CAE-E95E-45AD-9FB9-10AEA4982961}" type="presParOf" srcId="{482FB860-5B27-4F28-9FEE-EE81B75AA06C}" destId="{B52D479E-884A-49D4-BCC5-33DC5D3D9B06}" srcOrd="0" destOrd="0" presId="urn:microsoft.com/office/officeart/2018/2/layout/IconCircleList"/>
    <dgm:cxn modelId="{83F1AFFA-407F-4368-95FB-989F2FA9655F}" type="presParOf" srcId="{482FB860-5B27-4F28-9FEE-EE81B75AA06C}" destId="{61C5A08A-560B-4226-AFA6-FBA1F1F7B09C}" srcOrd="1" destOrd="0" presId="urn:microsoft.com/office/officeart/2018/2/layout/IconCircleList"/>
    <dgm:cxn modelId="{3577656E-77C5-49AA-90BC-CAA18A514C53}" type="presParOf" srcId="{482FB860-5B27-4F28-9FEE-EE81B75AA06C}" destId="{1825E836-46FA-439A-8E42-D97A68821075}" srcOrd="2" destOrd="0" presId="urn:microsoft.com/office/officeart/2018/2/layout/IconCircleList"/>
    <dgm:cxn modelId="{47832FCF-BCEE-4898-9AC6-A69DB7CE345A}" type="presParOf" srcId="{482FB860-5B27-4F28-9FEE-EE81B75AA06C}" destId="{98BE3E2B-1113-4A0A-9ED2-16733E3F6862}" srcOrd="3" destOrd="0" presId="urn:microsoft.com/office/officeart/2018/2/layout/IconCircleList"/>
    <dgm:cxn modelId="{C6912006-0B49-4BA0-B683-83AB00FAF8CD}" type="presParOf" srcId="{DA1B3977-B2FD-4C3F-82F4-2A9B432F5B68}" destId="{406E02F9-EEDD-4C41-BDD0-53F637EDE28C}" srcOrd="9" destOrd="0" presId="urn:microsoft.com/office/officeart/2018/2/layout/IconCircleList"/>
    <dgm:cxn modelId="{CAF8917B-15F5-4AFC-A144-957936F5D11D}" type="presParOf" srcId="{DA1B3977-B2FD-4C3F-82F4-2A9B432F5B68}" destId="{8E164B41-ADEE-4CAD-A62C-8BCBB7E7C333}" srcOrd="10" destOrd="0" presId="urn:microsoft.com/office/officeart/2018/2/layout/IconCircleList"/>
    <dgm:cxn modelId="{9B8649AA-1E66-42CA-83FB-DEEF4EDBE516}" type="presParOf" srcId="{8E164B41-ADEE-4CAD-A62C-8BCBB7E7C333}" destId="{674AB270-DB6C-414E-B41B-CCCC03BFAC48}" srcOrd="0" destOrd="0" presId="urn:microsoft.com/office/officeart/2018/2/layout/IconCircleList"/>
    <dgm:cxn modelId="{FDC687ED-9676-4642-B4A8-0A1C4DF2036C}" type="presParOf" srcId="{8E164B41-ADEE-4CAD-A62C-8BCBB7E7C333}" destId="{31B2E889-9B3E-4401-BC7D-9808C50B0E71}" srcOrd="1" destOrd="0" presId="urn:microsoft.com/office/officeart/2018/2/layout/IconCircleList"/>
    <dgm:cxn modelId="{90E0934A-0091-4B79-83EE-77EB54EB7382}" type="presParOf" srcId="{8E164B41-ADEE-4CAD-A62C-8BCBB7E7C333}" destId="{7A7DD214-A533-449D-8879-F3C041B332C3}" srcOrd="2" destOrd="0" presId="urn:microsoft.com/office/officeart/2018/2/layout/IconCircleList"/>
    <dgm:cxn modelId="{5D493A85-48E3-450C-8CB5-2F92B30386E9}" type="presParOf" srcId="{8E164B41-ADEE-4CAD-A62C-8BCBB7E7C333}" destId="{510B30A8-17F1-401D-8553-2314C6B53CDB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C289093-682D-4E2E-9DA6-D32927F54431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5174096-E594-431C-B076-BFD613449708}">
      <dgm:prSet/>
      <dgm:spPr/>
      <dgm:t>
        <a:bodyPr/>
        <a:lstStyle/>
        <a:p>
          <a:r>
            <a:rPr lang="en-GB" b="1" i="1" dirty="0"/>
            <a:t>Emotional intelligence (EI) refers to the ability to recognise, understand and manage our own emotions and the emotions of others it …</a:t>
          </a:r>
          <a:endParaRPr lang="en-US" b="1" dirty="0"/>
        </a:p>
      </dgm:t>
    </dgm:pt>
    <dgm:pt modelId="{0E5C0681-58D9-4378-A6AC-E811BCD803D5}" type="parTrans" cxnId="{3E726173-E8BD-488D-80B6-DC025D06910E}">
      <dgm:prSet/>
      <dgm:spPr/>
      <dgm:t>
        <a:bodyPr/>
        <a:lstStyle/>
        <a:p>
          <a:endParaRPr lang="en-US"/>
        </a:p>
      </dgm:t>
    </dgm:pt>
    <dgm:pt modelId="{BC3F7F85-7534-49D2-B02C-55CA22E6637D}" type="sibTrans" cxnId="{3E726173-E8BD-488D-80B6-DC025D06910E}">
      <dgm:prSet/>
      <dgm:spPr/>
      <dgm:t>
        <a:bodyPr/>
        <a:lstStyle/>
        <a:p>
          <a:endParaRPr lang="en-US"/>
        </a:p>
      </dgm:t>
    </dgm:pt>
    <dgm:pt modelId="{EA878B67-984F-4FA7-844C-4831BACB5844}">
      <dgm:prSet/>
      <dgm:spPr/>
      <dgm:t>
        <a:bodyPr/>
        <a:lstStyle/>
        <a:p>
          <a:r>
            <a:rPr lang="en-GB" b="1" dirty="0"/>
            <a:t>Supports self-awareness and empathy</a:t>
          </a:r>
          <a:endParaRPr lang="en-US" b="1" dirty="0"/>
        </a:p>
      </dgm:t>
    </dgm:pt>
    <dgm:pt modelId="{C6C92520-8389-451A-A237-C81136ADDA24}" type="parTrans" cxnId="{0ECD7C4C-D3FB-4CE2-905E-49EA13908352}">
      <dgm:prSet/>
      <dgm:spPr/>
      <dgm:t>
        <a:bodyPr/>
        <a:lstStyle/>
        <a:p>
          <a:endParaRPr lang="en-US"/>
        </a:p>
      </dgm:t>
    </dgm:pt>
    <dgm:pt modelId="{BF5C9F57-E64E-4930-8108-C0EFA3176BBE}" type="sibTrans" cxnId="{0ECD7C4C-D3FB-4CE2-905E-49EA13908352}">
      <dgm:prSet/>
      <dgm:spPr/>
      <dgm:t>
        <a:bodyPr/>
        <a:lstStyle/>
        <a:p>
          <a:endParaRPr lang="en-US"/>
        </a:p>
      </dgm:t>
    </dgm:pt>
    <dgm:pt modelId="{008DF6B3-E701-4764-9B76-7DA229211523}">
      <dgm:prSet custT="1"/>
      <dgm:spPr/>
      <dgm:t>
        <a:bodyPr/>
        <a:lstStyle/>
        <a:p>
          <a:r>
            <a:rPr lang="en-GB" sz="2400" b="1" dirty="0"/>
            <a:t>Strengthens relationships and communication</a:t>
          </a:r>
          <a:endParaRPr lang="en-US" sz="2400" b="1" dirty="0"/>
        </a:p>
      </dgm:t>
    </dgm:pt>
    <dgm:pt modelId="{ACEC84A6-947D-46CF-909A-655357D56351}" type="parTrans" cxnId="{FB626EAF-061A-47F5-A6C2-A909A44F0A50}">
      <dgm:prSet/>
      <dgm:spPr/>
      <dgm:t>
        <a:bodyPr/>
        <a:lstStyle/>
        <a:p>
          <a:endParaRPr lang="en-US"/>
        </a:p>
      </dgm:t>
    </dgm:pt>
    <dgm:pt modelId="{8D7D0B6A-13D1-4B92-9613-DCDCF3934978}" type="sibTrans" cxnId="{FB626EAF-061A-47F5-A6C2-A909A44F0A50}">
      <dgm:prSet/>
      <dgm:spPr/>
      <dgm:t>
        <a:bodyPr/>
        <a:lstStyle/>
        <a:p>
          <a:endParaRPr lang="en-US"/>
        </a:p>
      </dgm:t>
    </dgm:pt>
    <dgm:pt modelId="{32FD6AB1-870A-4B21-8C41-61417197D7B1}">
      <dgm:prSet custT="1"/>
      <dgm:spPr/>
      <dgm:t>
        <a:bodyPr/>
        <a:lstStyle/>
        <a:p>
          <a:r>
            <a:rPr lang="en-GB" sz="2400" b="1" dirty="0"/>
            <a:t>Builds resilience and confidence</a:t>
          </a:r>
          <a:endParaRPr lang="en-US" sz="2400" b="1" dirty="0"/>
        </a:p>
      </dgm:t>
    </dgm:pt>
    <dgm:pt modelId="{41431041-E959-4005-A7ED-ED25DAD86140}" type="parTrans" cxnId="{7B6D8C35-E3F1-4397-8BA3-80F617796C66}">
      <dgm:prSet/>
      <dgm:spPr/>
      <dgm:t>
        <a:bodyPr/>
        <a:lstStyle/>
        <a:p>
          <a:endParaRPr lang="en-US"/>
        </a:p>
      </dgm:t>
    </dgm:pt>
    <dgm:pt modelId="{22BB03B0-9D54-4C5C-86F3-A4CE3907171D}" type="sibTrans" cxnId="{7B6D8C35-E3F1-4397-8BA3-80F617796C66}">
      <dgm:prSet/>
      <dgm:spPr/>
      <dgm:t>
        <a:bodyPr/>
        <a:lstStyle/>
        <a:p>
          <a:endParaRPr lang="en-US"/>
        </a:p>
      </dgm:t>
    </dgm:pt>
    <dgm:pt modelId="{5802E4E3-2684-414B-98BF-E0E9B0F4CCD3}" type="pres">
      <dgm:prSet presAssocID="{EC289093-682D-4E2E-9DA6-D32927F54431}" presName="root" presStyleCnt="0">
        <dgm:presLayoutVars>
          <dgm:dir/>
          <dgm:resizeHandles val="exact"/>
        </dgm:presLayoutVars>
      </dgm:prSet>
      <dgm:spPr/>
    </dgm:pt>
    <dgm:pt modelId="{B106957D-0454-4B1A-80EF-C0245C722E52}" type="pres">
      <dgm:prSet presAssocID="{65174096-E594-431C-B076-BFD613449708}" presName="compNode" presStyleCnt="0"/>
      <dgm:spPr/>
    </dgm:pt>
    <dgm:pt modelId="{A22E1866-65C1-4B9B-A4EF-029533004405}" type="pres">
      <dgm:prSet presAssocID="{65174096-E594-431C-B076-BFD613449708}" presName="bgRect" presStyleLbl="bgShp" presStyleIdx="0" presStyleCnt="4"/>
      <dgm:spPr/>
    </dgm:pt>
    <dgm:pt modelId="{CC54B888-E11C-4F99-AB31-E0CBDB837886}" type="pres">
      <dgm:prSet presAssocID="{65174096-E594-431C-B076-BFD613449708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ngry Face with No Fill"/>
        </a:ext>
      </dgm:extLst>
    </dgm:pt>
    <dgm:pt modelId="{6E8B27D8-5FB6-4BD8-AA96-DE69422F5272}" type="pres">
      <dgm:prSet presAssocID="{65174096-E594-431C-B076-BFD613449708}" presName="spaceRect" presStyleCnt="0"/>
      <dgm:spPr/>
    </dgm:pt>
    <dgm:pt modelId="{E8E828B1-F32C-4E91-9F91-70258CBF18BA}" type="pres">
      <dgm:prSet presAssocID="{65174096-E594-431C-B076-BFD613449708}" presName="parTx" presStyleLbl="revTx" presStyleIdx="0" presStyleCnt="4">
        <dgm:presLayoutVars>
          <dgm:chMax val="0"/>
          <dgm:chPref val="0"/>
        </dgm:presLayoutVars>
      </dgm:prSet>
      <dgm:spPr/>
    </dgm:pt>
    <dgm:pt modelId="{46D73A55-4559-42E0-84DD-E1B8EDE4857C}" type="pres">
      <dgm:prSet presAssocID="{BC3F7F85-7534-49D2-B02C-55CA22E6637D}" presName="sibTrans" presStyleCnt="0"/>
      <dgm:spPr/>
    </dgm:pt>
    <dgm:pt modelId="{96FA3C07-DB06-4230-9B64-1312F7F00DFC}" type="pres">
      <dgm:prSet presAssocID="{EA878B67-984F-4FA7-844C-4831BACB5844}" presName="compNode" presStyleCnt="0"/>
      <dgm:spPr/>
    </dgm:pt>
    <dgm:pt modelId="{73F71A93-894B-408E-8780-F1F684B34E00}" type="pres">
      <dgm:prSet presAssocID="{EA878B67-984F-4FA7-844C-4831BACB5844}" presName="bgRect" presStyleLbl="bgShp" presStyleIdx="1" presStyleCnt="4" custLinFactNeighborY="-2613"/>
      <dgm:spPr/>
    </dgm:pt>
    <dgm:pt modelId="{E393DF84-224A-45B5-A8FF-19B173F58F68}" type="pres">
      <dgm:prSet presAssocID="{EA878B67-984F-4FA7-844C-4831BACB5844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rt"/>
        </a:ext>
      </dgm:extLst>
    </dgm:pt>
    <dgm:pt modelId="{86FFF284-C457-4BA7-959B-069D3889C5FB}" type="pres">
      <dgm:prSet presAssocID="{EA878B67-984F-4FA7-844C-4831BACB5844}" presName="spaceRect" presStyleCnt="0"/>
      <dgm:spPr/>
    </dgm:pt>
    <dgm:pt modelId="{6C3B658D-9A56-4759-A668-B06A3591BECD}" type="pres">
      <dgm:prSet presAssocID="{EA878B67-984F-4FA7-844C-4831BACB5844}" presName="parTx" presStyleLbl="revTx" presStyleIdx="1" presStyleCnt="4">
        <dgm:presLayoutVars>
          <dgm:chMax val="0"/>
          <dgm:chPref val="0"/>
        </dgm:presLayoutVars>
      </dgm:prSet>
      <dgm:spPr/>
    </dgm:pt>
    <dgm:pt modelId="{0831BC6C-8818-44DD-8CD8-C0A0AED06CC1}" type="pres">
      <dgm:prSet presAssocID="{BF5C9F57-E64E-4930-8108-C0EFA3176BBE}" presName="sibTrans" presStyleCnt="0"/>
      <dgm:spPr/>
    </dgm:pt>
    <dgm:pt modelId="{69279C65-495E-4338-B146-1ECB70F3EA17}" type="pres">
      <dgm:prSet presAssocID="{008DF6B3-E701-4764-9B76-7DA229211523}" presName="compNode" presStyleCnt="0"/>
      <dgm:spPr/>
    </dgm:pt>
    <dgm:pt modelId="{7B40A8FA-80C6-4F1C-A532-77FF6B3BA022}" type="pres">
      <dgm:prSet presAssocID="{008DF6B3-E701-4764-9B76-7DA229211523}" presName="bgRect" presStyleLbl="bgShp" presStyleIdx="2" presStyleCnt="4"/>
      <dgm:spPr/>
    </dgm:pt>
    <dgm:pt modelId="{DC7150EF-AFB2-4361-87F8-B4E54BCB82B1}" type="pres">
      <dgm:prSet presAssocID="{008DF6B3-E701-4764-9B76-7DA229211523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010F9005-BDAA-4C34-B7E6-40EE7F0E13E5}" type="pres">
      <dgm:prSet presAssocID="{008DF6B3-E701-4764-9B76-7DA229211523}" presName="spaceRect" presStyleCnt="0"/>
      <dgm:spPr/>
    </dgm:pt>
    <dgm:pt modelId="{3649DEB7-F5E7-4121-A1D1-6EE6DEAFBE90}" type="pres">
      <dgm:prSet presAssocID="{008DF6B3-E701-4764-9B76-7DA229211523}" presName="parTx" presStyleLbl="revTx" presStyleIdx="2" presStyleCnt="4">
        <dgm:presLayoutVars>
          <dgm:chMax val="0"/>
          <dgm:chPref val="0"/>
        </dgm:presLayoutVars>
      </dgm:prSet>
      <dgm:spPr/>
    </dgm:pt>
    <dgm:pt modelId="{E1CCCD0C-1B48-47CD-9682-286B3DF37E4B}" type="pres">
      <dgm:prSet presAssocID="{8D7D0B6A-13D1-4B92-9613-DCDCF3934978}" presName="sibTrans" presStyleCnt="0"/>
      <dgm:spPr/>
    </dgm:pt>
    <dgm:pt modelId="{ABE813C2-69AF-478B-B5B4-B1BE085AB454}" type="pres">
      <dgm:prSet presAssocID="{32FD6AB1-870A-4B21-8C41-61417197D7B1}" presName="compNode" presStyleCnt="0"/>
      <dgm:spPr/>
    </dgm:pt>
    <dgm:pt modelId="{8175F903-0313-4100-A45B-DC7257110D67}" type="pres">
      <dgm:prSet presAssocID="{32FD6AB1-870A-4B21-8C41-61417197D7B1}" presName="bgRect" presStyleLbl="bgShp" presStyleIdx="3" presStyleCnt="4"/>
      <dgm:spPr/>
    </dgm:pt>
    <dgm:pt modelId="{7E1B9C0D-9089-44F1-AFEB-6DFBB1C6BE17}" type="pres">
      <dgm:prSet presAssocID="{32FD6AB1-870A-4B21-8C41-61417197D7B1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F8A6C7D5-A26A-40DB-BE09-8211FEB9DEDA}" type="pres">
      <dgm:prSet presAssocID="{32FD6AB1-870A-4B21-8C41-61417197D7B1}" presName="spaceRect" presStyleCnt="0"/>
      <dgm:spPr/>
    </dgm:pt>
    <dgm:pt modelId="{30364911-7E42-46A2-B127-0C1B8DA61BE9}" type="pres">
      <dgm:prSet presAssocID="{32FD6AB1-870A-4B21-8C41-61417197D7B1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500BD508-8A8A-4724-B9C8-08CFA3B91D28}" type="presOf" srcId="{EC289093-682D-4E2E-9DA6-D32927F54431}" destId="{5802E4E3-2684-414B-98BF-E0E9B0F4CCD3}" srcOrd="0" destOrd="0" presId="urn:microsoft.com/office/officeart/2018/2/layout/IconVerticalSolidList"/>
    <dgm:cxn modelId="{EFE95613-BC29-4F55-B684-343D7C71706E}" type="presOf" srcId="{32FD6AB1-870A-4B21-8C41-61417197D7B1}" destId="{30364911-7E42-46A2-B127-0C1B8DA61BE9}" srcOrd="0" destOrd="0" presId="urn:microsoft.com/office/officeart/2018/2/layout/IconVerticalSolidList"/>
    <dgm:cxn modelId="{7B6D8C35-E3F1-4397-8BA3-80F617796C66}" srcId="{EC289093-682D-4E2E-9DA6-D32927F54431}" destId="{32FD6AB1-870A-4B21-8C41-61417197D7B1}" srcOrd="3" destOrd="0" parTransId="{41431041-E959-4005-A7ED-ED25DAD86140}" sibTransId="{22BB03B0-9D54-4C5C-86F3-A4CE3907171D}"/>
    <dgm:cxn modelId="{0ECD7C4C-D3FB-4CE2-905E-49EA13908352}" srcId="{EC289093-682D-4E2E-9DA6-D32927F54431}" destId="{EA878B67-984F-4FA7-844C-4831BACB5844}" srcOrd="1" destOrd="0" parTransId="{C6C92520-8389-451A-A237-C81136ADDA24}" sibTransId="{BF5C9F57-E64E-4930-8108-C0EFA3176BBE}"/>
    <dgm:cxn modelId="{3E726173-E8BD-488D-80B6-DC025D06910E}" srcId="{EC289093-682D-4E2E-9DA6-D32927F54431}" destId="{65174096-E594-431C-B076-BFD613449708}" srcOrd="0" destOrd="0" parTransId="{0E5C0681-58D9-4378-A6AC-E811BCD803D5}" sibTransId="{BC3F7F85-7534-49D2-B02C-55CA22E6637D}"/>
    <dgm:cxn modelId="{F8EF9E77-84D4-4D57-95F7-27397DB4347C}" type="presOf" srcId="{65174096-E594-431C-B076-BFD613449708}" destId="{E8E828B1-F32C-4E91-9F91-70258CBF18BA}" srcOrd="0" destOrd="0" presId="urn:microsoft.com/office/officeart/2018/2/layout/IconVerticalSolidList"/>
    <dgm:cxn modelId="{1E5A2A9D-BCDB-4449-AFDF-3A8BD5A33913}" type="presOf" srcId="{008DF6B3-E701-4764-9B76-7DA229211523}" destId="{3649DEB7-F5E7-4121-A1D1-6EE6DEAFBE90}" srcOrd="0" destOrd="0" presId="urn:microsoft.com/office/officeart/2018/2/layout/IconVerticalSolidList"/>
    <dgm:cxn modelId="{FB626EAF-061A-47F5-A6C2-A909A44F0A50}" srcId="{EC289093-682D-4E2E-9DA6-D32927F54431}" destId="{008DF6B3-E701-4764-9B76-7DA229211523}" srcOrd="2" destOrd="0" parTransId="{ACEC84A6-947D-46CF-909A-655357D56351}" sibTransId="{8D7D0B6A-13D1-4B92-9613-DCDCF3934978}"/>
    <dgm:cxn modelId="{887626EF-5E2D-47CE-B024-B633D892340A}" type="presOf" srcId="{EA878B67-984F-4FA7-844C-4831BACB5844}" destId="{6C3B658D-9A56-4759-A668-B06A3591BECD}" srcOrd="0" destOrd="0" presId="urn:microsoft.com/office/officeart/2018/2/layout/IconVerticalSolidList"/>
    <dgm:cxn modelId="{B6DD7D72-5A94-4D3E-B548-CBF8133973D6}" type="presParOf" srcId="{5802E4E3-2684-414B-98BF-E0E9B0F4CCD3}" destId="{B106957D-0454-4B1A-80EF-C0245C722E52}" srcOrd="0" destOrd="0" presId="urn:microsoft.com/office/officeart/2018/2/layout/IconVerticalSolidList"/>
    <dgm:cxn modelId="{93E049DA-64A5-412F-84F1-26B6D252FCAD}" type="presParOf" srcId="{B106957D-0454-4B1A-80EF-C0245C722E52}" destId="{A22E1866-65C1-4B9B-A4EF-029533004405}" srcOrd="0" destOrd="0" presId="urn:microsoft.com/office/officeart/2018/2/layout/IconVerticalSolidList"/>
    <dgm:cxn modelId="{6E89A278-1AC4-4D71-BABD-424B1A3455A7}" type="presParOf" srcId="{B106957D-0454-4B1A-80EF-C0245C722E52}" destId="{CC54B888-E11C-4F99-AB31-E0CBDB837886}" srcOrd="1" destOrd="0" presId="urn:microsoft.com/office/officeart/2018/2/layout/IconVerticalSolidList"/>
    <dgm:cxn modelId="{424F1832-508B-4CFA-B833-B59AF2C9C75D}" type="presParOf" srcId="{B106957D-0454-4B1A-80EF-C0245C722E52}" destId="{6E8B27D8-5FB6-4BD8-AA96-DE69422F5272}" srcOrd="2" destOrd="0" presId="urn:microsoft.com/office/officeart/2018/2/layout/IconVerticalSolidList"/>
    <dgm:cxn modelId="{0F8F2BD5-8ADC-4D8C-874A-24E2A4946934}" type="presParOf" srcId="{B106957D-0454-4B1A-80EF-C0245C722E52}" destId="{E8E828B1-F32C-4E91-9F91-70258CBF18BA}" srcOrd="3" destOrd="0" presId="urn:microsoft.com/office/officeart/2018/2/layout/IconVerticalSolidList"/>
    <dgm:cxn modelId="{A0E1BE4A-5F97-4459-801E-1372611235B7}" type="presParOf" srcId="{5802E4E3-2684-414B-98BF-E0E9B0F4CCD3}" destId="{46D73A55-4559-42E0-84DD-E1B8EDE4857C}" srcOrd="1" destOrd="0" presId="urn:microsoft.com/office/officeart/2018/2/layout/IconVerticalSolidList"/>
    <dgm:cxn modelId="{6DE63391-B064-43FC-A04C-B830D114C729}" type="presParOf" srcId="{5802E4E3-2684-414B-98BF-E0E9B0F4CCD3}" destId="{96FA3C07-DB06-4230-9B64-1312F7F00DFC}" srcOrd="2" destOrd="0" presId="urn:microsoft.com/office/officeart/2018/2/layout/IconVerticalSolidList"/>
    <dgm:cxn modelId="{AC51E9B4-0AF1-4208-B704-08BEE9DAC79D}" type="presParOf" srcId="{96FA3C07-DB06-4230-9B64-1312F7F00DFC}" destId="{73F71A93-894B-408E-8780-F1F684B34E00}" srcOrd="0" destOrd="0" presId="urn:microsoft.com/office/officeart/2018/2/layout/IconVerticalSolidList"/>
    <dgm:cxn modelId="{F3D4EC3B-EECC-4523-9715-689E24BE2ECC}" type="presParOf" srcId="{96FA3C07-DB06-4230-9B64-1312F7F00DFC}" destId="{E393DF84-224A-45B5-A8FF-19B173F58F68}" srcOrd="1" destOrd="0" presId="urn:microsoft.com/office/officeart/2018/2/layout/IconVerticalSolidList"/>
    <dgm:cxn modelId="{05A16BEE-429E-4BE0-9CD7-091BC78B3A26}" type="presParOf" srcId="{96FA3C07-DB06-4230-9B64-1312F7F00DFC}" destId="{86FFF284-C457-4BA7-959B-069D3889C5FB}" srcOrd="2" destOrd="0" presId="urn:microsoft.com/office/officeart/2018/2/layout/IconVerticalSolidList"/>
    <dgm:cxn modelId="{471101D0-C865-44FF-8C90-D3FCEBEA8B18}" type="presParOf" srcId="{96FA3C07-DB06-4230-9B64-1312F7F00DFC}" destId="{6C3B658D-9A56-4759-A668-B06A3591BECD}" srcOrd="3" destOrd="0" presId="urn:microsoft.com/office/officeart/2018/2/layout/IconVerticalSolidList"/>
    <dgm:cxn modelId="{B8113033-86F1-4C5F-AC74-04ACEC40F4EA}" type="presParOf" srcId="{5802E4E3-2684-414B-98BF-E0E9B0F4CCD3}" destId="{0831BC6C-8818-44DD-8CD8-C0A0AED06CC1}" srcOrd="3" destOrd="0" presId="urn:microsoft.com/office/officeart/2018/2/layout/IconVerticalSolidList"/>
    <dgm:cxn modelId="{EA2B1122-A6CB-43FF-AAA7-E39DA6B7E1CC}" type="presParOf" srcId="{5802E4E3-2684-414B-98BF-E0E9B0F4CCD3}" destId="{69279C65-495E-4338-B146-1ECB70F3EA17}" srcOrd="4" destOrd="0" presId="urn:microsoft.com/office/officeart/2018/2/layout/IconVerticalSolidList"/>
    <dgm:cxn modelId="{21A4ADE8-6347-4040-BB1F-E5FEEBE7DA25}" type="presParOf" srcId="{69279C65-495E-4338-B146-1ECB70F3EA17}" destId="{7B40A8FA-80C6-4F1C-A532-77FF6B3BA022}" srcOrd="0" destOrd="0" presId="urn:microsoft.com/office/officeart/2018/2/layout/IconVerticalSolidList"/>
    <dgm:cxn modelId="{3899EDFF-CC55-4D1C-A541-ABACBA9F574D}" type="presParOf" srcId="{69279C65-495E-4338-B146-1ECB70F3EA17}" destId="{DC7150EF-AFB2-4361-87F8-B4E54BCB82B1}" srcOrd="1" destOrd="0" presId="urn:microsoft.com/office/officeart/2018/2/layout/IconVerticalSolidList"/>
    <dgm:cxn modelId="{806D9D29-F769-4E13-BE5F-989C6A38AF80}" type="presParOf" srcId="{69279C65-495E-4338-B146-1ECB70F3EA17}" destId="{010F9005-BDAA-4C34-B7E6-40EE7F0E13E5}" srcOrd="2" destOrd="0" presId="urn:microsoft.com/office/officeart/2018/2/layout/IconVerticalSolidList"/>
    <dgm:cxn modelId="{DA762333-3352-45A2-94A7-9FFC5A769D8B}" type="presParOf" srcId="{69279C65-495E-4338-B146-1ECB70F3EA17}" destId="{3649DEB7-F5E7-4121-A1D1-6EE6DEAFBE90}" srcOrd="3" destOrd="0" presId="urn:microsoft.com/office/officeart/2018/2/layout/IconVerticalSolidList"/>
    <dgm:cxn modelId="{F7DE6ED9-7C78-4477-BEF5-AB013992F8FB}" type="presParOf" srcId="{5802E4E3-2684-414B-98BF-E0E9B0F4CCD3}" destId="{E1CCCD0C-1B48-47CD-9682-286B3DF37E4B}" srcOrd="5" destOrd="0" presId="urn:microsoft.com/office/officeart/2018/2/layout/IconVerticalSolidList"/>
    <dgm:cxn modelId="{DEDF7360-1440-423A-AB40-B2CDE25F73D4}" type="presParOf" srcId="{5802E4E3-2684-414B-98BF-E0E9B0F4CCD3}" destId="{ABE813C2-69AF-478B-B5B4-B1BE085AB454}" srcOrd="6" destOrd="0" presId="urn:microsoft.com/office/officeart/2018/2/layout/IconVerticalSolidList"/>
    <dgm:cxn modelId="{9D90F51A-A318-408A-9C45-A1950195F851}" type="presParOf" srcId="{ABE813C2-69AF-478B-B5B4-B1BE085AB454}" destId="{8175F903-0313-4100-A45B-DC7257110D67}" srcOrd="0" destOrd="0" presId="urn:microsoft.com/office/officeart/2018/2/layout/IconVerticalSolidList"/>
    <dgm:cxn modelId="{8DAC7E9A-D267-4D71-A558-B6E4013C7B54}" type="presParOf" srcId="{ABE813C2-69AF-478B-B5B4-B1BE085AB454}" destId="{7E1B9C0D-9089-44F1-AFEB-6DFBB1C6BE17}" srcOrd="1" destOrd="0" presId="urn:microsoft.com/office/officeart/2018/2/layout/IconVerticalSolidList"/>
    <dgm:cxn modelId="{94028E6D-9096-47A5-94B9-63F15EB5D3FF}" type="presParOf" srcId="{ABE813C2-69AF-478B-B5B4-B1BE085AB454}" destId="{F8A6C7D5-A26A-40DB-BE09-8211FEB9DEDA}" srcOrd="2" destOrd="0" presId="urn:microsoft.com/office/officeart/2018/2/layout/IconVerticalSolidList"/>
    <dgm:cxn modelId="{CE7A631F-D4BA-4ED9-9215-326555FECEE3}" type="presParOf" srcId="{ABE813C2-69AF-478B-B5B4-B1BE085AB454}" destId="{30364911-7E42-46A2-B127-0C1B8DA61BE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15564C-E40A-4EAB-8BB5-EA7D5BD45694}">
      <dsp:nvSpPr>
        <dsp:cNvPr id="0" name=""/>
        <dsp:cNvSpPr/>
      </dsp:nvSpPr>
      <dsp:spPr>
        <a:xfrm>
          <a:off x="370675" y="710217"/>
          <a:ext cx="931064" cy="93106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8E2B2A5-E2BF-4E5B-9A5C-4343A394FAFC}">
      <dsp:nvSpPr>
        <dsp:cNvPr id="0" name=""/>
        <dsp:cNvSpPr/>
      </dsp:nvSpPr>
      <dsp:spPr>
        <a:xfrm>
          <a:off x="566199" y="905740"/>
          <a:ext cx="540017" cy="54001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187DD9-EDAE-4E9B-BE02-5ED58AF9538D}">
      <dsp:nvSpPr>
        <dsp:cNvPr id="0" name=""/>
        <dsp:cNvSpPr/>
      </dsp:nvSpPr>
      <dsp:spPr>
        <a:xfrm>
          <a:off x="1501254" y="710217"/>
          <a:ext cx="2194652" cy="9310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1. Description</a:t>
          </a:r>
          <a:endParaRPr lang="en-US" sz="2400" b="1" kern="1200" dirty="0"/>
        </a:p>
      </dsp:txBody>
      <dsp:txXfrm>
        <a:off x="1501254" y="710217"/>
        <a:ext cx="2194652" cy="931064"/>
      </dsp:txXfrm>
    </dsp:sp>
    <dsp:sp modelId="{66D45ABE-2084-495A-9B33-62AFDCDB4B5D}">
      <dsp:nvSpPr>
        <dsp:cNvPr id="0" name=""/>
        <dsp:cNvSpPr/>
      </dsp:nvSpPr>
      <dsp:spPr>
        <a:xfrm>
          <a:off x="4078308" y="710217"/>
          <a:ext cx="931064" cy="93106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86E3A03-7662-4396-A4B0-4F22646B51CD}">
      <dsp:nvSpPr>
        <dsp:cNvPr id="0" name=""/>
        <dsp:cNvSpPr/>
      </dsp:nvSpPr>
      <dsp:spPr>
        <a:xfrm>
          <a:off x="4273831" y="905740"/>
          <a:ext cx="540017" cy="54001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A10435-91F0-4B10-A504-10B43633D457}">
      <dsp:nvSpPr>
        <dsp:cNvPr id="0" name=""/>
        <dsp:cNvSpPr/>
      </dsp:nvSpPr>
      <dsp:spPr>
        <a:xfrm>
          <a:off x="5208886" y="710217"/>
          <a:ext cx="2194652" cy="9310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2. Feelings</a:t>
          </a:r>
          <a:endParaRPr lang="en-US" sz="2400" b="1" kern="1200" dirty="0"/>
        </a:p>
      </dsp:txBody>
      <dsp:txXfrm>
        <a:off x="5208886" y="710217"/>
        <a:ext cx="2194652" cy="931064"/>
      </dsp:txXfrm>
    </dsp:sp>
    <dsp:sp modelId="{5F689F13-D104-4644-A5AB-4D36FE0D1370}">
      <dsp:nvSpPr>
        <dsp:cNvPr id="0" name=""/>
        <dsp:cNvSpPr/>
      </dsp:nvSpPr>
      <dsp:spPr>
        <a:xfrm>
          <a:off x="7785940" y="710217"/>
          <a:ext cx="931064" cy="93106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55AC84-C232-4A1C-BCDF-A013BD19C49E}">
      <dsp:nvSpPr>
        <dsp:cNvPr id="0" name=""/>
        <dsp:cNvSpPr/>
      </dsp:nvSpPr>
      <dsp:spPr>
        <a:xfrm>
          <a:off x="7981464" y="905740"/>
          <a:ext cx="540017" cy="54001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5F8D8F-A702-4679-974B-9098F3B984F4}">
      <dsp:nvSpPr>
        <dsp:cNvPr id="0" name=""/>
        <dsp:cNvSpPr/>
      </dsp:nvSpPr>
      <dsp:spPr>
        <a:xfrm>
          <a:off x="8916518" y="710217"/>
          <a:ext cx="2194652" cy="9310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3. Evaluation</a:t>
          </a:r>
          <a:endParaRPr lang="en-US" sz="2400" b="1" kern="1200" dirty="0"/>
        </a:p>
      </dsp:txBody>
      <dsp:txXfrm>
        <a:off x="8916518" y="710217"/>
        <a:ext cx="2194652" cy="931064"/>
      </dsp:txXfrm>
    </dsp:sp>
    <dsp:sp modelId="{7871B22C-6449-4A03-B16A-7CBA6AE9BF0A}">
      <dsp:nvSpPr>
        <dsp:cNvPr id="0" name=""/>
        <dsp:cNvSpPr/>
      </dsp:nvSpPr>
      <dsp:spPr>
        <a:xfrm>
          <a:off x="370675" y="2313614"/>
          <a:ext cx="931064" cy="93106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3C78BD7-4794-46AB-A37F-CDB8B81D9CC4}">
      <dsp:nvSpPr>
        <dsp:cNvPr id="0" name=""/>
        <dsp:cNvSpPr/>
      </dsp:nvSpPr>
      <dsp:spPr>
        <a:xfrm>
          <a:off x="566199" y="2509137"/>
          <a:ext cx="540017" cy="54001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0B5FCB-789F-49E0-A275-C47D896AAC5F}">
      <dsp:nvSpPr>
        <dsp:cNvPr id="0" name=""/>
        <dsp:cNvSpPr/>
      </dsp:nvSpPr>
      <dsp:spPr>
        <a:xfrm>
          <a:off x="1501254" y="2313614"/>
          <a:ext cx="2194652" cy="9310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4. Analysis</a:t>
          </a:r>
          <a:endParaRPr lang="en-US" sz="2400" b="1" kern="1200" dirty="0"/>
        </a:p>
      </dsp:txBody>
      <dsp:txXfrm>
        <a:off x="1501254" y="2313614"/>
        <a:ext cx="2194652" cy="931064"/>
      </dsp:txXfrm>
    </dsp:sp>
    <dsp:sp modelId="{B52D479E-884A-49D4-BCC5-33DC5D3D9B06}">
      <dsp:nvSpPr>
        <dsp:cNvPr id="0" name=""/>
        <dsp:cNvSpPr/>
      </dsp:nvSpPr>
      <dsp:spPr>
        <a:xfrm>
          <a:off x="4078308" y="2313614"/>
          <a:ext cx="931064" cy="93106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1C5A08A-560B-4226-AFA6-FBA1F1F7B09C}">
      <dsp:nvSpPr>
        <dsp:cNvPr id="0" name=""/>
        <dsp:cNvSpPr/>
      </dsp:nvSpPr>
      <dsp:spPr>
        <a:xfrm>
          <a:off x="4273831" y="2509137"/>
          <a:ext cx="540017" cy="540017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BE3E2B-1113-4A0A-9ED2-16733E3F6862}">
      <dsp:nvSpPr>
        <dsp:cNvPr id="0" name=""/>
        <dsp:cNvSpPr/>
      </dsp:nvSpPr>
      <dsp:spPr>
        <a:xfrm>
          <a:off x="5208886" y="2313614"/>
          <a:ext cx="2194652" cy="9310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5. Conclusion</a:t>
          </a:r>
          <a:endParaRPr lang="en-US" sz="2400" b="1" kern="1200" dirty="0"/>
        </a:p>
      </dsp:txBody>
      <dsp:txXfrm>
        <a:off x="5208886" y="2313614"/>
        <a:ext cx="2194652" cy="931064"/>
      </dsp:txXfrm>
    </dsp:sp>
    <dsp:sp modelId="{674AB270-DB6C-414E-B41B-CCCC03BFAC48}">
      <dsp:nvSpPr>
        <dsp:cNvPr id="0" name=""/>
        <dsp:cNvSpPr/>
      </dsp:nvSpPr>
      <dsp:spPr>
        <a:xfrm>
          <a:off x="7785940" y="2313614"/>
          <a:ext cx="931064" cy="93106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1B2E889-9B3E-4401-BC7D-9808C50B0E71}">
      <dsp:nvSpPr>
        <dsp:cNvPr id="0" name=""/>
        <dsp:cNvSpPr/>
      </dsp:nvSpPr>
      <dsp:spPr>
        <a:xfrm>
          <a:off x="7981464" y="2509137"/>
          <a:ext cx="540017" cy="540017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0B30A8-17F1-401D-8553-2314C6B53CDB}">
      <dsp:nvSpPr>
        <dsp:cNvPr id="0" name=""/>
        <dsp:cNvSpPr/>
      </dsp:nvSpPr>
      <dsp:spPr>
        <a:xfrm>
          <a:off x="8916518" y="2313614"/>
          <a:ext cx="2194652" cy="9310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6. Action Plan</a:t>
          </a:r>
          <a:endParaRPr lang="en-US" sz="2400" b="1" kern="1200" dirty="0"/>
        </a:p>
      </dsp:txBody>
      <dsp:txXfrm>
        <a:off x="8916518" y="2313614"/>
        <a:ext cx="2194652" cy="93106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2E1866-65C1-4B9B-A4EF-029533004405}">
      <dsp:nvSpPr>
        <dsp:cNvPr id="0" name=""/>
        <dsp:cNvSpPr/>
      </dsp:nvSpPr>
      <dsp:spPr>
        <a:xfrm>
          <a:off x="0" y="1777"/>
          <a:ext cx="11594969" cy="90105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C54B888-E11C-4F99-AB31-E0CBDB837886}">
      <dsp:nvSpPr>
        <dsp:cNvPr id="0" name=""/>
        <dsp:cNvSpPr/>
      </dsp:nvSpPr>
      <dsp:spPr>
        <a:xfrm>
          <a:off x="272568" y="204514"/>
          <a:ext cx="495579" cy="49557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E828B1-F32C-4E91-9F91-70258CBF18BA}">
      <dsp:nvSpPr>
        <dsp:cNvPr id="0" name=""/>
        <dsp:cNvSpPr/>
      </dsp:nvSpPr>
      <dsp:spPr>
        <a:xfrm>
          <a:off x="1040717" y="1777"/>
          <a:ext cx="10554251" cy="9010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362" tIns="95362" rIns="95362" bIns="95362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i="1" kern="1200" dirty="0"/>
            <a:t>Emotional intelligence (EI) refers to the ability to recognise, understand and manage our own emotions and the emotions of others it …</a:t>
          </a:r>
          <a:endParaRPr lang="en-US" sz="2200" b="1" kern="1200" dirty="0"/>
        </a:p>
      </dsp:txBody>
      <dsp:txXfrm>
        <a:off x="1040717" y="1777"/>
        <a:ext cx="10554251" cy="901053"/>
      </dsp:txXfrm>
    </dsp:sp>
    <dsp:sp modelId="{73F71A93-894B-408E-8780-F1F684B34E00}">
      <dsp:nvSpPr>
        <dsp:cNvPr id="0" name=""/>
        <dsp:cNvSpPr/>
      </dsp:nvSpPr>
      <dsp:spPr>
        <a:xfrm>
          <a:off x="0" y="1104550"/>
          <a:ext cx="11594969" cy="90105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93DF84-224A-45B5-A8FF-19B173F58F68}">
      <dsp:nvSpPr>
        <dsp:cNvPr id="0" name=""/>
        <dsp:cNvSpPr/>
      </dsp:nvSpPr>
      <dsp:spPr>
        <a:xfrm>
          <a:off x="272568" y="1330832"/>
          <a:ext cx="495579" cy="49557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3B658D-9A56-4759-A668-B06A3591BECD}">
      <dsp:nvSpPr>
        <dsp:cNvPr id="0" name=""/>
        <dsp:cNvSpPr/>
      </dsp:nvSpPr>
      <dsp:spPr>
        <a:xfrm>
          <a:off x="1040717" y="1128095"/>
          <a:ext cx="10554251" cy="9010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362" tIns="95362" rIns="95362" bIns="95362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/>
            <a:t>Supports self-awareness and empathy</a:t>
          </a:r>
          <a:endParaRPr lang="en-US" sz="2200" b="1" kern="1200" dirty="0"/>
        </a:p>
      </dsp:txBody>
      <dsp:txXfrm>
        <a:off x="1040717" y="1128095"/>
        <a:ext cx="10554251" cy="901053"/>
      </dsp:txXfrm>
    </dsp:sp>
    <dsp:sp modelId="{7B40A8FA-80C6-4F1C-A532-77FF6B3BA022}">
      <dsp:nvSpPr>
        <dsp:cNvPr id="0" name=""/>
        <dsp:cNvSpPr/>
      </dsp:nvSpPr>
      <dsp:spPr>
        <a:xfrm>
          <a:off x="0" y="2254412"/>
          <a:ext cx="11594969" cy="90105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C7150EF-AFB2-4361-87F8-B4E54BCB82B1}">
      <dsp:nvSpPr>
        <dsp:cNvPr id="0" name=""/>
        <dsp:cNvSpPr/>
      </dsp:nvSpPr>
      <dsp:spPr>
        <a:xfrm>
          <a:off x="272568" y="2457149"/>
          <a:ext cx="495579" cy="49557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49DEB7-F5E7-4121-A1D1-6EE6DEAFBE90}">
      <dsp:nvSpPr>
        <dsp:cNvPr id="0" name=""/>
        <dsp:cNvSpPr/>
      </dsp:nvSpPr>
      <dsp:spPr>
        <a:xfrm>
          <a:off x="1040717" y="2254412"/>
          <a:ext cx="10554251" cy="9010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362" tIns="95362" rIns="95362" bIns="95362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Strengthens relationships and communication</a:t>
          </a:r>
          <a:endParaRPr lang="en-US" sz="2400" b="1" kern="1200" dirty="0"/>
        </a:p>
      </dsp:txBody>
      <dsp:txXfrm>
        <a:off x="1040717" y="2254412"/>
        <a:ext cx="10554251" cy="901053"/>
      </dsp:txXfrm>
    </dsp:sp>
    <dsp:sp modelId="{8175F903-0313-4100-A45B-DC7257110D67}">
      <dsp:nvSpPr>
        <dsp:cNvPr id="0" name=""/>
        <dsp:cNvSpPr/>
      </dsp:nvSpPr>
      <dsp:spPr>
        <a:xfrm>
          <a:off x="0" y="3380730"/>
          <a:ext cx="11594969" cy="90105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E1B9C0D-9089-44F1-AFEB-6DFBB1C6BE17}">
      <dsp:nvSpPr>
        <dsp:cNvPr id="0" name=""/>
        <dsp:cNvSpPr/>
      </dsp:nvSpPr>
      <dsp:spPr>
        <a:xfrm>
          <a:off x="272568" y="3583467"/>
          <a:ext cx="495579" cy="49557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364911-7E42-46A2-B127-0C1B8DA61BE9}">
      <dsp:nvSpPr>
        <dsp:cNvPr id="0" name=""/>
        <dsp:cNvSpPr/>
      </dsp:nvSpPr>
      <dsp:spPr>
        <a:xfrm>
          <a:off x="1040717" y="3380730"/>
          <a:ext cx="10554251" cy="9010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362" tIns="95362" rIns="95362" bIns="95362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Builds resilience and confidence</a:t>
          </a:r>
          <a:endParaRPr lang="en-US" sz="2400" b="1" kern="1200" dirty="0"/>
        </a:p>
      </dsp:txBody>
      <dsp:txXfrm>
        <a:off x="1040717" y="3380730"/>
        <a:ext cx="10554251" cy="901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7A02F82-170D-43B6-9E76-52AA1867D9A8}" type="datetimeFigureOut">
              <a:rPr lang="en-GB" smtClean="0"/>
              <a:t>30/10/2025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9283F5F-70CF-4ACB-AFD7-BD699B909B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22978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Introduce reflection as a skill that supports both personal and professional development in health and social care.</a:t>
            </a:r>
            <a:br>
              <a:rPr lang="en-GB" dirty="0"/>
            </a:br>
            <a:r>
              <a:rPr lang="en-GB" dirty="0"/>
              <a:t>Explain that reflection supports learning from experience and helps individuals recognise their values, strengths and areas for development.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283F5F-70CF-4ACB-AFD7-BD699B909BF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488703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Define reflective practice clearly before anything else. Emphasise that it is the foundation for all professional growth in health and social care. It is about learning </a:t>
            </a:r>
            <a:r>
              <a:rPr lang="en-GB" i="1" dirty="0"/>
              <a:t>from</a:t>
            </a:r>
            <a:r>
              <a:rPr lang="en-GB" dirty="0"/>
              <a:t> experience, not just </a:t>
            </a:r>
            <a:r>
              <a:rPr lang="en-GB" i="1" dirty="0"/>
              <a:t>having</a:t>
            </a:r>
            <a:r>
              <a:rPr lang="en-GB" dirty="0"/>
              <a:t> experience.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283F5F-70CF-4ACB-AFD7-BD699B909BF1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483353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Highlight that reflection supports continuous learning throughout a career. Explain that it strengthens emotional awareness and improves teamwork, decision-making and stress management. </a:t>
            </a:r>
          </a:p>
          <a:p>
            <a:r>
              <a:rPr lang="en-GB" dirty="0"/>
              <a:t>Discuss how reflective staff are viewed as reliable and professional because they learn from experience rather than repeating mistakes. </a:t>
            </a:r>
          </a:p>
          <a:p>
            <a:r>
              <a:rPr lang="en-GB" dirty="0"/>
              <a:t>Reinforce that reflection benefits personal wellbeing as well as professional growth.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283F5F-70CF-4ACB-AFD7-BD699B909BF1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062648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Link reflection to personal branding. Explain that a personal brand is based on consistent values and behaviour rather than appearance. </a:t>
            </a:r>
          </a:p>
          <a:p>
            <a:r>
              <a:rPr lang="en-GB" dirty="0"/>
              <a:t>Invite students to consider one professional value they want others to associate with them and how reflective thinking helps them demonstrate it. </a:t>
            </a:r>
          </a:p>
          <a:p>
            <a:r>
              <a:rPr lang="en-GB" dirty="0"/>
              <a:t>Emphasise that self-awareness builds authenticity and confidence.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283F5F-70CF-4ACB-AFD7-BD699B909BF1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15298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Outline the three levels of reflection and explain how each moves thinking forward. </a:t>
            </a:r>
          </a:p>
          <a:p>
            <a:r>
              <a:rPr lang="en-GB" dirty="0"/>
              <a:t>Provide a simple example, such as missing a deadline. </a:t>
            </a:r>
          </a:p>
          <a:p>
            <a:r>
              <a:rPr lang="en-GB" dirty="0"/>
              <a:t>A surface reflection describes the event, a deeper one explores reasons, and a critical one evaluates how to prevent it in future. </a:t>
            </a:r>
          </a:p>
          <a:p>
            <a:r>
              <a:rPr lang="en-GB" dirty="0"/>
              <a:t>Encourage students to aim for critical reflection that leads to practical improvement.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283F5F-70CF-4ACB-AFD7-BD699B909BF1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122793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Explain that reflection is a central expectation within health and social care. </a:t>
            </a:r>
          </a:p>
          <a:p>
            <a:r>
              <a:rPr lang="en-GB" dirty="0"/>
              <a:t>Use examples such as reflective supervision or training reviews to illustrate how staff learn from practice. </a:t>
            </a:r>
          </a:p>
          <a:p>
            <a:r>
              <a:rPr lang="en-GB" dirty="0"/>
              <a:t>Emphasise that reflection is about constructive learning rather than blame. </a:t>
            </a:r>
          </a:p>
          <a:p>
            <a:r>
              <a:rPr lang="en-GB" dirty="0"/>
              <a:t>Point out that reflective workers contribute to safer, higher-quality services and better outcomes for those they support.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283F5F-70CF-4ACB-AFD7-BD699B909BF1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333862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A3491A-95C8-82A3-048D-B976CF45E4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78000F1-15A7-9C07-40A0-43CC752B2C3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90ACE8B-C9A4-B866-C7CB-C415499BDFF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Introduce Gibbs’ cycle as a practical structure for organising reflection. (they should be familiar with this)</a:t>
            </a:r>
          </a:p>
          <a:p>
            <a:r>
              <a:rPr lang="en-GB" dirty="0"/>
              <a:t>Briefly describe what happens at each stage and why this helps turn experiences into learning. </a:t>
            </a:r>
          </a:p>
          <a:p>
            <a:r>
              <a:rPr lang="en-GB" dirty="0"/>
              <a:t>Mention that the model encourages honesty about both actions and emotions, which deepens understanding. </a:t>
            </a:r>
          </a:p>
          <a:p>
            <a:r>
              <a:rPr lang="en-GB" dirty="0"/>
              <a:t>Note that students may wish to use Gibbs when completing Task 8, as it supports clear and balanced reflective writing.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77AF985-F47E-2331-1F74-76B2AD6FF87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283F5F-70CF-4ACB-AFD7-BD699B909BF1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569313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A44C533-4573-EB7E-82B5-3E373D484F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45BDBD6-5309-7431-D9FE-1983A780FF3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2906CF3-2ACE-BEDC-70D1-3E1C0D7205E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Guide students through the example step by step to illustrate how reflection builds self-awareness. </a:t>
            </a:r>
          </a:p>
          <a:p>
            <a:r>
              <a:rPr lang="en-GB" dirty="0"/>
              <a:t>Emphasise that this process changes frustration into learning. </a:t>
            </a:r>
          </a:p>
          <a:p>
            <a:r>
              <a:rPr lang="en-GB" dirty="0"/>
              <a:t>Invite the group to suggest what might happen if the care worker did not reflect. </a:t>
            </a:r>
          </a:p>
          <a:p>
            <a:r>
              <a:rPr lang="en-GB" dirty="0"/>
              <a:t>Highlight that reflection focuses on improvement and confidence rather than fault-finding.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69AC64-2BAE-0A88-3441-23CA1D495A4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283F5F-70CF-4ACB-AFD7-BD699B909BF1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23367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4E988A-341D-049D-019B-137058A6C0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F3D2089-DE37-8948-8773-8A77AFA3164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E6015E4-0351-034E-836E-50E7AF901BF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Ask students to take around five minutes to write notes or discuss in pairs. </a:t>
            </a:r>
          </a:p>
          <a:p>
            <a:r>
              <a:rPr lang="en-GB" dirty="0"/>
              <a:t>Encourage them to focus on what they learned and what they might do differently next time. Invite a few volunteers to share if comfortable. </a:t>
            </a:r>
          </a:p>
          <a:p>
            <a:r>
              <a:rPr lang="en-GB" dirty="0"/>
              <a:t>Reinforce that short reflections like this build awareness of communication styles and emotional responses.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D9136F3-804A-BDAC-23D2-3C5942D5BA2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283F5F-70CF-4ACB-AFD7-BD699B909BF1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172298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14C42A6-32A2-EF5C-37C4-34FB3CEC86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944E084-88AC-A938-AEC8-D8471D4650B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2632969-6CE5-04E0-A3A3-F6B751BC03F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Explain that Kolb’s model presents learning as a continuous cycle of experience, reflection, theory and action. </a:t>
            </a:r>
          </a:p>
          <a:p>
            <a:r>
              <a:rPr lang="en-GB" dirty="0"/>
              <a:t>Use a brief example such as improving conflict management after reviewing a previous incident. </a:t>
            </a:r>
          </a:p>
          <a:p>
            <a:r>
              <a:rPr lang="en-GB" dirty="0"/>
              <a:t>Highlight that effective professionals move through this cycle repeatedly to refine their practice. </a:t>
            </a:r>
          </a:p>
          <a:p>
            <a:r>
              <a:rPr lang="en-GB" dirty="0"/>
              <a:t>Encourage students to recognise reflection as part of every learning process.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5332560-A1AC-314E-C34B-E19B2C6FFB2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283F5F-70CF-4ACB-AFD7-BD699B909BF1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38425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F4B9382-751D-01A8-D28B-6F63C1CA18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0D9CE77-87A3-50CA-0051-951D2D8F58B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D9D9844-1223-810E-586B-99AF18FDD5D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Introduce Schön’s approach as a useful way to think about real-time reflection. </a:t>
            </a:r>
          </a:p>
          <a:p>
            <a:r>
              <a:rPr lang="en-GB" dirty="0"/>
              <a:t>Explain that reflection-in-action happens during a situation when we adapt as things unfold, while reflection-on-action occurs afterwards. </a:t>
            </a:r>
          </a:p>
          <a:p>
            <a:r>
              <a:rPr lang="en-GB" dirty="0"/>
              <a:t>Give a short example such as adapting tone during a conversation with a service user, then later reviewing what worked. </a:t>
            </a:r>
          </a:p>
          <a:p>
            <a:r>
              <a:rPr lang="en-GB" dirty="0"/>
              <a:t>Emphasise that both types build awareness and flexibility in professional practice.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EB41E7-C702-6495-947A-F2CC502F828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283F5F-70CF-4ACB-AFD7-BD699B909BF1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247373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A23173-64E8-0C3C-8D90-DDF6AB881A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197E385-CF9A-E3DF-6ED4-76859489A64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AE3459C-3BBE-7274-4C84-638F32D530C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Introduce the definition clearly and invite students to think of situations where emotional intelligence is important in health and social care. </a:t>
            </a:r>
          </a:p>
          <a:p>
            <a:r>
              <a:rPr lang="en-GB" dirty="0"/>
              <a:t>Explain that being aware of feelings helps individuals respond calmly, make thoughtful decisions and maintain professional relationships. </a:t>
            </a:r>
          </a:p>
          <a:p>
            <a:r>
              <a:rPr lang="en-GB" dirty="0"/>
              <a:t>Discuss how this self-awareness supports reflection by encouraging honest evaluation of experiences. </a:t>
            </a:r>
          </a:p>
          <a:p>
            <a:r>
              <a:rPr lang="en-GB" dirty="0"/>
              <a:t>Highlight that developing emotional intelligence builds confidence, empathy and resilience.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4F11724-3D3E-DFCA-329C-2D4FAFDE3E1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283F5F-70CF-4ACB-AFD7-BD699B909BF1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342047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A1F9F2-C6EE-32A1-548D-2FA5AA9178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189742F-09B9-1C03-DA5C-783C0C21F69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FC4E02F-7FFE-CA76-0624-40B9ED249F5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Read through the example and ask students what Sana learned from this experience. </a:t>
            </a:r>
          </a:p>
          <a:p>
            <a:r>
              <a:rPr lang="en-GB" dirty="0"/>
              <a:t>Highlight how reflection helps turn mistakes into professional improvement. </a:t>
            </a:r>
          </a:p>
          <a:p>
            <a:r>
              <a:rPr lang="en-GB" dirty="0"/>
              <a:t>Explain that recognising emotion is part of emotional intelligence. </a:t>
            </a:r>
          </a:p>
          <a:p>
            <a:r>
              <a:rPr lang="en-GB" dirty="0"/>
              <a:t>Encourage students to link this to their own experiences of communicating under pressure.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0128FF4-007D-F1B5-83DE-63FF97828D3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283F5F-70CF-4ACB-AFD7-BD699B909BF1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591458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F58A4CD-9C85-7082-F8AF-A495A02F3D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0C64976-AFE0-1ACF-24AE-7C69F37BDED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992EB01-534F-4D84-4D18-224AC1D8878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Explain that leadership is stronger when based on reflective habits. </a:t>
            </a:r>
          </a:p>
          <a:p>
            <a:r>
              <a:rPr lang="en-GB" dirty="0"/>
              <a:t>Describe how reflective leaders are open to feedback, consider the impact of their actions and encourage improvement in others. </a:t>
            </a:r>
          </a:p>
          <a:p>
            <a:r>
              <a:rPr lang="en-GB" dirty="0"/>
              <a:t>Invite students to think about a leader or supervisor they have respected and how reflection might have influenced that person’s style. </a:t>
            </a:r>
          </a:p>
          <a:p>
            <a:r>
              <a:rPr lang="en-GB" dirty="0"/>
              <a:t>Emphasise that reflection supports trust and collaboration within teams.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F04FB52-5B4E-13D4-E220-E00920E4BCA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283F5F-70CF-4ACB-AFD7-BD699B909BF1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655328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3184EB9-28C2-7949-63FA-8C9D69571D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BE7BDFA-F4A1-62E6-7574-3098676E76A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8C8B094-A821-1C70-0DFF-AC3AECD3A5E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Use this scenario to explore reflection linked to leadership and communication.</a:t>
            </a:r>
          </a:p>
          <a:p>
            <a:r>
              <a:rPr lang="en-GB" dirty="0"/>
              <a:t>Ask students what Jacob could have done differently before implementing the change. </a:t>
            </a:r>
          </a:p>
          <a:p>
            <a:r>
              <a:rPr lang="en-GB" dirty="0"/>
              <a:t>Discuss how reflective thinking helps leaders manage challenges more effectively. </a:t>
            </a:r>
          </a:p>
          <a:p>
            <a:r>
              <a:rPr lang="en-GB" dirty="0"/>
              <a:t>Briefly link to the Change Report task to show where this type of learning may appear in professional roles.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52375E1-E94A-27A2-CE27-41A027BB9B1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283F5F-70CF-4ACB-AFD7-BD699B909BF1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063870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80B7F9-6EB3-BAC7-46C1-5C546BE422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3EBFCA4-715B-2CBE-B0D5-F49036FEA66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1E691C1-CAB7-4883-AFCB-FC98B1F0800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Acknowledge that reflection can be challenging. </a:t>
            </a:r>
          </a:p>
          <a:p>
            <a:r>
              <a:rPr lang="en-GB" dirty="0"/>
              <a:t>Invite the group to suggest which barriers they recognise personally. </a:t>
            </a:r>
          </a:p>
          <a:p>
            <a:r>
              <a:rPr lang="en-GB" dirty="0"/>
              <a:t>Explain that learning how to structure reflection helps overcome these difficulties. </a:t>
            </a:r>
          </a:p>
          <a:p>
            <a:r>
              <a:rPr lang="en-GB" dirty="0"/>
              <a:t>Encourage students to see reflection as a supportive process rather than something to fear. </a:t>
            </a:r>
          </a:p>
          <a:p>
            <a:r>
              <a:rPr lang="en-GB" dirty="0"/>
              <a:t>Reassure them that improvement comes with practice.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C15CE18-9174-A8EB-C613-64649A94F20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283F5F-70CF-4ACB-AFD7-BD699B909BF1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74329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E39A91-2C56-0DDA-7B57-DF690A308F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3D8CD29-3786-90A1-A3AC-ABBC139BB48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279963A-A765-FFC8-7E8D-9856A8D9920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Highlight that reflection improves when it becomes routine. </a:t>
            </a:r>
          </a:p>
          <a:p>
            <a:r>
              <a:rPr lang="en-GB" dirty="0"/>
              <a:t>Suggest keeping short notes after learning experiences or placements. </a:t>
            </a:r>
          </a:p>
          <a:p>
            <a:r>
              <a:rPr lang="en-GB" dirty="0"/>
              <a:t>Explain that talking through experiences in supervision or tutorials can also develop insight. </a:t>
            </a:r>
          </a:p>
          <a:p>
            <a:r>
              <a:rPr lang="en-GB" dirty="0"/>
              <a:t>Encourage students to return to previous reflections to see how their thinking has developed over time.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C429154-49E2-712C-671C-54DF15503F9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283F5F-70CF-4ACB-AFD7-BD699B909BF1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756860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ADD060-4938-F5B8-FF3E-2C96E23BD1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5CFF8FB-6522-7D87-8EAC-04F7AD4B107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81DE4F8-24DC-D96B-8FD4-8C66F980A15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Explain that reflective writing is more than describing events. </a:t>
            </a:r>
          </a:p>
          <a:p>
            <a:r>
              <a:rPr lang="en-GB" dirty="0"/>
              <a:t>It shows how experience leads to insight and change. </a:t>
            </a:r>
          </a:p>
          <a:p>
            <a:r>
              <a:rPr lang="en-GB" dirty="0"/>
              <a:t>Provide a short example such as “This helped me recognise that…” or “In future I plan to…”. </a:t>
            </a:r>
          </a:p>
          <a:p>
            <a:r>
              <a:rPr lang="en-GB" dirty="0"/>
              <a:t>Encourage students to balance honesty with professionalism and to show evidence of learning throughout their writing.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A235F43-FAC9-B293-9733-D56319F6134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283F5F-70CF-4ACB-AFD7-BD699B909BF1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882451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EA1776C-3FF4-A092-50C2-C92E1F6635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DBF8FA8-0C9C-5781-FC5C-9484B55346F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F35430E-BB9D-5B53-4DB2-167E804B3D6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Show how the second example demonstrates depth and action. </a:t>
            </a:r>
          </a:p>
          <a:p>
            <a:r>
              <a:rPr lang="en-GB" dirty="0"/>
              <a:t>Ask students what makes it stronger. </a:t>
            </a:r>
          </a:p>
          <a:p>
            <a:r>
              <a:rPr lang="en-GB" dirty="0"/>
              <a:t>Point out that analysis and forward thinking are key signs of effective reflection. </a:t>
            </a:r>
          </a:p>
          <a:p>
            <a:r>
              <a:rPr lang="en-GB" dirty="0"/>
              <a:t>Remind them that small changes in wording can demonstrate much more critical engagement.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92B8391-7E7F-DD19-7478-029F8F105A7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283F5F-70CF-4ACB-AFD7-BD699B909BF1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545440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A044A9-7850-4BA2-C642-66C90FE8FF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8C737D3-0C4F-679E-813B-D5687EBFFBC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71E33E8-D5DC-8660-A2F9-091A72133FB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Invite students to complete the prompt individually or with a partner. </a:t>
            </a:r>
          </a:p>
          <a:p>
            <a:r>
              <a:rPr lang="en-GB" dirty="0"/>
              <a:t>Encourage them to choose a simple everyday example rather than something formal. </a:t>
            </a:r>
          </a:p>
          <a:p>
            <a:r>
              <a:rPr lang="en-GB" dirty="0"/>
              <a:t>After sharing a few, summarise how each reflection includes description, insight and planned action. </a:t>
            </a:r>
          </a:p>
          <a:p>
            <a:r>
              <a:rPr lang="en-GB" dirty="0"/>
              <a:t>Explain that this same approach can strengthen portfolio work and job applications.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A950D3D-A143-A670-3B74-F4DE0D2E111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283F5F-70CF-4ACB-AFD7-BD699B909BF1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413103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C78B330-101A-5987-C420-4A172AD6B2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D4849D4-C94D-9253-596E-651E066845E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5146928-A304-B31A-1B1F-06C312A41D0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Explain that employers value reflective staff because they can identify solutions independently. </a:t>
            </a:r>
          </a:p>
          <a:p>
            <a:r>
              <a:rPr lang="en-GB" dirty="0"/>
              <a:t>Link reflection to skills such as communication, teamwork and adaptability. </a:t>
            </a:r>
          </a:p>
          <a:p>
            <a:r>
              <a:rPr lang="en-GB" dirty="0"/>
              <a:t>Discuss how reflective answers can be used effectively in interviews or supervision meetings. </a:t>
            </a:r>
          </a:p>
          <a:p>
            <a:r>
              <a:rPr lang="en-GB" dirty="0"/>
              <a:t>Encourage students to recognise reflection as evidence of professional maturity.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8D0CAC0-090A-B750-A4D5-C63844E94C5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283F5F-70CF-4ACB-AFD7-BD699B909BF1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7349587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645607-8B47-1847-2979-A36F9425D8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7904947-E371-48C4-B527-F433558F8FB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24D69C8-2E0B-0B21-A8F6-F40025352B1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Emphasise that reflection does not end with the module. </a:t>
            </a:r>
          </a:p>
          <a:p>
            <a:r>
              <a:rPr lang="en-GB" dirty="0"/>
              <a:t>Explain that in professional roles, reflection supports confidence and wellbeing. </a:t>
            </a:r>
          </a:p>
          <a:p>
            <a:r>
              <a:rPr lang="en-GB" dirty="0"/>
              <a:t>Encourage students to keep using reflective tools throughout their career. </a:t>
            </a:r>
          </a:p>
          <a:p>
            <a:r>
              <a:rPr lang="en-GB" dirty="0"/>
              <a:t>Reinforce that being reflective builds a reputation for integrity and professionalism.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47F888E-7CBD-F382-066A-27F675884DA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283F5F-70CF-4ACB-AFD7-BD699B909BF1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1888357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DA5C426-30CD-418F-BC90-FB51F769D7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DB1DAC4-719D-12B5-8859-1AD7C0F876A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9C90FD2-F5B2-D160-B5CF-ADA1A9F0BFA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Review the key ideas covered in the session. </a:t>
            </a:r>
          </a:p>
          <a:p>
            <a:r>
              <a:rPr lang="en-GB" dirty="0"/>
              <a:t>Highlight that reflection is both personal and professional, practical and theoretical. </a:t>
            </a:r>
          </a:p>
          <a:p>
            <a:r>
              <a:rPr lang="en-GB" dirty="0"/>
              <a:t>Remind students how it links to their own development and to several elements of the portfolio. </a:t>
            </a:r>
          </a:p>
          <a:p>
            <a:r>
              <a:rPr lang="en-GB" dirty="0"/>
              <a:t>Invite any final questions before moving to the recap quiz.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8F1C78-DC26-389D-C889-641D11DE61D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283F5F-70CF-4ACB-AFD7-BD699B909BF1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4965978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A93DFC8-D756-9522-2972-909F315794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E60B7BA-9D92-917D-C4D9-87B62FCB758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3327399-58F7-4F6B-B937-B00127B99D5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2790031-EC4C-DB4E-26AB-633C2A62EF3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9283F5F-70CF-4ACB-AFD7-BD699B909BF1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7146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background with a logo&#10;&#10;Description automatically generated">
            <a:extLst>
              <a:ext uri="{FF2B5EF4-FFF2-40B4-BE49-F238E27FC236}">
                <a16:creationId xmlns:a16="http://schemas.microsoft.com/office/drawing/2014/main" id="{428A2852-A043-B582-AD32-FD952299B74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25758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AA46EE6A-794A-EBEE-BBD4-A789F25C354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12289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63B6A318-EF11-49E8-E8AE-15107F6C178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84086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0CB99F05-75D2-06B1-964A-A54B3F61314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97432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png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4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7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9.xml"/><Relationship Id="rId1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10/30/2025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706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5" r:id="rId2"/>
    <p:sldLayoutId id="2147483684" r:id="rId3"/>
    <p:sldLayoutId id="2147483686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  <p:sldLayoutId id="2147483705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1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8.sv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8.sv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2.sv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F9D11EC-428C-61CD-A3EA-12512F21E618}"/>
              </a:ext>
            </a:extLst>
          </p:cNvPr>
          <p:cNvSpPr txBox="1"/>
          <p:nvPr/>
        </p:nvSpPr>
        <p:spPr>
          <a:xfrm>
            <a:off x="998482" y="242638"/>
            <a:ext cx="10604939" cy="41549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br>
              <a:rPr lang="en-GB" sz="3600" b="1" dirty="0">
                <a:solidFill>
                  <a:schemeClr val="bg1"/>
                </a:solidFill>
              </a:rPr>
            </a:br>
            <a:r>
              <a:rPr lang="en-GB" sz="3600" b="1" dirty="0">
                <a:solidFill>
                  <a:schemeClr val="bg1"/>
                </a:solidFill>
              </a:rPr>
              <a:t>BMHP5015: Week 9</a:t>
            </a:r>
          </a:p>
          <a:p>
            <a:br>
              <a:rPr lang="en-GB" sz="4000" b="1" dirty="0">
                <a:solidFill>
                  <a:schemeClr val="bg1"/>
                </a:solidFill>
              </a:rPr>
            </a:br>
            <a:r>
              <a:rPr lang="en-GB" sz="4000" b="1" dirty="0">
                <a:solidFill>
                  <a:schemeClr val="bg1"/>
                </a:solidFill>
              </a:rPr>
              <a:t>Reflective Practice and Professional Growth</a:t>
            </a:r>
          </a:p>
          <a:p>
            <a:endParaRPr lang="en-GB" sz="4000" b="1" dirty="0">
              <a:solidFill>
                <a:schemeClr val="bg1"/>
              </a:solidFill>
            </a:endParaRPr>
          </a:p>
          <a:p>
            <a:r>
              <a:rPr lang="en-GB" sz="3600" b="1" i="1" dirty="0">
                <a:solidFill>
                  <a:schemeClr val="bg1"/>
                </a:solidFill>
              </a:rPr>
              <a:t>Building your personal brand through self-awareness and reflection.</a:t>
            </a:r>
          </a:p>
        </p:txBody>
      </p:sp>
    </p:spTree>
    <p:extLst>
      <p:ext uri="{BB962C8B-B14F-4D97-AF65-F5344CB8AC3E}">
        <p14:creationId xmlns:p14="http://schemas.microsoft.com/office/powerpoint/2010/main" val="14693584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F01CE7-9434-A5E8-D428-984084F418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b="1" dirty="0">
                <a:latin typeface="+mn-lt"/>
              </a:rPr>
              <a:t>What is Reflective Practice?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903DD9-6F9E-035B-CB18-D0436E88F7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A process of thinking deeply about experiences to learn from them</a:t>
            </a:r>
            <a:br>
              <a:rPr lang="en-GB" sz="3200" dirty="0"/>
            </a:br>
            <a:endParaRPr lang="en-GB" sz="3200" dirty="0"/>
          </a:p>
          <a:p>
            <a:r>
              <a:rPr lang="en-GB" sz="3200" dirty="0"/>
              <a:t>Moves beyond description - involves analysis, insight, and action</a:t>
            </a:r>
            <a:br>
              <a:rPr lang="en-GB" sz="3200" dirty="0"/>
            </a:br>
            <a:endParaRPr lang="en-GB" sz="3200" dirty="0"/>
          </a:p>
          <a:p>
            <a:r>
              <a:rPr lang="en-GB" sz="3200" dirty="0"/>
              <a:t>A key professional skill in health and social care</a:t>
            </a:r>
          </a:p>
        </p:txBody>
      </p:sp>
      <p:pic>
        <p:nvPicPr>
          <p:cNvPr id="5" name="Graphic 4" descr="Reflection with solid fill">
            <a:extLst>
              <a:ext uri="{FF2B5EF4-FFF2-40B4-BE49-F238E27FC236}">
                <a16:creationId xmlns:a16="http://schemas.microsoft.com/office/drawing/2014/main" id="{A715F96A-536B-99A0-1D20-7A9853F3265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173480" y="238607"/>
            <a:ext cx="1413469" cy="12933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97475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1B890F-8148-0F34-0196-AD4FAF1976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D88ACE-EBC0-5414-9BE7-CB30C33857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b="1" dirty="0">
                <a:latin typeface="+mn-lt"/>
              </a:rPr>
              <a:t>Why Reflective Practice Matters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0FB15D-6804-950B-6F2A-C50D881A18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0153" y="1921159"/>
            <a:ext cx="11481847" cy="3575934"/>
          </a:xfrm>
        </p:spPr>
        <p:txBody>
          <a:bodyPr>
            <a:normAutofit/>
          </a:bodyPr>
          <a:lstStyle/>
          <a:p>
            <a:r>
              <a:rPr lang="en-GB" sz="3200" dirty="0"/>
              <a:t>Encourages continuous learning</a:t>
            </a:r>
            <a:br>
              <a:rPr lang="en-GB" sz="3200" dirty="0"/>
            </a:br>
            <a:endParaRPr lang="en-GB" sz="3200" dirty="0"/>
          </a:p>
          <a:p>
            <a:r>
              <a:rPr lang="en-GB" sz="3200" dirty="0"/>
              <a:t>Strengthens emotional intelligence and resilience</a:t>
            </a:r>
            <a:br>
              <a:rPr lang="en-GB" sz="3200" dirty="0"/>
            </a:br>
            <a:endParaRPr lang="en-GB" sz="3200" dirty="0"/>
          </a:p>
          <a:p>
            <a:r>
              <a:rPr lang="en-GB" sz="3200" dirty="0"/>
              <a:t>Enhances decision-making and communication</a:t>
            </a:r>
            <a:br>
              <a:rPr lang="en-GB" sz="3200" dirty="0"/>
            </a:br>
            <a:endParaRPr lang="en-GB" sz="3200" dirty="0"/>
          </a:p>
          <a:p>
            <a:r>
              <a:rPr lang="en-GB" sz="3200" dirty="0"/>
              <a:t>Builds credibility and authenticity in your personal brand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D4B1C7B-9F3C-18AE-7162-FF6FC9B3883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31201" y="365125"/>
            <a:ext cx="1402580" cy="1292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35952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25004C-6F40-348B-98E6-30346A2D23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b="1" dirty="0">
                <a:latin typeface="+mn-lt"/>
              </a:rPr>
              <a:t>Reflection and Your Personal Brand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E2D424-00E1-6BFE-76FB-AA87EDA4C2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Your brand is how others perceive your values, skills, and professionalism</a:t>
            </a:r>
            <a:br>
              <a:rPr lang="en-GB" sz="3200" dirty="0"/>
            </a:br>
            <a:endParaRPr lang="en-GB" sz="3200" dirty="0"/>
          </a:p>
          <a:p>
            <a:r>
              <a:rPr lang="en-GB" sz="3200" dirty="0"/>
              <a:t>Reflection helps align your behaviour and values with your goals</a:t>
            </a:r>
            <a:br>
              <a:rPr lang="en-GB" sz="3200" dirty="0"/>
            </a:br>
            <a:endParaRPr lang="en-GB" sz="3200" dirty="0"/>
          </a:p>
          <a:p>
            <a:r>
              <a:rPr lang="en-GB" sz="3200" dirty="0"/>
              <a:t>Self-awareness leads to confident, consistent practice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15A60EA-5BC9-C7FB-E908-2F3E81065B1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67427" y="1285989"/>
            <a:ext cx="1456000" cy="1292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92244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5CD54C4-F72B-1A44-284D-7DE8374801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1B3376-69EF-A02D-F840-CB550C968C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b="1" dirty="0">
                <a:latin typeface="+mn-lt"/>
              </a:rPr>
              <a:t>Levels of Reflection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A7E138-2614-A328-5FE8-331882B9CC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6834" y="1902309"/>
            <a:ext cx="10778593" cy="3575934"/>
          </a:xfrm>
        </p:spPr>
        <p:txBody>
          <a:bodyPr>
            <a:normAutofit/>
          </a:bodyPr>
          <a:lstStyle/>
          <a:p>
            <a:r>
              <a:rPr lang="en-GB" sz="3200" b="1" dirty="0">
                <a:solidFill>
                  <a:srgbClr val="0070C0"/>
                </a:solidFill>
              </a:rPr>
              <a:t>Surface</a:t>
            </a:r>
            <a:r>
              <a:rPr lang="en-GB" sz="3200" dirty="0"/>
              <a:t>: describing what happened</a:t>
            </a:r>
            <a:br>
              <a:rPr lang="en-GB" sz="3200" dirty="0"/>
            </a:br>
            <a:endParaRPr lang="en-GB" sz="3200" dirty="0"/>
          </a:p>
          <a:p>
            <a:r>
              <a:rPr lang="en-GB" sz="3200" b="1" dirty="0">
                <a:solidFill>
                  <a:srgbClr val="0070C0"/>
                </a:solidFill>
              </a:rPr>
              <a:t>Deeper</a:t>
            </a:r>
            <a:r>
              <a:rPr lang="en-GB" sz="3200" dirty="0"/>
              <a:t>: analysing why it happened</a:t>
            </a:r>
            <a:br>
              <a:rPr lang="en-GB" sz="3200" dirty="0"/>
            </a:br>
            <a:endParaRPr lang="en-GB" sz="3200" dirty="0"/>
          </a:p>
          <a:p>
            <a:r>
              <a:rPr lang="en-GB" sz="3200" b="1" dirty="0">
                <a:solidFill>
                  <a:srgbClr val="0070C0"/>
                </a:solidFill>
              </a:rPr>
              <a:t>Critical</a:t>
            </a:r>
            <a:r>
              <a:rPr lang="en-GB" sz="3200" dirty="0"/>
              <a:t>: evaluating what it means for your practice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923834D-DA7F-7510-EB41-C267690CB66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62963" y="163977"/>
            <a:ext cx="1292464" cy="1292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62853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C7CB4C4-CF18-746A-A260-6D50250A1C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3FD0E5-5D4D-0759-3028-488FE09045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b="1" dirty="0">
                <a:latin typeface="+mn-lt"/>
              </a:rPr>
              <a:t>Reflection in Health and Social 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FE91C0-598F-53CE-9F25-E728C5170E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88510" y="2881426"/>
            <a:ext cx="11148815" cy="3651349"/>
          </a:xfrm>
        </p:spPr>
        <p:txBody>
          <a:bodyPr>
            <a:normAutofit/>
          </a:bodyPr>
          <a:lstStyle/>
          <a:p>
            <a:r>
              <a:rPr lang="en-GB" sz="3200" dirty="0"/>
              <a:t>Core part of safe, ethical, and person-centred practice</a:t>
            </a:r>
            <a:br>
              <a:rPr lang="en-GB" sz="3200" dirty="0"/>
            </a:br>
            <a:endParaRPr lang="en-GB" sz="3200" dirty="0"/>
          </a:p>
          <a:p>
            <a:r>
              <a:rPr lang="en-GB" sz="3200" dirty="0"/>
              <a:t>Required for supervision, appraisal, and CPD</a:t>
            </a:r>
            <a:br>
              <a:rPr lang="en-GB" sz="3200" dirty="0"/>
            </a:br>
            <a:endParaRPr lang="en-GB" sz="3200" dirty="0"/>
          </a:p>
          <a:p>
            <a:r>
              <a:rPr lang="en-GB" sz="3200" dirty="0"/>
              <a:t>Encourages accountability and continuous improvement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0D54D0B-5380-34F7-44A9-31B43C92D0C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30949" y="1185980"/>
            <a:ext cx="1551533" cy="1292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60764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DC97BE-BF59-BFE1-1FB4-0DE64FB2E8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EDF045-10F6-AC29-30BB-17FF082E42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 anchor="ctr">
            <a:normAutofit/>
          </a:bodyPr>
          <a:lstStyle/>
          <a:p>
            <a:r>
              <a:rPr lang="en-GB" sz="4800" b="1" dirty="0">
                <a:latin typeface="+mn-lt"/>
              </a:rPr>
              <a:t>Gibbs’ Reflective Cycle (1988)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A6EF6FF-F8FE-6484-EEBF-ABE870CCD9A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18124201"/>
              </p:ext>
            </p:extLst>
          </p:nvPr>
        </p:nvGraphicFramePr>
        <p:xfrm>
          <a:off x="358219" y="1446663"/>
          <a:ext cx="11481847" cy="39548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C1BBE897-4C68-7AEB-912B-5508D30E09EF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l="9915" t="18904" r="11422" b="3287"/>
          <a:stretch>
            <a:fillRect/>
          </a:stretch>
        </p:blipFill>
        <p:spPr>
          <a:xfrm>
            <a:off x="10457793" y="0"/>
            <a:ext cx="1734207" cy="17153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66540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B9D6574-4EC3-BD80-F565-E770201ED2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22E34A-E6E7-C141-8E78-A48616CBB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 anchor="ctr">
            <a:normAutofit/>
          </a:bodyPr>
          <a:lstStyle/>
          <a:p>
            <a:r>
              <a:rPr lang="en-GB" sz="4800" b="1" dirty="0">
                <a:latin typeface="+mn-lt"/>
              </a:rPr>
              <a:t>Applying Gibbs: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293185-7132-E8C8-0F59-B270DD9767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4" y="1498078"/>
            <a:ext cx="7903942" cy="420668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>
                <a:solidFill>
                  <a:srgbClr val="002060"/>
                </a:solidFill>
              </a:rPr>
              <a:t>Scenario: A care worker feels ignored in a team meeting.</a:t>
            </a:r>
          </a:p>
          <a:p>
            <a:r>
              <a:rPr lang="en-GB" sz="2400" b="1" dirty="0">
                <a:solidFill>
                  <a:srgbClr val="0070C0"/>
                </a:solidFill>
              </a:rPr>
              <a:t>Description</a:t>
            </a:r>
            <a:r>
              <a:rPr lang="en-GB" sz="2400" dirty="0"/>
              <a:t>: Felt unheard.</a:t>
            </a:r>
          </a:p>
          <a:p>
            <a:r>
              <a:rPr lang="en-GB" sz="2400" b="1" dirty="0">
                <a:solidFill>
                  <a:srgbClr val="0070C0"/>
                </a:solidFill>
              </a:rPr>
              <a:t>Feelings</a:t>
            </a:r>
            <a:r>
              <a:rPr lang="en-GB" sz="2400" dirty="0"/>
              <a:t>: Nervous and unsure.</a:t>
            </a:r>
          </a:p>
          <a:p>
            <a:r>
              <a:rPr lang="en-GB" sz="2400" b="1" dirty="0">
                <a:solidFill>
                  <a:srgbClr val="0070C0"/>
                </a:solidFill>
              </a:rPr>
              <a:t>Evaluation</a:t>
            </a:r>
            <a:r>
              <a:rPr lang="en-GB" sz="2400" dirty="0"/>
              <a:t>: Recognised lack of preparation.</a:t>
            </a:r>
          </a:p>
          <a:p>
            <a:r>
              <a:rPr lang="en-GB" sz="2400" b="1" dirty="0">
                <a:solidFill>
                  <a:srgbClr val="0070C0"/>
                </a:solidFill>
              </a:rPr>
              <a:t>Analysis</a:t>
            </a:r>
            <a:r>
              <a:rPr lang="en-GB" sz="2400" dirty="0"/>
              <a:t>: Needs better communication planning.</a:t>
            </a:r>
          </a:p>
          <a:p>
            <a:r>
              <a:rPr lang="en-GB" sz="2400" b="1" dirty="0">
                <a:solidFill>
                  <a:srgbClr val="0070C0"/>
                </a:solidFill>
              </a:rPr>
              <a:t>Conclusion</a:t>
            </a:r>
            <a:r>
              <a:rPr lang="en-GB" sz="2400" dirty="0"/>
              <a:t>: Will prepare notes next time.</a:t>
            </a:r>
          </a:p>
          <a:p>
            <a:r>
              <a:rPr lang="en-GB" sz="2400" b="1" dirty="0">
                <a:solidFill>
                  <a:srgbClr val="0070C0"/>
                </a:solidFill>
              </a:rPr>
              <a:t>Action Plan</a:t>
            </a:r>
            <a:r>
              <a:rPr lang="en-GB" sz="2400" dirty="0"/>
              <a:t>: Practice speaking points before meetings.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2CEC89B-C709-D71F-F32A-C0B4375DE50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605" r="2669" b="2"/>
          <a:stretch>
            <a:fillRect/>
          </a:stretch>
        </p:blipFill>
        <p:spPr>
          <a:xfrm>
            <a:off x="8452661" y="1825625"/>
            <a:ext cx="3387404" cy="357593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0325745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75D00F6-41A0-67C0-822B-1D0563B65F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5A3434-AC92-0750-A28A-B30BE8E3A6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 anchor="ctr">
            <a:normAutofit/>
          </a:bodyPr>
          <a:lstStyle/>
          <a:p>
            <a:r>
              <a:rPr lang="en-GB" sz="4800" b="1" dirty="0">
                <a:latin typeface="+mn-lt"/>
              </a:rPr>
              <a:t>Activity 1: Quick Reflection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8E0003-71E9-C19F-777A-18FC370E0B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8459960" cy="3575934"/>
          </a:xfrm>
        </p:spPr>
        <p:txBody>
          <a:bodyPr>
            <a:normAutofit/>
          </a:bodyPr>
          <a:lstStyle/>
          <a:p>
            <a:r>
              <a:rPr lang="en-GB" sz="3200" i="1" dirty="0"/>
              <a:t>Think of a time when communication did not go as planned. </a:t>
            </a:r>
          </a:p>
          <a:p>
            <a:endParaRPr lang="en-GB" sz="3200" i="1" dirty="0"/>
          </a:p>
          <a:p>
            <a:r>
              <a:rPr lang="en-GB" sz="3200" i="1" dirty="0"/>
              <a:t>What happened and what did you learn from it?</a:t>
            </a:r>
          </a:p>
        </p:txBody>
      </p:sp>
      <p:pic>
        <p:nvPicPr>
          <p:cNvPr id="5" name="Graphic 4" descr="Artificial Intelligence outline">
            <a:extLst>
              <a:ext uri="{FF2B5EF4-FFF2-40B4-BE49-F238E27FC236}">
                <a16:creationId xmlns:a16="http://schemas.microsoft.com/office/drawing/2014/main" id="{14ADCC9C-0D70-1BB1-0DB0-D32E55821A3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616066" y="1405212"/>
            <a:ext cx="3575934" cy="35759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08669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9FDEAD-5C09-1CDF-C5E7-0510F7E982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A1FE44-FD46-4A64-1A8D-DFC47DE3D6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 anchor="ctr">
            <a:normAutofit/>
          </a:bodyPr>
          <a:lstStyle/>
          <a:p>
            <a:r>
              <a:rPr lang="en-GB" sz="4800" b="1" dirty="0">
                <a:latin typeface="+mn-lt"/>
              </a:rPr>
              <a:t>Kolb’s Learning Cycle (1984)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8BEEE5-AD5B-9746-272A-D934546D10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0327" y="2112228"/>
            <a:ext cx="5645673" cy="3575934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Concrete Experience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Reflective Observation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Abstract Conceptualisation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Active Experimentation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C212AFA-375C-5D08-CDCA-55B6D69E6A2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8346" y="1309817"/>
            <a:ext cx="4680472" cy="35860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46443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3B2F87-9964-C7A4-BAB2-106C02E694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AFC5F9-96F3-D80A-CE90-624F9A1EC9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800" b="1" dirty="0">
                <a:latin typeface="+mn-lt"/>
              </a:rPr>
              <a:t>Schön’s Reflection-in-Action / On-Action (1983)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5E4B4F-1B37-49FD-302D-F77325FC8C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5865160" cy="3575934"/>
          </a:xfrm>
        </p:spPr>
        <p:txBody>
          <a:bodyPr>
            <a:normAutofit/>
          </a:bodyPr>
          <a:lstStyle/>
          <a:p>
            <a:r>
              <a:rPr lang="en-GB" sz="3200" b="1" dirty="0">
                <a:solidFill>
                  <a:srgbClr val="0070C0"/>
                </a:solidFill>
              </a:rPr>
              <a:t>Reflecting </a:t>
            </a:r>
            <a:r>
              <a:rPr lang="en-GB" sz="3200" b="1" dirty="0">
                <a:solidFill>
                  <a:srgbClr val="C00000"/>
                </a:solidFill>
              </a:rPr>
              <a:t>In</a:t>
            </a:r>
            <a:r>
              <a:rPr lang="en-GB" sz="3200" b="1" dirty="0">
                <a:solidFill>
                  <a:srgbClr val="0070C0"/>
                </a:solidFill>
              </a:rPr>
              <a:t>-Action</a:t>
            </a:r>
            <a:r>
              <a:rPr lang="en-GB" sz="3200" dirty="0"/>
              <a:t>: reflecting and adjusting during an event</a:t>
            </a:r>
          </a:p>
          <a:p>
            <a:endParaRPr lang="en-GB" sz="3200" dirty="0"/>
          </a:p>
          <a:p>
            <a:r>
              <a:rPr lang="en-GB" sz="3200" b="1" dirty="0">
                <a:solidFill>
                  <a:srgbClr val="0070C0"/>
                </a:solidFill>
              </a:rPr>
              <a:t>Reflecting </a:t>
            </a:r>
            <a:r>
              <a:rPr lang="en-GB" sz="3200" b="1" dirty="0">
                <a:solidFill>
                  <a:srgbClr val="C00000"/>
                </a:solidFill>
              </a:rPr>
              <a:t>On</a:t>
            </a:r>
            <a:r>
              <a:rPr lang="en-GB" sz="3200" b="1" dirty="0">
                <a:solidFill>
                  <a:srgbClr val="0070C0"/>
                </a:solidFill>
              </a:rPr>
              <a:t>-Action</a:t>
            </a:r>
            <a:r>
              <a:rPr lang="en-GB" sz="3200" dirty="0"/>
              <a:t>: reflecting afterwards to improve next time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39B1DF2-A003-E866-13F5-51E074DC956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55642" y="1485455"/>
            <a:ext cx="4763069" cy="41010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421173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F23C8BD-0EB4-7998-9238-115CDF33AF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AA2DE5-DDB4-C92B-62FD-17810C4160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15" y="1147657"/>
            <a:ext cx="11594969" cy="1325563"/>
          </a:xfrm>
        </p:spPr>
        <p:txBody>
          <a:bodyPr anchor="ctr">
            <a:normAutofit/>
          </a:bodyPr>
          <a:lstStyle/>
          <a:p>
            <a:r>
              <a:rPr lang="en-GB" b="1" dirty="0">
                <a:latin typeface="+mn-lt"/>
              </a:rPr>
              <a:t>Reflection and Emotional Intelligence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6055FF7-7E84-8854-B283-DAE22AFD38B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3369255"/>
              </p:ext>
            </p:extLst>
          </p:nvPr>
        </p:nvGraphicFramePr>
        <p:xfrm>
          <a:off x="301657" y="2249214"/>
          <a:ext cx="11594969" cy="42835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92487785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843C19-5531-5286-90A2-7601B6884A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A44E14-DBA9-D017-FB21-69AF585EC9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 anchor="ctr">
            <a:normAutofit/>
          </a:bodyPr>
          <a:lstStyle/>
          <a:p>
            <a:r>
              <a:rPr lang="en-GB" b="1" dirty="0">
                <a:latin typeface="+mn-lt"/>
              </a:rPr>
              <a:t>Case Study Example 1: </a:t>
            </a:r>
            <a:br>
              <a:rPr lang="en-GB" b="1" dirty="0">
                <a:latin typeface="+mn-lt"/>
              </a:rPr>
            </a:br>
            <a:r>
              <a:rPr lang="en-GB" b="1" dirty="0">
                <a:latin typeface="+mn-lt"/>
              </a:rPr>
              <a:t>Communication and Emotional Intelligence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ED52B7-1FBB-F7A2-B960-8562A07C64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9033077" cy="357593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600" b="1" dirty="0">
                <a:solidFill>
                  <a:srgbClr val="002060"/>
                </a:solidFill>
              </a:rPr>
              <a:t>Sana, a care worker, raises her voice at an anxious service user.        She then…</a:t>
            </a:r>
          </a:p>
          <a:p>
            <a:r>
              <a:rPr lang="en-GB" sz="2600" dirty="0"/>
              <a:t>Feels guilty and disappointed.</a:t>
            </a:r>
          </a:p>
          <a:p>
            <a:r>
              <a:rPr lang="en-GB" sz="2600" dirty="0"/>
              <a:t>Realises stress affected her reaction.</a:t>
            </a:r>
          </a:p>
          <a:p>
            <a:r>
              <a:rPr lang="en-GB" sz="2600" dirty="0"/>
              <a:t>Decides to practice active listening and breathing techniques.</a:t>
            </a:r>
          </a:p>
          <a:p>
            <a:r>
              <a:rPr lang="en-GB" sz="2600" dirty="0"/>
              <a:t>Action plan: attend emotional regulation </a:t>
            </a:r>
            <a:r>
              <a:rPr lang="en-GB" sz="2600" dirty="0" err="1"/>
              <a:t>training.Lecturer</a:t>
            </a:r>
            <a:r>
              <a:rPr lang="en-GB" sz="2600" dirty="0"/>
              <a:t> Notes:</a:t>
            </a:r>
          </a:p>
        </p:txBody>
      </p:sp>
      <p:pic>
        <p:nvPicPr>
          <p:cNvPr id="5" name="Graphic 4" descr="Address Book outline">
            <a:extLst>
              <a:ext uri="{FF2B5EF4-FFF2-40B4-BE49-F238E27FC236}">
                <a16:creationId xmlns:a16="http://schemas.microsoft.com/office/drawing/2014/main" id="{81304C81-8359-780F-A00A-D6C55973483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581796" y="2484457"/>
            <a:ext cx="2258269" cy="22582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57034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CDC405-9903-EC97-6730-13BD3EDDB4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0E4AD9-BA4B-73E2-00D6-68181815D0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b="1" dirty="0">
                <a:latin typeface="+mn-lt"/>
              </a:rPr>
              <a:t>Reflection and Leadership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E37C3C-C0C3-D63C-ADAB-1B452B41D3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Reflective leaders model learning behaviour</a:t>
            </a:r>
          </a:p>
          <a:p>
            <a:endParaRPr lang="en-GB" sz="3200" dirty="0"/>
          </a:p>
          <a:p>
            <a:r>
              <a:rPr lang="en-GB" sz="3200" dirty="0"/>
              <a:t>Reflection improves adaptability and ethical decision-making</a:t>
            </a:r>
          </a:p>
          <a:p>
            <a:endParaRPr lang="en-GB" sz="3200" dirty="0"/>
          </a:p>
          <a:p>
            <a:r>
              <a:rPr lang="en-GB" sz="3200" dirty="0"/>
              <a:t>Promotes open communication and team learning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2AAA4BB-5FC6-2047-E6F0-0C2B59D1020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37593" y="23931"/>
            <a:ext cx="2296188" cy="22961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097607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737AF5D-AE88-2945-1563-4015D64DDB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9B4444-B723-A000-06BC-C1B60FA96A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 anchor="ctr">
            <a:normAutofit/>
          </a:bodyPr>
          <a:lstStyle/>
          <a:p>
            <a:r>
              <a:rPr lang="en-GB" sz="4800" b="1" dirty="0">
                <a:latin typeface="+mn-lt"/>
              </a:rPr>
              <a:t>Case Example 2: Leadership and Change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F0A700-790B-3DD1-D421-647CA8FB20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2302" y="1641033"/>
            <a:ext cx="9033077" cy="357593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002060"/>
                </a:solidFill>
              </a:rPr>
              <a:t>Jacob, a deputy manager, changes the staff rota without consultation. Staff resist.</a:t>
            </a:r>
          </a:p>
          <a:p>
            <a:r>
              <a:rPr lang="en-GB" dirty="0"/>
              <a:t>He reflects that he failed to involve the team.</a:t>
            </a:r>
            <a:br>
              <a:rPr lang="en-GB" dirty="0"/>
            </a:br>
            <a:endParaRPr lang="en-GB" dirty="0"/>
          </a:p>
          <a:p>
            <a:r>
              <a:rPr lang="en-GB" dirty="0"/>
              <a:t>Learns the value of collaboration.</a:t>
            </a:r>
            <a:br>
              <a:rPr lang="en-GB" dirty="0"/>
            </a:br>
            <a:endParaRPr lang="en-GB" dirty="0"/>
          </a:p>
          <a:p>
            <a:r>
              <a:rPr lang="en-GB" dirty="0"/>
              <a:t>Plans to hold feedback sessions before future changes.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A3CE0D5-C660-1068-D04A-4BEDBACAEF1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81796" y="2479753"/>
            <a:ext cx="2258269" cy="226767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47331579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4C9155-45F1-C6B2-8F71-AAA0180A34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D99DF8-8E85-BEC3-D36B-72D08FD0EE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5373" y="1231739"/>
            <a:ext cx="11594969" cy="1325563"/>
          </a:xfrm>
        </p:spPr>
        <p:txBody>
          <a:bodyPr>
            <a:normAutofit/>
          </a:bodyPr>
          <a:lstStyle/>
          <a:p>
            <a:r>
              <a:rPr lang="en-GB" sz="4800" b="1">
                <a:latin typeface="+mn-lt"/>
              </a:rPr>
              <a:t>Overcoming Barriers to Reflection</a:t>
            </a:r>
            <a:endParaRPr lang="en-GB" sz="4800" b="1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4EA69F-75D6-D36F-FD74-F8863439B7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61708" y="2320299"/>
            <a:ext cx="7784101" cy="42971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dirty="0">
                <a:solidFill>
                  <a:schemeClr val="accent1">
                    <a:lumMod val="75000"/>
                  </a:schemeClr>
                </a:solidFill>
              </a:rPr>
              <a:t>These can include…</a:t>
            </a:r>
          </a:p>
          <a:p>
            <a:r>
              <a:rPr lang="en-GB" sz="3200" dirty="0"/>
              <a:t>Limited time or motivation</a:t>
            </a:r>
            <a:br>
              <a:rPr lang="en-GB" sz="3200" dirty="0"/>
            </a:br>
            <a:endParaRPr lang="en-GB" sz="3200" dirty="0"/>
          </a:p>
          <a:p>
            <a:r>
              <a:rPr lang="en-GB" sz="3200" dirty="0"/>
              <a:t>Fear of criticism</a:t>
            </a:r>
            <a:br>
              <a:rPr lang="en-GB" sz="3200" dirty="0"/>
            </a:br>
            <a:endParaRPr lang="en-GB" sz="3200" dirty="0"/>
          </a:p>
          <a:p>
            <a:r>
              <a:rPr lang="en-GB" sz="3200" dirty="0"/>
              <a:t>Unclear structure or purpose</a:t>
            </a:r>
            <a:br>
              <a:rPr lang="en-GB" sz="3200" dirty="0"/>
            </a:br>
            <a:endParaRPr lang="en-GB" sz="3200" dirty="0"/>
          </a:p>
          <a:p>
            <a:r>
              <a:rPr lang="en-GB" sz="3200" dirty="0"/>
              <a:t>Difficulty expressing feelings</a:t>
            </a:r>
          </a:p>
        </p:txBody>
      </p:sp>
      <p:pic>
        <p:nvPicPr>
          <p:cNvPr id="9" name="Graphic 8" descr="Warning with solid fill">
            <a:extLst>
              <a:ext uri="{FF2B5EF4-FFF2-40B4-BE49-F238E27FC236}">
                <a16:creationId xmlns:a16="http://schemas.microsoft.com/office/drawing/2014/main" id="{4C269273-CE0F-610C-DE73-31768BEE6D2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540638" y="2773936"/>
            <a:ext cx="1920894" cy="19208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29994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3EE33C-B67F-7864-3BA1-70B87F2E4C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CD8F5B-D4D7-2DB2-D9DB-06042712A4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b="1" dirty="0">
                <a:latin typeface="+mn-lt"/>
              </a:rPr>
              <a:t>Strategies to Strengthen Reflection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6F1BF3-0661-3C27-2DD8-33FEAA909A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1"/>
            <a:r>
              <a:rPr lang="en-GB" sz="3200" dirty="0"/>
              <a:t>Keep a short reflective journal</a:t>
            </a:r>
            <a:br>
              <a:rPr lang="en-GB" sz="3200" dirty="0"/>
            </a:br>
            <a:endParaRPr lang="en-GB" sz="3200" dirty="0"/>
          </a:p>
          <a:p>
            <a:pPr lvl="1"/>
            <a:r>
              <a:rPr lang="en-GB" sz="3200" dirty="0"/>
              <a:t>Discuss experiences with peers or mentors</a:t>
            </a:r>
            <a:br>
              <a:rPr lang="en-GB" sz="3200" dirty="0"/>
            </a:br>
            <a:endParaRPr lang="en-GB" sz="3200" dirty="0"/>
          </a:p>
          <a:p>
            <a:pPr lvl="1"/>
            <a:r>
              <a:rPr lang="en-GB" sz="3200" dirty="0"/>
              <a:t>Use models such as Gibbs or Kolb</a:t>
            </a:r>
            <a:br>
              <a:rPr lang="en-GB" sz="3200" dirty="0"/>
            </a:br>
            <a:endParaRPr lang="en-GB" sz="3200" dirty="0"/>
          </a:p>
          <a:p>
            <a:pPr lvl="1"/>
            <a:r>
              <a:rPr lang="en-GB" sz="3200" dirty="0"/>
              <a:t>Revisit reflections to track progress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4F8E3EB-608A-5F8E-CC99-CD3751BA2AD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0342" r="13327" b="4109"/>
          <a:stretch>
            <a:fillRect/>
          </a:stretch>
        </p:blipFill>
        <p:spPr>
          <a:xfrm>
            <a:off x="9838368" y="1968422"/>
            <a:ext cx="1877715" cy="2358879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</p:pic>
    </p:spTree>
    <p:extLst>
      <p:ext uri="{BB962C8B-B14F-4D97-AF65-F5344CB8AC3E}">
        <p14:creationId xmlns:p14="http://schemas.microsoft.com/office/powerpoint/2010/main" val="199522270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C3F508-6A4B-5E64-243F-1D572D70CD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94EDB1-FF03-915C-73FF-04AEA61DEC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7"/>
            <a:ext cx="11594969" cy="891350"/>
          </a:xfrm>
        </p:spPr>
        <p:txBody>
          <a:bodyPr>
            <a:normAutofit/>
          </a:bodyPr>
          <a:lstStyle/>
          <a:p>
            <a:r>
              <a:rPr lang="en-GB" sz="4800" b="1" dirty="0">
                <a:latin typeface="+mn-lt"/>
              </a:rPr>
              <a:t>Reflective Writing Tips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BD47D9-85E3-F6FA-BE31-7383ED9076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5208" y="2463935"/>
            <a:ext cx="7857605" cy="4220498"/>
          </a:xfrm>
        </p:spPr>
        <p:txBody>
          <a:bodyPr>
            <a:normAutofit/>
          </a:bodyPr>
          <a:lstStyle/>
          <a:p>
            <a:r>
              <a:rPr lang="en-GB" sz="3200" dirty="0"/>
              <a:t>Write in first person appropriately</a:t>
            </a:r>
          </a:p>
          <a:p>
            <a:endParaRPr lang="en-GB" sz="3200" dirty="0"/>
          </a:p>
          <a:p>
            <a:r>
              <a:rPr lang="en-GB" sz="3200" dirty="0"/>
              <a:t>Be honest but professional</a:t>
            </a:r>
          </a:p>
          <a:p>
            <a:endParaRPr lang="en-GB" sz="3200" dirty="0"/>
          </a:p>
          <a:p>
            <a:r>
              <a:rPr lang="en-GB" sz="3200" dirty="0"/>
              <a:t>Link experience to what you learned</a:t>
            </a:r>
          </a:p>
          <a:p>
            <a:endParaRPr lang="en-GB" sz="3200" dirty="0"/>
          </a:p>
          <a:p>
            <a:r>
              <a:rPr lang="en-GB" sz="3200" dirty="0"/>
              <a:t>End with how you will apply this learning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4B263C2-D00B-6982-1C37-9B0D17EEA2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78572" y="1288512"/>
            <a:ext cx="2325923" cy="18063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947301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EB7E69D-63E9-FF3B-740C-433EADA76A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CD27B8-B9DE-D95B-AC11-55782B8D25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702" y="365125"/>
            <a:ext cx="11481847" cy="969689"/>
          </a:xfrm>
        </p:spPr>
        <p:txBody>
          <a:bodyPr>
            <a:normAutofit/>
          </a:bodyPr>
          <a:lstStyle/>
          <a:p>
            <a:r>
              <a:rPr lang="en-GB" sz="4800" b="1" dirty="0">
                <a:latin typeface="+mn-lt"/>
              </a:rPr>
              <a:t>Example: Weak vs Strong Reflection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C6B59C-08B5-189C-EF38-0C304EC7FC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0292" y="2145837"/>
            <a:ext cx="10110084" cy="4171849"/>
          </a:xfrm>
        </p:spPr>
        <p:txBody>
          <a:bodyPr>
            <a:normAutofit/>
          </a:bodyPr>
          <a:lstStyle/>
          <a:p>
            <a:r>
              <a:rPr lang="en-GB" sz="3600" b="1" dirty="0">
                <a:solidFill>
                  <a:schemeClr val="accent1">
                    <a:lumMod val="75000"/>
                  </a:schemeClr>
                </a:solidFill>
              </a:rPr>
              <a:t>Weak</a:t>
            </a:r>
            <a:r>
              <a:rPr lang="en-GB" sz="3600" dirty="0"/>
              <a:t>: “I learned teamwork is important.”</a:t>
            </a:r>
          </a:p>
          <a:p>
            <a:endParaRPr lang="en-GB" sz="3600" dirty="0"/>
          </a:p>
          <a:p>
            <a:r>
              <a:rPr lang="en-GB" sz="3600" b="1" dirty="0">
                <a:solidFill>
                  <a:srgbClr val="C00000"/>
                </a:solidFill>
              </a:rPr>
              <a:t>Strong</a:t>
            </a:r>
            <a:r>
              <a:rPr lang="en-GB" sz="3600" dirty="0"/>
              <a:t>: “After our misunderstanding, I realised my communication was unclear. Next time, I will confirm shared goals with the team.”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D53BFCB-D297-D465-6D10-7598CCC9E37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09007" y="1003183"/>
            <a:ext cx="2319223" cy="20812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520823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348A0E-F3F1-1DC6-C9E8-81E812629D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E68BB-DFCC-1AC0-B8ED-D02FA90688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 anchor="ctr">
            <a:normAutofit/>
          </a:bodyPr>
          <a:lstStyle/>
          <a:p>
            <a:r>
              <a:rPr lang="en-GB" sz="4800" b="1" dirty="0">
                <a:latin typeface="+mn-lt"/>
              </a:rPr>
              <a:t>Activity 2: Reflective Sentence Builder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2E8196-5944-9B73-FC24-80A7338EB4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7903942" cy="357593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dirty="0">
                <a:solidFill>
                  <a:srgbClr val="002060"/>
                </a:solidFill>
              </a:rPr>
              <a:t>Complete this sentence:</a:t>
            </a:r>
          </a:p>
          <a:p>
            <a:pPr marL="0" indent="0">
              <a:buNone/>
            </a:pPr>
            <a:endParaRPr lang="en-GB" sz="3200" b="1" dirty="0"/>
          </a:p>
          <a:p>
            <a:pPr marL="0" indent="0">
              <a:buNone/>
            </a:pPr>
            <a:r>
              <a:rPr lang="en-GB" sz="3200" dirty="0"/>
              <a:t>“After [experience], I realised [insight]. This means that in future I will [action].”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449070B-ABDC-C760-81B8-910D6EB2D9B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5429" b="-5"/>
          <a:stretch>
            <a:fillRect/>
          </a:stretch>
        </p:blipFill>
        <p:spPr>
          <a:xfrm>
            <a:off x="8870103" y="1825625"/>
            <a:ext cx="2969961" cy="313525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62374839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A46CFA-BDD2-03BA-CCA4-7034C969A6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5080A3-29F4-83C0-FAA7-E59F9C2AFC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b="1" dirty="0">
                <a:latin typeface="+mn-lt"/>
              </a:rPr>
              <a:t>Reflection and Employability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9374B-57C7-26E7-F7B2-2D094B7A64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7005" y="1687513"/>
            <a:ext cx="8722719" cy="357593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b="1" dirty="0">
                <a:solidFill>
                  <a:schemeClr val="accent1">
                    <a:lumMod val="75000"/>
                  </a:schemeClr>
                </a:solidFill>
              </a:rPr>
              <a:t>If you are reflective, this…</a:t>
            </a:r>
          </a:p>
          <a:p>
            <a:r>
              <a:rPr lang="en-GB" sz="3200" dirty="0"/>
              <a:t>Shows adaptability and accountability</a:t>
            </a:r>
            <a:br>
              <a:rPr lang="en-GB" sz="3200" dirty="0"/>
            </a:br>
            <a:endParaRPr lang="en-GB" sz="3200" dirty="0"/>
          </a:p>
          <a:p>
            <a:r>
              <a:rPr lang="en-GB" sz="3200" dirty="0"/>
              <a:t>Demonstrates problem-solving and initiative</a:t>
            </a:r>
            <a:br>
              <a:rPr lang="en-GB" sz="3200" dirty="0"/>
            </a:br>
            <a:endParaRPr lang="en-GB" sz="3200" dirty="0"/>
          </a:p>
          <a:p>
            <a:r>
              <a:rPr lang="en-GB" sz="3200" dirty="0"/>
              <a:t>Supports growth and lifelong learning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D1E53BF-D7E1-5BDC-A46A-A0CE0DC6ACD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53660" y="597492"/>
            <a:ext cx="1292464" cy="1292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332057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0CC3D6B-B51F-5D5B-55AC-C305A9185E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D45A61-BB0C-9264-2615-971CA4BC6F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263271"/>
            <a:ext cx="11594969" cy="1038495"/>
          </a:xfrm>
        </p:spPr>
        <p:txBody>
          <a:bodyPr>
            <a:normAutofit/>
          </a:bodyPr>
          <a:lstStyle/>
          <a:p>
            <a:r>
              <a:rPr lang="en-GB" sz="4800" b="1" dirty="0">
                <a:latin typeface="+mn-lt"/>
              </a:rPr>
              <a:t>Reflection as a Lifelong Skill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EC6489-D07D-67DE-D25F-3CBC08F4F0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301766"/>
            <a:ext cx="11594969" cy="4231009"/>
          </a:xfrm>
        </p:spPr>
        <p:txBody>
          <a:bodyPr>
            <a:normAutofit/>
          </a:bodyPr>
          <a:lstStyle/>
          <a:p>
            <a:r>
              <a:rPr lang="en-GB" sz="3200" dirty="0"/>
              <a:t>Reflection is an ongoing process of learning and adaptation</a:t>
            </a:r>
          </a:p>
          <a:p>
            <a:endParaRPr lang="en-GB" sz="3200" dirty="0"/>
          </a:p>
          <a:p>
            <a:r>
              <a:rPr lang="en-GB" sz="3200" dirty="0"/>
              <a:t>It enhances leadership, supervision and self-care</a:t>
            </a:r>
          </a:p>
          <a:p>
            <a:endParaRPr lang="en-GB" sz="3200" dirty="0"/>
          </a:p>
          <a:p>
            <a:r>
              <a:rPr lang="en-GB" sz="3200" dirty="0"/>
              <a:t>And builds credibility and professional identity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62744FA-E5F3-39D2-70A0-72C183CF6D7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45858" y="3340261"/>
            <a:ext cx="1466848" cy="14668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419057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84D8CB-252C-AF6A-CAB7-A6B4DDC4F2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F912A2-3CF4-5A0F-29C0-72B8BDEDE2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15" y="1221230"/>
            <a:ext cx="11594969" cy="933392"/>
          </a:xfrm>
        </p:spPr>
        <p:txBody>
          <a:bodyPr>
            <a:normAutofit/>
          </a:bodyPr>
          <a:lstStyle/>
          <a:p>
            <a:r>
              <a:rPr lang="en-GB" sz="4800" b="1" dirty="0">
                <a:latin typeface="+mn-lt"/>
              </a:rPr>
              <a:t>Summary of Key Points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7F25DD-311A-4E3C-4445-0D30672458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154622"/>
            <a:ext cx="11594969" cy="4378153"/>
          </a:xfrm>
        </p:spPr>
        <p:txBody>
          <a:bodyPr>
            <a:normAutofit/>
          </a:bodyPr>
          <a:lstStyle/>
          <a:p>
            <a:r>
              <a:rPr lang="en-GB" sz="3200" dirty="0"/>
              <a:t>Reflective practice helps individuals learn from experience and improve their professional performance.</a:t>
            </a:r>
          </a:p>
          <a:p>
            <a:r>
              <a:rPr lang="en-GB" sz="3200" dirty="0"/>
              <a:t>Models such as Gibbs, Kolb and Schön provide useful structures for organising reflection.</a:t>
            </a:r>
          </a:p>
          <a:p>
            <a:r>
              <a:rPr lang="en-GB" sz="3200" dirty="0"/>
              <a:t>Reflection supports emotional intelligence, leadership, employability and personal growth.</a:t>
            </a:r>
          </a:p>
          <a:p>
            <a:r>
              <a:rPr lang="en-GB" sz="3200" dirty="0"/>
              <a:t>Being reflective strengthens confidence, credibility and continuous learning throughout a career.</a:t>
            </a:r>
          </a:p>
        </p:txBody>
      </p:sp>
    </p:spTree>
    <p:extLst>
      <p:ext uri="{BB962C8B-B14F-4D97-AF65-F5344CB8AC3E}">
        <p14:creationId xmlns:p14="http://schemas.microsoft.com/office/powerpoint/2010/main" val="182917017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5BB90D-391B-BFA6-FA34-09410665A1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AF074C-DB2A-153D-D522-CCF305AEE7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en-GB" sz="4800" b="1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6F7CD9-4DD7-DDD3-FD2F-F6736883B0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861089150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6" ma:contentTypeDescription="Create a new document." ma:contentTypeScope="" ma:versionID="3e9a1b2e959880e4a76c3977d9ce4bf7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fcf97f2708594b994a194b3975e3d81f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303dbf9b-b85b-46a0-94f1-894078c07ecd" xsi:nil="true"/>
    <lcf76f155ced4ddcb4097134ff3c332f xmlns="211f9404-bca0-4bcf-9c1d-965ccb6f8d2d">
      <Terms xmlns="http://schemas.microsoft.com/office/infopath/2007/PartnerControls"/>
    </lcf76f155ced4ddcb4097134ff3c332f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A2BE3E23-B854-4D4E-9314-54BECDE7CCA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D040630-A62C-4063-B6E2-E8C2D35B5414}">
  <ds:schemaRefs>
    <ds:schemaRef ds:uri="http://schemas.microsoft.com/office/2006/metadata/properties"/>
    <ds:schemaRef ds:uri="http://schemas.microsoft.com/office/infopath/2007/PartnerControls"/>
    <ds:schemaRef ds:uri="303dbf9b-b85b-46a0-94f1-894078c07ecd"/>
    <ds:schemaRef ds:uri="211f9404-bca0-4bcf-9c1d-965ccb6f8d2d"/>
  </ds:schemaRefs>
</ds:datastoreItem>
</file>

<file path=customXml/itemProps3.xml><?xml version="1.0" encoding="utf-8"?>
<ds:datastoreItem xmlns:ds="http://schemas.openxmlformats.org/officeDocument/2006/customXml" ds:itemID="{5005B358-F4C1-4779-9208-30E86E3F7A24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2039</Words>
  <Application>Microsoft Office PowerPoint</Application>
  <PresentationFormat>Widescreen</PresentationFormat>
  <Paragraphs>226</Paragraphs>
  <Slides>24</Slides>
  <Notes>24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24</vt:i4>
      </vt:variant>
    </vt:vector>
  </HeadingPairs>
  <TitlesOfParts>
    <vt:vector size="31" baseType="lpstr">
      <vt:lpstr>Aptos</vt:lpstr>
      <vt:lpstr>Arial</vt:lpstr>
      <vt:lpstr>Calibri</vt:lpstr>
      <vt:lpstr>Calibri Light</vt:lpstr>
      <vt:lpstr>UWTSD Holding Page</vt:lpstr>
      <vt:lpstr>UWTSD Text 2</vt:lpstr>
      <vt:lpstr>UWTSD Logo Variations place image in Background</vt:lpstr>
      <vt:lpstr>PowerPoint Presentation</vt:lpstr>
      <vt:lpstr>What is Reflective Practice?</vt:lpstr>
      <vt:lpstr>Why Reflective Practice Matters</vt:lpstr>
      <vt:lpstr>Reflection and Your Personal Brand</vt:lpstr>
      <vt:lpstr>Levels of Reflection</vt:lpstr>
      <vt:lpstr>Reflection in Health and Social Care</vt:lpstr>
      <vt:lpstr>Gibbs’ Reflective Cycle (1988)</vt:lpstr>
      <vt:lpstr>Applying Gibbs: Example</vt:lpstr>
      <vt:lpstr>Activity 1: Quick Reflection</vt:lpstr>
      <vt:lpstr>Kolb’s Learning Cycle (1984)</vt:lpstr>
      <vt:lpstr>Schön’s Reflection-in-Action / On-Action (1983)</vt:lpstr>
      <vt:lpstr>Reflection and Emotional Intelligence</vt:lpstr>
      <vt:lpstr>Case Study Example 1:  Communication and Emotional Intelligence</vt:lpstr>
      <vt:lpstr>Reflection and Leadership</vt:lpstr>
      <vt:lpstr>Case Example 2: Leadership and Change</vt:lpstr>
      <vt:lpstr>Overcoming Barriers to Reflection</vt:lpstr>
      <vt:lpstr>Strategies to Strengthen Reflection</vt:lpstr>
      <vt:lpstr>Reflective Writing Tips</vt:lpstr>
      <vt:lpstr>Example: Weak vs Strong Reflection</vt:lpstr>
      <vt:lpstr>Activity 2: Reflective Sentence Builder</vt:lpstr>
      <vt:lpstr>Reflection and Employability</vt:lpstr>
      <vt:lpstr>Reflection as a Lifelong Skill</vt:lpstr>
      <vt:lpstr>Summary of Key Points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Joanne Davies (Yr Athrofa)</cp:lastModifiedBy>
  <cp:revision>20</cp:revision>
  <dcterms:created xsi:type="dcterms:W3CDTF">2021-03-09T15:35:42Z</dcterms:created>
  <dcterms:modified xsi:type="dcterms:W3CDTF">2025-10-31T15:30:05Z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MediaServiceImageTags">
    <vt:lpwstr/>
  </property>
</Properties>
</file>