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7"/>
  </p:notesMasterIdLst>
  <p:handoutMasterIdLst>
    <p:handoutMasterId r:id="rId18"/>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 id="4" name="Alok Kumar" initials="AK" lastIdx="1" clrIdx="3">
    <p:extLst>
      <p:ext uri="{19B8F6BF-5375-455C-9EA6-DF929625EA0E}">
        <p15:presenceInfo xmlns:p15="http://schemas.microsoft.com/office/powerpoint/2012/main" userId="6aeec13eb9e0af0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431" autoAdjust="0"/>
  </p:normalViewPr>
  <p:slideViewPr>
    <p:cSldViewPr snapToGrid="0">
      <p:cViewPr varScale="1">
        <p:scale>
          <a:sx n="67" d="100"/>
          <a:sy n="67" d="100"/>
        </p:scale>
        <p:origin x="1296" y="48"/>
      </p:cViewPr>
      <p:guideLst/>
    </p:cSldViewPr>
  </p:slideViewPr>
  <p:outlineViewPr>
    <p:cViewPr>
      <p:scale>
        <a:sx n="33" d="100"/>
        <a:sy n="33" d="100"/>
      </p:scale>
      <p:origin x="0" y="-5760"/>
    </p:cViewPr>
  </p:outlineViewPr>
  <p:notesTextViewPr>
    <p:cViewPr>
      <p:scale>
        <a:sx n="1" d="1"/>
        <a:sy n="1" d="1"/>
      </p:scale>
      <p:origin x="0" y="0"/>
    </p:cViewPr>
  </p:notesTextViewPr>
  <p:sorterViewPr>
    <p:cViewPr varScale="1">
      <p:scale>
        <a:sx n="100" d="100"/>
        <a:sy n="100" d="100"/>
      </p:scale>
      <p:origin x="0" y="-7325"/>
    </p:cViewPr>
  </p:sorterViewPr>
  <p:notesViewPr>
    <p:cSldViewPr snapToGrid="0">
      <p:cViewPr varScale="1">
        <p:scale>
          <a:sx n="58" d="100"/>
          <a:sy n="58" d="100"/>
        </p:scale>
        <p:origin x="237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 Kr. Sarkar" userId="dcc1e27fa4e4ba74" providerId="LiveId" clId="{6B0FF637-4C69-40B9-9969-2BD9B6238997}"/>
    <pc:docChg chg="modSld">
      <pc:chgData name="Aman Kr. Sarkar" userId="dcc1e27fa4e4ba74" providerId="LiveId" clId="{6B0FF637-4C69-40B9-9969-2BD9B6238997}" dt="2026-03-21T13:20:23.922" v="15" actId="1076"/>
      <pc:docMkLst>
        <pc:docMk/>
      </pc:docMkLst>
      <pc:sldChg chg="modSp mod">
        <pc:chgData name="Aman Kr. Sarkar" userId="dcc1e27fa4e4ba74" providerId="LiveId" clId="{6B0FF637-4C69-40B9-9969-2BD9B6238997}" dt="2026-03-21T13:20:23.922" v="15" actId="1076"/>
        <pc:sldMkLst>
          <pc:docMk/>
          <pc:sldMk cId="2259308896" sldId="256"/>
        </pc:sldMkLst>
        <pc:spChg chg="mod">
          <ac:chgData name="Aman Kr. Sarkar" userId="dcc1e27fa4e4ba74" providerId="LiveId" clId="{6B0FF637-4C69-40B9-9969-2BD9B6238997}" dt="2026-03-21T13:20:23.922" v="15" actId="1076"/>
          <ac:spMkLst>
            <pc:docMk/>
            <pc:sldMk cId="2259308896" sldId="256"/>
            <ac:spMk id="2" creationId="{51DF3D98-3C30-4CFC-8643-C81E829C8C25}"/>
          </ac:spMkLst>
        </pc:spChg>
      </pc:sldChg>
      <pc:sldChg chg="addSp delSp modSp">
        <pc:chgData name="Aman Kr. Sarkar" userId="dcc1e27fa4e4ba74" providerId="LiveId" clId="{6B0FF637-4C69-40B9-9969-2BD9B6238997}" dt="2026-03-21T13:15:59.055" v="0"/>
        <pc:sldMkLst>
          <pc:docMk/>
          <pc:sldMk cId="3985704318" sldId="257"/>
        </pc:sldMkLst>
        <pc:spChg chg="del">
          <ac:chgData name="Aman Kr. Sarkar" userId="dcc1e27fa4e4ba74" providerId="LiveId" clId="{6B0FF637-4C69-40B9-9969-2BD9B6238997}" dt="2026-03-21T13:15:59.055" v="0"/>
          <ac:spMkLst>
            <pc:docMk/>
            <pc:sldMk cId="3985704318" sldId="257"/>
            <ac:spMk id="6" creationId="{D922E3E1-4F99-E599-E37E-0F03A2AB80AE}"/>
          </ac:spMkLst>
        </pc:spChg>
        <pc:picChg chg="add mod">
          <ac:chgData name="Aman Kr. Sarkar" userId="dcc1e27fa4e4ba74" providerId="LiveId" clId="{6B0FF637-4C69-40B9-9969-2BD9B6238997}" dt="2026-03-21T13:15:59.055" v="0"/>
          <ac:picMkLst>
            <pc:docMk/>
            <pc:sldMk cId="3985704318" sldId="257"/>
            <ac:picMk id="2050" creationId="{19F6391A-C776-0CCB-9191-226727C1EF7F}"/>
          </ac:picMkLst>
        </pc:picChg>
      </pc:sldChg>
      <pc:sldChg chg="addSp delSp modSp">
        <pc:chgData name="Aman Kr. Sarkar" userId="dcc1e27fa4e4ba74" providerId="LiveId" clId="{6B0FF637-4C69-40B9-9969-2BD9B6238997}" dt="2026-03-21T13:16:12.049" v="1"/>
        <pc:sldMkLst>
          <pc:docMk/>
          <pc:sldMk cId="3919355532" sldId="258"/>
        </pc:sldMkLst>
        <pc:spChg chg="del">
          <ac:chgData name="Aman Kr. Sarkar" userId="dcc1e27fa4e4ba74" providerId="LiveId" clId="{6B0FF637-4C69-40B9-9969-2BD9B6238997}" dt="2026-03-21T13:16:12.049" v="1"/>
          <ac:spMkLst>
            <pc:docMk/>
            <pc:sldMk cId="3919355532" sldId="258"/>
            <ac:spMk id="4" creationId="{19E4375A-0102-F8CC-2BE3-9262F17E43FB}"/>
          </ac:spMkLst>
        </pc:spChg>
        <pc:picChg chg="add mod">
          <ac:chgData name="Aman Kr. Sarkar" userId="dcc1e27fa4e4ba74" providerId="LiveId" clId="{6B0FF637-4C69-40B9-9969-2BD9B6238997}" dt="2026-03-21T13:16:12.049" v="1"/>
          <ac:picMkLst>
            <pc:docMk/>
            <pc:sldMk cId="3919355532" sldId="258"/>
            <ac:picMk id="3074" creationId="{59CA721D-8742-7D57-02DB-CB0B76E05B5A}"/>
          </ac:picMkLst>
        </pc:picChg>
      </pc:sldChg>
      <pc:sldChg chg="addSp delSp modSp">
        <pc:chgData name="Aman Kr. Sarkar" userId="dcc1e27fa4e4ba74" providerId="LiveId" clId="{6B0FF637-4C69-40B9-9969-2BD9B6238997}" dt="2026-03-21T13:16:23.401" v="2"/>
        <pc:sldMkLst>
          <pc:docMk/>
          <pc:sldMk cId="1768192588" sldId="259"/>
        </pc:sldMkLst>
        <pc:spChg chg="del">
          <ac:chgData name="Aman Kr. Sarkar" userId="dcc1e27fa4e4ba74" providerId="LiveId" clId="{6B0FF637-4C69-40B9-9969-2BD9B6238997}" dt="2026-03-21T13:16:23.401" v="2"/>
          <ac:spMkLst>
            <pc:docMk/>
            <pc:sldMk cId="1768192588" sldId="259"/>
            <ac:spMk id="4" creationId="{FB50CBF7-4D3C-4253-D7EB-5C1A97A2145C}"/>
          </ac:spMkLst>
        </pc:spChg>
        <pc:picChg chg="add mod">
          <ac:chgData name="Aman Kr. Sarkar" userId="dcc1e27fa4e4ba74" providerId="LiveId" clId="{6B0FF637-4C69-40B9-9969-2BD9B6238997}" dt="2026-03-21T13:16:23.401" v="2"/>
          <ac:picMkLst>
            <pc:docMk/>
            <pc:sldMk cId="1768192588" sldId="259"/>
            <ac:picMk id="4098" creationId="{32B0903C-9423-8987-A288-1218BE463DF3}"/>
          </ac:picMkLst>
        </pc:picChg>
      </pc:sldChg>
      <pc:sldChg chg="addSp delSp modSp">
        <pc:chgData name="Aman Kr. Sarkar" userId="dcc1e27fa4e4ba74" providerId="LiveId" clId="{6B0FF637-4C69-40B9-9969-2BD9B6238997}" dt="2026-03-21T13:16:38.458" v="3"/>
        <pc:sldMkLst>
          <pc:docMk/>
          <pc:sldMk cId="2116111538" sldId="260"/>
        </pc:sldMkLst>
        <pc:spChg chg="del">
          <ac:chgData name="Aman Kr. Sarkar" userId="dcc1e27fa4e4ba74" providerId="LiveId" clId="{6B0FF637-4C69-40B9-9969-2BD9B6238997}" dt="2026-03-21T13:16:38.458" v="3"/>
          <ac:spMkLst>
            <pc:docMk/>
            <pc:sldMk cId="2116111538" sldId="260"/>
            <ac:spMk id="4" creationId="{14B5E084-AE5C-9FFF-76A1-673CEF5B4A63}"/>
          </ac:spMkLst>
        </pc:spChg>
        <pc:picChg chg="add mod">
          <ac:chgData name="Aman Kr. Sarkar" userId="dcc1e27fa4e4ba74" providerId="LiveId" clId="{6B0FF637-4C69-40B9-9969-2BD9B6238997}" dt="2026-03-21T13:16:38.458" v="3"/>
          <ac:picMkLst>
            <pc:docMk/>
            <pc:sldMk cId="2116111538" sldId="260"/>
            <ac:picMk id="5122" creationId="{57C294A0-65A1-27A8-9804-64058ADE7655}"/>
          </ac:picMkLst>
        </pc:picChg>
      </pc:sldChg>
      <pc:sldChg chg="addSp delSp modSp">
        <pc:chgData name="Aman Kr. Sarkar" userId="dcc1e27fa4e4ba74" providerId="LiveId" clId="{6B0FF637-4C69-40B9-9969-2BD9B6238997}" dt="2026-03-21T13:17:04.135" v="4"/>
        <pc:sldMkLst>
          <pc:docMk/>
          <pc:sldMk cId="2989751611" sldId="261"/>
        </pc:sldMkLst>
        <pc:spChg chg="del">
          <ac:chgData name="Aman Kr. Sarkar" userId="dcc1e27fa4e4ba74" providerId="LiveId" clId="{6B0FF637-4C69-40B9-9969-2BD9B6238997}" dt="2026-03-21T13:17:04.135" v="4"/>
          <ac:spMkLst>
            <pc:docMk/>
            <pc:sldMk cId="2989751611" sldId="261"/>
            <ac:spMk id="4" creationId="{D1303F23-58E5-0F74-9F76-36DCE4EC4BEF}"/>
          </ac:spMkLst>
        </pc:spChg>
        <pc:picChg chg="add mod">
          <ac:chgData name="Aman Kr. Sarkar" userId="dcc1e27fa4e4ba74" providerId="LiveId" clId="{6B0FF637-4C69-40B9-9969-2BD9B6238997}" dt="2026-03-21T13:17:04.135" v="4"/>
          <ac:picMkLst>
            <pc:docMk/>
            <pc:sldMk cId="2989751611" sldId="261"/>
            <ac:picMk id="6146" creationId="{E013C43E-2C8B-C984-E755-37444DF39321}"/>
          </ac:picMkLst>
        </pc:picChg>
      </pc:sldChg>
      <pc:sldChg chg="addSp delSp modSp">
        <pc:chgData name="Aman Kr. Sarkar" userId="dcc1e27fa4e4ba74" providerId="LiveId" clId="{6B0FF637-4C69-40B9-9969-2BD9B6238997}" dt="2026-03-21T13:17:23.907" v="5"/>
        <pc:sldMkLst>
          <pc:docMk/>
          <pc:sldMk cId="2010750104" sldId="262"/>
        </pc:sldMkLst>
        <pc:spChg chg="del">
          <ac:chgData name="Aman Kr. Sarkar" userId="dcc1e27fa4e4ba74" providerId="LiveId" clId="{6B0FF637-4C69-40B9-9969-2BD9B6238997}" dt="2026-03-21T13:17:23.907" v="5"/>
          <ac:spMkLst>
            <pc:docMk/>
            <pc:sldMk cId="2010750104" sldId="262"/>
            <ac:spMk id="4" creationId="{965116D0-2B31-F791-08F8-789A160822F8}"/>
          </ac:spMkLst>
        </pc:spChg>
        <pc:picChg chg="add mod">
          <ac:chgData name="Aman Kr. Sarkar" userId="dcc1e27fa4e4ba74" providerId="LiveId" clId="{6B0FF637-4C69-40B9-9969-2BD9B6238997}" dt="2026-03-21T13:17:23.907" v="5"/>
          <ac:picMkLst>
            <pc:docMk/>
            <pc:sldMk cId="2010750104" sldId="262"/>
            <ac:picMk id="7170" creationId="{9F5C7B8C-2DA4-3C86-8348-9681D8EEA5CD}"/>
          </ac:picMkLst>
        </pc:picChg>
      </pc:sldChg>
      <pc:sldChg chg="addSp delSp modSp">
        <pc:chgData name="Aman Kr. Sarkar" userId="dcc1e27fa4e4ba74" providerId="LiveId" clId="{6B0FF637-4C69-40B9-9969-2BD9B6238997}" dt="2026-03-21T13:17:44.800" v="6"/>
        <pc:sldMkLst>
          <pc:docMk/>
          <pc:sldMk cId="2178968547" sldId="263"/>
        </pc:sldMkLst>
        <pc:spChg chg="del">
          <ac:chgData name="Aman Kr. Sarkar" userId="dcc1e27fa4e4ba74" providerId="LiveId" clId="{6B0FF637-4C69-40B9-9969-2BD9B6238997}" dt="2026-03-21T13:17:44.800" v="6"/>
          <ac:spMkLst>
            <pc:docMk/>
            <pc:sldMk cId="2178968547" sldId="263"/>
            <ac:spMk id="4" creationId="{566875D3-263E-BCCC-979F-F03AC56B567C}"/>
          </ac:spMkLst>
        </pc:spChg>
        <pc:picChg chg="add mod">
          <ac:chgData name="Aman Kr. Sarkar" userId="dcc1e27fa4e4ba74" providerId="LiveId" clId="{6B0FF637-4C69-40B9-9969-2BD9B6238997}" dt="2026-03-21T13:17:44.800" v="6"/>
          <ac:picMkLst>
            <pc:docMk/>
            <pc:sldMk cId="2178968547" sldId="263"/>
            <ac:picMk id="8194" creationId="{6F7CB5C2-4EDF-5253-CC7A-6D264E75EB3A}"/>
          </ac:picMkLst>
        </pc:picChg>
      </pc:sldChg>
      <pc:sldChg chg="addSp delSp modSp">
        <pc:chgData name="Aman Kr. Sarkar" userId="dcc1e27fa4e4ba74" providerId="LiveId" clId="{6B0FF637-4C69-40B9-9969-2BD9B6238997}" dt="2026-03-21T13:18:37.923" v="7"/>
        <pc:sldMkLst>
          <pc:docMk/>
          <pc:sldMk cId="2546299878" sldId="264"/>
        </pc:sldMkLst>
        <pc:spChg chg="del">
          <ac:chgData name="Aman Kr. Sarkar" userId="dcc1e27fa4e4ba74" providerId="LiveId" clId="{6B0FF637-4C69-40B9-9969-2BD9B6238997}" dt="2026-03-21T13:18:37.923" v="7"/>
          <ac:spMkLst>
            <pc:docMk/>
            <pc:sldMk cId="2546299878" sldId="264"/>
            <ac:spMk id="4" creationId="{29551C12-79E3-6C5A-B340-3624A1E95FC0}"/>
          </ac:spMkLst>
        </pc:spChg>
        <pc:picChg chg="add mod">
          <ac:chgData name="Aman Kr. Sarkar" userId="dcc1e27fa4e4ba74" providerId="LiveId" clId="{6B0FF637-4C69-40B9-9969-2BD9B6238997}" dt="2026-03-21T13:18:37.923" v="7"/>
          <ac:picMkLst>
            <pc:docMk/>
            <pc:sldMk cId="2546299878" sldId="264"/>
            <ac:picMk id="9218" creationId="{F6D80AD4-75D5-B01C-18F7-6221AF9D2EC9}"/>
          </ac:picMkLst>
        </pc:picChg>
      </pc:sldChg>
      <pc:sldChg chg="addSp delSp modSp">
        <pc:chgData name="Aman Kr. Sarkar" userId="dcc1e27fa4e4ba74" providerId="LiveId" clId="{6B0FF637-4C69-40B9-9969-2BD9B6238997}" dt="2026-03-21T13:19:00.608" v="8"/>
        <pc:sldMkLst>
          <pc:docMk/>
          <pc:sldMk cId="1244189075" sldId="265"/>
        </pc:sldMkLst>
        <pc:spChg chg="del">
          <ac:chgData name="Aman Kr. Sarkar" userId="dcc1e27fa4e4ba74" providerId="LiveId" clId="{6B0FF637-4C69-40B9-9969-2BD9B6238997}" dt="2026-03-21T13:19:00.608" v="8"/>
          <ac:spMkLst>
            <pc:docMk/>
            <pc:sldMk cId="1244189075" sldId="265"/>
            <ac:spMk id="4" creationId="{E5E6947D-FAC4-99A2-3176-E9B9B03471FB}"/>
          </ac:spMkLst>
        </pc:spChg>
        <pc:picChg chg="add mod">
          <ac:chgData name="Aman Kr. Sarkar" userId="dcc1e27fa4e4ba74" providerId="LiveId" clId="{6B0FF637-4C69-40B9-9969-2BD9B6238997}" dt="2026-03-21T13:19:00.608" v="8"/>
          <ac:picMkLst>
            <pc:docMk/>
            <pc:sldMk cId="1244189075" sldId="265"/>
            <ac:picMk id="10242" creationId="{3C7FFCF3-148E-DA9F-AB0D-462D56E14E74}"/>
          </ac:picMkLst>
        </pc:picChg>
      </pc:sldChg>
      <pc:sldChg chg="addSp delSp modSp">
        <pc:chgData name="Aman Kr. Sarkar" userId="dcc1e27fa4e4ba74" providerId="LiveId" clId="{6B0FF637-4C69-40B9-9969-2BD9B6238997}" dt="2026-03-21T13:19:38.340" v="11"/>
        <pc:sldMkLst>
          <pc:docMk/>
          <pc:sldMk cId="1499872642" sldId="266"/>
        </pc:sldMkLst>
        <pc:spChg chg="add del">
          <ac:chgData name="Aman Kr. Sarkar" userId="dcc1e27fa4e4ba74" providerId="LiveId" clId="{6B0FF637-4C69-40B9-9969-2BD9B6238997}" dt="2026-03-21T13:19:38.340" v="11"/>
          <ac:spMkLst>
            <pc:docMk/>
            <pc:sldMk cId="1499872642" sldId="266"/>
            <ac:spMk id="4" creationId="{55E3DB56-8987-A1E1-61D5-B98723A1D0F7}"/>
          </ac:spMkLst>
        </pc:spChg>
        <pc:picChg chg="add mod">
          <ac:chgData name="Aman Kr. Sarkar" userId="dcc1e27fa4e4ba74" providerId="LiveId" clId="{6B0FF637-4C69-40B9-9969-2BD9B6238997}" dt="2026-03-21T13:19:30.239" v="10"/>
          <ac:picMkLst>
            <pc:docMk/>
            <pc:sldMk cId="1499872642" sldId="266"/>
            <ac:picMk id="11266" creationId="{E40114F3-1B8E-E2E2-D4BC-F4A67595209D}"/>
          </ac:picMkLst>
        </pc:picChg>
        <pc:picChg chg="add mod">
          <ac:chgData name="Aman Kr. Sarkar" userId="dcc1e27fa4e4ba74" providerId="LiveId" clId="{6B0FF637-4C69-40B9-9969-2BD9B6238997}" dt="2026-03-21T13:19:38.340" v="11"/>
          <ac:picMkLst>
            <pc:docMk/>
            <pc:sldMk cId="1499872642" sldId="266"/>
            <ac:picMk id="11268" creationId="{7BA338FE-F8BD-E865-8CE2-581A105C8DBF}"/>
          </ac:picMkLst>
        </pc:pic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4" dt="2026-03-21T23:34:02.292" idx="1">
    <p:pos x="10" y="10"/>
    <p:text/>
    <p:extLst>
      <p:ext uri="{C676402C-5697-4E1C-873F-D02D1690AC5C}">
        <p15:threadingInfo xmlns:p15="http://schemas.microsoft.com/office/powerpoint/2012/main" timeZoneBias="-33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B8B65A-D69F-C26C-B67E-036EF77BF1F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52B9064-AE57-427F-E5AF-71DE7D52FE6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D8190EA-5EEC-4300-B6AE-D9734C6C648E}" type="datetimeFigureOut">
              <a:rPr lang="en-US" smtClean="0"/>
              <a:t>3/21/2026</a:t>
            </a:fld>
            <a:endParaRPr lang="en-US" dirty="0"/>
          </a:p>
        </p:txBody>
      </p:sp>
      <p:sp>
        <p:nvSpPr>
          <p:cNvPr id="4" name="Footer Placeholder 3">
            <a:extLst>
              <a:ext uri="{FF2B5EF4-FFF2-40B4-BE49-F238E27FC236}">
                <a16:creationId xmlns:a16="http://schemas.microsoft.com/office/drawing/2014/main" id="{8186157A-CEB9-B0FC-3A49-BE950AEAD6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0819CA0-A57D-42D7-A625-56C22D0FA7C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F3A6F-DEFA-45E0-9496-BEE7C2C6F3D0}" type="slidenum">
              <a:rPr lang="en-US" smtClean="0"/>
              <a:t>‹#›</a:t>
            </a:fld>
            <a:endParaRPr lang="en-US" dirty="0"/>
          </a:p>
        </p:txBody>
      </p:sp>
    </p:spTree>
    <p:extLst>
      <p:ext uri="{BB962C8B-B14F-4D97-AF65-F5344CB8AC3E}">
        <p14:creationId xmlns:p14="http://schemas.microsoft.com/office/powerpoint/2010/main" val="1406002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3/21/2026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a:t>
            </a:fld>
            <a:endParaRPr lang="en-US" dirty="0"/>
          </a:p>
        </p:txBody>
      </p:sp>
    </p:spTree>
    <p:extLst>
      <p:ext uri="{BB962C8B-B14F-4D97-AF65-F5344CB8AC3E}">
        <p14:creationId xmlns:p14="http://schemas.microsoft.com/office/powerpoint/2010/main" val="2169385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presentation is devoted to the case of Jenny, a young carer who is 16 years old, and the presentation examines her case through the Attachment Theory by Bowlby. It will examine how her childhood experiences and her present duties affect her emotionally and socially. The presentation shall also look into the effects on her well-being, propose suitable support measures, and conduct a critical assessment of the theory within the context of her situation.</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2</a:t>
            </a:fld>
            <a:endParaRPr lang="en-US" dirty="0"/>
          </a:p>
        </p:txBody>
      </p:sp>
    </p:spTree>
    <p:extLst>
      <p:ext uri="{BB962C8B-B14F-4D97-AF65-F5344CB8AC3E}">
        <p14:creationId xmlns:p14="http://schemas.microsoft.com/office/powerpoint/2010/main" val="41091034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Attachment Theory by Bowlby presents a description of attachment and its effect on children and their developmental stage in relation to the emotional connections formed between the child and caregiver at an early age. Such attachments play a very essential role in defining how people develop relationships in the future. Precise attachment will give you some feeling of security and trust, and a lack of these will lead to emotional difficulty. The theory can apply in the analysis of the situation of Jenny since her childhood experiences can influence her present well-being.</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2618901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Bowlby provided some of the fundamental notions which describe the emotional process. Internal working model is the beliefs based on the early forms of relationships that shape the subsequent interactions. Maternal deprivation sheds light on the risks of loss of a caregiver that can affect emotional stability. Attachment styles refer to the various forms of attachments, including secure attachments or insecure attachments. These ideas assist in the process of understanding how Jenny can be shaped by her experiences in relation to her feelings and relations.</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37970568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case of Jenny concerns a considerable level of responsibility in the youth. Her father had died, and she was left alone by her mother as the key protector of a mother, helping with everyday chores, as well as emotional assistance. This role can restrict her from doing the normal activities of the teenage like to socialise and concentrating on her development. Her life experiences can impact her emotional health and emphasise the need to examine her case using the psychology theory.</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17789011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Using the theory of Bowlby on Jenny illustrates that her experiences can bring about consequences in her development. The death of her father may interfere with her emotional stability. Moreover, adopting a caregiving burden is a source of role reversal and punishes her with the tasks of being an adult. This stress can cause stress and emotional problems. Consequently, Jenny will have insecure patterns in attachment, which will affect her relationships and well-being.</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29127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situation could play a significant role in Fitzgerald and emotionally develop Jenny. Caregiving responsibilities may be stressful and may cause emotional burnout. She can also be isolated because of the lack of support and a decrease in social interaction. Sometimes it is harder to handle these pressures, thus it may involve the problem of emotional control in her. These aspects reveal the impact of stress and disorders of attachment on emotional well-being.</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7</a:t>
            </a:fld>
            <a:endParaRPr lang="en-US" dirty="0"/>
          </a:p>
        </p:txBody>
      </p:sp>
    </p:spTree>
    <p:extLst>
      <p:ext uri="{BB962C8B-B14F-4D97-AF65-F5344CB8AC3E}">
        <p14:creationId xmlns:p14="http://schemas.microsoft.com/office/powerpoint/2010/main" val="17783212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role that Jenny will play as a young carer may have implications for her social and educational development. She can have few chances of making friends, resulting in isolation. Being able to participate in school activities can also be decreased, which has an impact on her social skills. Moreover, taking care of someone and education may affect her grades. These problems reveal how her tasks affect the process of development in major spheres.</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8</a:t>
            </a:fld>
            <a:endParaRPr lang="en-US" dirty="0"/>
          </a:p>
        </p:txBody>
      </p:sp>
    </p:spTree>
    <p:extLst>
      <p:ext uri="{BB962C8B-B14F-4D97-AF65-F5344CB8AC3E}">
        <p14:creationId xmlns:p14="http://schemas.microsoft.com/office/powerpoint/2010/main" val="3897857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Jenny needs a multi-dimensional approach to be supported. Counselling services would be able to assist her in overcoming stress and working through emotions. Flexibility and guidance can be offered in schools to aid her schooling. Also, groups of young carers provide access to like-minded people who are experiencing the same challenges, thus alleviating isolation. These therapies would help her to become emotionally stable and grow well.</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9</a:t>
            </a:fld>
            <a:endParaRPr lang="en-US" dirty="0"/>
          </a:p>
        </p:txBody>
      </p:sp>
    </p:spTree>
    <p:extLst>
      <p:ext uri="{BB962C8B-B14F-4D97-AF65-F5344CB8AC3E}">
        <p14:creationId xmlns:p14="http://schemas.microsoft.com/office/powerpoint/2010/main" val="9716706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Nature and nurture play a role in the development of Jenny. Her reaction to emotions is influenced by biological reasons, including her reaction to stress. Her social background, such as involvement in her caregiving duties and family experiences, contributes significantly to the experiences she goes through. The engagement of these factors predetermines her psychological growth. The theory proposed by Bowlby puts a lot of emphasis on environmental forces in the formation of emotional well-being.</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10</a:t>
            </a:fld>
            <a:endParaRPr lang="en-US" dirty="0"/>
          </a:p>
        </p:txBody>
      </p:sp>
    </p:spTree>
    <p:extLst>
      <p:ext uri="{BB962C8B-B14F-4D97-AF65-F5344CB8AC3E}">
        <p14:creationId xmlns:p14="http://schemas.microsoft.com/office/powerpoint/2010/main" val="35662244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Finally, the Attachment Theory offered by Bowlby can be of useful help in the case of Jenny. She is also greatly influenced by her early experiences as well as her caregiving responsibilities, which greatly affect her emotional and social development. Although these struggles can impact her well-being, proper support mechanisms can be used to overcome her results. It is possible to understand her situation with the help of theory and implement more effective interventions to make her resilient and promote positive development.</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11</a:t>
            </a:fld>
            <a:endParaRPr lang="en-US" dirty="0"/>
          </a:p>
        </p:txBody>
      </p:sp>
    </p:spTree>
    <p:extLst>
      <p:ext uri="{BB962C8B-B14F-4D97-AF65-F5344CB8AC3E}">
        <p14:creationId xmlns:p14="http://schemas.microsoft.com/office/powerpoint/2010/main" val="23553325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12</a:t>
            </a:fld>
            <a:endParaRPr lang="en-US" dirty="0"/>
          </a:p>
        </p:txBody>
      </p:sp>
    </p:spTree>
    <p:extLst>
      <p:ext uri="{BB962C8B-B14F-4D97-AF65-F5344CB8AC3E}">
        <p14:creationId xmlns:p14="http://schemas.microsoft.com/office/powerpoint/2010/main" val="29168622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C79249-FDC0-364D-A734-AE1DE1605D2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13537B6D-42A5-F449-2691-321A167F7C08}"/>
              </a:ext>
              <a:ext uri="{C183D7F6-B498-43B3-948B-1728B52AA6E4}">
                <adec:decorative xmlns:adec="http://schemas.microsoft.com/office/drawing/2017/decorative" val="1"/>
              </a:ext>
            </a:extLst>
          </p:cNvPr>
          <p:cNvGrpSpPr/>
          <p:nvPr userDrawn="1"/>
        </p:nvGrpSpPr>
        <p:grpSpPr>
          <a:xfrm>
            <a:off x="0" y="-3419"/>
            <a:ext cx="12192000" cy="6861419"/>
            <a:chOff x="0" y="-3419"/>
            <a:chExt cx="12192000" cy="6861419"/>
          </a:xfrm>
        </p:grpSpPr>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3" y="232913"/>
            <a:ext cx="7096933" cy="3830130"/>
          </a:xfrm>
        </p:spPr>
        <p:txBody>
          <a:bodyPr anchor="b">
            <a:noAutofit/>
          </a:bodyPr>
          <a:lstStyle>
            <a:lvl1pPr algn="l">
              <a:defRPr sz="6000" b="1">
                <a:latin typeface="+mj-lt"/>
              </a:defRPr>
            </a:lvl1pPr>
          </a:lstStyle>
          <a:p>
            <a:r>
              <a:rPr lang="en-US" dirty="0"/>
              <a:t>Click to add title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58864" y="102021"/>
            <a:ext cx="9779183" cy="174441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58865" y="2017467"/>
            <a:ext cx="9779182" cy="3366815"/>
          </a:xfrm>
        </p:spPr>
        <p:txBody>
          <a:bodyPr>
            <a:norm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1"/>
            <a:ext cx="12208822" cy="6858003"/>
            <a:chOff x="0" y="-1"/>
            <a:chExt cx="12208822" cy="6858003"/>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085"/>
            <a:ext cx="9779183" cy="160083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CA1EED44-783E-8705-4119-D7E9F7D4F2B4}"/>
              </a:ext>
            </a:extLst>
          </p:cNvPr>
          <p:cNvSpPr>
            <a:spLocks noGrp="1"/>
          </p:cNvSpPr>
          <p:nvPr>
            <p:ph idx="14" hasCustomPrompt="1"/>
          </p:nvPr>
        </p:nvSpPr>
        <p:spPr>
          <a:xfrm>
            <a:off x="1166087" y="2652713"/>
            <a:ext cx="9780587" cy="3436936"/>
          </a:xfrm>
        </p:spPr>
        <p:txBody>
          <a:bodyPr>
            <a:normAutofit/>
          </a:bodyPr>
          <a:lstStyle>
            <a:lvl1pPr marL="342900" indent="-283464">
              <a:spcBef>
                <a:spcPts val="1000"/>
              </a:spcBef>
              <a:buFont typeface="Arial" panose="020B0604020202020204" pitchFamily="34" charset="0"/>
              <a:buChar char="•"/>
              <a:defRPr sz="2000">
                <a:solidFill>
                  <a:schemeClr val="bg1"/>
                </a:solidFill>
                <a:latin typeface="+mn-lt"/>
              </a:defRPr>
            </a:lvl1pPr>
            <a:lvl2pPr marL="566928" indent="-283464">
              <a:spcBef>
                <a:spcPts val="1000"/>
              </a:spcBef>
              <a:buFont typeface="Arial" panose="020B0604020202020204" pitchFamily="34" charset="0"/>
              <a:buChar char="•"/>
              <a:defRPr sz="2000">
                <a:solidFill>
                  <a:schemeClr val="bg1"/>
                </a:solidFill>
                <a:latin typeface="+mn-lt"/>
              </a:defRPr>
            </a:lvl2pPr>
            <a:lvl3pPr marL="850392" indent="-283464">
              <a:spcBef>
                <a:spcPts val="1000"/>
              </a:spcBef>
              <a:buFont typeface="Arial" panose="020B0604020202020204" pitchFamily="34" charset="0"/>
              <a:buChar char="•"/>
              <a:defRPr sz="2000">
                <a:solidFill>
                  <a:schemeClr val="bg1"/>
                </a:solidFill>
                <a:latin typeface="+mn-lt"/>
              </a:defRPr>
            </a:lvl3pPr>
            <a:lvl4pPr marL="1097280" indent="-283464">
              <a:spcBef>
                <a:spcPts val="1000"/>
              </a:spcBef>
              <a:buFont typeface="Arial" panose="020B0604020202020204" pitchFamily="34" charset="0"/>
              <a:buChar char="•"/>
              <a:defRPr sz="2000">
                <a:solidFill>
                  <a:schemeClr val="bg1"/>
                </a:solidFill>
                <a:latin typeface="+mn-lt"/>
              </a:defRPr>
            </a:lvl4pPr>
            <a:lvl5pPr marL="1371600"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83176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5FBCE6F-2AA9-31FE-8148-33B480735599}"/>
              </a:ext>
              <a:ext uri="{C183D7F6-B498-43B3-948B-1728B52AA6E4}">
                <adec:decorative xmlns:adec="http://schemas.microsoft.com/office/drawing/2017/decorative" val="1"/>
              </a:ext>
            </a:extLst>
          </p:cNvPr>
          <p:cNvGrpSpPr/>
          <p:nvPr userDrawn="1"/>
        </p:nvGrpSpPr>
        <p:grpSpPr>
          <a:xfrm>
            <a:off x="0" y="0"/>
            <a:ext cx="12192000" cy="6858000"/>
            <a:chOff x="0" y="0"/>
            <a:chExt cx="12192000" cy="685800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177553"/>
            <a:ext cx="6245912" cy="3269447"/>
          </a:xfrm>
        </p:spPr>
        <p:txBody>
          <a:bodyPr bIns="0" anchor="b">
            <a:noAutofit/>
          </a:bodyPr>
          <a:lstStyle>
            <a:lvl1pPr algn="l">
              <a:defRPr sz="6000" b="1">
                <a:solidFill>
                  <a:schemeClr val="bg1"/>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4" y="3492896"/>
            <a:ext cx="6245912" cy="912850"/>
          </a:xfrm>
        </p:spPr>
        <p:txBody>
          <a:bodyPr anchor="ctr" anchorCtr="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2 Column Content">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4DB56B5-5DD7-95E3-52B2-EDC4B3F13058}"/>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601200" cy="1653371"/>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67843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2 content">
    <p:bg>
      <p:bgPr>
        <a:solidFill>
          <a:schemeClr val="accent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A0E8D4A-B13C-C7EE-5E27-278124A1276E}"/>
              </a:ext>
              <a:ext uri="{C183D7F6-B498-43B3-948B-1728B52AA6E4}">
                <adec:decorative xmlns:adec="http://schemas.microsoft.com/office/drawing/2017/decorative" val="1"/>
              </a:ext>
            </a:extLst>
          </p:cNvPr>
          <p:cNvGrpSpPr/>
          <p:nvPr userDrawn="1"/>
        </p:nvGrpSpPr>
        <p:grpSpPr>
          <a:xfrm>
            <a:off x="1" y="1"/>
            <a:ext cx="12191999" cy="6857999"/>
            <a:chOff x="1" y="1"/>
            <a:chExt cx="12191999" cy="6857999"/>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69008"/>
            <a:ext cx="9779183" cy="1706563"/>
          </a:xfrm>
        </p:spPr>
        <p:txBody>
          <a:bodyPr anchor="b">
            <a:noAutofit/>
          </a:bodyPr>
          <a:lstStyle>
            <a:lvl1pPr>
              <a:defRPr sz="4200" b="1">
                <a:solidFill>
                  <a:schemeClr val="bg1"/>
                </a:solidFill>
                <a:latin typeface="+mj-lt"/>
              </a:defRPr>
            </a:lvl1pPr>
          </a:lstStyle>
          <a:p>
            <a:r>
              <a:rPr lang="en-US" dirty="0"/>
              <a:t>Click to add title</a:t>
            </a:r>
          </a:p>
        </p:txBody>
      </p:sp>
      <p:sp>
        <p:nvSpPr>
          <p:cNvPr id="14" name="Content Placeholder 2">
            <a:extLst>
              <a:ext uri="{FF2B5EF4-FFF2-40B4-BE49-F238E27FC236}">
                <a16:creationId xmlns:a16="http://schemas.microsoft.com/office/drawing/2014/main" id="{926B296A-EB6A-9BE9-E813-B15C46524F4D}"/>
              </a:ext>
            </a:extLst>
          </p:cNvPr>
          <p:cNvSpPr>
            <a:spLocks noGrp="1"/>
          </p:cNvSpPr>
          <p:nvPr>
            <p:ph idx="12" hasCustomPrompt="1"/>
          </p:nvPr>
        </p:nvSpPr>
        <p:spPr>
          <a:xfrm>
            <a:off x="1167493" y="2023984"/>
            <a:ext cx="4663440" cy="3332832"/>
          </a:xfrm>
        </p:spPr>
        <p:txBody>
          <a:bodyPr>
            <a:normAutofit/>
          </a:bodyPr>
          <a:lstStyle>
            <a:lvl1pPr marL="530352" indent="-530352">
              <a:spcBef>
                <a:spcPts val="1000"/>
              </a:spcBef>
              <a:buFont typeface="+mj-lt"/>
              <a:buAutoNum type="arabicPeriod"/>
              <a:defRPr sz="2000">
                <a:solidFill>
                  <a:schemeClr val="bg1"/>
                </a:solidFill>
                <a:latin typeface="+mn-lt"/>
              </a:defRPr>
            </a:lvl1pPr>
            <a:lvl2pPr marL="1097280" indent="-530352">
              <a:spcBef>
                <a:spcPts val="1000"/>
              </a:spcBef>
              <a:buFont typeface="+mj-lt"/>
              <a:buAutoNum type="alphaLcPeriod"/>
              <a:defRPr sz="2000">
                <a:solidFill>
                  <a:schemeClr val="bg1"/>
                </a:solidFill>
                <a:latin typeface="+mn-lt"/>
              </a:defRPr>
            </a:lvl2pPr>
            <a:lvl3pPr marL="1645920" indent="-530352">
              <a:spcBef>
                <a:spcPts val="1000"/>
              </a:spcBef>
              <a:buFont typeface="+mj-lt"/>
              <a:buAutoNum type="arabicParenR"/>
              <a:defRPr sz="2000">
                <a:solidFill>
                  <a:schemeClr val="bg1"/>
                </a:solidFill>
                <a:latin typeface="+mn-lt"/>
              </a:defRPr>
            </a:lvl3pPr>
            <a:lvl4pPr marL="1920240" indent="-530352">
              <a:spcBef>
                <a:spcPts val="1000"/>
              </a:spcBef>
              <a:buFont typeface="+mj-lt"/>
              <a:buAutoNum type="alphaLcParenR"/>
              <a:defRPr sz="2000">
                <a:solidFill>
                  <a:schemeClr val="bg1"/>
                </a:solidFill>
                <a:latin typeface="+mn-lt"/>
              </a:defRPr>
            </a:lvl4pPr>
            <a:lvl5pPr marL="2560320" indent="-514350">
              <a:spcBef>
                <a:spcPts val="1000"/>
              </a:spcBef>
              <a:buFont typeface="+mj-lt"/>
              <a:buAutoNum type="romanLcPeriod"/>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9435B7D5-E7F8-1267-8942-3C97BE836B98}"/>
              </a:ext>
            </a:extLst>
          </p:cNvPr>
          <p:cNvSpPr>
            <a:spLocks noGrp="1"/>
          </p:cNvSpPr>
          <p:nvPr>
            <p:ph idx="11"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20426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Chart ">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779183" cy="1570038"/>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84832"/>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78AD52EA-B01E-8D38-D87A-BF7EB5B58A82}"/>
              </a:ext>
              <a:ext uri="{C183D7F6-B498-43B3-948B-1728B52AA6E4}">
                <adec:decorative xmlns:adec="http://schemas.microsoft.com/office/drawing/2017/decorative" val="1"/>
              </a:ext>
            </a:extLst>
          </p:cNvPr>
          <p:cNvGrpSpPr/>
          <p:nvPr userDrawn="1"/>
        </p:nvGrpSpPr>
        <p:grpSpPr>
          <a:xfrm>
            <a:off x="0" y="-1"/>
            <a:ext cx="12192001" cy="6864796"/>
            <a:chOff x="0" y="-1"/>
            <a:chExt cx="12192001" cy="6864796"/>
          </a:xfrm>
        </p:grpSpPr>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252549"/>
            <a:ext cx="6220278" cy="3262811"/>
          </a:xfrm>
        </p:spPr>
        <p:txBody>
          <a:bodyPr anchor="b">
            <a:noAutofit/>
          </a:bodyPr>
          <a:lstStyle>
            <a:lvl1pPr algn="l">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3" y="3685939"/>
            <a:ext cx="6220277" cy="2919512"/>
          </a:xfrm>
        </p:spPr>
        <p:txBody>
          <a:bodyPr anchor="t" anchorCtr="0">
            <a:norm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text</a:t>
            </a:r>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71" r:id="rId3"/>
    <p:sldLayoutId id="2147483659" r:id="rId4"/>
    <p:sldLayoutId id="2147483668" r:id="rId5"/>
    <p:sldLayoutId id="2147483669" r:id="rId6"/>
    <p:sldLayoutId id="2147483661" r:id="rId7"/>
    <p:sldLayoutId id="2147483666" r:id="rId8"/>
  </p:sldLayoutIdLst>
  <p:hf sldNum="0" hdr="0" ftr="0" dt="0"/>
  <p:txStyles>
    <p:titleStyle>
      <a:lvl1pPr algn="l" defTabSz="914400" rtl="0" eaLnBrk="1" latinLnBrk="0" hangingPunct="1">
        <a:lnSpc>
          <a:spcPct val="8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comments" Target="../comments/commen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16/j.aggp.2025.100197" TargetMode="External"/><Relationship Id="rId3" Type="http://schemas.openxmlformats.org/officeDocument/2006/relationships/hyperlink" Target="https://doi.org/10.1016/j.heliyon.2024.e24999" TargetMode="External"/><Relationship Id="rId7" Type="http://schemas.openxmlformats.org/officeDocument/2006/relationships/hyperlink" Target="https://doi.org/10.1080/10888691.2023.2260745"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doi.org/10.3390/brainsci13060956" TargetMode="External"/><Relationship Id="rId5" Type="http://schemas.openxmlformats.org/officeDocument/2006/relationships/hyperlink" Target="https://doi.org/10.3389/fpsyt.2022.838950" TargetMode="External"/><Relationship Id="rId4" Type="http://schemas.openxmlformats.org/officeDocument/2006/relationships/hyperlink" Target="https://doi.org/10.1186/s12877-024-05156-1" TargetMode="External"/><Relationship Id="rId9" Type="http://schemas.openxmlformats.org/officeDocument/2006/relationships/hyperlink" Target="https://doi.org/10.1016/j.wss.2022.10007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755601" y="2916134"/>
            <a:ext cx="9565689" cy="1550273"/>
          </a:xfrm>
        </p:spPr>
        <p:txBody>
          <a:bodyPr/>
          <a:lstStyle/>
          <a:p>
            <a:r>
              <a:rPr lang="en-IN" dirty="0"/>
              <a:t>Bowlby’s Attachment Theory and Lifespan Development</a:t>
            </a:r>
          </a:p>
        </p:txBody>
      </p:sp>
      <p:pic>
        <p:nvPicPr>
          <p:cNvPr id="1026" name="Picture 2" descr="Prifysgol Cymru Y Drindod Dewi Sant University of Wales Trinity Saint David  - MATLAB Access for Everyone - MATLAB &amp; Simulink">
            <a:extLst>
              <a:ext uri="{FF2B5EF4-FFF2-40B4-BE49-F238E27FC236}">
                <a16:creationId xmlns:a16="http://schemas.microsoft.com/office/drawing/2014/main" id="{DBDAB91C-AC28-4C96-D7C5-31DD66D3F5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2906" y="671063"/>
            <a:ext cx="3786188" cy="132937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111A0F3-2CA6-1C59-250B-16CA243B8D90}"/>
              </a:ext>
            </a:extLst>
          </p:cNvPr>
          <p:cNvSpPr txBox="1"/>
          <p:nvPr/>
        </p:nvSpPr>
        <p:spPr>
          <a:xfrm>
            <a:off x="7989094" y="3589021"/>
            <a:ext cx="3260834" cy="646331"/>
          </a:xfrm>
          <a:prstGeom prst="rect">
            <a:avLst/>
          </a:prstGeom>
          <a:noFill/>
        </p:spPr>
        <p:txBody>
          <a:bodyPr wrap="square">
            <a:spAutoFit/>
          </a:bodyPr>
          <a:lstStyle/>
          <a:p>
            <a:r>
              <a:rPr lang="en-IN" sz="1800" b="1" dirty="0"/>
              <a:t>Student Name:- Irise Lewis</a:t>
            </a:r>
          </a:p>
          <a:p>
            <a:r>
              <a:rPr lang="en-IN" sz="1800" b="1" dirty="0"/>
              <a:t>Student ID:2437142</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F3C98B1-4D09-AC19-2205-61379CD3A9F4}"/>
              </a:ext>
            </a:extLst>
          </p:cNvPr>
          <p:cNvSpPr>
            <a:spLocks noGrp="1"/>
          </p:cNvSpPr>
          <p:nvPr>
            <p:ph type="title"/>
          </p:nvPr>
        </p:nvSpPr>
        <p:spPr/>
        <p:txBody>
          <a:bodyPr/>
          <a:lstStyle/>
          <a:p>
            <a:r>
              <a:rPr lang="en-IN" dirty="0"/>
              <a:t>Introduction</a:t>
            </a:r>
          </a:p>
        </p:txBody>
      </p:sp>
      <p:sp>
        <p:nvSpPr>
          <p:cNvPr id="5" name="Content Placeholder 4">
            <a:extLst>
              <a:ext uri="{FF2B5EF4-FFF2-40B4-BE49-F238E27FC236}">
                <a16:creationId xmlns:a16="http://schemas.microsoft.com/office/drawing/2014/main" id="{7CF3E989-12B4-F183-7A34-0A85833081C5}"/>
              </a:ext>
            </a:extLst>
          </p:cNvPr>
          <p:cNvSpPr>
            <a:spLocks noGrp="1"/>
          </p:cNvSpPr>
          <p:nvPr>
            <p:ph idx="1"/>
          </p:nvPr>
        </p:nvSpPr>
        <p:spPr/>
        <p:txBody>
          <a:bodyPr/>
          <a:lstStyle/>
          <a:p>
            <a:pPr marL="342900" lvl="0" indent="-342900">
              <a:buFont typeface="Arial" panose="020B0604020202020204" pitchFamily="34" charset="0"/>
              <a:buChar char="•"/>
            </a:pPr>
            <a:r>
              <a:rPr lang="en-IN" dirty="0"/>
              <a:t>This presentation discusses the case of Jenny, who is a young carer, based on the Attachment Theory of Bowlby.</a:t>
            </a:r>
          </a:p>
          <a:p>
            <a:pPr marL="342900" lvl="0" indent="-342900">
              <a:buFont typeface="Arial" panose="020B0604020202020204" pitchFamily="34" charset="0"/>
              <a:buChar char="•"/>
            </a:pPr>
            <a:r>
              <a:rPr lang="en-IN" dirty="0"/>
              <a:t>It examines the impact of early experiences and caregiving responsibilities on development.</a:t>
            </a:r>
          </a:p>
          <a:p>
            <a:pPr marL="342900" lvl="0" indent="-342900">
              <a:buFont typeface="Arial" panose="020B0604020202020204" pitchFamily="34" charset="0"/>
              <a:buChar char="•"/>
            </a:pPr>
            <a:r>
              <a:rPr lang="en-IN" dirty="0"/>
              <a:t>The impacts, support strategies and critical evaluation are discussed.</a:t>
            </a:r>
          </a:p>
          <a:p>
            <a:pPr marL="342900" indent="-342900">
              <a:buFont typeface="Arial" panose="020B0604020202020204" pitchFamily="34" charset="0"/>
              <a:buChar char="•"/>
            </a:pPr>
            <a:endParaRPr lang="en-IN" dirty="0"/>
          </a:p>
        </p:txBody>
      </p:sp>
      <p:pic>
        <p:nvPicPr>
          <p:cNvPr id="2050" name="Picture 2" descr="Support and advice for families with young carers | Barnardo's">
            <a:extLst>
              <a:ext uri="{FF2B5EF4-FFF2-40B4-BE49-F238E27FC236}">
                <a16:creationId xmlns:a16="http://schemas.microsoft.com/office/drawing/2014/main" id="{19F6391A-C776-0CCB-9191-226727C1EF7F}"/>
              </a:ext>
            </a:extLst>
          </p:cNvPr>
          <p:cNvPicPr>
            <a:picLocks noGrp="1" noChangeAspect="1" noChangeArrowheads="1"/>
          </p:cNvPicPr>
          <p:nvPr>
            <p:ph idx="10"/>
          </p:nvPr>
        </p:nvPicPr>
        <p:blipFill>
          <a:blip r:embed="rId3">
            <a:extLst>
              <a:ext uri="{28A0092B-C50C-407E-A947-70E740481C1C}">
                <a14:useLocalDpi xmlns:a14="http://schemas.microsoft.com/office/drawing/2010/main" val="0"/>
              </a:ext>
            </a:extLst>
          </a:blip>
          <a:srcRect/>
          <a:stretch>
            <a:fillRect/>
          </a:stretch>
        </p:blipFill>
        <p:spPr bwMode="auto">
          <a:xfrm>
            <a:off x="6283325" y="2378373"/>
            <a:ext cx="4664075" cy="26235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5704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21591-AC9C-640E-108C-CA6FF37ADF3D}"/>
              </a:ext>
            </a:extLst>
          </p:cNvPr>
          <p:cNvSpPr>
            <a:spLocks noGrp="1"/>
          </p:cNvSpPr>
          <p:nvPr>
            <p:ph type="title"/>
          </p:nvPr>
        </p:nvSpPr>
        <p:spPr/>
        <p:txBody>
          <a:bodyPr/>
          <a:lstStyle/>
          <a:p>
            <a:r>
              <a:rPr lang="en-IN" dirty="0"/>
              <a:t>Bowlby’s Attachment Theory</a:t>
            </a:r>
          </a:p>
        </p:txBody>
      </p:sp>
      <p:sp>
        <p:nvSpPr>
          <p:cNvPr id="3" name="Content Placeholder 2">
            <a:extLst>
              <a:ext uri="{FF2B5EF4-FFF2-40B4-BE49-F238E27FC236}">
                <a16:creationId xmlns:a16="http://schemas.microsoft.com/office/drawing/2014/main" id="{B4B04DFE-1B5A-A48E-20DF-D69FC608046D}"/>
              </a:ext>
            </a:extLst>
          </p:cNvPr>
          <p:cNvSpPr>
            <a:spLocks noGrp="1"/>
          </p:cNvSpPr>
          <p:nvPr>
            <p:ph idx="1"/>
          </p:nvPr>
        </p:nvSpPr>
        <p:spPr/>
        <p:txBody>
          <a:bodyPr>
            <a:normAutofit lnSpcReduction="10000"/>
          </a:bodyPr>
          <a:lstStyle/>
          <a:p>
            <a:pPr marL="342900" lvl="0" indent="-342900">
              <a:buFont typeface="Arial" panose="020B0604020202020204" pitchFamily="34" charset="0"/>
              <a:buChar char="•"/>
            </a:pPr>
            <a:r>
              <a:rPr lang="en-IN" dirty="0"/>
              <a:t>The term attachment describes a strong emotional connection that exists between the primary caregiver and the child.</a:t>
            </a:r>
          </a:p>
          <a:p>
            <a:pPr marL="342900" lvl="0" indent="-342900">
              <a:buFont typeface="Arial" panose="020B0604020202020204" pitchFamily="34" charset="0"/>
              <a:buChar char="•"/>
            </a:pPr>
            <a:r>
              <a:rPr lang="en-IN" dirty="0"/>
              <a:t>Early attachment life experiences influence future relationship and emotion development (</a:t>
            </a:r>
            <a:r>
              <a:rPr lang="en-IN" dirty="0" err="1"/>
              <a:t>Jethava</a:t>
            </a:r>
            <a:r>
              <a:rPr lang="en-IN" dirty="0"/>
              <a:t> </a:t>
            </a:r>
            <a:r>
              <a:rPr lang="en-IN" i="1" dirty="0"/>
              <a:t>et al.,</a:t>
            </a:r>
            <a:r>
              <a:rPr lang="en-IN" dirty="0"/>
              <a:t> 2022).</a:t>
            </a:r>
          </a:p>
          <a:p>
            <a:pPr marL="342900" lvl="0" indent="-342900">
              <a:buFont typeface="Arial" panose="020B0604020202020204" pitchFamily="34" charset="0"/>
              <a:buChar char="•"/>
            </a:pPr>
            <a:r>
              <a:rPr lang="en-IN" dirty="0"/>
              <a:t>The stability is achieved by secure attachments, and troubles might arise when the attachments are not secure.</a:t>
            </a:r>
          </a:p>
          <a:p>
            <a:pPr marL="342900" indent="-342900">
              <a:buFont typeface="Arial" panose="020B0604020202020204" pitchFamily="34" charset="0"/>
              <a:buChar char="•"/>
            </a:pPr>
            <a:endParaRPr lang="en-IN" dirty="0"/>
          </a:p>
        </p:txBody>
      </p:sp>
      <p:pic>
        <p:nvPicPr>
          <p:cNvPr id="3074" name="Picture 2" descr="Attachment theory as secure, preoccupied, dismissive, fearful outline diagram">
            <a:extLst>
              <a:ext uri="{FF2B5EF4-FFF2-40B4-BE49-F238E27FC236}">
                <a16:creationId xmlns:a16="http://schemas.microsoft.com/office/drawing/2014/main" id="{59CA721D-8742-7D57-02DB-CB0B76E05B5A}"/>
              </a:ext>
            </a:extLst>
          </p:cNvPr>
          <p:cNvPicPr>
            <a:picLocks noGrp="1" noChangeAspect="1" noChangeArrowheads="1"/>
          </p:cNvPicPr>
          <p:nvPr>
            <p:ph idx="10"/>
          </p:nvPr>
        </p:nvPicPr>
        <p:blipFill>
          <a:blip r:embed="rId3">
            <a:extLst>
              <a:ext uri="{28A0092B-C50C-407E-A947-70E740481C1C}">
                <a14:useLocalDpi xmlns:a14="http://schemas.microsoft.com/office/drawing/2010/main" val="0"/>
              </a:ext>
            </a:extLst>
          </a:blip>
          <a:srcRect/>
          <a:stretch>
            <a:fillRect/>
          </a:stretch>
        </p:blipFill>
        <p:spPr bwMode="auto">
          <a:xfrm>
            <a:off x="6949281" y="2024063"/>
            <a:ext cx="3332162" cy="3332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9355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04B35-E7EB-F40D-74FF-F793B6449045}"/>
              </a:ext>
            </a:extLst>
          </p:cNvPr>
          <p:cNvSpPr>
            <a:spLocks noGrp="1"/>
          </p:cNvSpPr>
          <p:nvPr>
            <p:ph type="title"/>
          </p:nvPr>
        </p:nvSpPr>
        <p:spPr/>
        <p:txBody>
          <a:bodyPr/>
          <a:lstStyle/>
          <a:p>
            <a:r>
              <a:rPr lang="en-IN" dirty="0"/>
              <a:t>Key Concepts of Bowlby</a:t>
            </a:r>
          </a:p>
        </p:txBody>
      </p:sp>
      <p:sp>
        <p:nvSpPr>
          <p:cNvPr id="3" name="Content Placeholder 2">
            <a:extLst>
              <a:ext uri="{FF2B5EF4-FFF2-40B4-BE49-F238E27FC236}">
                <a16:creationId xmlns:a16="http://schemas.microsoft.com/office/drawing/2014/main" id="{AEFC8777-BDDF-C7B8-05C3-FCA37D9BBCBB}"/>
              </a:ext>
            </a:extLst>
          </p:cNvPr>
          <p:cNvSpPr>
            <a:spLocks noGrp="1"/>
          </p:cNvSpPr>
          <p:nvPr>
            <p:ph idx="1"/>
          </p:nvPr>
        </p:nvSpPr>
        <p:spPr/>
        <p:txBody>
          <a:bodyPr/>
          <a:lstStyle/>
          <a:p>
            <a:pPr marL="342900" lvl="0" indent="-342900">
              <a:buFont typeface="Arial" panose="020B0604020202020204" pitchFamily="34" charset="0"/>
              <a:buChar char="•"/>
            </a:pPr>
            <a:r>
              <a:rPr lang="en-IN" dirty="0"/>
              <a:t>The internal working model is what determines how individuals perceive themselves and other people in relationships.</a:t>
            </a:r>
          </a:p>
          <a:p>
            <a:pPr marL="342900" lvl="0" indent="-342900">
              <a:buFont typeface="Arial" panose="020B0604020202020204" pitchFamily="34" charset="0"/>
              <a:buChar char="•"/>
            </a:pPr>
            <a:r>
              <a:rPr lang="en-IN" dirty="0"/>
              <a:t>Maternal deprivation implies that emotional development can suffer because of separation or loss (</a:t>
            </a:r>
            <a:r>
              <a:rPr lang="en-IN" dirty="0" err="1"/>
              <a:t>Mavrenkova</a:t>
            </a:r>
            <a:r>
              <a:rPr lang="en-IN" dirty="0"/>
              <a:t> </a:t>
            </a:r>
            <a:r>
              <a:rPr lang="en-IN" i="1" dirty="0"/>
              <a:t>et al.,</a:t>
            </a:r>
            <a:r>
              <a:rPr lang="en-IN" dirty="0"/>
              <a:t> 2023).</a:t>
            </a:r>
          </a:p>
          <a:p>
            <a:pPr marL="342900" lvl="0" indent="-342900">
              <a:buFont typeface="Arial" panose="020B0604020202020204" pitchFamily="34" charset="0"/>
              <a:buChar char="•"/>
            </a:pPr>
            <a:r>
              <a:rPr lang="en-IN" dirty="0"/>
              <a:t>Secure, avoidant, and ambivalent are the patterns of attachment.</a:t>
            </a:r>
          </a:p>
          <a:p>
            <a:pPr marL="342900" indent="-342900">
              <a:buFont typeface="Arial" panose="020B0604020202020204" pitchFamily="34" charset="0"/>
              <a:buChar char="•"/>
            </a:pPr>
            <a:endParaRPr lang="en-IN" dirty="0"/>
          </a:p>
        </p:txBody>
      </p:sp>
      <p:pic>
        <p:nvPicPr>
          <p:cNvPr id="4098" name="Picture 2" descr="Scheme four types of attachment in relationships. Psychology of relationships">
            <a:extLst>
              <a:ext uri="{FF2B5EF4-FFF2-40B4-BE49-F238E27FC236}">
                <a16:creationId xmlns:a16="http://schemas.microsoft.com/office/drawing/2014/main" id="{32B0903C-9423-8987-A288-1218BE463DF3}"/>
              </a:ext>
            </a:extLst>
          </p:cNvPr>
          <p:cNvPicPr>
            <a:picLocks noGrp="1" noChangeAspect="1" noChangeArrowheads="1"/>
          </p:cNvPicPr>
          <p:nvPr>
            <p:ph idx="10"/>
          </p:nvPr>
        </p:nvPicPr>
        <p:blipFill>
          <a:blip r:embed="rId3">
            <a:extLst>
              <a:ext uri="{28A0092B-C50C-407E-A947-70E740481C1C}">
                <a14:useLocalDpi xmlns:a14="http://schemas.microsoft.com/office/drawing/2010/main" val="0"/>
              </a:ext>
            </a:extLst>
          </a:blip>
          <a:srcRect/>
          <a:stretch>
            <a:fillRect/>
          </a:stretch>
        </p:blipFill>
        <p:spPr bwMode="auto">
          <a:xfrm>
            <a:off x="6949281" y="2024063"/>
            <a:ext cx="3332162" cy="3332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8192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EA311-BD77-013F-D380-1909916A0C45}"/>
              </a:ext>
            </a:extLst>
          </p:cNvPr>
          <p:cNvSpPr>
            <a:spLocks noGrp="1"/>
          </p:cNvSpPr>
          <p:nvPr>
            <p:ph type="title"/>
          </p:nvPr>
        </p:nvSpPr>
        <p:spPr/>
        <p:txBody>
          <a:bodyPr/>
          <a:lstStyle/>
          <a:p>
            <a:r>
              <a:rPr lang="en-IN" dirty="0"/>
              <a:t>Jenny’s Situation</a:t>
            </a:r>
          </a:p>
        </p:txBody>
      </p:sp>
      <p:sp>
        <p:nvSpPr>
          <p:cNvPr id="3" name="Content Placeholder 2">
            <a:extLst>
              <a:ext uri="{FF2B5EF4-FFF2-40B4-BE49-F238E27FC236}">
                <a16:creationId xmlns:a16="http://schemas.microsoft.com/office/drawing/2014/main" id="{90F7B1DF-13EF-5DB4-AAA5-F808E076ADDF}"/>
              </a:ext>
            </a:extLst>
          </p:cNvPr>
          <p:cNvSpPr>
            <a:spLocks noGrp="1"/>
          </p:cNvSpPr>
          <p:nvPr>
            <p:ph idx="1"/>
          </p:nvPr>
        </p:nvSpPr>
        <p:spPr/>
        <p:txBody>
          <a:bodyPr/>
          <a:lstStyle/>
          <a:p>
            <a:pPr marL="342900" lvl="0" indent="-342900">
              <a:buFont typeface="Arial" panose="020B0604020202020204" pitchFamily="34" charset="0"/>
              <a:buChar char="•"/>
            </a:pPr>
            <a:r>
              <a:rPr lang="en-IN" dirty="0"/>
              <a:t>Jenny has been a young carer for five years after the death of his father.</a:t>
            </a:r>
          </a:p>
          <a:p>
            <a:pPr marL="342900" lvl="0" indent="-342900">
              <a:buFont typeface="Arial" panose="020B0604020202020204" pitchFamily="34" charset="0"/>
              <a:buChar char="•"/>
            </a:pPr>
            <a:r>
              <a:rPr lang="en-IN" dirty="0"/>
              <a:t>She offers health support and emotional support to her mother having health challenges.</a:t>
            </a:r>
          </a:p>
          <a:p>
            <a:pPr marL="342900" lvl="0" indent="-342900">
              <a:buFont typeface="Arial" panose="020B0604020202020204" pitchFamily="34" charset="0"/>
              <a:buChar char="•"/>
            </a:pPr>
            <a:r>
              <a:rPr lang="en-IN" dirty="0"/>
              <a:t>Her role cuts across the normal adolescent lives of socialising and being independent.</a:t>
            </a:r>
          </a:p>
          <a:p>
            <a:pPr marL="342900" indent="-342900">
              <a:buFont typeface="Arial" panose="020B0604020202020204" pitchFamily="34" charset="0"/>
              <a:buChar char="•"/>
            </a:pPr>
            <a:endParaRPr lang="en-IN" dirty="0"/>
          </a:p>
        </p:txBody>
      </p:sp>
      <p:pic>
        <p:nvPicPr>
          <p:cNvPr id="5122" name="Picture 2" descr="How to help children and teens manage their stress">
            <a:extLst>
              <a:ext uri="{FF2B5EF4-FFF2-40B4-BE49-F238E27FC236}">
                <a16:creationId xmlns:a16="http://schemas.microsoft.com/office/drawing/2014/main" id="{57C294A0-65A1-27A8-9804-64058ADE7655}"/>
              </a:ext>
            </a:extLst>
          </p:cNvPr>
          <p:cNvPicPr>
            <a:picLocks noGrp="1" noChangeAspect="1" noChangeArrowheads="1"/>
          </p:cNvPicPr>
          <p:nvPr>
            <p:ph idx="10"/>
          </p:nvPr>
        </p:nvPicPr>
        <p:blipFill>
          <a:blip r:embed="rId3">
            <a:extLst>
              <a:ext uri="{28A0092B-C50C-407E-A947-70E740481C1C}">
                <a14:useLocalDpi xmlns:a14="http://schemas.microsoft.com/office/drawing/2010/main" val="0"/>
              </a:ext>
            </a:extLst>
          </a:blip>
          <a:srcRect/>
          <a:stretch>
            <a:fillRect/>
          </a:stretch>
        </p:blipFill>
        <p:spPr bwMode="auto">
          <a:xfrm>
            <a:off x="6283325" y="2492611"/>
            <a:ext cx="4664075" cy="2395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6111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22EC2-01E4-1814-A703-59E030848B17}"/>
              </a:ext>
            </a:extLst>
          </p:cNvPr>
          <p:cNvSpPr>
            <a:spLocks noGrp="1"/>
          </p:cNvSpPr>
          <p:nvPr>
            <p:ph type="title"/>
          </p:nvPr>
        </p:nvSpPr>
        <p:spPr/>
        <p:txBody>
          <a:bodyPr/>
          <a:lstStyle/>
          <a:p>
            <a:r>
              <a:rPr lang="en-IN" dirty="0"/>
              <a:t>Application to Jenny</a:t>
            </a:r>
          </a:p>
        </p:txBody>
      </p:sp>
      <p:sp>
        <p:nvSpPr>
          <p:cNvPr id="3" name="Content Placeholder 2">
            <a:extLst>
              <a:ext uri="{FF2B5EF4-FFF2-40B4-BE49-F238E27FC236}">
                <a16:creationId xmlns:a16="http://schemas.microsoft.com/office/drawing/2014/main" id="{5FEA51AF-94CB-3679-E3E4-050CE837FBE6}"/>
              </a:ext>
            </a:extLst>
          </p:cNvPr>
          <p:cNvSpPr>
            <a:spLocks noGrp="1"/>
          </p:cNvSpPr>
          <p:nvPr>
            <p:ph idx="1"/>
          </p:nvPr>
        </p:nvSpPr>
        <p:spPr/>
        <p:txBody>
          <a:bodyPr/>
          <a:lstStyle/>
          <a:p>
            <a:pPr marL="342900" lvl="0" indent="-342900">
              <a:buFont typeface="Arial" panose="020B0604020202020204" pitchFamily="34" charset="0"/>
              <a:buChar char="•"/>
            </a:pPr>
            <a:r>
              <a:rPr lang="en-IN" dirty="0"/>
              <a:t>Parental loss can interfere with the feeling of security and emotional equilibrium (Aguirre </a:t>
            </a:r>
            <a:r>
              <a:rPr lang="en-IN" i="1" dirty="0"/>
              <a:t>et al.,</a:t>
            </a:r>
            <a:r>
              <a:rPr lang="en-IN" dirty="0"/>
              <a:t> 2024).</a:t>
            </a:r>
          </a:p>
          <a:p>
            <a:pPr marL="342900" lvl="0" indent="-342900">
              <a:buFont typeface="Arial" panose="020B0604020202020204" pitchFamily="34" charset="0"/>
              <a:buChar char="•"/>
            </a:pPr>
            <a:r>
              <a:rPr lang="en-IN" dirty="0"/>
              <a:t>The reversal of roles can cause stress and emotional strain that goes against her age.</a:t>
            </a:r>
          </a:p>
          <a:p>
            <a:pPr marL="342900" lvl="0" indent="-342900">
              <a:buFont typeface="Arial" panose="020B0604020202020204" pitchFamily="34" charset="0"/>
              <a:buChar char="•"/>
            </a:pPr>
            <a:r>
              <a:rPr lang="en-IN" dirty="0"/>
              <a:t>More probable to develop insecure patterns of attachment.</a:t>
            </a:r>
          </a:p>
          <a:p>
            <a:pPr marL="342900" indent="-342900">
              <a:buFont typeface="Arial" panose="020B0604020202020204" pitchFamily="34" charset="0"/>
              <a:buChar char="•"/>
            </a:pPr>
            <a:endParaRPr lang="en-IN" dirty="0"/>
          </a:p>
        </p:txBody>
      </p:sp>
      <p:pic>
        <p:nvPicPr>
          <p:cNvPr id="6146" name="Picture 2" descr="Coping Skills For Teens: How To Handle Difficult Emotions">
            <a:extLst>
              <a:ext uri="{FF2B5EF4-FFF2-40B4-BE49-F238E27FC236}">
                <a16:creationId xmlns:a16="http://schemas.microsoft.com/office/drawing/2014/main" id="{E013C43E-2C8B-C984-E755-37444DF39321}"/>
              </a:ext>
            </a:extLst>
          </p:cNvPr>
          <p:cNvPicPr>
            <a:picLocks noGrp="1" noChangeAspect="1" noChangeArrowheads="1"/>
          </p:cNvPicPr>
          <p:nvPr>
            <p:ph idx="10"/>
          </p:nvPr>
        </p:nvPicPr>
        <p:blipFill>
          <a:blip r:embed="rId3">
            <a:extLst>
              <a:ext uri="{28A0092B-C50C-407E-A947-70E740481C1C}">
                <a14:useLocalDpi xmlns:a14="http://schemas.microsoft.com/office/drawing/2010/main" val="0"/>
              </a:ext>
            </a:extLst>
          </a:blip>
          <a:srcRect/>
          <a:stretch>
            <a:fillRect/>
          </a:stretch>
        </p:blipFill>
        <p:spPr bwMode="auto">
          <a:xfrm>
            <a:off x="6362964" y="2024063"/>
            <a:ext cx="4504796" cy="3332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9751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5A639-1634-565B-48E2-A90E9A0D3159}"/>
              </a:ext>
            </a:extLst>
          </p:cNvPr>
          <p:cNvSpPr>
            <a:spLocks noGrp="1"/>
          </p:cNvSpPr>
          <p:nvPr>
            <p:ph type="title"/>
          </p:nvPr>
        </p:nvSpPr>
        <p:spPr/>
        <p:txBody>
          <a:bodyPr/>
          <a:lstStyle/>
          <a:p>
            <a:r>
              <a:rPr lang="en-IN" dirty="0"/>
              <a:t>Impact on Emotional Development</a:t>
            </a:r>
          </a:p>
        </p:txBody>
      </p:sp>
      <p:sp>
        <p:nvSpPr>
          <p:cNvPr id="3" name="Content Placeholder 2">
            <a:extLst>
              <a:ext uri="{FF2B5EF4-FFF2-40B4-BE49-F238E27FC236}">
                <a16:creationId xmlns:a16="http://schemas.microsoft.com/office/drawing/2014/main" id="{BA4003B8-67B2-8FC8-44DE-8E7A17ECFC5E}"/>
              </a:ext>
            </a:extLst>
          </p:cNvPr>
          <p:cNvSpPr>
            <a:spLocks noGrp="1"/>
          </p:cNvSpPr>
          <p:nvPr>
            <p:ph idx="1"/>
          </p:nvPr>
        </p:nvSpPr>
        <p:spPr/>
        <p:txBody>
          <a:bodyPr/>
          <a:lstStyle/>
          <a:p>
            <a:pPr marL="342900" lvl="0" indent="-342900">
              <a:buFont typeface="Arial" panose="020B0604020202020204" pitchFamily="34" charset="0"/>
              <a:buChar char="•"/>
            </a:pPr>
            <a:r>
              <a:rPr lang="en-IN" dirty="0"/>
              <a:t>Higher rates of stress, anxiety and emotional fatigue as a result of taking care of people (Soh </a:t>
            </a:r>
            <a:r>
              <a:rPr lang="en-IN" i="1" dirty="0"/>
              <a:t>et al.,</a:t>
            </a:r>
            <a:r>
              <a:rPr lang="en-IN" dirty="0"/>
              <a:t> 2025).</a:t>
            </a:r>
          </a:p>
          <a:p>
            <a:pPr marL="342900" lvl="0" indent="-342900">
              <a:buFont typeface="Arial" panose="020B0604020202020204" pitchFamily="34" charset="0"/>
              <a:buChar char="•"/>
            </a:pPr>
            <a:r>
              <a:rPr lang="en-IN" dirty="0"/>
              <a:t>The potential instances of loneliness or emotional support deficiency.</a:t>
            </a:r>
          </a:p>
          <a:p>
            <a:pPr marL="342900" lvl="0" indent="-342900">
              <a:buFont typeface="Arial" panose="020B0604020202020204" pitchFamily="34" charset="0"/>
              <a:buChar char="•"/>
            </a:pPr>
            <a:r>
              <a:rPr lang="en-IN" dirty="0"/>
              <a:t>Problem with emotions and pressure coping.</a:t>
            </a:r>
          </a:p>
          <a:p>
            <a:pPr marL="342900" indent="-342900">
              <a:buFont typeface="Arial" panose="020B0604020202020204" pitchFamily="34" charset="0"/>
              <a:buChar char="•"/>
            </a:pPr>
            <a:endParaRPr lang="en-IN" dirty="0"/>
          </a:p>
        </p:txBody>
      </p:sp>
      <p:pic>
        <p:nvPicPr>
          <p:cNvPr id="7170" name="Picture 2" descr="Dynamics of loneliness in young people. | Download Scientific Diagram">
            <a:extLst>
              <a:ext uri="{FF2B5EF4-FFF2-40B4-BE49-F238E27FC236}">
                <a16:creationId xmlns:a16="http://schemas.microsoft.com/office/drawing/2014/main" id="{9F5C7B8C-2DA4-3C86-8348-9681D8EEA5CD}"/>
              </a:ext>
            </a:extLst>
          </p:cNvPr>
          <p:cNvPicPr>
            <a:picLocks noGrp="1" noChangeAspect="1" noChangeArrowheads="1"/>
          </p:cNvPicPr>
          <p:nvPr>
            <p:ph idx="10"/>
          </p:nvPr>
        </p:nvPicPr>
        <p:blipFill>
          <a:blip r:embed="rId3">
            <a:extLst>
              <a:ext uri="{28A0092B-C50C-407E-A947-70E740481C1C}">
                <a14:useLocalDpi xmlns:a14="http://schemas.microsoft.com/office/drawing/2010/main" val="0"/>
              </a:ext>
            </a:extLst>
          </a:blip>
          <a:srcRect/>
          <a:stretch>
            <a:fillRect/>
          </a:stretch>
        </p:blipFill>
        <p:spPr bwMode="auto">
          <a:xfrm>
            <a:off x="6283325" y="2164717"/>
            <a:ext cx="4664075" cy="3050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07501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4FC35-2B51-AFAB-0ACF-6F7753E790C6}"/>
              </a:ext>
            </a:extLst>
          </p:cNvPr>
          <p:cNvSpPr>
            <a:spLocks noGrp="1"/>
          </p:cNvSpPr>
          <p:nvPr>
            <p:ph type="title"/>
          </p:nvPr>
        </p:nvSpPr>
        <p:spPr/>
        <p:txBody>
          <a:bodyPr/>
          <a:lstStyle/>
          <a:p>
            <a:r>
              <a:rPr lang="en-IN" dirty="0"/>
              <a:t>Impact on Social and Educational</a:t>
            </a:r>
          </a:p>
        </p:txBody>
      </p:sp>
      <p:sp>
        <p:nvSpPr>
          <p:cNvPr id="3" name="Content Placeholder 2">
            <a:extLst>
              <a:ext uri="{FF2B5EF4-FFF2-40B4-BE49-F238E27FC236}">
                <a16:creationId xmlns:a16="http://schemas.microsoft.com/office/drawing/2014/main" id="{93A72367-C569-970B-0279-0DE58F3B8208}"/>
              </a:ext>
            </a:extLst>
          </p:cNvPr>
          <p:cNvSpPr>
            <a:spLocks noGrp="1"/>
          </p:cNvSpPr>
          <p:nvPr>
            <p:ph idx="1"/>
          </p:nvPr>
        </p:nvSpPr>
        <p:spPr/>
        <p:txBody>
          <a:bodyPr/>
          <a:lstStyle/>
          <a:p>
            <a:pPr marL="342900" lvl="0" indent="-342900">
              <a:buFont typeface="Arial" panose="020B0604020202020204" pitchFamily="34" charset="0"/>
              <a:buChar char="•"/>
            </a:pPr>
            <a:r>
              <a:rPr lang="en-IN" dirty="0"/>
              <a:t>A shortage of time in the case of friendships can cause social isolation.</a:t>
            </a:r>
          </a:p>
          <a:p>
            <a:pPr marL="342900" lvl="0" indent="-342900">
              <a:buFont typeface="Arial" panose="020B0604020202020204" pitchFamily="34" charset="0"/>
              <a:buChar char="•"/>
            </a:pPr>
            <a:r>
              <a:rPr lang="en-IN" dirty="0"/>
              <a:t>What is involved is less participation in school activities and involvement among peers (O’Donnell </a:t>
            </a:r>
            <a:r>
              <a:rPr lang="en-IN" i="1" dirty="0"/>
              <a:t>et al.,</a:t>
            </a:r>
            <a:r>
              <a:rPr lang="en-IN" dirty="0"/>
              <a:t> 2023).</a:t>
            </a:r>
          </a:p>
          <a:p>
            <a:pPr marL="342900" lvl="0" indent="-342900">
              <a:buFont typeface="Arial" panose="020B0604020202020204" pitchFamily="34" charset="0"/>
              <a:buChar char="•"/>
            </a:pPr>
            <a:r>
              <a:rPr lang="en-IN" dirty="0"/>
              <a:t>Stress and obligations may lower academic performance.</a:t>
            </a:r>
          </a:p>
          <a:p>
            <a:pPr marL="342900" indent="-342900">
              <a:buFont typeface="Arial" panose="020B0604020202020204" pitchFamily="34" charset="0"/>
              <a:buChar char="•"/>
            </a:pPr>
            <a:endParaRPr lang="en-IN" dirty="0"/>
          </a:p>
        </p:txBody>
      </p:sp>
      <p:pic>
        <p:nvPicPr>
          <p:cNvPr id="8194" name="Picture 2" descr="Stressed student feeling overwhelmed by studying at home">
            <a:extLst>
              <a:ext uri="{FF2B5EF4-FFF2-40B4-BE49-F238E27FC236}">
                <a16:creationId xmlns:a16="http://schemas.microsoft.com/office/drawing/2014/main" id="{6F7CB5C2-4EDF-5253-CC7A-6D264E75EB3A}"/>
              </a:ext>
            </a:extLst>
          </p:cNvPr>
          <p:cNvPicPr>
            <a:picLocks noGrp="1" noChangeAspect="1" noChangeArrowheads="1"/>
          </p:cNvPicPr>
          <p:nvPr>
            <p:ph idx="10"/>
          </p:nvPr>
        </p:nvPicPr>
        <p:blipFill>
          <a:blip r:embed="rId3">
            <a:extLst>
              <a:ext uri="{28A0092B-C50C-407E-A947-70E740481C1C}">
                <a14:useLocalDpi xmlns:a14="http://schemas.microsoft.com/office/drawing/2010/main" val="0"/>
              </a:ext>
            </a:extLst>
          </a:blip>
          <a:srcRect/>
          <a:stretch>
            <a:fillRect/>
          </a:stretch>
        </p:blipFill>
        <p:spPr bwMode="auto">
          <a:xfrm>
            <a:off x="6283325" y="2135832"/>
            <a:ext cx="4664075" cy="3108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8968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26740-051A-07C9-6BC7-F4E3668D2EAE}"/>
              </a:ext>
            </a:extLst>
          </p:cNvPr>
          <p:cNvSpPr>
            <a:spLocks noGrp="1"/>
          </p:cNvSpPr>
          <p:nvPr>
            <p:ph type="title"/>
          </p:nvPr>
        </p:nvSpPr>
        <p:spPr/>
        <p:txBody>
          <a:bodyPr/>
          <a:lstStyle/>
          <a:p>
            <a:r>
              <a:rPr lang="en-IN" dirty="0"/>
              <a:t>Support Strategies</a:t>
            </a:r>
          </a:p>
        </p:txBody>
      </p:sp>
      <p:sp>
        <p:nvSpPr>
          <p:cNvPr id="3" name="Content Placeholder 2">
            <a:extLst>
              <a:ext uri="{FF2B5EF4-FFF2-40B4-BE49-F238E27FC236}">
                <a16:creationId xmlns:a16="http://schemas.microsoft.com/office/drawing/2014/main" id="{2B617399-8C98-9ABF-4A9B-AAFA4C0D1E33}"/>
              </a:ext>
            </a:extLst>
          </p:cNvPr>
          <p:cNvSpPr>
            <a:spLocks noGrp="1"/>
          </p:cNvSpPr>
          <p:nvPr>
            <p:ph idx="1"/>
          </p:nvPr>
        </p:nvSpPr>
        <p:spPr/>
        <p:txBody>
          <a:bodyPr/>
          <a:lstStyle/>
          <a:p>
            <a:pPr marL="342900" lvl="0" indent="-342900">
              <a:buFont typeface="Arial" panose="020B0604020202020204" pitchFamily="34" charset="0"/>
              <a:buChar char="•"/>
            </a:pPr>
            <a:r>
              <a:rPr lang="en-IN" dirty="0"/>
              <a:t>Receiving counselling services to help them feel better.</a:t>
            </a:r>
          </a:p>
          <a:p>
            <a:pPr marL="342900" lvl="0" indent="-342900">
              <a:buFont typeface="Arial" panose="020B0604020202020204" pitchFamily="34" charset="0"/>
              <a:buChar char="•"/>
            </a:pPr>
            <a:r>
              <a:rPr lang="en-IN" dirty="0"/>
              <a:t>School encouragement, like accommodating deadlines and teacher instructions.</a:t>
            </a:r>
          </a:p>
          <a:p>
            <a:pPr marL="342900" lvl="0" indent="-342900">
              <a:buFont typeface="Arial" panose="020B0604020202020204" pitchFamily="34" charset="0"/>
              <a:buChar char="•"/>
            </a:pPr>
            <a:r>
              <a:rPr lang="en-IN" dirty="0"/>
              <a:t>Participation in carers groups to lessen the isolation (</a:t>
            </a:r>
            <a:r>
              <a:rPr lang="en-IN" dirty="0" err="1"/>
              <a:t>Autschbach</a:t>
            </a:r>
            <a:r>
              <a:rPr lang="en-IN" dirty="0"/>
              <a:t>, Hagedorn and Halek, 2024).</a:t>
            </a:r>
          </a:p>
          <a:p>
            <a:pPr marL="342900" indent="-342900">
              <a:buFont typeface="Arial" panose="020B0604020202020204" pitchFamily="34" charset="0"/>
              <a:buChar char="•"/>
            </a:pPr>
            <a:endParaRPr lang="en-IN" dirty="0"/>
          </a:p>
        </p:txBody>
      </p:sp>
      <p:pic>
        <p:nvPicPr>
          <p:cNvPr id="9218" name="Picture 2" descr="Adolescents &amp; Teens in Therapy: What to Consider | Louis Laves-Webb">
            <a:extLst>
              <a:ext uri="{FF2B5EF4-FFF2-40B4-BE49-F238E27FC236}">
                <a16:creationId xmlns:a16="http://schemas.microsoft.com/office/drawing/2014/main" id="{F6D80AD4-75D5-B01C-18F7-6221AF9D2EC9}"/>
              </a:ext>
            </a:extLst>
          </p:cNvPr>
          <p:cNvPicPr>
            <a:picLocks noGrp="1" noChangeAspect="1" noChangeArrowheads="1"/>
          </p:cNvPicPr>
          <p:nvPr>
            <p:ph idx="10"/>
          </p:nvPr>
        </p:nvPicPr>
        <p:blipFill>
          <a:blip r:embed="rId3">
            <a:extLst>
              <a:ext uri="{28A0092B-C50C-407E-A947-70E740481C1C}">
                <a14:useLocalDpi xmlns:a14="http://schemas.microsoft.com/office/drawing/2010/main" val="0"/>
              </a:ext>
            </a:extLst>
          </a:blip>
          <a:srcRect/>
          <a:stretch>
            <a:fillRect/>
          </a:stretch>
        </p:blipFill>
        <p:spPr bwMode="auto">
          <a:xfrm>
            <a:off x="6283325" y="2135452"/>
            <a:ext cx="4664075" cy="31093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6299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5CC5-353E-CE24-2873-CE312CB55F56}"/>
              </a:ext>
            </a:extLst>
          </p:cNvPr>
          <p:cNvSpPr>
            <a:spLocks noGrp="1"/>
          </p:cNvSpPr>
          <p:nvPr>
            <p:ph type="title"/>
          </p:nvPr>
        </p:nvSpPr>
        <p:spPr/>
        <p:txBody>
          <a:bodyPr/>
          <a:lstStyle/>
          <a:p>
            <a:r>
              <a:rPr lang="en-IN" dirty="0"/>
              <a:t>Nature vs Nurture</a:t>
            </a:r>
          </a:p>
        </p:txBody>
      </p:sp>
      <p:sp>
        <p:nvSpPr>
          <p:cNvPr id="3" name="Content Placeholder 2">
            <a:extLst>
              <a:ext uri="{FF2B5EF4-FFF2-40B4-BE49-F238E27FC236}">
                <a16:creationId xmlns:a16="http://schemas.microsoft.com/office/drawing/2014/main" id="{BC493F45-AE2D-1557-A419-5843A0C32C7D}"/>
              </a:ext>
            </a:extLst>
          </p:cNvPr>
          <p:cNvSpPr>
            <a:spLocks noGrp="1"/>
          </p:cNvSpPr>
          <p:nvPr>
            <p:ph idx="1"/>
          </p:nvPr>
        </p:nvSpPr>
        <p:spPr/>
        <p:txBody>
          <a:bodyPr/>
          <a:lstStyle/>
          <a:p>
            <a:pPr marL="342900" lvl="0" indent="-342900">
              <a:buFont typeface="Arial" panose="020B0604020202020204" pitchFamily="34" charset="0"/>
              <a:buChar char="•"/>
            </a:pPr>
            <a:r>
              <a:rPr lang="en-IN" dirty="0"/>
              <a:t>Emotional reactions depend on biological issues, such as a stress response.</a:t>
            </a:r>
          </a:p>
          <a:p>
            <a:pPr marL="342900" lvl="0" indent="-342900">
              <a:buFont typeface="Arial" panose="020B0604020202020204" pitchFamily="34" charset="0"/>
              <a:buChar char="•"/>
            </a:pPr>
            <a:r>
              <a:rPr lang="en-IN" dirty="0"/>
              <a:t>The environmental factors comprise the role of caregiving and the family situation (Torres-Soto, Corral-Verdugo and Corral-Frías, 2022).</a:t>
            </a:r>
          </a:p>
          <a:p>
            <a:pPr marL="342900" lvl="0" indent="-342900">
              <a:buFont typeface="Arial" panose="020B0604020202020204" pitchFamily="34" charset="0"/>
              <a:buChar char="•"/>
            </a:pPr>
            <a:r>
              <a:rPr lang="en-IN" dirty="0"/>
              <a:t>The experience of the two impacts psychological growth in Jenny.</a:t>
            </a:r>
          </a:p>
          <a:p>
            <a:pPr marL="342900" indent="-342900">
              <a:buFont typeface="Arial" panose="020B0604020202020204" pitchFamily="34" charset="0"/>
              <a:buChar char="•"/>
            </a:pPr>
            <a:endParaRPr lang="en-IN" dirty="0"/>
          </a:p>
        </p:txBody>
      </p:sp>
      <p:pic>
        <p:nvPicPr>
          <p:cNvPr id="10242" name="Picture 2" descr="Nurture might be nature: cautionary tales and proposed solutions | npj  Science of Learning">
            <a:extLst>
              <a:ext uri="{FF2B5EF4-FFF2-40B4-BE49-F238E27FC236}">
                <a16:creationId xmlns:a16="http://schemas.microsoft.com/office/drawing/2014/main" id="{3C7FFCF3-148E-DA9F-AB0D-462D56E14E74}"/>
              </a:ext>
            </a:extLst>
          </p:cNvPr>
          <p:cNvPicPr>
            <a:picLocks noGrp="1" noChangeAspect="1" noChangeArrowheads="1"/>
          </p:cNvPicPr>
          <p:nvPr>
            <p:ph idx="10"/>
          </p:nvPr>
        </p:nvPicPr>
        <p:blipFill>
          <a:blip r:embed="rId3">
            <a:extLst>
              <a:ext uri="{28A0092B-C50C-407E-A947-70E740481C1C}">
                <a14:useLocalDpi xmlns:a14="http://schemas.microsoft.com/office/drawing/2010/main" val="0"/>
              </a:ext>
            </a:extLst>
          </a:blip>
          <a:srcRect/>
          <a:stretch>
            <a:fillRect/>
          </a:stretch>
        </p:blipFill>
        <p:spPr bwMode="auto">
          <a:xfrm>
            <a:off x="6458623" y="2024063"/>
            <a:ext cx="4313478" cy="3332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4189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71324-B105-2B46-0F80-639BFF3248E3}"/>
              </a:ext>
            </a:extLst>
          </p:cNvPr>
          <p:cNvSpPr>
            <a:spLocks noGrp="1"/>
          </p:cNvSpPr>
          <p:nvPr>
            <p:ph type="title"/>
          </p:nvPr>
        </p:nvSpPr>
        <p:spPr/>
        <p:txBody>
          <a:bodyPr/>
          <a:lstStyle/>
          <a:p>
            <a:r>
              <a:rPr lang="en-IN" dirty="0"/>
              <a:t>Conclusion</a:t>
            </a:r>
          </a:p>
        </p:txBody>
      </p:sp>
      <p:sp>
        <p:nvSpPr>
          <p:cNvPr id="3" name="Content Placeholder 2">
            <a:extLst>
              <a:ext uri="{FF2B5EF4-FFF2-40B4-BE49-F238E27FC236}">
                <a16:creationId xmlns:a16="http://schemas.microsoft.com/office/drawing/2014/main" id="{527CD0F1-1F36-2CE4-72CD-73B99FE31608}"/>
              </a:ext>
            </a:extLst>
          </p:cNvPr>
          <p:cNvSpPr>
            <a:spLocks noGrp="1"/>
          </p:cNvSpPr>
          <p:nvPr>
            <p:ph idx="1"/>
          </p:nvPr>
        </p:nvSpPr>
        <p:spPr/>
        <p:txBody>
          <a:bodyPr/>
          <a:lstStyle/>
          <a:p>
            <a:pPr marL="342900" lvl="0" indent="-342900">
              <a:buFont typeface="Arial" panose="020B0604020202020204" pitchFamily="34" charset="0"/>
              <a:buChar char="•"/>
            </a:pPr>
            <a:r>
              <a:rPr lang="en-IN" dirty="0"/>
              <a:t>The theory developed by Bowlby can be used to understand the emotional and social issues of Jenny.</a:t>
            </a:r>
          </a:p>
          <a:p>
            <a:pPr marL="342900" lvl="0" indent="-342900">
              <a:buFont typeface="Arial" panose="020B0604020202020204" pitchFamily="34" charset="0"/>
              <a:buChar char="•"/>
            </a:pPr>
            <a:r>
              <a:rPr lang="en-IN" dirty="0"/>
              <a:t>Her caregiving role is a great influence on her development and well-being.</a:t>
            </a:r>
          </a:p>
          <a:p>
            <a:pPr marL="342900" lvl="0" indent="-342900">
              <a:buFont typeface="Arial" panose="020B0604020202020204" pitchFamily="34" charset="0"/>
              <a:buChar char="•"/>
            </a:pPr>
            <a:r>
              <a:rPr lang="en-IN" dirty="0"/>
              <a:t>Proper support will enhance the results and resilience.</a:t>
            </a:r>
          </a:p>
          <a:p>
            <a:pPr marL="342900" indent="-342900">
              <a:buFont typeface="Arial" panose="020B0604020202020204" pitchFamily="34" charset="0"/>
              <a:buChar char="•"/>
            </a:pPr>
            <a:endParaRPr lang="en-IN" dirty="0"/>
          </a:p>
        </p:txBody>
      </p:sp>
      <p:pic>
        <p:nvPicPr>
          <p:cNvPr id="11268" name="Picture 4" descr="What is the process of personal growth? Introducing the Personal Growth  Process Model - ScienceDirect">
            <a:extLst>
              <a:ext uri="{FF2B5EF4-FFF2-40B4-BE49-F238E27FC236}">
                <a16:creationId xmlns:a16="http://schemas.microsoft.com/office/drawing/2014/main" id="{7BA338FE-F8BD-E865-8CE2-581A105C8DBF}"/>
              </a:ext>
            </a:extLst>
          </p:cNvPr>
          <p:cNvPicPr>
            <a:picLocks noGrp="1" noChangeAspect="1" noChangeArrowheads="1"/>
          </p:cNvPicPr>
          <p:nvPr>
            <p:ph idx="10"/>
          </p:nvPr>
        </p:nvPicPr>
        <p:blipFill>
          <a:blip r:embed="rId3">
            <a:extLst>
              <a:ext uri="{28A0092B-C50C-407E-A947-70E740481C1C}">
                <a14:useLocalDpi xmlns:a14="http://schemas.microsoft.com/office/drawing/2010/main" val="0"/>
              </a:ext>
            </a:extLst>
          </a:blip>
          <a:srcRect/>
          <a:stretch>
            <a:fillRect/>
          </a:stretch>
        </p:blipFill>
        <p:spPr bwMode="auto">
          <a:xfrm>
            <a:off x="7041461" y="2116243"/>
            <a:ext cx="3147802" cy="31478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9872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85390F-8C1F-BC15-CCF9-9244627FE77D}"/>
              </a:ext>
            </a:extLst>
          </p:cNvPr>
          <p:cNvSpPr>
            <a:spLocks noGrp="1"/>
          </p:cNvSpPr>
          <p:nvPr>
            <p:ph type="title"/>
          </p:nvPr>
        </p:nvSpPr>
        <p:spPr/>
        <p:txBody>
          <a:bodyPr/>
          <a:lstStyle/>
          <a:p>
            <a:r>
              <a:rPr lang="en-IN" dirty="0"/>
              <a:t>References</a:t>
            </a:r>
          </a:p>
        </p:txBody>
      </p:sp>
      <p:sp>
        <p:nvSpPr>
          <p:cNvPr id="6" name="Content Placeholder 5">
            <a:extLst>
              <a:ext uri="{FF2B5EF4-FFF2-40B4-BE49-F238E27FC236}">
                <a16:creationId xmlns:a16="http://schemas.microsoft.com/office/drawing/2014/main" id="{C403013D-0962-E0BD-6429-16C556FA6640}"/>
              </a:ext>
            </a:extLst>
          </p:cNvPr>
          <p:cNvSpPr>
            <a:spLocks noGrp="1"/>
          </p:cNvSpPr>
          <p:nvPr>
            <p:ph idx="1"/>
          </p:nvPr>
        </p:nvSpPr>
        <p:spPr>
          <a:xfrm>
            <a:off x="1158865" y="2017467"/>
            <a:ext cx="9779182" cy="4450240"/>
          </a:xfrm>
        </p:spPr>
        <p:txBody>
          <a:bodyPr>
            <a:normAutofit fontScale="55000" lnSpcReduction="20000"/>
          </a:bodyPr>
          <a:lstStyle/>
          <a:p>
            <a:pPr marL="457200" indent="-457200">
              <a:buFont typeface="Arial" panose="020B0604020202020204" pitchFamily="34" charset="0"/>
              <a:buChar char="•"/>
            </a:pPr>
            <a:r>
              <a:rPr lang="en-IN" dirty="0"/>
              <a:t>Aguirre, L.V.C., Jaramillo, A.K., Victoria, T.E.S. and Carvajal, A.B. (2024) “Mental health consequences of parental death and its prevalence in children: A systematic literature review,” </a:t>
            </a:r>
            <a:r>
              <a:rPr lang="en-IN" i="1" dirty="0" err="1"/>
              <a:t>Heliyon</a:t>
            </a:r>
            <a:r>
              <a:rPr lang="en-IN" dirty="0"/>
              <a:t>, 10(2), p. e24999. Available at: </a:t>
            </a:r>
            <a:r>
              <a:rPr lang="en-IN" u="sng" dirty="0">
                <a:hlinkClick r:id="rId3"/>
              </a:rPr>
              <a:t>https://doi.org/10.1016/j.heliyon.2024.e24999</a:t>
            </a:r>
            <a:r>
              <a:rPr lang="en-IN" dirty="0"/>
              <a:t>. </a:t>
            </a:r>
          </a:p>
          <a:p>
            <a:pPr marL="457200" indent="-457200">
              <a:buFont typeface="Arial" panose="020B0604020202020204" pitchFamily="34" charset="0"/>
              <a:buChar char="•"/>
            </a:pPr>
            <a:r>
              <a:rPr lang="en-IN" dirty="0" err="1"/>
              <a:t>Autschbach</a:t>
            </a:r>
            <a:r>
              <a:rPr lang="en-IN" dirty="0"/>
              <a:t>, D., Hagedorn, A. and Halek, M. (2024) “Addressing loneliness and social isolation through the involvement of primary and secondary informal caregivers in nursing homes: a scoping review,” </a:t>
            </a:r>
            <a:r>
              <a:rPr lang="en-IN" i="1" dirty="0"/>
              <a:t>BMC Geriatrics</a:t>
            </a:r>
            <a:r>
              <a:rPr lang="en-IN" dirty="0"/>
              <a:t>, 24(1), p. 552. Available at: </a:t>
            </a:r>
            <a:r>
              <a:rPr lang="en-IN" u="sng" dirty="0">
                <a:hlinkClick r:id="rId4"/>
              </a:rPr>
              <a:t>https://doi.org/10.1186/s12877-024-05156-1</a:t>
            </a:r>
            <a:r>
              <a:rPr lang="en-IN" dirty="0"/>
              <a:t>. </a:t>
            </a:r>
          </a:p>
          <a:p>
            <a:pPr marL="457200" indent="-457200">
              <a:buFont typeface="Arial" panose="020B0604020202020204" pitchFamily="34" charset="0"/>
              <a:buChar char="•"/>
            </a:pPr>
            <a:r>
              <a:rPr lang="en-IN" dirty="0" err="1"/>
              <a:t>Jethava</a:t>
            </a:r>
            <a:r>
              <a:rPr lang="en-IN" dirty="0"/>
              <a:t>, V., Kadish, J., </a:t>
            </a:r>
            <a:r>
              <a:rPr lang="en-IN" dirty="0" err="1"/>
              <a:t>Kakonge</a:t>
            </a:r>
            <a:r>
              <a:rPr lang="en-IN" dirty="0"/>
              <a:t>, L. and Wiseman-Hakes, C. (2022) “Early attachment and the Development of Social Communication: A Neuropsychological approach,” </a:t>
            </a:r>
            <a:r>
              <a:rPr lang="en-IN" i="1" dirty="0"/>
              <a:t>Frontiers in Psychiatry</a:t>
            </a:r>
            <a:r>
              <a:rPr lang="en-IN" dirty="0"/>
              <a:t>, 13, p. 838950. Available at: </a:t>
            </a:r>
            <a:r>
              <a:rPr lang="en-IN" u="sng" dirty="0">
                <a:hlinkClick r:id="rId5"/>
              </a:rPr>
              <a:t>https://doi.org/10.3389/fpsyt.2022.838950</a:t>
            </a:r>
            <a:r>
              <a:rPr lang="en-IN" dirty="0"/>
              <a:t>. </a:t>
            </a:r>
          </a:p>
          <a:p>
            <a:pPr marL="457200" indent="-457200">
              <a:buFont typeface="Arial" panose="020B0604020202020204" pitchFamily="34" charset="0"/>
              <a:buChar char="•"/>
            </a:pPr>
            <a:r>
              <a:rPr lang="en-IN" dirty="0" err="1"/>
              <a:t>Mavrenkova</a:t>
            </a:r>
            <a:r>
              <a:rPr lang="en-IN" dirty="0"/>
              <a:t>, P.V., </a:t>
            </a:r>
            <a:r>
              <a:rPr lang="en-IN" dirty="0" err="1"/>
              <a:t>Khlebnikova</a:t>
            </a:r>
            <a:r>
              <a:rPr lang="en-IN" dirty="0"/>
              <a:t>, N.N., </a:t>
            </a:r>
            <a:r>
              <a:rPr lang="en-IN" dirty="0" err="1"/>
              <a:t>Alchinova</a:t>
            </a:r>
            <a:r>
              <a:rPr lang="en-IN" dirty="0"/>
              <a:t>, I.B., </a:t>
            </a:r>
            <a:r>
              <a:rPr lang="en-IN" dirty="0" err="1"/>
              <a:t>Demorzhi</a:t>
            </a:r>
            <a:r>
              <a:rPr lang="en-IN" dirty="0"/>
              <a:t>, M.S., </a:t>
            </a:r>
            <a:r>
              <a:rPr lang="en-IN" dirty="0" err="1"/>
              <a:t>Shoibonov</a:t>
            </a:r>
            <a:r>
              <a:rPr lang="en-IN" dirty="0"/>
              <a:t>, B.B. and </a:t>
            </a:r>
            <a:r>
              <a:rPr lang="en-IN" dirty="0" err="1"/>
              <a:t>Karganov</a:t>
            </a:r>
            <a:r>
              <a:rPr lang="en-IN" dirty="0"/>
              <a:t>, </a:t>
            </a:r>
            <a:r>
              <a:rPr lang="en-IN" dirty="0" err="1"/>
              <a:t>M.Yu</a:t>
            </a:r>
            <a:r>
              <a:rPr lang="en-IN" dirty="0"/>
              <a:t>. (2023) “Effects of maternal separation and subsequent stress on </a:t>
            </a:r>
            <a:r>
              <a:rPr lang="en-IN" dirty="0" err="1"/>
              <a:t>behaviors</a:t>
            </a:r>
            <a:r>
              <a:rPr lang="en-IN" dirty="0"/>
              <a:t> and brain monoamines in rats,” </a:t>
            </a:r>
            <a:r>
              <a:rPr lang="en-IN" i="1" dirty="0"/>
              <a:t>Brain Sciences</a:t>
            </a:r>
            <a:r>
              <a:rPr lang="en-IN" dirty="0"/>
              <a:t>, 13(6), p. 956. Available at: </a:t>
            </a:r>
            <a:r>
              <a:rPr lang="en-IN" u="sng" dirty="0">
                <a:hlinkClick r:id="rId6"/>
              </a:rPr>
              <a:t>https://doi.org/10.3390/brainsci13060956</a:t>
            </a:r>
            <a:r>
              <a:rPr lang="en-IN" dirty="0"/>
              <a:t>. </a:t>
            </a:r>
          </a:p>
          <a:p>
            <a:pPr marL="457200" indent="-457200">
              <a:buFont typeface="Arial" panose="020B0604020202020204" pitchFamily="34" charset="0"/>
              <a:buChar char="•"/>
            </a:pPr>
            <a:r>
              <a:rPr lang="en-IN" dirty="0"/>
              <a:t>O’Donnell, A.W., Redmond, G., Gardner, A.A., Wang, J.J.J. and Mooney, A. (2023) “Extracurricular activity participation, school belonging, and depressed mood: a test of the compensation hypothesis during adolescence,” </a:t>
            </a:r>
            <a:r>
              <a:rPr lang="en-IN" i="1" dirty="0"/>
              <a:t>Applied Developmental Science</a:t>
            </a:r>
            <a:r>
              <a:rPr lang="en-IN" dirty="0"/>
              <a:t>, 28(4), pp. 596–611. Available at: </a:t>
            </a:r>
            <a:r>
              <a:rPr lang="en-IN" u="sng" dirty="0">
                <a:hlinkClick r:id="rId7"/>
              </a:rPr>
              <a:t>https://doi.org/10.1080/10888691.2023.2260745</a:t>
            </a:r>
            <a:r>
              <a:rPr lang="en-IN" dirty="0"/>
              <a:t>. </a:t>
            </a:r>
          </a:p>
          <a:p>
            <a:pPr marL="457200" indent="-457200">
              <a:buFont typeface="Arial" panose="020B0604020202020204" pitchFamily="34" charset="0"/>
              <a:buChar char="•"/>
            </a:pPr>
            <a:r>
              <a:rPr lang="en-IN" dirty="0"/>
              <a:t>Soh, X.C., Hartanto, A., Ling, N., Reyes, M., Sim, L. and Majeed, N.M. (2025) “Prevalence of depression, anxiety, burden, burnout, and stress in informal caregivers: An umbrella review of meta-analyses,” </a:t>
            </a:r>
            <a:r>
              <a:rPr lang="en-IN" i="1" dirty="0"/>
              <a:t>Archives of Gerontology and Geriatrics Plus</a:t>
            </a:r>
            <a:r>
              <a:rPr lang="en-IN" dirty="0"/>
              <a:t>, 2(3), p. 100197. Available at: </a:t>
            </a:r>
            <a:r>
              <a:rPr lang="en-IN" u="sng" dirty="0">
                <a:hlinkClick r:id="rId8"/>
              </a:rPr>
              <a:t>https://doi.org/10.1016/j.aggp.2025.100197</a:t>
            </a:r>
            <a:r>
              <a:rPr lang="en-IN" dirty="0"/>
              <a:t>. </a:t>
            </a:r>
          </a:p>
          <a:p>
            <a:pPr marL="457200" indent="-457200">
              <a:buFont typeface="Arial" panose="020B0604020202020204" pitchFamily="34" charset="0"/>
              <a:buChar char="•"/>
            </a:pPr>
            <a:r>
              <a:rPr lang="en-IN" dirty="0"/>
              <a:t>Torres-Soto, N.Y., Corral-Verdugo, V. and Corral-Frías, N.S. (2022) “The relationship between self-care, positive family environment, and human wellbeing,” </a:t>
            </a:r>
            <a:r>
              <a:rPr lang="en-IN" i="1" dirty="0"/>
              <a:t>Wellbeing Space and Society</a:t>
            </a:r>
            <a:r>
              <a:rPr lang="en-IN" dirty="0"/>
              <a:t>, 3, p. 100076. Available at: </a:t>
            </a:r>
            <a:r>
              <a:rPr lang="en-IN" u="sng" dirty="0">
                <a:hlinkClick r:id="rId9"/>
              </a:rPr>
              <a:t>https://doi.org/10.1016/j.wss.2022.100076</a:t>
            </a:r>
            <a:r>
              <a:rPr lang="en-IN" dirty="0"/>
              <a:t>. </a:t>
            </a:r>
          </a:p>
        </p:txBody>
      </p:sp>
    </p:spTree>
    <p:extLst>
      <p:ext uri="{BB962C8B-B14F-4D97-AF65-F5344CB8AC3E}">
        <p14:creationId xmlns:p14="http://schemas.microsoft.com/office/powerpoint/2010/main" val="3703748814"/>
      </p:ext>
    </p:extLst>
  </p:cSld>
  <p:clrMapOvr>
    <a:masterClrMapping/>
  </p:clrMapOvr>
</p:sld>
</file>

<file path=ppt/theme/theme1.xml><?xml version="1.0" encoding="utf-8"?>
<a:theme xmlns:a="http://schemas.openxmlformats.org/drawingml/2006/main" name="Custom">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331398_Win32_SL_V13" id="{C59E605D-C281-4A06-BDA0-E97A35AC3AA8}" vid="{25D1D206-DA25-4050-926A-BD6D3A1B50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5A8381C-73EB-48EA-B45F-7B7C8C7DF409}">
  <ds:schemaRefs>
    <ds:schemaRef ds:uri="http://schemas.microsoft.com/sharepoint/v3/contenttype/forms"/>
  </ds:schemaRefs>
</ds:datastoreItem>
</file>

<file path=customXml/itemProps2.xml><?xml version="1.0" encoding="utf-8"?>
<ds:datastoreItem xmlns:ds="http://schemas.openxmlformats.org/officeDocument/2006/customXml" ds:itemID="{5AA6A711-2C3F-4EC0-B88B-62D7408511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1E98C35-9ECE-4425-BCBA-00E118C705C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Universal presentation</Template>
  <TotalTime>15</TotalTime>
  <Words>1838</Words>
  <Application>Microsoft Office PowerPoint</Application>
  <PresentationFormat>Widescreen</PresentationFormat>
  <Paragraphs>73</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Tenorite</vt:lpstr>
      <vt:lpstr>Custom</vt:lpstr>
      <vt:lpstr>Bowlby’s Attachment Theory and Lifespan Development</vt:lpstr>
      <vt:lpstr>Introduction</vt:lpstr>
      <vt:lpstr>Bowlby’s Attachment Theory</vt:lpstr>
      <vt:lpstr>Key Concepts of Bowlby</vt:lpstr>
      <vt:lpstr>Jenny’s Situation</vt:lpstr>
      <vt:lpstr>Application to Jenny</vt:lpstr>
      <vt:lpstr>Impact on Emotional Development</vt:lpstr>
      <vt:lpstr>Impact on Social and Educational</vt:lpstr>
      <vt:lpstr>Support Strategies</vt:lpstr>
      <vt:lpstr>Nature vs Nurture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Alok Kumar</cp:lastModifiedBy>
  <cp:revision>1</cp:revision>
  <dcterms:created xsi:type="dcterms:W3CDTF">2026-03-21T13:09:34Z</dcterms:created>
  <dcterms:modified xsi:type="dcterms:W3CDTF">2026-03-21T18:09:09Z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