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7" r:id="rId2"/>
    <p:sldId id="258" r:id="rId3"/>
    <p:sldId id="267" r:id="rId4"/>
    <p:sldId id="270" r:id="rId5"/>
    <p:sldId id="268" r:id="rId6"/>
    <p:sldId id="269" r:id="rId7"/>
    <p:sldId id="271" r:id="rId8"/>
    <p:sldId id="272" r:id="rId9"/>
    <p:sldId id="273" r:id="rId10"/>
    <p:sldId id="262" r:id="rId11"/>
    <p:sldId id="264" r:id="rId12"/>
    <p:sldId id="266" r:id="rId13"/>
    <p:sldId id="274" r:id="rId14"/>
    <p:sldId id="27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7" autoAdjust="0"/>
    <p:restoredTop sz="95179" autoAdjust="0"/>
  </p:normalViewPr>
  <p:slideViewPr>
    <p:cSldViewPr snapToGrid="0">
      <p:cViewPr varScale="1">
        <p:scale>
          <a:sx n="67" d="100"/>
          <a:sy n="67" d="100"/>
        </p:scale>
        <p:origin x="200" y="688"/>
      </p:cViewPr>
      <p:guideLst/>
    </p:cSldViewPr>
  </p:slideViewPr>
  <p:notesTextViewPr>
    <p:cViewPr>
      <p:scale>
        <a:sx n="125" d="100"/>
        <a:sy n="125"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notesMaster" Target="notesMasters/notesMaster1.xml"/><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E0FB2A-3E6C-424A-8384-DB03C9CA8605}" type="datetimeFigureOut">
              <a:rPr lang="en-US" smtClean="0"/>
              <a:t>5/5/20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D25E54-CA9B-43BF-B1F6-5A3848753D60}" type="slidenum">
              <a:rPr lang="en-US" smtClean="0"/>
              <a:t>‹#›</a:t>
            </a:fld>
            <a:endParaRPr lang="en-US" dirty="0"/>
          </a:p>
        </p:txBody>
      </p:sp>
    </p:spTree>
    <p:extLst>
      <p:ext uri="{BB962C8B-B14F-4D97-AF65-F5344CB8AC3E}">
        <p14:creationId xmlns:p14="http://schemas.microsoft.com/office/powerpoint/2010/main" val="1388922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After Founding in 1884, Mark and spencer pass several decades with various challenges like data management, automation abilities, skilled and well-decorated workforces etc. But after the fallen down of 1990s the company kept a conscious eye on its transmission with digital modern technology. Accordingly launched its online market, five years technological transmission plan, Plan A for climate and CSR, customer service-related uplifting measures etc. And after 2010 the company both dominated the online market as well as get a smooth flow of growth level what is more reliable for having trained skilled workforces.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AD25E54-CA9B-43BF-B1F6-5A3848753D60}" type="slidenum">
              <a:rPr lang="en-US" smtClean="0"/>
              <a:t>2</a:t>
            </a:fld>
            <a:endParaRPr lang="en-US" dirty="0"/>
          </a:p>
        </p:txBody>
      </p:sp>
    </p:spTree>
    <p:extLst>
      <p:ext uri="{BB962C8B-B14F-4D97-AF65-F5344CB8AC3E}">
        <p14:creationId xmlns:p14="http://schemas.microsoft.com/office/powerpoint/2010/main" val="4005981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Mark and Spencer are a top ranked retailer business in UK supplies mainly foods, clothing and house ware products (About Us, 2020).  Now the company captured the online market markedly and besides its store level business, online marketing becoming it’s one of the best efficiencies as it contributed more than 18% of its total revenue of 2018 business year (Marks and Spencer speeds up digital transformation plans as profits plunge, 2019). In 1990s the company falling down for poor management system and early 2010s the company not did good enough as there is no enough unique and standard quality products or design of clothing. But after the centralizing of the power using in UK and stores of Eire like remote controlling of refrigeration and heating, the five-years technology transmission plan of 2018, centralizing the data processing, efficient retrieval of information the company efficiently improved its standard level.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AD25E54-CA9B-43BF-B1F6-5A3848753D60}" type="slidenum">
              <a:rPr lang="en-US" smtClean="0"/>
              <a:t>3</a:t>
            </a:fld>
            <a:endParaRPr lang="en-US" dirty="0"/>
          </a:p>
        </p:txBody>
      </p:sp>
    </p:spTree>
    <p:extLst>
      <p:ext uri="{BB962C8B-B14F-4D97-AF65-F5344CB8AC3E}">
        <p14:creationId xmlns:p14="http://schemas.microsoft.com/office/powerpoint/2010/main" val="2886929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Absence in online market also once counted as sort of challenges to coup up with the market, besides it was claimed that the company's food item has lots of fats causes obesity to the child of UK, so the image in fast food was not good enough. The learning and development programme were not efficient much and so in 2008 economic crisis the company falling down and it solved by adopting training programme regarding soft skills as well as the environmental concern and regarding steps like to reduce the carbon and wastage level also counted as part of challenge.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AD25E54-CA9B-43BF-B1F6-5A3848753D60}" type="slidenum">
              <a:rPr lang="en-US" smtClean="0"/>
              <a:t>4</a:t>
            </a:fld>
            <a:endParaRPr lang="en-US" dirty="0"/>
          </a:p>
        </p:txBody>
      </p:sp>
    </p:spTree>
    <p:extLst>
      <p:ext uri="{BB962C8B-B14F-4D97-AF65-F5344CB8AC3E}">
        <p14:creationId xmlns:p14="http://schemas.microsoft.com/office/powerpoint/2010/main" val="18971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AD25E54-CA9B-43BF-B1F6-5A3848753D60}" type="slidenum">
              <a:rPr lang="en-US" smtClean="0"/>
              <a:t>5</a:t>
            </a:fld>
            <a:endParaRPr lang="en-US" dirty="0"/>
          </a:p>
        </p:txBody>
      </p:sp>
    </p:spTree>
    <p:extLst>
      <p:ext uri="{BB962C8B-B14F-4D97-AF65-F5344CB8AC3E}">
        <p14:creationId xmlns:p14="http://schemas.microsoft.com/office/powerpoint/2010/main" val="35584426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Introducing central regulation of data and information of customer, employee and related to the company's activities in 2000s, the online marketing strategies and the website of the company launched in 1014 that was reported the boost in online selling. Besides, under the five-year transmission plan of 2018 to be digitalized and improve the customer services, launched new technology operation model, and appointed the Tata Consultancy Services (TCS) as the company's principal technology partner, simplified as well as consolidated the technology supplier base of the company (MARKS &amp; SPENCER ANNOUNCES TECHNOLOGY TRANSFORMATION PROGRAMME, 2019). From the concern regarding environment the company took its Plan A to broad its climate related CSR arenas.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AD25E54-CA9B-43BF-B1F6-5A3848753D60}" type="slidenum">
              <a:rPr lang="en-US" smtClean="0"/>
              <a:t>7</a:t>
            </a:fld>
            <a:endParaRPr lang="en-US" dirty="0"/>
          </a:p>
        </p:txBody>
      </p:sp>
    </p:spTree>
    <p:extLst>
      <p:ext uri="{BB962C8B-B14F-4D97-AF65-F5344CB8AC3E}">
        <p14:creationId xmlns:p14="http://schemas.microsoft.com/office/powerpoint/2010/main" val="2670182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company enabled its workforces into more skilled and moderate and from 2020 when the train program digitalized the company keep its growth level smooth and reliable. Besides, the launching of website for online business, it becoming more reliable on its online market and following this strong zone,  improved for modern technological transmission, now the company planning to keep its online for making one-third profit of total revenue and accordingly it is going to close 100 stores in UK market. TCS company helped much to operate its data management and power management centrally, and it tracks every 30 minutes by the teams. This help to be efficient in terms of energy efficiency (Marks &amp; Spencer Central Control - Power Technology | Energy News and Market Analysis, 2020)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.Besides, the waste recycling ability increased to more than 50% and the carbon and toxic emission rescued more than 70% as the Plan A included more digital processing for millions of dollars of CSR(Marks &amp; Spencer Expects to Achieve 100 Percent RFID-Tagging by 2017 | RFID JOURNAL, 2019).</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AD25E54-CA9B-43BF-B1F6-5A3848753D60}" type="slidenum">
              <a:rPr lang="en-US" smtClean="0"/>
              <a:t>9</a:t>
            </a:fld>
            <a:endParaRPr lang="en-US" dirty="0"/>
          </a:p>
        </p:txBody>
      </p:sp>
    </p:spTree>
    <p:extLst>
      <p:ext uri="{BB962C8B-B14F-4D97-AF65-F5344CB8AC3E}">
        <p14:creationId xmlns:p14="http://schemas.microsoft.com/office/powerpoint/2010/main" val="29098564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5/5/20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5/5/20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5/5/20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5/5/20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5/5/20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5/5/20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5/5/20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5/5/20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5/5/20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5/5/20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5/5/20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5/5/20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xmlns="" id="{EAF9EFB2-1117-442C-8D4D-E2A10D3E286C}"/>
              </a:ext>
            </a:extLst>
          </p:cNvPr>
          <p:cNvSpPr>
            <a:spLocks noGrp="1"/>
          </p:cNvSpPr>
          <p:nvPr>
            <p:ph type="subTitle" idx="1"/>
          </p:nvPr>
        </p:nvSpPr>
        <p:spPr>
          <a:xfrm>
            <a:off x="1541394" y="3256722"/>
            <a:ext cx="8783706" cy="1391477"/>
          </a:xfrm>
        </p:spPr>
        <p:txBody>
          <a:bodyPr>
            <a:noAutofit/>
          </a:bodyPr>
          <a:lstStyle/>
          <a:p>
            <a:r>
              <a:rPr lang="en-US" sz="3600" dirty="0">
                <a:latin typeface="Bahnschrift Condensed" panose="020B0502040204020203" pitchFamily="34" charset="0"/>
                <a:cs typeface="Arial" panose="020B0604020202020204" pitchFamily="34" charset="0"/>
              </a:rPr>
              <a:t>Student Name</a:t>
            </a:r>
            <a:r>
              <a:rPr lang="en-US" sz="3600" dirty="0" smtClean="0">
                <a:latin typeface="Bahnschrift Condensed" panose="020B0502040204020203" pitchFamily="34" charset="0"/>
                <a:cs typeface="Arial" panose="020B0604020202020204" pitchFamily="34" charset="0"/>
              </a:rPr>
              <a:t>: Mohammed </a:t>
            </a:r>
            <a:r>
              <a:rPr lang="en-US" sz="3600" smtClean="0">
                <a:latin typeface="Bahnschrift Condensed" panose="020B0502040204020203" pitchFamily="34" charset="0"/>
                <a:cs typeface="Arial" panose="020B0604020202020204" pitchFamily="34" charset="0"/>
              </a:rPr>
              <a:t>Fokrul</a:t>
            </a:r>
            <a:r>
              <a:rPr lang="en-US" sz="3600" dirty="0" smtClean="0">
                <a:latin typeface="Bahnschrift Condensed" panose="020B0502040204020203" pitchFamily="34" charset="0"/>
                <a:cs typeface="Arial" panose="020B0604020202020204" pitchFamily="34" charset="0"/>
              </a:rPr>
              <a:t> Islam</a:t>
            </a:r>
            <a:endParaRPr lang="en-US" sz="3600" dirty="0">
              <a:latin typeface="Bahnschrift Condensed" panose="020B0502040204020203" pitchFamily="34" charset="0"/>
              <a:cs typeface="Arial" panose="020B0604020202020204" pitchFamily="34" charset="0"/>
            </a:endParaRPr>
          </a:p>
          <a:p>
            <a:r>
              <a:rPr lang="en-US" sz="3600" dirty="0">
                <a:latin typeface="Bahnschrift Condensed" panose="020B0502040204020203" pitchFamily="34" charset="0"/>
                <a:cs typeface="Arial" panose="020B0604020202020204" pitchFamily="34" charset="0"/>
              </a:rPr>
              <a:t>Student ID</a:t>
            </a:r>
            <a:r>
              <a:rPr lang="en-US" sz="3600" dirty="0" smtClean="0">
                <a:latin typeface="Bahnschrift Condensed" panose="020B0502040204020203" pitchFamily="34" charset="0"/>
                <a:cs typeface="Arial" panose="020B0604020202020204" pitchFamily="34" charset="0"/>
              </a:rPr>
              <a:t>: </a:t>
            </a:r>
            <a:r>
              <a:rPr lang="en-US" sz="3600" dirty="0"/>
              <a:t>1916539</a:t>
            </a:r>
            <a:endParaRPr lang="en-US" sz="3600" dirty="0">
              <a:latin typeface="Bahnschrift Condensed" panose="020B0502040204020203" pitchFamily="34" charset="0"/>
              <a:cs typeface="Arial" panose="020B0604020202020204" pitchFamily="34" charset="0"/>
            </a:endParaRPr>
          </a:p>
        </p:txBody>
      </p:sp>
      <p:sp>
        <p:nvSpPr>
          <p:cNvPr id="9" name="Subtitle 2">
            <a:extLst>
              <a:ext uri="{FF2B5EF4-FFF2-40B4-BE49-F238E27FC236}">
                <a16:creationId xmlns:a16="http://schemas.microsoft.com/office/drawing/2014/main" xmlns="" id="{EAF9EFB2-1117-442C-8D4D-E2A10D3E286C}"/>
              </a:ext>
            </a:extLst>
          </p:cNvPr>
          <p:cNvSpPr txBox="1">
            <a:spLocks/>
          </p:cNvSpPr>
          <p:nvPr/>
        </p:nvSpPr>
        <p:spPr>
          <a:xfrm>
            <a:off x="1009650" y="1332672"/>
            <a:ext cx="9467850" cy="1391477"/>
          </a:xfrm>
          <a:prstGeom prst="rect">
            <a:avLst/>
          </a:prstGeom>
        </p:spPr>
        <p:txBody>
          <a:bodyPr vert="horz" lIns="91440" tIns="45720" rIns="91440" bIns="45720" rtlCol="0">
            <a:noAutofit/>
          </a:bodyPr>
          <a:lstStyle>
            <a:lvl1pPr marL="0" indent="0" algn="ctr" defTabSz="914400" rtl="0" eaLnBrk="1" latinLnBrk="0" hangingPunct="1">
              <a:lnSpc>
                <a:spcPct val="112000"/>
              </a:lnSpc>
              <a:spcBef>
                <a:spcPts val="0"/>
              </a:spcBef>
              <a:spcAft>
                <a:spcPts val="0"/>
              </a:spcAft>
              <a:buFont typeface="Franklin Gothic Book" panose="020B0503020102020204" pitchFamily="34" charset="0"/>
              <a:buNone/>
              <a:defRPr sz="2300" kern="1200" baseline="0">
                <a:solidFill>
                  <a:schemeClr val="tx2"/>
                </a:solidFill>
                <a:latin typeface="+mn-lt"/>
                <a:ea typeface="+mn-ea"/>
                <a:cs typeface="+mn-cs"/>
              </a:defRPr>
            </a:lvl1pPr>
            <a:lvl2pPr marL="457200" indent="0" algn="ctr" defTabSz="914400" rtl="0" eaLnBrk="1" latinLnBrk="0" hangingPunct="1">
              <a:lnSpc>
                <a:spcPct val="94000"/>
              </a:lnSpc>
              <a:spcBef>
                <a:spcPts val="500"/>
              </a:spcBef>
              <a:spcAft>
                <a:spcPts val="200"/>
              </a:spcAft>
              <a:buFont typeface="Franklin Gothic Book" panose="020B0503020102020204" pitchFamily="34" charset="0"/>
              <a:buNone/>
              <a:defRPr sz="2000" i="1" kern="1200" baseline="0">
                <a:solidFill>
                  <a:schemeClr val="tx2"/>
                </a:solidFill>
                <a:latin typeface="+mn-lt"/>
                <a:ea typeface="+mn-ea"/>
                <a:cs typeface="+mn-cs"/>
              </a:defRPr>
            </a:lvl2pPr>
            <a:lvl3pPr marL="914400" indent="0" algn="ctr" defTabSz="914400" rtl="0" eaLnBrk="1" latinLnBrk="0" hangingPunct="1">
              <a:lnSpc>
                <a:spcPct val="94000"/>
              </a:lnSpc>
              <a:spcBef>
                <a:spcPts val="500"/>
              </a:spcBef>
              <a:spcAft>
                <a:spcPts val="200"/>
              </a:spcAft>
              <a:buFont typeface="Franklin Gothic Book" panose="020B0503020102020204" pitchFamily="34" charset="0"/>
              <a:buNone/>
              <a:defRPr sz="1800" kern="1200" baseline="0">
                <a:solidFill>
                  <a:schemeClr val="tx2"/>
                </a:solidFill>
                <a:latin typeface="+mn-lt"/>
                <a:ea typeface="+mn-ea"/>
                <a:cs typeface="+mn-cs"/>
              </a:defRPr>
            </a:lvl3pPr>
            <a:lvl4pPr marL="1371600" indent="0" algn="ctr" defTabSz="914400" rtl="0" eaLnBrk="1" latinLnBrk="0" hangingPunct="1">
              <a:lnSpc>
                <a:spcPct val="94000"/>
              </a:lnSpc>
              <a:spcBef>
                <a:spcPts val="500"/>
              </a:spcBef>
              <a:spcAft>
                <a:spcPts val="200"/>
              </a:spcAft>
              <a:buFont typeface="Franklin Gothic Book" panose="020B0503020102020204" pitchFamily="34" charset="0"/>
              <a:buNone/>
              <a:defRPr sz="1600" i="1" kern="1200" baseline="0">
                <a:solidFill>
                  <a:schemeClr val="tx2"/>
                </a:solidFill>
                <a:latin typeface="+mn-lt"/>
                <a:ea typeface="+mn-ea"/>
                <a:cs typeface="+mn-cs"/>
              </a:defRPr>
            </a:lvl4pPr>
            <a:lvl5pPr marL="1828800" indent="0" algn="ctr" defTabSz="914400" rtl="0" eaLnBrk="1" latinLnBrk="0" hangingPunct="1">
              <a:lnSpc>
                <a:spcPct val="94000"/>
              </a:lnSpc>
              <a:spcBef>
                <a:spcPts val="500"/>
              </a:spcBef>
              <a:spcAft>
                <a:spcPts val="200"/>
              </a:spcAft>
              <a:buFont typeface="Franklin Gothic Book" panose="020B0503020102020204" pitchFamily="34" charset="0"/>
              <a:buNone/>
              <a:defRPr sz="1600" kern="1200" baseline="0">
                <a:solidFill>
                  <a:schemeClr val="tx2"/>
                </a:solidFill>
                <a:latin typeface="+mn-lt"/>
                <a:ea typeface="+mn-ea"/>
                <a:cs typeface="+mn-cs"/>
              </a:defRPr>
            </a:lvl5pPr>
            <a:lvl6pPr marL="2286000" indent="0" algn="ctr" defTabSz="914400" rtl="0" eaLnBrk="1" latinLnBrk="0" hangingPunct="1">
              <a:lnSpc>
                <a:spcPct val="94000"/>
              </a:lnSpc>
              <a:spcBef>
                <a:spcPts val="500"/>
              </a:spcBef>
              <a:spcAft>
                <a:spcPts val="200"/>
              </a:spcAft>
              <a:buFont typeface="Franklin Gothic Book" panose="020B0503020102020204" pitchFamily="34" charset="0"/>
              <a:buNone/>
              <a:defRPr sz="1600" i="1" kern="1200" baseline="0">
                <a:solidFill>
                  <a:schemeClr val="tx2"/>
                </a:solidFill>
                <a:latin typeface="+mn-lt"/>
                <a:ea typeface="+mn-ea"/>
                <a:cs typeface="+mn-cs"/>
              </a:defRPr>
            </a:lvl6pPr>
            <a:lvl7pPr marL="2743200" indent="0" algn="ctr" defTabSz="914400" rtl="0" eaLnBrk="1" latinLnBrk="0" hangingPunct="1">
              <a:lnSpc>
                <a:spcPct val="94000"/>
              </a:lnSpc>
              <a:spcBef>
                <a:spcPts val="500"/>
              </a:spcBef>
              <a:spcAft>
                <a:spcPts val="200"/>
              </a:spcAft>
              <a:buFont typeface="Franklin Gothic Book" panose="020B0503020102020204" pitchFamily="34" charset="0"/>
              <a:buNone/>
              <a:defRPr sz="1600" kern="1200" baseline="0">
                <a:solidFill>
                  <a:schemeClr val="tx2"/>
                </a:solidFill>
                <a:latin typeface="+mn-lt"/>
                <a:ea typeface="+mn-ea"/>
                <a:cs typeface="+mn-cs"/>
              </a:defRPr>
            </a:lvl7pPr>
            <a:lvl8pPr marL="3200400" indent="0" algn="ctr" defTabSz="914400" rtl="0" eaLnBrk="1" latinLnBrk="0" hangingPunct="1">
              <a:lnSpc>
                <a:spcPct val="94000"/>
              </a:lnSpc>
              <a:spcBef>
                <a:spcPts val="500"/>
              </a:spcBef>
              <a:spcAft>
                <a:spcPts val="200"/>
              </a:spcAft>
              <a:buFont typeface="Franklin Gothic Book" panose="020B0503020102020204" pitchFamily="34" charset="0"/>
              <a:buNone/>
              <a:defRPr sz="1600" i="1" kern="1200" baseline="0">
                <a:solidFill>
                  <a:schemeClr val="tx2"/>
                </a:solidFill>
                <a:latin typeface="+mn-lt"/>
                <a:ea typeface="+mn-ea"/>
                <a:cs typeface="+mn-cs"/>
              </a:defRPr>
            </a:lvl8pPr>
            <a:lvl9pPr marL="3657600" indent="0" algn="ctr" defTabSz="914400" rtl="0" eaLnBrk="1" latinLnBrk="0" hangingPunct="1">
              <a:lnSpc>
                <a:spcPct val="94000"/>
              </a:lnSpc>
              <a:spcBef>
                <a:spcPts val="500"/>
              </a:spcBef>
              <a:spcAft>
                <a:spcPts val="200"/>
              </a:spcAft>
              <a:buFont typeface="Franklin Gothic Book" panose="020B0503020102020204" pitchFamily="34" charset="0"/>
              <a:buNone/>
              <a:defRPr sz="1600" kern="1200" baseline="0">
                <a:solidFill>
                  <a:schemeClr val="tx2"/>
                </a:solidFill>
                <a:latin typeface="+mn-lt"/>
                <a:ea typeface="+mn-ea"/>
                <a:cs typeface="+mn-cs"/>
              </a:defRPr>
            </a:lvl9pPr>
          </a:lstStyle>
          <a:p>
            <a:pPr lvl="2" algn="l"/>
            <a:r>
              <a:rPr lang="en-US" sz="4000" b="1" dirty="0" smtClean="0">
                <a:latin typeface="Bahnschrift Condensed" panose="020B0502040204020203" pitchFamily="34" charset="0"/>
                <a:cs typeface="Arial" panose="020B0604020202020204" pitchFamily="34" charset="0"/>
              </a:rPr>
              <a:t>Digital Skills and Research Methods</a:t>
            </a:r>
            <a:endParaRPr lang="en-US" sz="4000" b="1" dirty="0">
              <a:latin typeface="Bahnschrift Condensed" panose="020B0502040204020203" pitchFamily="34" charset="0"/>
              <a:cs typeface="Arial" panose="020B0604020202020204" pitchFamily="34" charset="0"/>
            </a:endParaRPr>
          </a:p>
        </p:txBody>
      </p:sp>
    </p:spTree>
    <p:extLst>
      <p:ext uri="{BB962C8B-B14F-4D97-AF65-F5344CB8AC3E}">
        <p14:creationId xmlns:p14="http://schemas.microsoft.com/office/powerpoint/2010/main" val="19150314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xmlns="" id="{4E2B636F-9084-4451-B1FB-828EB6C1B944}"/>
              </a:ext>
            </a:extLst>
          </p:cNvPr>
          <p:cNvSpPr>
            <a:spLocks noGrp="1"/>
          </p:cNvSpPr>
          <p:nvPr>
            <p:ph type="ctrTitle"/>
          </p:nvPr>
        </p:nvSpPr>
        <p:spPr>
          <a:xfrm>
            <a:off x="1915128" y="1036320"/>
            <a:ext cx="8361229" cy="963930"/>
          </a:xfrm>
        </p:spPr>
        <p:txBody>
          <a:bodyPr/>
          <a:lstStyle/>
          <a:p>
            <a:r>
              <a:rPr lang="en-US" sz="5400" dirty="0">
                <a:latin typeface="Bahnschrift Light Condensed" panose="020B0502040204020203" pitchFamily="34" charset="0"/>
              </a:rPr>
              <a:t>Introduction</a:t>
            </a:r>
          </a:p>
        </p:txBody>
      </p:sp>
      <p:pic>
        <p:nvPicPr>
          <p:cNvPr id="1026" name="Picture 2" descr="Nimble JD Sports leaves M&amp;S standing in the race for a Footsie ...">
            <a:extLst>
              <a:ext uri="{FF2B5EF4-FFF2-40B4-BE49-F238E27FC236}">
                <a16:creationId xmlns:a16="http://schemas.microsoft.com/office/drawing/2014/main" xmlns="" id="{DCE20D53-F79B-4C3A-A82D-215E056059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6360" y="2000250"/>
            <a:ext cx="9382308" cy="3486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1890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0E0F82B-B7F3-4C50-985C-EC0C41273D3C}"/>
              </a:ext>
            </a:extLst>
          </p:cNvPr>
          <p:cNvSpPr>
            <a:spLocks noGrp="1"/>
          </p:cNvSpPr>
          <p:nvPr>
            <p:ph type="ctrTitle"/>
          </p:nvPr>
        </p:nvSpPr>
        <p:spPr>
          <a:xfrm>
            <a:off x="2370485" y="1597742"/>
            <a:ext cx="6683182" cy="648930"/>
          </a:xfrm>
        </p:spPr>
        <p:txBody>
          <a:bodyPr/>
          <a:lstStyle/>
          <a:p>
            <a:r>
              <a:rPr lang="en-GB" sz="3600" b="1" dirty="0">
                <a:latin typeface="Bahnschrift Light Condensed" panose="020B0502040204020203" pitchFamily="34" charset="0"/>
              </a:rPr>
              <a:t>Background of Mark and spencer</a:t>
            </a:r>
            <a:endParaRPr lang="en-US" dirty="0"/>
          </a:p>
        </p:txBody>
      </p:sp>
      <p:sp>
        <p:nvSpPr>
          <p:cNvPr id="3" name="Subtitle 2">
            <a:extLst>
              <a:ext uri="{FF2B5EF4-FFF2-40B4-BE49-F238E27FC236}">
                <a16:creationId xmlns:a16="http://schemas.microsoft.com/office/drawing/2014/main" xmlns="" id="{854DC3B6-590A-4147-9D7C-628FECD84F72}"/>
              </a:ext>
            </a:extLst>
          </p:cNvPr>
          <p:cNvSpPr>
            <a:spLocks noGrp="1"/>
          </p:cNvSpPr>
          <p:nvPr>
            <p:ph type="subTitle" idx="1"/>
          </p:nvPr>
        </p:nvSpPr>
        <p:spPr>
          <a:xfrm>
            <a:off x="1681317" y="2521974"/>
            <a:ext cx="8295804" cy="3023419"/>
          </a:xfrm>
        </p:spPr>
        <p:txBody>
          <a:bodyPr/>
          <a:lstStyle/>
          <a:p>
            <a:pPr marL="342900" indent="-342900" algn="just">
              <a:buFont typeface="Wingdings" panose="05000000000000000000" pitchFamily="2" charset="2"/>
              <a:buChar char="§"/>
            </a:pPr>
            <a:r>
              <a:rPr lang="en-US" dirty="0"/>
              <a:t>A top ranked retailer business in UK supplies mainly foods, clothing and house ware products.</a:t>
            </a:r>
          </a:p>
          <a:p>
            <a:pPr marL="342900" indent="-342900" algn="just">
              <a:buFont typeface="Wingdings" panose="05000000000000000000" pitchFamily="2" charset="2"/>
              <a:buChar char="§"/>
            </a:pPr>
            <a:r>
              <a:rPr lang="en-US" dirty="0"/>
              <a:t>The company operates its activities both in UK and aboard, particularly Ireland, mainland Europe, Asian region and middle east with more than 1000 stores and one million employees.</a:t>
            </a:r>
          </a:p>
          <a:p>
            <a:pPr marL="342900" indent="-342900" algn="just">
              <a:buFont typeface="Wingdings" panose="05000000000000000000" pitchFamily="2" charset="2"/>
              <a:buChar char="§"/>
            </a:pPr>
            <a:r>
              <a:rPr lang="en-US" dirty="0"/>
              <a:t>In 1990s the company fallen down for poor management system.</a:t>
            </a:r>
          </a:p>
        </p:txBody>
      </p:sp>
    </p:spTree>
    <p:extLst>
      <p:ext uri="{BB962C8B-B14F-4D97-AF65-F5344CB8AC3E}">
        <p14:creationId xmlns:p14="http://schemas.microsoft.com/office/powerpoint/2010/main" val="2896781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A1EADCC-AF55-4FDE-B023-E21DD29EA01A}"/>
              </a:ext>
            </a:extLst>
          </p:cNvPr>
          <p:cNvSpPr>
            <a:spLocks noGrp="1"/>
          </p:cNvSpPr>
          <p:nvPr>
            <p:ph type="ctrTitle"/>
          </p:nvPr>
        </p:nvSpPr>
        <p:spPr>
          <a:xfrm>
            <a:off x="1533775" y="1566256"/>
            <a:ext cx="9091505" cy="848620"/>
          </a:xfrm>
        </p:spPr>
        <p:txBody>
          <a:bodyPr/>
          <a:lstStyle/>
          <a:p>
            <a:r>
              <a:rPr lang="en-US" sz="4000" dirty="0">
                <a:latin typeface="Bahnschrift Condensed" panose="020B0502040204020203" pitchFamily="34" charset="0"/>
              </a:rPr>
              <a:t>Challenges before technological transmission</a:t>
            </a:r>
            <a:endParaRPr lang="en-US" sz="4000" dirty="0"/>
          </a:p>
        </p:txBody>
      </p:sp>
      <p:sp>
        <p:nvSpPr>
          <p:cNvPr id="3" name="Subtitle 2">
            <a:extLst>
              <a:ext uri="{FF2B5EF4-FFF2-40B4-BE49-F238E27FC236}">
                <a16:creationId xmlns:a16="http://schemas.microsoft.com/office/drawing/2014/main" xmlns="" id="{09EF2F4A-77C6-4821-A8E1-DEAC45A96964}"/>
              </a:ext>
            </a:extLst>
          </p:cNvPr>
          <p:cNvSpPr>
            <a:spLocks noGrp="1"/>
          </p:cNvSpPr>
          <p:nvPr>
            <p:ph type="subTitle" idx="1"/>
          </p:nvPr>
        </p:nvSpPr>
        <p:spPr>
          <a:xfrm>
            <a:off x="1716345" y="2544417"/>
            <a:ext cx="8726367" cy="2975113"/>
          </a:xfrm>
        </p:spPr>
        <p:txBody>
          <a:bodyPr>
            <a:normAutofit fontScale="92500"/>
          </a:bodyPr>
          <a:lstStyle/>
          <a:p>
            <a:pPr marL="342900" indent="-342900" algn="just">
              <a:buFont typeface="Wingdings" panose="05000000000000000000" pitchFamily="2" charset="2"/>
              <a:buChar char="v"/>
            </a:pPr>
            <a:r>
              <a:rPr lang="en-US" sz="3900" dirty="0"/>
              <a:t>Absence in online market until 2014</a:t>
            </a:r>
          </a:p>
          <a:p>
            <a:pPr marL="342900" indent="-342900" algn="just">
              <a:buFont typeface="Wingdings" panose="05000000000000000000" pitchFamily="2" charset="2"/>
              <a:buChar char="v"/>
            </a:pPr>
            <a:r>
              <a:rPr lang="en-US" sz="3900" dirty="0"/>
              <a:t>Image as obesity producer</a:t>
            </a:r>
          </a:p>
          <a:p>
            <a:pPr marL="342900" indent="-342900" algn="just">
              <a:buFont typeface="Wingdings" panose="05000000000000000000" pitchFamily="2" charset="2"/>
              <a:buChar char="v"/>
            </a:pPr>
            <a:r>
              <a:rPr lang="en-US" sz="3900" dirty="0"/>
              <a:t>Lacking of skilled workforces</a:t>
            </a:r>
          </a:p>
          <a:p>
            <a:pPr marL="342900" indent="-342900" algn="just">
              <a:buFont typeface="Wingdings" panose="05000000000000000000" pitchFamily="2" charset="2"/>
              <a:buChar char="v"/>
            </a:pPr>
            <a:r>
              <a:rPr lang="en-US" sz="3900" dirty="0"/>
              <a:t>Wastage and carbon emission challenges</a:t>
            </a:r>
          </a:p>
          <a:p>
            <a:pPr algn="l"/>
            <a:endParaRPr lang="en-US" b="1" dirty="0"/>
          </a:p>
          <a:p>
            <a:pPr marL="342900" indent="-342900" algn="l">
              <a:buFont typeface="Wingdings" panose="05000000000000000000" pitchFamily="2" charset="2"/>
              <a:buChar char="v"/>
            </a:pPr>
            <a:endParaRPr lang="en-US" dirty="0"/>
          </a:p>
        </p:txBody>
      </p:sp>
    </p:spTree>
    <p:extLst>
      <p:ext uri="{BB962C8B-B14F-4D97-AF65-F5344CB8AC3E}">
        <p14:creationId xmlns:p14="http://schemas.microsoft.com/office/powerpoint/2010/main" val="2439442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384896-72F1-470B-9809-47D1849A2F1A}"/>
              </a:ext>
            </a:extLst>
          </p:cNvPr>
          <p:cNvSpPr>
            <a:spLocks noGrp="1"/>
          </p:cNvSpPr>
          <p:nvPr>
            <p:ph type="ctrTitle"/>
          </p:nvPr>
        </p:nvSpPr>
        <p:spPr>
          <a:xfrm>
            <a:off x="1618093" y="1450340"/>
            <a:ext cx="8955814" cy="842397"/>
          </a:xfrm>
        </p:spPr>
        <p:txBody>
          <a:bodyPr/>
          <a:lstStyle/>
          <a:p>
            <a:r>
              <a:rPr lang="en-US" sz="3600" dirty="0">
                <a:latin typeface="Bahnschrift Condensed" panose="020B0502040204020203" pitchFamily="34" charset="0"/>
              </a:rPr>
              <a:t>Challenges before technological transmission cont.</a:t>
            </a:r>
          </a:p>
        </p:txBody>
      </p:sp>
      <p:sp>
        <p:nvSpPr>
          <p:cNvPr id="3" name="Subtitle 2">
            <a:extLst>
              <a:ext uri="{FF2B5EF4-FFF2-40B4-BE49-F238E27FC236}">
                <a16:creationId xmlns:a16="http://schemas.microsoft.com/office/drawing/2014/main" xmlns="" id="{DE5DC3C2-EA50-4158-A3F7-B3480F937E90}"/>
              </a:ext>
            </a:extLst>
          </p:cNvPr>
          <p:cNvSpPr>
            <a:spLocks noGrp="1"/>
          </p:cNvSpPr>
          <p:nvPr>
            <p:ph type="subTitle" idx="1"/>
          </p:nvPr>
        </p:nvSpPr>
        <p:spPr>
          <a:xfrm>
            <a:off x="1280160" y="2336800"/>
            <a:ext cx="9293747" cy="3261360"/>
          </a:xfrm>
        </p:spPr>
        <p:txBody>
          <a:bodyPr>
            <a:normAutofit fontScale="55000" lnSpcReduction="20000"/>
          </a:bodyPr>
          <a:lstStyle/>
          <a:p>
            <a:pPr marL="342900" indent="-342900" algn="l">
              <a:buFont typeface="Wingdings" panose="05000000000000000000" pitchFamily="2" charset="2"/>
              <a:buChar char="v"/>
            </a:pPr>
            <a:r>
              <a:rPr lang="en-US" sz="5100" b="1" dirty="0"/>
              <a:t>Data and information management </a:t>
            </a:r>
          </a:p>
          <a:p>
            <a:pPr marL="342900" indent="-342900" algn="l">
              <a:buFont typeface="Wingdings" panose="05000000000000000000" pitchFamily="2" charset="2"/>
              <a:buChar char="v"/>
            </a:pPr>
            <a:endParaRPr lang="en-US" sz="3200" dirty="0"/>
          </a:p>
          <a:p>
            <a:pPr algn="just"/>
            <a:r>
              <a:rPr lang="en-US" sz="4500" dirty="0"/>
              <a:t>This is the first prioritized challenge for the company as its stores located in different places of numbers of countries. Data management includes customer data entry, employee data management, central maintenance of data etc. But as the legal aspects, policies, customer behavior sort of different, the company operated its activities along with sub-plan by the country or region steps accordingly.</a:t>
            </a:r>
          </a:p>
          <a:p>
            <a:pPr algn="l"/>
            <a:endParaRPr lang="en-US" dirty="0"/>
          </a:p>
        </p:txBody>
      </p:sp>
    </p:spTree>
    <p:extLst>
      <p:ext uri="{BB962C8B-B14F-4D97-AF65-F5344CB8AC3E}">
        <p14:creationId xmlns:p14="http://schemas.microsoft.com/office/powerpoint/2010/main" val="486544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E3DCB8C-1016-4E9E-AAB9-EFF515A8D77D}"/>
              </a:ext>
            </a:extLst>
          </p:cNvPr>
          <p:cNvSpPr>
            <a:spLocks noGrp="1"/>
          </p:cNvSpPr>
          <p:nvPr>
            <p:ph type="ctrTitle"/>
          </p:nvPr>
        </p:nvSpPr>
        <p:spPr>
          <a:xfrm>
            <a:off x="1391478" y="1646583"/>
            <a:ext cx="9348565" cy="666402"/>
          </a:xfrm>
        </p:spPr>
        <p:txBody>
          <a:bodyPr/>
          <a:lstStyle/>
          <a:p>
            <a:r>
              <a:rPr lang="en-US" sz="3600" dirty="0">
                <a:latin typeface="Bahnschrift Condensed" panose="020B0502040204020203" pitchFamily="34" charset="0"/>
              </a:rPr>
              <a:t>Challenges before technological transmission cont. </a:t>
            </a:r>
            <a:endParaRPr lang="en-US" sz="3600" dirty="0"/>
          </a:p>
        </p:txBody>
      </p:sp>
      <p:sp>
        <p:nvSpPr>
          <p:cNvPr id="3" name="Subtitle 2">
            <a:extLst>
              <a:ext uri="{FF2B5EF4-FFF2-40B4-BE49-F238E27FC236}">
                <a16:creationId xmlns:a16="http://schemas.microsoft.com/office/drawing/2014/main" xmlns="" id="{2E25F224-BE63-4901-93EA-2F19778F9EB9}"/>
              </a:ext>
            </a:extLst>
          </p:cNvPr>
          <p:cNvSpPr>
            <a:spLocks noGrp="1"/>
          </p:cNvSpPr>
          <p:nvPr>
            <p:ph type="subTitle" idx="1"/>
          </p:nvPr>
        </p:nvSpPr>
        <p:spPr>
          <a:xfrm>
            <a:off x="1391478" y="2358887"/>
            <a:ext cx="8884878" cy="3081130"/>
          </a:xfrm>
        </p:spPr>
        <p:txBody>
          <a:bodyPr>
            <a:normAutofit fontScale="85000" lnSpcReduction="20000"/>
          </a:bodyPr>
          <a:lstStyle/>
          <a:p>
            <a:pPr marL="342900" indent="-342900" algn="just">
              <a:buFont typeface="Wingdings" panose="05000000000000000000" pitchFamily="2" charset="2"/>
              <a:buChar char="v"/>
            </a:pPr>
            <a:r>
              <a:rPr lang="en-US" sz="3300" b="1" dirty="0"/>
              <a:t>Lacking of Modern and moderate design </a:t>
            </a:r>
          </a:p>
          <a:p>
            <a:pPr algn="just"/>
            <a:endParaRPr lang="en-US" dirty="0"/>
          </a:p>
          <a:p>
            <a:pPr algn="just"/>
            <a:r>
              <a:rPr lang="en-US" sz="3000" dirty="0"/>
              <a:t>Modern and moderate design was a prime problem and customer demanded unique model was not available enough. For example, when the 2008-10 era was reputed for clothing, the mid 2010s decade was full of complain from the customer regarding low shoe catering services, in-general design, or low food quality as well as clothing quality.</a:t>
            </a:r>
          </a:p>
        </p:txBody>
      </p:sp>
    </p:spTree>
    <p:extLst>
      <p:ext uri="{BB962C8B-B14F-4D97-AF65-F5344CB8AC3E}">
        <p14:creationId xmlns:p14="http://schemas.microsoft.com/office/powerpoint/2010/main" val="3493746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DD2E804-8206-4858-81DA-DE102FC92855}"/>
              </a:ext>
            </a:extLst>
          </p:cNvPr>
          <p:cNvSpPr>
            <a:spLocks noGrp="1"/>
          </p:cNvSpPr>
          <p:nvPr>
            <p:ph type="ctrTitle"/>
          </p:nvPr>
        </p:nvSpPr>
        <p:spPr>
          <a:xfrm>
            <a:off x="1915385" y="1230282"/>
            <a:ext cx="8361229" cy="1367445"/>
          </a:xfrm>
        </p:spPr>
        <p:txBody>
          <a:bodyPr/>
          <a:lstStyle/>
          <a:p>
            <a:r>
              <a:rPr lang="en-GB" sz="4000" b="1" dirty="0"/>
              <a:t>Insight to the modern technology introduced</a:t>
            </a:r>
            <a:endParaRPr lang="en-US" sz="4000" dirty="0"/>
          </a:p>
        </p:txBody>
      </p:sp>
      <p:sp>
        <p:nvSpPr>
          <p:cNvPr id="3" name="Subtitle 2">
            <a:extLst>
              <a:ext uri="{FF2B5EF4-FFF2-40B4-BE49-F238E27FC236}">
                <a16:creationId xmlns:a16="http://schemas.microsoft.com/office/drawing/2014/main" xmlns="" id="{F00F1D1D-AFD1-4D6C-B8CB-3B2B183CE35A}"/>
              </a:ext>
            </a:extLst>
          </p:cNvPr>
          <p:cNvSpPr>
            <a:spLocks noGrp="1"/>
          </p:cNvSpPr>
          <p:nvPr>
            <p:ph type="subTitle" idx="1"/>
          </p:nvPr>
        </p:nvSpPr>
        <p:spPr>
          <a:xfrm>
            <a:off x="1778924" y="2892829"/>
            <a:ext cx="8744989" cy="2477193"/>
          </a:xfrm>
        </p:spPr>
        <p:txBody>
          <a:bodyPr>
            <a:normAutofit fontScale="92500"/>
          </a:bodyPr>
          <a:lstStyle/>
          <a:p>
            <a:pPr marL="342900" indent="-342900" algn="just">
              <a:buFont typeface="Wingdings" panose="05000000000000000000" pitchFamily="2" charset="2"/>
              <a:buChar char="v"/>
            </a:pPr>
            <a:r>
              <a:rPr lang="en-US" sz="2800" dirty="0"/>
              <a:t>Central regulation of data and information </a:t>
            </a:r>
          </a:p>
          <a:p>
            <a:pPr marL="342900" indent="-342900" algn="just">
              <a:buFont typeface="Wingdings" panose="05000000000000000000" pitchFamily="2" charset="2"/>
              <a:buChar char="v"/>
            </a:pPr>
            <a:r>
              <a:rPr lang="en-US" sz="2800" dirty="0"/>
              <a:t>The online marketing strategies and the website launching</a:t>
            </a:r>
          </a:p>
          <a:p>
            <a:pPr marL="342900" indent="-342900" algn="just">
              <a:buFont typeface="Wingdings" panose="05000000000000000000" pitchFamily="2" charset="2"/>
              <a:buChar char="v"/>
            </a:pPr>
            <a:r>
              <a:rPr lang="en-US" sz="2800" dirty="0"/>
              <a:t>Five-year technological transmission transmission plan of 2018 </a:t>
            </a:r>
          </a:p>
          <a:p>
            <a:pPr marL="342900" indent="-342900" algn="just">
              <a:buFont typeface="Wingdings" panose="05000000000000000000" pitchFamily="2" charset="2"/>
              <a:buChar char="v"/>
            </a:pPr>
            <a:r>
              <a:rPr lang="en-US" sz="2800" dirty="0"/>
              <a:t>New Technology Operation Model</a:t>
            </a:r>
          </a:p>
        </p:txBody>
      </p:sp>
    </p:spTree>
    <p:extLst>
      <p:ext uri="{BB962C8B-B14F-4D97-AF65-F5344CB8AC3E}">
        <p14:creationId xmlns:p14="http://schemas.microsoft.com/office/powerpoint/2010/main" val="3272277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757091-27C4-4E95-A530-9E9BCCF21DD2}"/>
              </a:ext>
            </a:extLst>
          </p:cNvPr>
          <p:cNvSpPr>
            <a:spLocks noGrp="1"/>
          </p:cNvSpPr>
          <p:nvPr>
            <p:ph type="ctrTitle"/>
          </p:nvPr>
        </p:nvSpPr>
        <p:spPr>
          <a:xfrm>
            <a:off x="1915385" y="1324453"/>
            <a:ext cx="8361229" cy="1475989"/>
          </a:xfrm>
        </p:spPr>
        <p:txBody>
          <a:bodyPr/>
          <a:lstStyle/>
          <a:p>
            <a:r>
              <a:rPr lang="en-GB" sz="4000" b="1" dirty="0"/>
              <a:t>Insight to the modern technology introduced cont.</a:t>
            </a:r>
            <a:endParaRPr lang="en-US" sz="4000" dirty="0"/>
          </a:p>
        </p:txBody>
      </p:sp>
      <p:sp>
        <p:nvSpPr>
          <p:cNvPr id="3" name="Subtitle 2">
            <a:extLst>
              <a:ext uri="{FF2B5EF4-FFF2-40B4-BE49-F238E27FC236}">
                <a16:creationId xmlns:a16="http://schemas.microsoft.com/office/drawing/2014/main" xmlns="" id="{41F76BD1-C381-4C1D-94C1-3CF2CFEB08D2}"/>
              </a:ext>
            </a:extLst>
          </p:cNvPr>
          <p:cNvSpPr>
            <a:spLocks noGrp="1"/>
          </p:cNvSpPr>
          <p:nvPr>
            <p:ph type="subTitle" idx="1"/>
          </p:nvPr>
        </p:nvSpPr>
        <p:spPr>
          <a:xfrm>
            <a:off x="1679172" y="3108961"/>
            <a:ext cx="8597442" cy="2028304"/>
          </a:xfrm>
        </p:spPr>
        <p:txBody>
          <a:bodyPr>
            <a:normAutofit/>
          </a:bodyPr>
          <a:lstStyle/>
          <a:p>
            <a:pPr marL="342900" indent="-342900" algn="just">
              <a:buFont typeface="Wingdings" panose="05000000000000000000" pitchFamily="2" charset="2"/>
              <a:buChar char="v"/>
            </a:pPr>
            <a:r>
              <a:rPr lang="en-US" sz="2800" dirty="0"/>
              <a:t>Appointment of the Tata Consultancy Services (TCS) as the company's principal technology partner</a:t>
            </a:r>
          </a:p>
          <a:p>
            <a:pPr marL="342900" indent="-342900" algn="just">
              <a:buFont typeface="Wingdings" panose="05000000000000000000" pitchFamily="2" charset="2"/>
              <a:buChar char="v"/>
            </a:pPr>
            <a:r>
              <a:rPr lang="en-US" sz="2800" dirty="0"/>
              <a:t>Consolidated the technology supplier base </a:t>
            </a:r>
          </a:p>
          <a:p>
            <a:pPr marL="342900" indent="-342900" algn="just">
              <a:buFont typeface="Wingdings" panose="05000000000000000000" pitchFamily="2" charset="2"/>
              <a:buChar char="v"/>
            </a:pPr>
            <a:r>
              <a:rPr lang="en-US" sz="2800" dirty="0"/>
              <a:t>Plan A to broaden its climate related CSR arenas.</a:t>
            </a:r>
          </a:p>
        </p:txBody>
      </p:sp>
    </p:spTree>
    <p:extLst>
      <p:ext uri="{BB962C8B-B14F-4D97-AF65-F5344CB8AC3E}">
        <p14:creationId xmlns:p14="http://schemas.microsoft.com/office/powerpoint/2010/main" val="2970686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7DB0B44-4673-4906-8B2F-45EDE8064B80}"/>
              </a:ext>
            </a:extLst>
          </p:cNvPr>
          <p:cNvSpPr>
            <a:spLocks noGrp="1"/>
          </p:cNvSpPr>
          <p:nvPr>
            <p:ph type="ctrTitle"/>
          </p:nvPr>
        </p:nvSpPr>
        <p:spPr>
          <a:xfrm>
            <a:off x="1915385" y="1463040"/>
            <a:ext cx="8361229" cy="1338928"/>
          </a:xfrm>
        </p:spPr>
        <p:txBody>
          <a:bodyPr/>
          <a:lstStyle/>
          <a:p>
            <a:r>
              <a:rPr lang="en-GB" sz="4000" b="1" dirty="0"/>
              <a:t>Impacts of the technology Introduced</a:t>
            </a:r>
            <a:endParaRPr lang="en-US" sz="4000" dirty="0"/>
          </a:p>
        </p:txBody>
      </p:sp>
      <p:sp>
        <p:nvSpPr>
          <p:cNvPr id="3" name="Subtitle 2">
            <a:extLst>
              <a:ext uri="{FF2B5EF4-FFF2-40B4-BE49-F238E27FC236}">
                <a16:creationId xmlns:a16="http://schemas.microsoft.com/office/drawing/2014/main" xmlns="" id="{ADB06F55-0B8E-473C-8AE1-96A70D345BFC}"/>
              </a:ext>
            </a:extLst>
          </p:cNvPr>
          <p:cNvSpPr>
            <a:spLocks noGrp="1"/>
          </p:cNvSpPr>
          <p:nvPr>
            <p:ph type="subTitle" idx="1"/>
          </p:nvPr>
        </p:nvSpPr>
        <p:spPr>
          <a:xfrm>
            <a:off x="1712422" y="3151102"/>
            <a:ext cx="8564192" cy="2613674"/>
          </a:xfrm>
        </p:spPr>
        <p:txBody>
          <a:bodyPr>
            <a:normAutofit fontScale="92500"/>
          </a:bodyPr>
          <a:lstStyle/>
          <a:p>
            <a:pPr marL="342900" indent="-342900" algn="l">
              <a:buFont typeface="Wingdings" panose="05000000000000000000" pitchFamily="2" charset="2"/>
              <a:buChar char="v"/>
            </a:pPr>
            <a:r>
              <a:rPr lang="en-US" sz="2800" dirty="0"/>
              <a:t>Online selling contributed more than 18% in 2018 on revenue.</a:t>
            </a:r>
          </a:p>
          <a:p>
            <a:pPr marL="342900" indent="-342900" algn="l">
              <a:buFont typeface="Wingdings" panose="05000000000000000000" pitchFamily="2" charset="2"/>
              <a:buChar char="v"/>
            </a:pPr>
            <a:r>
              <a:rPr lang="en-US" sz="2800" dirty="0"/>
              <a:t>improved for modern technological transmission</a:t>
            </a:r>
          </a:p>
          <a:p>
            <a:pPr marL="342900" indent="-342900" algn="l">
              <a:buFont typeface="Wingdings" panose="05000000000000000000" pitchFamily="2" charset="2"/>
              <a:buChar char="v"/>
            </a:pPr>
            <a:r>
              <a:rPr lang="en-GB" sz="2800" dirty="0"/>
              <a:t>Central data and power management increase efficiency.</a:t>
            </a:r>
          </a:p>
          <a:p>
            <a:pPr marL="342900" indent="-342900" algn="l">
              <a:buFont typeface="Wingdings" panose="05000000000000000000" pitchFamily="2" charset="2"/>
              <a:buChar char="v"/>
            </a:pPr>
            <a:r>
              <a:rPr lang="en-GB" sz="2800" dirty="0"/>
              <a:t>Wastage recycle ability increased more than 50%.</a:t>
            </a:r>
            <a:endParaRPr lang="en-US" sz="2800" dirty="0"/>
          </a:p>
        </p:txBody>
      </p:sp>
    </p:spTree>
    <p:extLst>
      <p:ext uri="{BB962C8B-B14F-4D97-AF65-F5344CB8AC3E}">
        <p14:creationId xmlns:p14="http://schemas.microsoft.com/office/powerpoint/2010/main" val="32082629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EFE625C-18EA-46FA-B61C-8DE9EAAFAE42}"/>
              </a:ext>
            </a:extLst>
          </p:cNvPr>
          <p:cNvSpPr>
            <a:spLocks noGrp="1"/>
          </p:cNvSpPr>
          <p:nvPr>
            <p:ph type="ctrTitle"/>
          </p:nvPr>
        </p:nvSpPr>
        <p:spPr>
          <a:xfrm>
            <a:off x="1347569" y="1325887"/>
            <a:ext cx="8361229" cy="623670"/>
          </a:xfrm>
        </p:spPr>
        <p:txBody>
          <a:bodyPr/>
          <a:lstStyle/>
          <a:p>
            <a:pPr algn="l"/>
            <a:r>
              <a:rPr lang="en-US" sz="3200" b="1" dirty="0">
                <a:latin typeface="Arial" panose="020B0604020202020204" pitchFamily="34" charset="0"/>
                <a:cs typeface="Arial" panose="020B0604020202020204" pitchFamily="34" charset="0"/>
              </a:rPr>
              <a:t>Conclusion</a:t>
            </a:r>
          </a:p>
        </p:txBody>
      </p:sp>
      <p:sp>
        <p:nvSpPr>
          <p:cNvPr id="3" name="Subtitle 2">
            <a:extLst>
              <a:ext uri="{FF2B5EF4-FFF2-40B4-BE49-F238E27FC236}">
                <a16:creationId xmlns:a16="http://schemas.microsoft.com/office/drawing/2014/main" xmlns="" id="{B1EBFEDF-A7A8-4ED9-84F5-067F6DEB3AD7}"/>
              </a:ext>
            </a:extLst>
          </p:cNvPr>
          <p:cNvSpPr>
            <a:spLocks noGrp="1"/>
          </p:cNvSpPr>
          <p:nvPr>
            <p:ph type="subTitle" idx="1"/>
          </p:nvPr>
        </p:nvSpPr>
        <p:spPr>
          <a:xfrm>
            <a:off x="1347569" y="2065283"/>
            <a:ext cx="9530637" cy="3466830"/>
          </a:xfrm>
        </p:spPr>
        <p:txBody>
          <a:bodyPr>
            <a:normAutofit/>
          </a:bodyPr>
          <a:lstStyle/>
          <a:p>
            <a:pPr algn="just"/>
            <a:r>
              <a:rPr lang="en-GB" dirty="0"/>
              <a:t>Mark and spencer company for it lacking, fallen down in 1990s, 2008 for absence of moderate customer demanded services and others sort challenges worked behind taking steps to make first-digitalized retailer of the UK. After that the launching of website for online market in 2014, more efficient training and development plan of the company work to increase its revenue as well found the smooth runway. The central management ability and the five-year technology transmission plan worked for gaining adaptability and be a debated top ranked one.</a:t>
            </a:r>
            <a:endParaRPr lang="en-US" dirty="0"/>
          </a:p>
          <a:p>
            <a:pPr algn="just"/>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3686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970322-4AB0-4FD0-A8C0-3C34B6F14B8F}"/>
              </a:ext>
            </a:extLst>
          </p:cNvPr>
          <p:cNvSpPr>
            <a:spLocks noGrp="1"/>
          </p:cNvSpPr>
          <p:nvPr>
            <p:ph type="title"/>
          </p:nvPr>
        </p:nvSpPr>
        <p:spPr>
          <a:xfrm>
            <a:off x="1371600" y="685800"/>
            <a:ext cx="9601200" cy="746760"/>
          </a:xfrm>
        </p:spPr>
        <p:txBody>
          <a:bodyPr>
            <a:normAutofit/>
          </a:bodyPr>
          <a:lstStyle/>
          <a:p>
            <a:r>
              <a:rPr lang="en-US" sz="36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xmlns="" id="{476C9373-D291-453E-9841-FCF3C3DBBDBC}"/>
              </a:ext>
            </a:extLst>
          </p:cNvPr>
          <p:cNvSpPr>
            <a:spLocks noGrp="1"/>
          </p:cNvSpPr>
          <p:nvPr>
            <p:ph idx="1"/>
          </p:nvPr>
        </p:nvSpPr>
        <p:spPr>
          <a:xfrm>
            <a:off x="1371600" y="1554480"/>
            <a:ext cx="8480323" cy="4787326"/>
          </a:xfrm>
        </p:spPr>
        <p:txBody>
          <a:bodyPr>
            <a:noAutofit/>
          </a:bodyPr>
          <a:lstStyle/>
          <a:p>
            <a:r>
              <a:rPr lang="en-GB" dirty="0"/>
              <a:t>About Us. 2020. </a:t>
            </a:r>
            <a:r>
              <a:rPr lang="en-GB" i="1" dirty="0"/>
              <a:t>About Us</a:t>
            </a:r>
            <a:r>
              <a:rPr lang="en-GB" dirty="0"/>
              <a:t>. [online] Available at: &lt;https://corporate.marksandspencer.com/aboutus&gt; [Accessed 23 April 2020].</a:t>
            </a:r>
            <a:endParaRPr lang="en-US" dirty="0"/>
          </a:p>
          <a:p>
            <a:r>
              <a:rPr lang="en-GB" dirty="0"/>
              <a:t>ComputerWeekly.com. 2019. </a:t>
            </a:r>
            <a:r>
              <a:rPr lang="en-GB" i="1" dirty="0"/>
              <a:t>Marks And Spencer Speeds Up Digital Transformation Plans As Profits Plunge</a:t>
            </a:r>
            <a:r>
              <a:rPr lang="en-GB" dirty="0"/>
              <a:t>. [online] Available at: &lt;https://www.computerweekly.com/news/252441749/Marks-and-Spencer-speeds-up-digital-transformation-plans-as-profits-plunge&gt; [Accessed 23 April 2020].</a:t>
            </a:r>
            <a:endParaRPr lang="en-US" dirty="0"/>
          </a:p>
          <a:p>
            <a:r>
              <a:rPr lang="en-GB" dirty="0"/>
              <a:t>Power Technology | Energy News and Market Analysis. 2020. </a:t>
            </a:r>
            <a:r>
              <a:rPr lang="en-GB" i="1" dirty="0"/>
              <a:t>Marks &amp; Spencer Central Control - Power Technology | Energy News And Market Analysis</a:t>
            </a:r>
            <a:r>
              <a:rPr lang="en-GB" dirty="0"/>
              <a:t>. [online] Available at: &lt;https://www.power-technology.com/projects/marks-and-spencer/&gt; [Accessed 26 April 2020].</a:t>
            </a:r>
            <a:endParaRPr lang="en-US" dirty="0"/>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51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3147413-9A15-4A25-8F20-AEE725772A85}"/>
              </a:ext>
            </a:extLst>
          </p:cNvPr>
          <p:cNvSpPr>
            <a:spLocks noGrp="1"/>
          </p:cNvSpPr>
          <p:nvPr>
            <p:ph type="title"/>
          </p:nvPr>
        </p:nvSpPr>
        <p:spPr>
          <a:xfrm>
            <a:off x="1371600" y="1135626"/>
            <a:ext cx="9601200" cy="840658"/>
          </a:xfrm>
        </p:spPr>
        <p:txBody>
          <a:bodyPr/>
          <a:lstStyle/>
          <a:p>
            <a:r>
              <a:rPr lang="en-US" b="1" dirty="0">
                <a:latin typeface="Arial" panose="020B0604020202020204" pitchFamily="34" charset="0"/>
                <a:cs typeface="Arial" panose="020B0604020202020204" pitchFamily="34" charset="0"/>
              </a:rPr>
              <a:t>REFERENCES CONT.</a:t>
            </a:r>
            <a:endParaRPr lang="en-US" dirty="0"/>
          </a:p>
        </p:txBody>
      </p:sp>
      <p:sp>
        <p:nvSpPr>
          <p:cNvPr id="3" name="Content Placeholder 2">
            <a:extLst>
              <a:ext uri="{FF2B5EF4-FFF2-40B4-BE49-F238E27FC236}">
                <a16:creationId xmlns:a16="http://schemas.microsoft.com/office/drawing/2014/main" xmlns="" id="{C831BAE3-EF13-4735-A69E-1B6B17081E8A}"/>
              </a:ext>
            </a:extLst>
          </p:cNvPr>
          <p:cNvSpPr>
            <a:spLocks noGrp="1"/>
          </p:cNvSpPr>
          <p:nvPr>
            <p:ph idx="1"/>
          </p:nvPr>
        </p:nvSpPr>
        <p:spPr/>
        <p:txBody>
          <a:bodyPr/>
          <a:lstStyle/>
          <a:p>
            <a:r>
              <a:rPr lang="en-GB" dirty="0"/>
              <a:t>Rfidjournal.com. 2019. </a:t>
            </a:r>
            <a:r>
              <a:rPr lang="en-GB" i="1" dirty="0"/>
              <a:t>Marks &amp; Spencer Expects To Achieve 100 Percent RFID-Tagging By 2017 | RFID JOURNAL</a:t>
            </a:r>
            <a:r>
              <a:rPr lang="en-GB" dirty="0"/>
              <a:t>. [online] Available at: &lt;https://www.rfidjournal.com/marks-spencer-expects-to-achieve-100-percent-rfid-tagging-by-2017&gt; [Accessed 22 April 2020].</a:t>
            </a:r>
          </a:p>
          <a:p>
            <a:r>
              <a:rPr lang="en-GB" dirty="0"/>
              <a:t>MARKS &amp; SPENCER ANNOUNCES TECHNOLOGY TRANSFORMATION PROGRAMME. 2019. </a:t>
            </a:r>
            <a:r>
              <a:rPr lang="en-GB" i="1" dirty="0"/>
              <a:t>MARKS &amp; SPENCER ANNOUNCES TECHNOLOGY TRANSFORMATION PROGRAMME</a:t>
            </a:r>
            <a:r>
              <a:rPr lang="en-GB" dirty="0"/>
              <a:t>. [online] Available at: &lt;https://corporate.marksandspencer.com/media/press-releases/2018/marks-and-spencer-announces-technology-transformation-programme&gt; [Accessed 23 April 2020].</a:t>
            </a:r>
            <a:endParaRPr lang="en-US" dirty="0"/>
          </a:p>
          <a:p>
            <a:endParaRPr lang="en-US" dirty="0"/>
          </a:p>
          <a:p>
            <a:endParaRPr lang="en-US" dirty="0"/>
          </a:p>
        </p:txBody>
      </p:sp>
    </p:spTree>
    <p:extLst>
      <p:ext uri="{BB962C8B-B14F-4D97-AF65-F5344CB8AC3E}">
        <p14:creationId xmlns:p14="http://schemas.microsoft.com/office/powerpoint/2010/main" val="1757170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hank you PowerPoint templates, Slides and Graphics">
            <a:extLst>
              <a:ext uri="{FF2B5EF4-FFF2-40B4-BE49-F238E27FC236}">
                <a16:creationId xmlns:a16="http://schemas.microsoft.com/office/drawing/2014/main" xmlns="" id="{F63A104B-F485-4D20-A9AE-2E51E1D8B3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1477" y="1669774"/>
            <a:ext cx="9369287" cy="35250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23909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Question Slide designs, themes, templates and downloadable graphic ...">
            <a:extLst>
              <a:ext uri="{FF2B5EF4-FFF2-40B4-BE49-F238E27FC236}">
                <a16:creationId xmlns:a16="http://schemas.microsoft.com/office/drawing/2014/main" xmlns="" id="{64C7FB56-E298-4531-9690-5552DBA468B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43269" y="1709529"/>
            <a:ext cx="8931966" cy="3445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4086101"/>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328</TotalTime>
  <Words>1156</Words>
  <Application>Microsoft Macintosh PowerPoint</Application>
  <PresentationFormat>Widescreen</PresentationFormat>
  <Paragraphs>56</Paragraphs>
  <Slides>14</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Bahnschrift Condensed</vt:lpstr>
      <vt:lpstr>Bahnschrift Light Condensed</vt:lpstr>
      <vt:lpstr>Calibri</vt:lpstr>
      <vt:lpstr>Franklin Gothic Book</vt:lpstr>
      <vt:lpstr>Wingdings</vt:lpstr>
      <vt:lpstr>Crop</vt:lpstr>
      <vt:lpstr>PowerPoint Presentation</vt:lpstr>
      <vt:lpstr>Introduction</vt:lpstr>
      <vt:lpstr>Background of Mark and spencer</vt:lpstr>
      <vt:lpstr>Challenges before technological transmission</vt:lpstr>
      <vt:lpstr>Challenges before technological transmission cont.</vt:lpstr>
      <vt:lpstr>Challenges before technological transmission cont. </vt:lpstr>
      <vt:lpstr>Insight to the modern technology introduced</vt:lpstr>
      <vt:lpstr>Insight to the modern technology introduced cont.</vt:lpstr>
      <vt:lpstr>Impacts of the technology Introduced</vt:lpstr>
      <vt:lpstr>Conclusion</vt:lpstr>
      <vt:lpstr>REFERENCES</vt:lpstr>
      <vt:lpstr>REFERENCES CONT.</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my presentation</dc:title>
  <dc:creator>fuadhosen1999@gmail.com</dc:creator>
  <cp:lastModifiedBy>Mahmood Daieny</cp:lastModifiedBy>
  <cp:revision>20</cp:revision>
  <dcterms:created xsi:type="dcterms:W3CDTF">2020-03-13T03:46:00Z</dcterms:created>
  <dcterms:modified xsi:type="dcterms:W3CDTF">2020-05-05T15:27:53Z</dcterms:modified>
</cp:coreProperties>
</file>