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35"/>
  </p:notesMasterIdLst>
  <p:handoutMasterIdLst>
    <p:handoutMasterId r:id="rId36"/>
  </p:handoutMasterIdLst>
  <p:sldIdLst>
    <p:sldId id="256" r:id="rId5"/>
    <p:sldId id="315" r:id="rId6"/>
    <p:sldId id="299" r:id="rId7"/>
    <p:sldId id="300" r:id="rId8"/>
    <p:sldId id="301" r:id="rId9"/>
    <p:sldId id="302" r:id="rId10"/>
    <p:sldId id="304" r:id="rId11"/>
    <p:sldId id="305" r:id="rId12"/>
    <p:sldId id="319" r:id="rId13"/>
    <p:sldId id="306" r:id="rId14"/>
    <p:sldId id="307" r:id="rId15"/>
    <p:sldId id="308" r:id="rId16"/>
    <p:sldId id="309" r:id="rId17"/>
    <p:sldId id="310" r:id="rId18"/>
    <p:sldId id="311" r:id="rId19"/>
    <p:sldId id="312" r:id="rId20"/>
    <p:sldId id="314" r:id="rId21"/>
    <p:sldId id="316" r:id="rId22"/>
    <p:sldId id="317" r:id="rId23"/>
    <p:sldId id="257" r:id="rId24"/>
    <p:sldId id="320" r:id="rId25"/>
    <p:sldId id="259" r:id="rId26"/>
    <p:sldId id="260" r:id="rId27"/>
    <p:sldId id="262" r:id="rId28"/>
    <p:sldId id="264" r:id="rId29"/>
    <p:sldId id="265" r:id="rId30"/>
    <p:sldId id="270" r:id="rId31"/>
    <p:sldId id="271" r:id="rId32"/>
    <p:sldId id="321" r:id="rId33"/>
    <p:sldId id="322" r:id="rId34"/>
  </p:sldIdLst>
  <p:sldSz cx="9144000" cy="6858000" type="screen4x3"/>
  <p:notesSz cx="6877050" cy="10001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guide id="3" orient="horz" pos="3150">
          <p15:clr>
            <a:srgbClr val="A4A3A4"/>
          </p15:clr>
        </p15:guide>
        <p15:guide id="4" pos="2166">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701"/>
  </p:normalViewPr>
  <p:slideViewPr>
    <p:cSldViewPr>
      <p:cViewPr varScale="1">
        <p:scale>
          <a:sx n="109" d="100"/>
          <a:sy n="109" d="100"/>
        </p:scale>
        <p:origin x="1170"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 orient="horz" pos="3150"/>
        <p:guide pos="2166"/>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5D5845-E79E-447B-8FD7-4A284B2D076D}" type="doc">
      <dgm:prSet loTypeId="urn:microsoft.com/office/officeart/2005/8/layout/equation2" loCatId="process" qsTypeId="urn:microsoft.com/office/officeart/2005/8/quickstyle/simple2" qsCatId="simple" csTypeId="urn:microsoft.com/office/officeart/2005/8/colors/colorful4" csCatId="colorful" phldr="1"/>
      <dgm:spPr/>
    </dgm:pt>
    <dgm:pt modelId="{E2B00F19-0214-4464-B27D-832D563B5DA7}">
      <dgm:prSet phldrT="[Text]" custT="1"/>
      <dgm:spPr/>
      <dgm:t>
        <a:bodyPr/>
        <a:lstStyle/>
        <a:p>
          <a:r>
            <a:rPr lang="en-US" sz="2400" b="1" dirty="0" smtClean="0"/>
            <a:t>Strong argument </a:t>
          </a:r>
          <a:endParaRPr lang="en-US" sz="2400" b="1" dirty="0"/>
        </a:p>
      </dgm:t>
    </dgm:pt>
    <dgm:pt modelId="{59ACFC81-628B-4737-A65C-D8E1D0DFFD82}" type="parTrans" cxnId="{2B7ED1B7-A2E4-440B-BA83-31758526B889}">
      <dgm:prSet/>
      <dgm:spPr/>
      <dgm:t>
        <a:bodyPr/>
        <a:lstStyle/>
        <a:p>
          <a:endParaRPr lang="en-US" b="1"/>
        </a:p>
      </dgm:t>
    </dgm:pt>
    <dgm:pt modelId="{A6039762-B09D-48B5-ADBD-CC144CED8D6F}" type="sibTrans" cxnId="{2B7ED1B7-A2E4-440B-BA83-31758526B889}">
      <dgm:prSet/>
      <dgm:spPr/>
      <dgm:t>
        <a:bodyPr/>
        <a:lstStyle/>
        <a:p>
          <a:endParaRPr lang="en-US" b="1"/>
        </a:p>
      </dgm:t>
    </dgm:pt>
    <dgm:pt modelId="{3A217900-7B6A-45B9-AD64-A31BBC1DBE35}">
      <dgm:prSet phldrT="[Text]" custT="1"/>
      <dgm:spPr/>
      <dgm:t>
        <a:bodyPr/>
        <a:lstStyle/>
        <a:p>
          <a:r>
            <a:rPr lang="en-US" sz="2400" b="1" dirty="0" smtClean="0"/>
            <a:t>Providing credible evidence</a:t>
          </a:r>
        </a:p>
        <a:p>
          <a:endParaRPr lang="en-US" sz="2400" b="1" dirty="0"/>
        </a:p>
      </dgm:t>
    </dgm:pt>
    <dgm:pt modelId="{0A6278AA-8257-4511-AB27-6227451D6556}" type="parTrans" cxnId="{8AA5B073-5913-4503-B97A-67FA7951BEB6}">
      <dgm:prSet/>
      <dgm:spPr/>
      <dgm:t>
        <a:bodyPr/>
        <a:lstStyle/>
        <a:p>
          <a:endParaRPr lang="en-US" b="1"/>
        </a:p>
      </dgm:t>
    </dgm:pt>
    <dgm:pt modelId="{C23A3AFD-CFBF-4F75-A9C8-7EFAC6143CF6}" type="sibTrans" cxnId="{8AA5B073-5913-4503-B97A-67FA7951BEB6}">
      <dgm:prSet/>
      <dgm:spPr/>
      <dgm:t>
        <a:bodyPr/>
        <a:lstStyle/>
        <a:p>
          <a:endParaRPr lang="en-US" b="1"/>
        </a:p>
      </dgm:t>
    </dgm:pt>
    <dgm:pt modelId="{D4CD6312-831D-42EB-8FA0-69AB4BF7D7D1}">
      <dgm:prSet phldrT="[Text]"/>
      <dgm:spPr/>
      <dgm:t>
        <a:bodyPr/>
        <a:lstStyle/>
        <a:p>
          <a:r>
            <a:rPr lang="en-US" b="1" dirty="0" smtClean="0"/>
            <a:t>Evaluating the quality of evidence</a:t>
          </a:r>
          <a:endParaRPr lang="en-US" b="1" dirty="0"/>
        </a:p>
      </dgm:t>
    </dgm:pt>
    <dgm:pt modelId="{6EE71015-84D9-47C3-850D-6CC3DE218796}" type="parTrans" cxnId="{BFF4F472-6032-41FB-B998-721B59DEA2DE}">
      <dgm:prSet/>
      <dgm:spPr/>
      <dgm:t>
        <a:bodyPr/>
        <a:lstStyle/>
        <a:p>
          <a:endParaRPr lang="en-US" b="1"/>
        </a:p>
      </dgm:t>
    </dgm:pt>
    <dgm:pt modelId="{851BD7BD-EF12-4B81-8687-EE3C66FA6473}" type="sibTrans" cxnId="{BFF4F472-6032-41FB-B998-721B59DEA2DE}">
      <dgm:prSet/>
      <dgm:spPr/>
      <dgm:t>
        <a:bodyPr/>
        <a:lstStyle/>
        <a:p>
          <a:endParaRPr lang="en-US" b="1"/>
        </a:p>
      </dgm:t>
    </dgm:pt>
    <dgm:pt modelId="{85E63788-E4D6-41AC-9C3C-EECB8142A044}" type="pres">
      <dgm:prSet presAssocID="{765D5845-E79E-447B-8FD7-4A284B2D076D}" presName="Name0" presStyleCnt="0">
        <dgm:presLayoutVars>
          <dgm:dir/>
          <dgm:resizeHandles val="exact"/>
        </dgm:presLayoutVars>
      </dgm:prSet>
      <dgm:spPr/>
    </dgm:pt>
    <dgm:pt modelId="{4C575EB8-F756-419D-9D70-7A8351D7A9A0}" type="pres">
      <dgm:prSet presAssocID="{765D5845-E79E-447B-8FD7-4A284B2D076D}" presName="vNodes" presStyleCnt="0"/>
      <dgm:spPr/>
    </dgm:pt>
    <dgm:pt modelId="{673C95DA-29E5-4BF0-B090-3385CCFA01B5}" type="pres">
      <dgm:prSet presAssocID="{E2B00F19-0214-4464-B27D-832D563B5DA7}" presName="node" presStyleLbl="node1" presStyleIdx="0" presStyleCnt="3" custLinFactNeighborX="48985" custLinFactNeighborY="39748">
        <dgm:presLayoutVars>
          <dgm:bulletEnabled val="1"/>
        </dgm:presLayoutVars>
      </dgm:prSet>
      <dgm:spPr/>
      <dgm:t>
        <a:bodyPr/>
        <a:lstStyle/>
        <a:p>
          <a:endParaRPr lang="en-US"/>
        </a:p>
      </dgm:t>
    </dgm:pt>
    <dgm:pt modelId="{55B31EFF-D28E-4ED0-836A-42A26B409660}" type="pres">
      <dgm:prSet presAssocID="{A6039762-B09D-48B5-ADBD-CC144CED8D6F}" presName="spacerT" presStyleCnt="0"/>
      <dgm:spPr/>
    </dgm:pt>
    <dgm:pt modelId="{1B9A7CD9-7C2E-4E23-9D56-8A1BB24FBDB8}" type="pres">
      <dgm:prSet presAssocID="{A6039762-B09D-48B5-ADBD-CC144CED8D6F}" presName="sibTrans" presStyleLbl="sibTrans2D1" presStyleIdx="0" presStyleCnt="2" custLinFactNeighborX="98924" custLinFactNeighborY="75620"/>
      <dgm:spPr/>
      <dgm:t>
        <a:bodyPr/>
        <a:lstStyle/>
        <a:p>
          <a:endParaRPr lang="en-US"/>
        </a:p>
      </dgm:t>
    </dgm:pt>
    <dgm:pt modelId="{D91EEC4E-4B38-4A18-BADE-E608E62351DB}" type="pres">
      <dgm:prSet presAssocID="{A6039762-B09D-48B5-ADBD-CC144CED8D6F}" presName="spacerB" presStyleCnt="0"/>
      <dgm:spPr/>
    </dgm:pt>
    <dgm:pt modelId="{18DE2D30-2744-4104-870F-B986AC1CFEC2}" type="pres">
      <dgm:prSet presAssocID="{3A217900-7B6A-45B9-AD64-A31BBC1DBE35}" presName="node" presStyleLbl="node1" presStyleIdx="1" presStyleCnt="3" custLinFactNeighborX="52251" custLinFactNeighborY="-54966">
        <dgm:presLayoutVars>
          <dgm:bulletEnabled val="1"/>
        </dgm:presLayoutVars>
      </dgm:prSet>
      <dgm:spPr/>
      <dgm:t>
        <a:bodyPr/>
        <a:lstStyle/>
        <a:p>
          <a:endParaRPr lang="en-US"/>
        </a:p>
      </dgm:t>
    </dgm:pt>
    <dgm:pt modelId="{5DC923D5-D4CF-4076-A967-B12969351468}" type="pres">
      <dgm:prSet presAssocID="{765D5845-E79E-447B-8FD7-4A284B2D076D}" presName="sibTransLast" presStyleLbl="sibTrans2D1" presStyleIdx="1" presStyleCnt="2" custScaleX="253395" custLinFactNeighborX="-83423" custLinFactNeighborY="4322"/>
      <dgm:spPr/>
      <dgm:t>
        <a:bodyPr/>
        <a:lstStyle/>
        <a:p>
          <a:endParaRPr lang="en-US"/>
        </a:p>
      </dgm:t>
    </dgm:pt>
    <dgm:pt modelId="{7ECBF2C1-36F3-4E0A-95E9-F043DDDBF6C1}" type="pres">
      <dgm:prSet presAssocID="{765D5845-E79E-447B-8FD7-4A284B2D076D}" presName="connectorText" presStyleLbl="sibTrans2D1" presStyleIdx="1" presStyleCnt="2"/>
      <dgm:spPr/>
      <dgm:t>
        <a:bodyPr/>
        <a:lstStyle/>
        <a:p>
          <a:endParaRPr lang="en-US"/>
        </a:p>
      </dgm:t>
    </dgm:pt>
    <dgm:pt modelId="{82667BA2-F80A-42A4-967C-14B062CF2C05}" type="pres">
      <dgm:prSet presAssocID="{765D5845-E79E-447B-8FD7-4A284B2D076D}" presName="lastNode" presStyleLbl="node1" presStyleIdx="2" presStyleCnt="3" custScaleX="78887" custScaleY="68579" custLinFactNeighborX="43572" custLinFactNeighborY="1633">
        <dgm:presLayoutVars>
          <dgm:bulletEnabled val="1"/>
        </dgm:presLayoutVars>
      </dgm:prSet>
      <dgm:spPr/>
      <dgm:t>
        <a:bodyPr/>
        <a:lstStyle/>
        <a:p>
          <a:endParaRPr lang="en-US"/>
        </a:p>
      </dgm:t>
    </dgm:pt>
  </dgm:ptLst>
  <dgm:cxnLst>
    <dgm:cxn modelId="{8AA5B073-5913-4503-B97A-67FA7951BEB6}" srcId="{765D5845-E79E-447B-8FD7-4A284B2D076D}" destId="{3A217900-7B6A-45B9-AD64-A31BBC1DBE35}" srcOrd="1" destOrd="0" parTransId="{0A6278AA-8257-4511-AB27-6227451D6556}" sibTransId="{C23A3AFD-CFBF-4F75-A9C8-7EFAC6143CF6}"/>
    <dgm:cxn modelId="{1D44AF8F-DF04-47D7-9E50-12C73856F013}" type="presOf" srcId="{C23A3AFD-CFBF-4F75-A9C8-7EFAC6143CF6}" destId="{7ECBF2C1-36F3-4E0A-95E9-F043DDDBF6C1}" srcOrd="1" destOrd="0" presId="urn:microsoft.com/office/officeart/2005/8/layout/equation2"/>
    <dgm:cxn modelId="{4730A979-C361-4B1B-8726-F0EDDA3C8ED6}" type="presOf" srcId="{765D5845-E79E-447B-8FD7-4A284B2D076D}" destId="{85E63788-E4D6-41AC-9C3C-EECB8142A044}" srcOrd="0" destOrd="0" presId="urn:microsoft.com/office/officeart/2005/8/layout/equation2"/>
    <dgm:cxn modelId="{389384E6-FB46-4378-9B5A-696B7C79B882}" type="presOf" srcId="{A6039762-B09D-48B5-ADBD-CC144CED8D6F}" destId="{1B9A7CD9-7C2E-4E23-9D56-8A1BB24FBDB8}" srcOrd="0" destOrd="0" presId="urn:microsoft.com/office/officeart/2005/8/layout/equation2"/>
    <dgm:cxn modelId="{2B7ED1B7-A2E4-440B-BA83-31758526B889}" srcId="{765D5845-E79E-447B-8FD7-4A284B2D076D}" destId="{E2B00F19-0214-4464-B27D-832D563B5DA7}" srcOrd="0" destOrd="0" parTransId="{59ACFC81-628B-4737-A65C-D8E1D0DFFD82}" sibTransId="{A6039762-B09D-48B5-ADBD-CC144CED8D6F}"/>
    <dgm:cxn modelId="{030BBE34-6F8B-4522-B888-14AD7860EAB8}" type="presOf" srcId="{E2B00F19-0214-4464-B27D-832D563B5DA7}" destId="{673C95DA-29E5-4BF0-B090-3385CCFA01B5}" srcOrd="0" destOrd="0" presId="urn:microsoft.com/office/officeart/2005/8/layout/equation2"/>
    <dgm:cxn modelId="{CCF26A2E-CFC3-4AAB-8C02-5F6D462F0E1A}" type="presOf" srcId="{3A217900-7B6A-45B9-AD64-A31BBC1DBE35}" destId="{18DE2D30-2744-4104-870F-B986AC1CFEC2}" srcOrd="0" destOrd="0" presId="urn:microsoft.com/office/officeart/2005/8/layout/equation2"/>
    <dgm:cxn modelId="{05C5CA97-F635-4411-91E7-11E0CBA06999}" type="presOf" srcId="{D4CD6312-831D-42EB-8FA0-69AB4BF7D7D1}" destId="{82667BA2-F80A-42A4-967C-14B062CF2C05}" srcOrd="0" destOrd="0" presId="urn:microsoft.com/office/officeart/2005/8/layout/equation2"/>
    <dgm:cxn modelId="{4E21A094-DB22-4927-80B2-799B1CB178E3}" type="presOf" srcId="{C23A3AFD-CFBF-4F75-A9C8-7EFAC6143CF6}" destId="{5DC923D5-D4CF-4076-A967-B12969351468}" srcOrd="0" destOrd="0" presId="urn:microsoft.com/office/officeart/2005/8/layout/equation2"/>
    <dgm:cxn modelId="{BFF4F472-6032-41FB-B998-721B59DEA2DE}" srcId="{765D5845-E79E-447B-8FD7-4A284B2D076D}" destId="{D4CD6312-831D-42EB-8FA0-69AB4BF7D7D1}" srcOrd="2" destOrd="0" parTransId="{6EE71015-84D9-47C3-850D-6CC3DE218796}" sibTransId="{851BD7BD-EF12-4B81-8687-EE3C66FA6473}"/>
    <dgm:cxn modelId="{310E9C2C-66DA-408B-95E2-CEA663A26337}" type="presParOf" srcId="{85E63788-E4D6-41AC-9C3C-EECB8142A044}" destId="{4C575EB8-F756-419D-9D70-7A8351D7A9A0}" srcOrd="0" destOrd="0" presId="urn:microsoft.com/office/officeart/2005/8/layout/equation2"/>
    <dgm:cxn modelId="{FBD62CF4-AF97-4620-BC7D-E06CA060C82F}" type="presParOf" srcId="{4C575EB8-F756-419D-9D70-7A8351D7A9A0}" destId="{673C95DA-29E5-4BF0-B090-3385CCFA01B5}" srcOrd="0" destOrd="0" presId="urn:microsoft.com/office/officeart/2005/8/layout/equation2"/>
    <dgm:cxn modelId="{7C96222C-81C3-4005-B7D6-9A97A54E56A7}" type="presParOf" srcId="{4C575EB8-F756-419D-9D70-7A8351D7A9A0}" destId="{55B31EFF-D28E-4ED0-836A-42A26B409660}" srcOrd="1" destOrd="0" presId="urn:microsoft.com/office/officeart/2005/8/layout/equation2"/>
    <dgm:cxn modelId="{FD6615D3-541B-4033-9A03-BEEEADC32173}" type="presParOf" srcId="{4C575EB8-F756-419D-9D70-7A8351D7A9A0}" destId="{1B9A7CD9-7C2E-4E23-9D56-8A1BB24FBDB8}" srcOrd="2" destOrd="0" presId="urn:microsoft.com/office/officeart/2005/8/layout/equation2"/>
    <dgm:cxn modelId="{18DCF6BF-F9A5-4E68-863A-9276D96F3C1D}" type="presParOf" srcId="{4C575EB8-F756-419D-9D70-7A8351D7A9A0}" destId="{D91EEC4E-4B38-4A18-BADE-E608E62351DB}" srcOrd="3" destOrd="0" presId="urn:microsoft.com/office/officeart/2005/8/layout/equation2"/>
    <dgm:cxn modelId="{B7F02CA0-8804-4264-9996-09BFAC921AA6}" type="presParOf" srcId="{4C575EB8-F756-419D-9D70-7A8351D7A9A0}" destId="{18DE2D30-2744-4104-870F-B986AC1CFEC2}" srcOrd="4" destOrd="0" presId="urn:microsoft.com/office/officeart/2005/8/layout/equation2"/>
    <dgm:cxn modelId="{6EADD597-15AF-4019-A3A6-02192FBB5292}" type="presParOf" srcId="{85E63788-E4D6-41AC-9C3C-EECB8142A044}" destId="{5DC923D5-D4CF-4076-A967-B12969351468}" srcOrd="1" destOrd="0" presId="urn:microsoft.com/office/officeart/2005/8/layout/equation2"/>
    <dgm:cxn modelId="{D108638E-137B-4DD9-B878-AA83BB2C05B9}" type="presParOf" srcId="{5DC923D5-D4CF-4076-A967-B12969351468}" destId="{7ECBF2C1-36F3-4E0A-95E9-F043DDDBF6C1}" srcOrd="0" destOrd="0" presId="urn:microsoft.com/office/officeart/2005/8/layout/equation2"/>
    <dgm:cxn modelId="{F1BB73E8-FA62-4CF0-BED6-4C3A6A9C3929}" type="presParOf" srcId="{85E63788-E4D6-41AC-9C3C-EECB8142A044}" destId="{82667BA2-F80A-42A4-967C-14B062CF2C05}" srcOrd="2"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143CD8-EC25-4557-A3C1-BA5CA1A74134}" type="doc">
      <dgm:prSet loTypeId="urn:microsoft.com/office/officeart/2005/8/layout/hProcess9" loCatId="process" qsTypeId="urn:microsoft.com/office/officeart/2005/8/quickstyle/simple5" qsCatId="simple" csTypeId="urn:microsoft.com/office/officeart/2005/8/colors/colorful4" csCatId="colorful" phldr="1"/>
      <dgm:spPr/>
    </dgm:pt>
    <dgm:pt modelId="{F481C359-150C-4C37-B9C7-0CE17B96DBB9}">
      <dgm:prSet phldrT="[Text]"/>
      <dgm:spPr/>
      <dgm:t>
        <a:bodyPr/>
        <a:lstStyle/>
        <a:p>
          <a:r>
            <a:rPr lang="en-US" b="1" dirty="0" smtClean="0"/>
            <a:t>Collect the Right Information</a:t>
          </a:r>
          <a:endParaRPr lang="en-US" b="1" dirty="0"/>
        </a:p>
      </dgm:t>
    </dgm:pt>
    <dgm:pt modelId="{2BDA49BE-655A-48D2-81CE-EEE96558E991}" type="parTrans" cxnId="{4C36A3EC-4FDC-49D0-A155-3D6A4BF8AD68}">
      <dgm:prSet/>
      <dgm:spPr/>
      <dgm:t>
        <a:bodyPr/>
        <a:lstStyle/>
        <a:p>
          <a:endParaRPr lang="en-US" b="1"/>
        </a:p>
      </dgm:t>
    </dgm:pt>
    <dgm:pt modelId="{18F8FA6D-1B8D-4BEF-A907-E935D2CEBA82}" type="sibTrans" cxnId="{4C36A3EC-4FDC-49D0-A155-3D6A4BF8AD68}">
      <dgm:prSet/>
      <dgm:spPr/>
      <dgm:t>
        <a:bodyPr/>
        <a:lstStyle/>
        <a:p>
          <a:endParaRPr lang="en-US" b="1"/>
        </a:p>
      </dgm:t>
    </dgm:pt>
    <dgm:pt modelId="{7AFC9E47-C14F-450F-9C80-0C92F31ECD04}">
      <dgm:prSet phldrT="[Text]"/>
      <dgm:spPr/>
      <dgm:t>
        <a:bodyPr/>
        <a:lstStyle/>
        <a:p>
          <a:r>
            <a:rPr lang="en-US" b="1" dirty="0" smtClean="0"/>
            <a:t>Numeracy Skills</a:t>
          </a:r>
          <a:endParaRPr lang="en-US" b="1" dirty="0"/>
        </a:p>
      </dgm:t>
    </dgm:pt>
    <dgm:pt modelId="{DDE9D030-7464-4833-B052-139A1FF924DE}" type="parTrans" cxnId="{28301750-9278-49A8-8C23-5AF10689E40E}">
      <dgm:prSet/>
      <dgm:spPr/>
      <dgm:t>
        <a:bodyPr/>
        <a:lstStyle/>
        <a:p>
          <a:endParaRPr lang="en-US" b="1"/>
        </a:p>
      </dgm:t>
    </dgm:pt>
    <dgm:pt modelId="{FA425BDD-A0A4-4C66-95DF-32EFE96D1ED8}" type="sibTrans" cxnId="{28301750-9278-49A8-8C23-5AF10689E40E}">
      <dgm:prSet/>
      <dgm:spPr/>
      <dgm:t>
        <a:bodyPr/>
        <a:lstStyle/>
        <a:p>
          <a:endParaRPr lang="en-US" b="1"/>
        </a:p>
      </dgm:t>
    </dgm:pt>
    <dgm:pt modelId="{436536DE-9D87-4AD5-9F09-484147073C8D}">
      <dgm:prSet phldrT="[Text]"/>
      <dgm:spPr/>
      <dgm:t>
        <a:bodyPr/>
        <a:lstStyle/>
        <a:p>
          <a:r>
            <a:rPr lang="en-US" b="1" dirty="0" smtClean="0"/>
            <a:t>Strategic Thinking </a:t>
          </a:r>
          <a:endParaRPr lang="en-US" b="1" dirty="0"/>
        </a:p>
      </dgm:t>
    </dgm:pt>
    <dgm:pt modelId="{83CD77EC-1DC0-41C7-A2E2-D60E79B32D1B}" type="parTrans" cxnId="{F53ADE72-1E23-44D9-A346-8C18793A6F74}">
      <dgm:prSet/>
      <dgm:spPr/>
      <dgm:t>
        <a:bodyPr/>
        <a:lstStyle/>
        <a:p>
          <a:endParaRPr lang="en-US" b="1"/>
        </a:p>
      </dgm:t>
    </dgm:pt>
    <dgm:pt modelId="{C50A8E98-A9CA-4B85-B8D8-D4B57961201A}" type="sibTrans" cxnId="{F53ADE72-1E23-44D9-A346-8C18793A6F74}">
      <dgm:prSet/>
      <dgm:spPr/>
      <dgm:t>
        <a:bodyPr/>
        <a:lstStyle/>
        <a:p>
          <a:endParaRPr lang="en-US" b="1"/>
        </a:p>
      </dgm:t>
    </dgm:pt>
    <dgm:pt modelId="{878E4808-1B04-421C-8F84-4D2FBB79DE92}">
      <dgm:prSet phldrT="[Text]"/>
      <dgm:spPr/>
      <dgm:t>
        <a:bodyPr/>
        <a:lstStyle/>
        <a:p>
          <a:r>
            <a:rPr lang="en-US" b="1" dirty="0" smtClean="0"/>
            <a:t>Attention to Detail Skills</a:t>
          </a:r>
          <a:endParaRPr lang="en-US" b="1" dirty="0"/>
        </a:p>
      </dgm:t>
    </dgm:pt>
    <dgm:pt modelId="{CB47F129-565B-423F-A736-724DC1E4FCDB}" type="parTrans" cxnId="{F37D77CB-7EB6-4EB7-8DA7-43DB9901D2D7}">
      <dgm:prSet/>
      <dgm:spPr/>
      <dgm:t>
        <a:bodyPr/>
        <a:lstStyle/>
        <a:p>
          <a:endParaRPr lang="en-US" b="1"/>
        </a:p>
      </dgm:t>
    </dgm:pt>
    <dgm:pt modelId="{301E5ACB-D883-4F03-B406-8BC04BDFD2DB}" type="sibTrans" cxnId="{F37D77CB-7EB6-4EB7-8DA7-43DB9901D2D7}">
      <dgm:prSet/>
      <dgm:spPr/>
      <dgm:t>
        <a:bodyPr/>
        <a:lstStyle/>
        <a:p>
          <a:endParaRPr lang="en-US" b="1"/>
        </a:p>
      </dgm:t>
    </dgm:pt>
    <dgm:pt modelId="{C4AAFCD1-C52A-4D8F-9919-3F970B20E424}">
      <dgm:prSet phldrT="[Text]"/>
      <dgm:spPr/>
      <dgm:t>
        <a:bodyPr/>
        <a:lstStyle/>
        <a:p>
          <a:r>
            <a:rPr lang="en-US" b="1" dirty="0" smtClean="0"/>
            <a:t>Technical skills</a:t>
          </a:r>
          <a:endParaRPr lang="en-US" b="1" dirty="0"/>
        </a:p>
      </dgm:t>
    </dgm:pt>
    <dgm:pt modelId="{A6FF8F14-7314-4610-B868-9F260BBACCFE}" type="parTrans" cxnId="{31C8B6B1-F213-4493-BEC2-B0D2C6A304A6}">
      <dgm:prSet/>
      <dgm:spPr/>
      <dgm:t>
        <a:bodyPr/>
        <a:lstStyle/>
        <a:p>
          <a:endParaRPr lang="en-US" b="1"/>
        </a:p>
      </dgm:t>
    </dgm:pt>
    <dgm:pt modelId="{0479CBCD-800A-4089-9EF3-D57B63685082}" type="sibTrans" cxnId="{31C8B6B1-F213-4493-BEC2-B0D2C6A304A6}">
      <dgm:prSet/>
      <dgm:spPr/>
      <dgm:t>
        <a:bodyPr/>
        <a:lstStyle/>
        <a:p>
          <a:endParaRPr lang="en-US" b="1"/>
        </a:p>
      </dgm:t>
    </dgm:pt>
    <dgm:pt modelId="{8853012A-4552-4544-83B9-A604372DE775}" type="pres">
      <dgm:prSet presAssocID="{E5143CD8-EC25-4557-A3C1-BA5CA1A74134}" presName="CompostProcess" presStyleCnt="0">
        <dgm:presLayoutVars>
          <dgm:dir/>
          <dgm:resizeHandles val="exact"/>
        </dgm:presLayoutVars>
      </dgm:prSet>
      <dgm:spPr/>
    </dgm:pt>
    <dgm:pt modelId="{6EFBF684-2ABE-49CC-A909-60AE358B5F7B}" type="pres">
      <dgm:prSet presAssocID="{E5143CD8-EC25-4557-A3C1-BA5CA1A74134}" presName="arrow" presStyleLbl="bgShp" presStyleIdx="0" presStyleCnt="1"/>
      <dgm:spPr/>
    </dgm:pt>
    <dgm:pt modelId="{F7D80CFD-FCCB-4F35-B254-3C1D10EE1607}" type="pres">
      <dgm:prSet presAssocID="{E5143CD8-EC25-4557-A3C1-BA5CA1A74134}" presName="linearProcess" presStyleCnt="0"/>
      <dgm:spPr/>
    </dgm:pt>
    <dgm:pt modelId="{68E7533D-471F-49CA-86C3-11A7B5B8CA7E}" type="pres">
      <dgm:prSet presAssocID="{F481C359-150C-4C37-B9C7-0CE17B96DBB9}" presName="textNode" presStyleLbl="node1" presStyleIdx="0" presStyleCnt="5">
        <dgm:presLayoutVars>
          <dgm:bulletEnabled val="1"/>
        </dgm:presLayoutVars>
      </dgm:prSet>
      <dgm:spPr/>
      <dgm:t>
        <a:bodyPr/>
        <a:lstStyle/>
        <a:p>
          <a:endParaRPr lang="en-US"/>
        </a:p>
      </dgm:t>
    </dgm:pt>
    <dgm:pt modelId="{F0CB21AE-9040-487F-A761-D8973C6A638F}" type="pres">
      <dgm:prSet presAssocID="{18F8FA6D-1B8D-4BEF-A907-E935D2CEBA82}" presName="sibTrans" presStyleCnt="0"/>
      <dgm:spPr/>
    </dgm:pt>
    <dgm:pt modelId="{E3B40DD8-1449-4876-8F63-E440DE59F987}" type="pres">
      <dgm:prSet presAssocID="{7AFC9E47-C14F-450F-9C80-0C92F31ECD04}" presName="textNode" presStyleLbl="node1" presStyleIdx="1" presStyleCnt="5">
        <dgm:presLayoutVars>
          <dgm:bulletEnabled val="1"/>
        </dgm:presLayoutVars>
      </dgm:prSet>
      <dgm:spPr/>
      <dgm:t>
        <a:bodyPr/>
        <a:lstStyle/>
        <a:p>
          <a:endParaRPr lang="en-US"/>
        </a:p>
      </dgm:t>
    </dgm:pt>
    <dgm:pt modelId="{88EC4B4A-F38B-423B-B3C6-19E5183E59D7}" type="pres">
      <dgm:prSet presAssocID="{FA425BDD-A0A4-4C66-95DF-32EFE96D1ED8}" presName="sibTrans" presStyleCnt="0"/>
      <dgm:spPr/>
    </dgm:pt>
    <dgm:pt modelId="{E4EBE648-132C-4571-A6C9-C356C84EBDA7}" type="pres">
      <dgm:prSet presAssocID="{436536DE-9D87-4AD5-9F09-484147073C8D}" presName="textNode" presStyleLbl="node1" presStyleIdx="2" presStyleCnt="5">
        <dgm:presLayoutVars>
          <dgm:bulletEnabled val="1"/>
        </dgm:presLayoutVars>
      </dgm:prSet>
      <dgm:spPr/>
      <dgm:t>
        <a:bodyPr/>
        <a:lstStyle/>
        <a:p>
          <a:endParaRPr lang="en-US"/>
        </a:p>
      </dgm:t>
    </dgm:pt>
    <dgm:pt modelId="{B0FDD5C5-01D7-4328-AB9E-8B93A5FA4365}" type="pres">
      <dgm:prSet presAssocID="{C50A8E98-A9CA-4B85-B8D8-D4B57961201A}" presName="sibTrans" presStyleCnt="0"/>
      <dgm:spPr/>
    </dgm:pt>
    <dgm:pt modelId="{42098112-4B73-4540-85C4-8B911B5D3092}" type="pres">
      <dgm:prSet presAssocID="{878E4808-1B04-421C-8F84-4D2FBB79DE92}" presName="textNode" presStyleLbl="node1" presStyleIdx="3" presStyleCnt="5">
        <dgm:presLayoutVars>
          <dgm:bulletEnabled val="1"/>
        </dgm:presLayoutVars>
      </dgm:prSet>
      <dgm:spPr/>
      <dgm:t>
        <a:bodyPr/>
        <a:lstStyle/>
        <a:p>
          <a:endParaRPr lang="en-US"/>
        </a:p>
      </dgm:t>
    </dgm:pt>
    <dgm:pt modelId="{5EFEFC5D-4297-4161-B9B3-672D4A4B714F}" type="pres">
      <dgm:prSet presAssocID="{301E5ACB-D883-4F03-B406-8BC04BDFD2DB}" presName="sibTrans" presStyleCnt="0"/>
      <dgm:spPr/>
    </dgm:pt>
    <dgm:pt modelId="{678E8FAC-C249-4570-8E09-68DFBB11D368}" type="pres">
      <dgm:prSet presAssocID="{C4AAFCD1-C52A-4D8F-9919-3F970B20E424}" presName="textNode" presStyleLbl="node1" presStyleIdx="4" presStyleCnt="5">
        <dgm:presLayoutVars>
          <dgm:bulletEnabled val="1"/>
        </dgm:presLayoutVars>
      </dgm:prSet>
      <dgm:spPr/>
      <dgm:t>
        <a:bodyPr/>
        <a:lstStyle/>
        <a:p>
          <a:endParaRPr lang="en-US"/>
        </a:p>
      </dgm:t>
    </dgm:pt>
  </dgm:ptLst>
  <dgm:cxnLst>
    <dgm:cxn modelId="{9C862B44-2DBA-4927-A955-28017E741500}" type="presOf" srcId="{E5143CD8-EC25-4557-A3C1-BA5CA1A74134}" destId="{8853012A-4552-4544-83B9-A604372DE775}" srcOrd="0" destOrd="0" presId="urn:microsoft.com/office/officeart/2005/8/layout/hProcess9"/>
    <dgm:cxn modelId="{F53ADE72-1E23-44D9-A346-8C18793A6F74}" srcId="{E5143CD8-EC25-4557-A3C1-BA5CA1A74134}" destId="{436536DE-9D87-4AD5-9F09-484147073C8D}" srcOrd="2" destOrd="0" parTransId="{83CD77EC-1DC0-41C7-A2E2-D60E79B32D1B}" sibTransId="{C50A8E98-A9CA-4B85-B8D8-D4B57961201A}"/>
    <dgm:cxn modelId="{31C8B6B1-F213-4493-BEC2-B0D2C6A304A6}" srcId="{E5143CD8-EC25-4557-A3C1-BA5CA1A74134}" destId="{C4AAFCD1-C52A-4D8F-9919-3F970B20E424}" srcOrd="4" destOrd="0" parTransId="{A6FF8F14-7314-4610-B868-9F260BBACCFE}" sibTransId="{0479CBCD-800A-4089-9EF3-D57B63685082}"/>
    <dgm:cxn modelId="{9F401A58-DAFA-4A5E-A38E-4E9DB17CE4DC}" type="presOf" srcId="{436536DE-9D87-4AD5-9F09-484147073C8D}" destId="{E4EBE648-132C-4571-A6C9-C356C84EBDA7}" srcOrd="0" destOrd="0" presId="urn:microsoft.com/office/officeart/2005/8/layout/hProcess9"/>
    <dgm:cxn modelId="{B710F76C-6F3D-4181-8470-8406FBE1DDD0}" type="presOf" srcId="{C4AAFCD1-C52A-4D8F-9919-3F970B20E424}" destId="{678E8FAC-C249-4570-8E09-68DFBB11D368}" srcOrd="0" destOrd="0" presId="urn:microsoft.com/office/officeart/2005/8/layout/hProcess9"/>
    <dgm:cxn modelId="{F37D77CB-7EB6-4EB7-8DA7-43DB9901D2D7}" srcId="{E5143CD8-EC25-4557-A3C1-BA5CA1A74134}" destId="{878E4808-1B04-421C-8F84-4D2FBB79DE92}" srcOrd="3" destOrd="0" parTransId="{CB47F129-565B-423F-A736-724DC1E4FCDB}" sibTransId="{301E5ACB-D883-4F03-B406-8BC04BDFD2DB}"/>
    <dgm:cxn modelId="{4C36A3EC-4FDC-49D0-A155-3D6A4BF8AD68}" srcId="{E5143CD8-EC25-4557-A3C1-BA5CA1A74134}" destId="{F481C359-150C-4C37-B9C7-0CE17B96DBB9}" srcOrd="0" destOrd="0" parTransId="{2BDA49BE-655A-48D2-81CE-EEE96558E991}" sibTransId="{18F8FA6D-1B8D-4BEF-A907-E935D2CEBA82}"/>
    <dgm:cxn modelId="{B67F04D9-596F-44F0-B609-45B7CA54E0BF}" type="presOf" srcId="{878E4808-1B04-421C-8F84-4D2FBB79DE92}" destId="{42098112-4B73-4540-85C4-8B911B5D3092}" srcOrd="0" destOrd="0" presId="urn:microsoft.com/office/officeart/2005/8/layout/hProcess9"/>
    <dgm:cxn modelId="{28301750-9278-49A8-8C23-5AF10689E40E}" srcId="{E5143CD8-EC25-4557-A3C1-BA5CA1A74134}" destId="{7AFC9E47-C14F-450F-9C80-0C92F31ECD04}" srcOrd="1" destOrd="0" parTransId="{DDE9D030-7464-4833-B052-139A1FF924DE}" sibTransId="{FA425BDD-A0A4-4C66-95DF-32EFE96D1ED8}"/>
    <dgm:cxn modelId="{B2BF0B4D-1406-48CD-9B6C-B8CD69689162}" type="presOf" srcId="{F481C359-150C-4C37-B9C7-0CE17B96DBB9}" destId="{68E7533D-471F-49CA-86C3-11A7B5B8CA7E}" srcOrd="0" destOrd="0" presId="urn:microsoft.com/office/officeart/2005/8/layout/hProcess9"/>
    <dgm:cxn modelId="{C2572CD6-E4F5-48AA-8004-686805A7D0AE}" type="presOf" srcId="{7AFC9E47-C14F-450F-9C80-0C92F31ECD04}" destId="{E3B40DD8-1449-4876-8F63-E440DE59F987}" srcOrd="0" destOrd="0" presId="urn:microsoft.com/office/officeart/2005/8/layout/hProcess9"/>
    <dgm:cxn modelId="{C04D10F0-8A29-44AB-AE45-AFB6A82E3222}" type="presParOf" srcId="{8853012A-4552-4544-83B9-A604372DE775}" destId="{6EFBF684-2ABE-49CC-A909-60AE358B5F7B}" srcOrd="0" destOrd="0" presId="urn:microsoft.com/office/officeart/2005/8/layout/hProcess9"/>
    <dgm:cxn modelId="{020763B6-48EE-4AE1-B7FA-114407F675D3}" type="presParOf" srcId="{8853012A-4552-4544-83B9-A604372DE775}" destId="{F7D80CFD-FCCB-4F35-B254-3C1D10EE1607}" srcOrd="1" destOrd="0" presId="urn:microsoft.com/office/officeart/2005/8/layout/hProcess9"/>
    <dgm:cxn modelId="{21272DBE-0749-49DD-B0AD-AD173D1A7B8A}" type="presParOf" srcId="{F7D80CFD-FCCB-4F35-B254-3C1D10EE1607}" destId="{68E7533D-471F-49CA-86C3-11A7B5B8CA7E}" srcOrd="0" destOrd="0" presId="urn:microsoft.com/office/officeart/2005/8/layout/hProcess9"/>
    <dgm:cxn modelId="{F3543C7B-94D3-4766-815E-72CD62748D6A}" type="presParOf" srcId="{F7D80CFD-FCCB-4F35-B254-3C1D10EE1607}" destId="{F0CB21AE-9040-487F-A761-D8973C6A638F}" srcOrd="1" destOrd="0" presId="urn:microsoft.com/office/officeart/2005/8/layout/hProcess9"/>
    <dgm:cxn modelId="{FD3B3863-B898-46C4-BAE2-3B5DC961E3BC}" type="presParOf" srcId="{F7D80CFD-FCCB-4F35-B254-3C1D10EE1607}" destId="{E3B40DD8-1449-4876-8F63-E440DE59F987}" srcOrd="2" destOrd="0" presId="urn:microsoft.com/office/officeart/2005/8/layout/hProcess9"/>
    <dgm:cxn modelId="{9224E83D-25A8-4EA5-A515-B9606B7FCDC8}" type="presParOf" srcId="{F7D80CFD-FCCB-4F35-B254-3C1D10EE1607}" destId="{88EC4B4A-F38B-423B-B3C6-19E5183E59D7}" srcOrd="3" destOrd="0" presId="urn:microsoft.com/office/officeart/2005/8/layout/hProcess9"/>
    <dgm:cxn modelId="{E902FA9D-0C0D-4A55-846F-16D01886BCEE}" type="presParOf" srcId="{F7D80CFD-FCCB-4F35-B254-3C1D10EE1607}" destId="{E4EBE648-132C-4571-A6C9-C356C84EBDA7}" srcOrd="4" destOrd="0" presId="urn:microsoft.com/office/officeart/2005/8/layout/hProcess9"/>
    <dgm:cxn modelId="{4AECA0BC-5211-456B-B888-9DF9BF8FDCDB}" type="presParOf" srcId="{F7D80CFD-FCCB-4F35-B254-3C1D10EE1607}" destId="{B0FDD5C5-01D7-4328-AB9E-8B93A5FA4365}" srcOrd="5" destOrd="0" presId="urn:microsoft.com/office/officeart/2005/8/layout/hProcess9"/>
    <dgm:cxn modelId="{2C9EE262-4C08-4638-9348-FC1AABE8C55D}" type="presParOf" srcId="{F7D80CFD-FCCB-4F35-B254-3C1D10EE1607}" destId="{42098112-4B73-4540-85C4-8B911B5D3092}" srcOrd="6" destOrd="0" presId="urn:microsoft.com/office/officeart/2005/8/layout/hProcess9"/>
    <dgm:cxn modelId="{9D34AC3A-CF42-4406-8EAD-AB6F9700101F}" type="presParOf" srcId="{F7D80CFD-FCCB-4F35-B254-3C1D10EE1607}" destId="{5EFEFC5D-4297-4161-B9B3-672D4A4B714F}" srcOrd="7" destOrd="0" presId="urn:microsoft.com/office/officeart/2005/8/layout/hProcess9"/>
    <dgm:cxn modelId="{F220A35D-2D27-47D7-9483-B733C2C6BDF7}" type="presParOf" srcId="{F7D80CFD-FCCB-4F35-B254-3C1D10EE1607}" destId="{678E8FAC-C249-4570-8E09-68DFBB11D368}"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492B6C-9963-4DCE-9B39-2D7D3AB958E3}" type="doc">
      <dgm:prSet loTypeId="urn:microsoft.com/office/officeart/2009/3/layout/StepUpProcess" loCatId="process" qsTypeId="urn:microsoft.com/office/officeart/2005/8/quickstyle/simple1" qsCatId="simple" csTypeId="urn:microsoft.com/office/officeart/2005/8/colors/colorful2" csCatId="colorful" phldr="1"/>
      <dgm:spPr/>
      <dgm:t>
        <a:bodyPr/>
        <a:lstStyle/>
        <a:p>
          <a:endParaRPr lang="en-GB"/>
        </a:p>
      </dgm:t>
    </dgm:pt>
    <dgm:pt modelId="{3351A4D3-3E63-421C-84C0-FFB946C6B8CF}">
      <dgm:prSet phldrT="[Text]" custT="1"/>
      <dgm:spPr/>
      <dgm:t>
        <a:bodyPr/>
        <a:lstStyle/>
        <a:p>
          <a:r>
            <a:rPr lang="en-GB" sz="2300"/>
            <a:t>Small Talk</a:t>
          </a:r>
        </a:p>
        <a:p>
          <a:r>
            <a:rPr lang="en-GB" sz="1800"/>
            <a:t>(beginning)</a:t>
          </a:r>
        </a:p>
      </dgm:t>
    </dgm:pt>
    <dgm:pt modelId="{09082E54-FA81-4CBF-9C08-4E743549B2C2}" type="parTrans" cxnId="{A6B5F4BE-2F6D-4EA5-BCAB-5CCEA3D904C4}">
      <dgm:prSet/>
      <dgm:spPr/>
      <dgm:t>
        <a:bodyPr/>
        <a:lstStyle/>
        <a:p>
          <a:endParaRPr lang="en-GB"/>
        </a:p>
      </dgm:t>
    </dgm:pt>
    <dgm:pt modelId="{A096049D-FA20-489A-8903-88F856959020}" type="sibTrans" cxnId="{A6B5F4BE-2F6D-4EA5-BCAB-5CCEA3D904C4}">
      <dgm:prSet/>
      <dgm:spPr/>
      <dgm:t>
        <a:bodyPr/>
        <a:lstStyle/>
        <a:p>
          <a:endParaRPr lang="en-GB"/>
        </a:p>
      </dgm:t>
    </dgm:pt>
    <dgm:pt modelId="{57DE1A86-2453-4684-A69D-5602B4FED21D}">
      <dgm:prSet phldrT="[Text]" custT="1"/>
      <dgm:spPr/>
      <dgm:t>
        <a:bodyPr/>
        <a:lstStyle/>
        <a:p>
          <a:r>
            <a:rPr lang="en-GB" sz="2300"/>
            <a:t>Professional Talk</a:t>
          </a:r>
        </a:p>
        <a:p>
          <a:r>
            <a:rPr lang="en-GB" sz="1800" dirty="0"/>
            <a:t>(content)</a:t>
          </a:r>
        </a:p>
      </dgm:t>
    </dgm:pt>
    <dgm:pt modelId="{42837C05-9A06-4AC5-9E22-5843E94DBC6C}" type="parTrans" cxnId="{8FB693AA-86EB-48C1-BD52-6D5117BD54DF}">
      <dgm:prSet/>
      <dgm:spPr/>
      <dgm:t>
        <a:bodyPr/>
        <a:lstStyle/>
        <a:p>
          <a:endParaRPr lang="en-GB"/>
        </a:p>
      </dgm:t>
    </dgm:pt>
    <dgm:pt modelId="{AED4CDAB-C58B-4755-B6C0-21CA4A5A643F}" type="sibTrans" cxnId="{8FB693AA-86EB-48C1-BD52-6D5117BD54DF}">
      <dgm:prSet/>
      <dgm:spPr/>
      <dgm:t>
        <a:bodyPr/>
        <a:lstStyle/>
        <a:p>
          <a:endParaRPr lang="en-GB"/>
        </a:p>
      </dgm:t>
    </dgm:pt>
    <dgm:pt modelId="{D6DFBFB3-92B8-488F-A8B8-C6332FBA9124}">
      <dgm:prSet phldrT="[Text]" custT="1"/>
      <dgm:spPr/>
      <dgm:t>
        <a:bodyPr/>
        <a:lstStyle/>
        <a:p>
          <a:r>
            <a:rPr lang="en-GB" sz="2400"/>
            <a:t>Friend Talk</a:t>
          </a:r>
        </a:p>
        <a:p>
          <a:r>
            <a:rPr lang="en-GB" sz="2000"/>
            <a:t>(confidence)</a:t>
          </a:r>
        </a:p>
      </dgm:t>
    </dgm:pt>
    <dgm:pt modelId="{09DA399A-B0D7-4D7F-9D6A-95EF5BF1C142}" type="parTrans" cxnId="{6F5E210D-8601-41E1-95CF-347D136F3CF6}">
      <dgm:prSet/>
      <dgm:spPr/>
      <dgm:t>
        <a:bodyPr/>
        <a:lstStyle/>
        <a:p>
          <a:endParaRPr lang="en-GB"/>
        </a:p>
      </dgm:t>
    </dgm:pt>
    <dgm:pt modelId="{A51FC882-1BDE-4650-95DB-20D0C150B40D}" type="sibTrans" cxnId="{6F5E210D-8601-41E1-95CF-347D136F3CF6}">
      <dgm:prSet/>
      <dgm:spPr/>
      <dgm:t>
        <a:bodyPr/>
        <a:lstStyle/>
        <a:p>
          <a:endParaRPr lang="en-GB"/>
        </a:p>
      </dgm:t>
    </dgm:pt>
    <dgm:pt modelId="{FC9A59B1-071B-4FFC-B1E7-118C41DDD098}" type="pres">
      <dgm:prSet presAssocID="{2B492B6C-9963-4DCE-9B39-2D7D3AB958E3}" presName="rootnode" presStyleCnt="0">
        <dgm:presLayoutVars>
          <dgm:chMax/>
          <dgm:chPref/>
          <dgm:dir/>
          <dgm:animLvl val="lvl"/>
        </dgm:presLayoutVars>
      </dgm:prSet>
      <dgm:spPr/>
      <dgm:t>
        <a:bodyPr/>
        <a:lstStyle/>
        <a:p>
          <a:endParaRPr lang="en-GB"/>
        </a:p>
      </dgm:t>
    </dgm:pt>
    <dgm:pt modelId="{D3F25C4F-2B93-41A3-898A-A98FAADD446D}" type="pres">
      <dgm:prSet presAssocID="{3351A4D3-3E63-421C-84C0-FFB946C6B8CF}" presName="composite" presStyleCnt="0"/>
      <dgm:spPr/>
    </dgm:pt>
    <dgm:pt modelId="{F2EB7169-5AEF-406C-B57F-DE97E8BD7428}" type="pres">
      <dgm:prSet presAssocID="{3351A4D3-3E63-421C-84C0-FFB946C6B8CF}" presName="LShape" presStyleLbl="alignNode1" presStyleIdx="0" presStyleCnt="5"/>
      <dgm:spPr/>
    </dgm:pt>
    <dgm:pt modelId="{43BF3DCB-F702-42B5-B489-194CD8531B5A}" type="pres">
      <dgm:prSet presAssocID="{3351A4D3-3E63-421C-84C0-FFB946C6B8CF}" presName="ParentText" presStyleLbl="revTx" presStyleIdx="0" presStyleCnt="3">
        <dgm:presLayoutVars>
          <dgm:chMax val="0"/>
          <dgm:chPref val="0"/>
          <dgm:bulletEnabled val="1"/>
        </dgm:presLayoutVars>
      </dgm:prSet>
      <dgm:spPr/>
      <dgm:t>
        <a:bodyPr/>
        <a:lstStyle/>
        <a:p>
          <a:endParaRPr lang="en-GB"/>
        </a:p>
      </dgm:t>
    </dgm:pt>
    <dgm:pt modelId="{F07CB3A1-0F85-4845-B284-18CD0411373C}" type="pres">
      <dgm:prSet presAssocID="{3351A4D3-3E63-421C-84C0-FFB946C6B8CF}" presName="Triangle" presStyleLbl="alignNode1" presStyleIdx="1" presStyleCnt="5"/>
      <dgm:spPr/>
    </dgm:pt>
    <dgm:pt modelId="{39C0DEA9-7CFB-4DC7-A1EA-EA73549D2A96}" type="pres">
      <dgm:prSet presAssocID="{A096049D-FA20-489A-8903-88F856959020}" presName="sibTrans" presStyleCnt="0"/>
      <dgm:spPr/>
    </dgm:pt>
    <dgm:pt modelId="{64FA015B-40AE-49D8-8674-15FCA83F0436}" type="pres">
      <dgm:prSet presAssocID="{A096049D-FA20-489A-8903-88F856959020}" presName="space" presStyleCnt="0"/>
      <dgm:spPr/>
    </dgm:pt>
    <dgm:pt modelId="{7D0D0E5F-13F8-42E1-9506-8C63A95E8BE5}" type="pres">
      <dgm:prSet presAssocID="{57DE1A86-2453-4684-A69D-5602B4FED21D}" presName="composite" presStyleCnt="0"/>
      <dgm:spPr/>
    </dgm:pt>
    <dgm:pt modelId="{6CDD544B-EC1D-4C09-A9BE-11A9E17C90A4}" type="pres">
      <dgm:prSet presAssocID="{57DE1A86-2453-4684-A69D-5602B4FED21D}" presName="LShape" presStyleLbl="alignNode1" presStyleIdx="2" presStyleCnt="5"/>
      <dgm:spPr/>
    </dgm:pt>
    <dgm:pt modelId="{2A670045-CCE1-45D2-AE94-E461AD162C6B}" type="pres">
      <dgm:prSet presAssocID="{57DE1A86-2453-4684-A69D-5602B4FED21D}" presName="ParentText" presStyleLbl="revTx" presStyleIdx="1" presStyleCnt="3">
        <dgm:presLayoutVars>
          <dgm:chMax val="0"/>
          <dgm:chPref val="0"/>
          <dgm:bulletEnabled val="1"/>
        </dgm:presLayoutVars>
      </dgm:prSet>
      <dgm:spPr/>
      <dgm:t>
        <a:bodyPr/>
        <a:lstStyle/>
        <a:p>
          <a:endParaRPr lang="en-GB"/>
        </a:p>
      </dgm:t>
    </dgm:pt>
    <dgm:pt modelId="{9484F5C7-F232-435C-A0AC-7E41F0AB3047}" type="pres">
      <dgm:prSet presAssocID="{57DE1A86-2453-4684-A69D-5602B4FED21D}" presName="Triangle" presStyleLbl="alignNode1" presStyleIdx="3" presStyleCnt="5"/>
      <dgm:spPr/>
    </dgm:pt>
    <dgm:pt modelId="{20E70060-E33D-4A91-8314-5AE42F1FAFAF}" type="pres">
      <dgm:prSet presAssocID="{AED4CDAB-C58B-4755-B6C0-21CA4A5A643F}" presName="sibTrans" presStyleCnt="0"/>
      <dgm:spPr/>
    </dgm:pt>
    <dgm:pt modelId="{B9FE8CEF-3BFD-49B1-8D54-FF4AC005387C}" type="pres">
      <dgm:prSet presAssocID="{AED4CDAB-C58B-4755-B6C0-21CA4A5A643F}" presName="space" presStyleCnt="0"/>
      <dgm:spPr/>
    </dgm:pt>
    <dgm:pt modelId="{F19615D6-20B9-4913-8A1B-B8D15D2A1AC2}" type="pres">
      <dgm:prSet presAssocID="{D6DFBFB3-92B8-488F-A8B8-C6332FBA9124}" presName="composite" presStyleCnt="0"/>
      <dgm:spPr/>
    </dgm:pt>
    <dgm:pt modelId="{B5B6FFAA-F619-42B3-8F07-9E284D61CFC9}" type="pres">
      <dgm:prSet presAssocID="{D6DFBFB3-92B8-488F-A8B8-C6332FBA9124}" presName="LShape" presStyleLbl="alignNode1" presStyleIdx="4" presStyleCnt="5"/>
      <dgm:spPr/>
    </dgm:pt>
    <dgm:pt modelId="{05CFBAB3-182F-4A07-B08F-1AF8188CB025}" type="pres">
      <dgm:prSet presAssocID="{D6DFBFB3-92B8-488F-A8B8-C6332FBA9124}" presName="ParentText" presStyleLbl="revTx" presStyleIdx="2" presStyleCnt="3">
        <dgm:presLayoutVars>
          <dgm:chMax val="0"/>
          <dgm:chPref val="0"/>
          <dgm:bulletEnabled val="1"/>
        </dgm:presLayoutVars>
      </dgm:prSet>
      <dgm:spPr/>
      <dgm:t>
        <a:bodyPr/>
        <a:lstStyle/>
        <a:p>
          <a:endParaRPr lang="en-GB"/>
        </a:p>
      </dgm:t>
    </dgm:pt>
  </dgm:ptLst>
  <dgm:cxnLst>
    <dgm:cxn modelId="{A6B5F4BE-2F6D-4EA5-BCAB-5CCEA3D904C4}" srcId="{2B492B6C-9963-4DCE-9B39-2D7D3AB958E3}" destId="{3351A4D3-3E63-421C-84C0-FFB946C6B8CF}" srcOrd="0" destOrd="0" parTransId="{09082E54-FA81-4CBF-9C08-4E743549B2C2}" sibTransId="{A096049D-FA20-489A-8903-88F856959020}"/>
    <dgm:cxn modelId="{CE040B9C-3D08-0540-A9F9-9C208BA89AEA}" type="presOf" srcId="{3351A4D3-3E63-421C-84C0-FFB946C6B8CF}" destId="{43BF3DCB-F702-42B5-B489-194CD8531B5A}" srcOrd="0" destOrd="0" presId="urn:microsoft.com/office/officeart/2009/3/layout/StepUpProcess"/>
    <dgm:cxn modelId="{8FB693AA-86EB-48C1-BD52-6D5117BD54DF}" srcId="{2B492B6C-9963-4DCE-9B39-2D7D3AB958E3}" destId="{57DE1A86-2453-4684-A69D-5602B4FED21D}" srcOrd="1" destOrd="0" parTransId="{42837C05-9A06-4AC5-9E22-5843E94DBC6C}" sibTransId="{AED4CDAB-C58B-4755-B6C0-21CA4A5A643F}"/>
    <dgm:cxn modelId="{FFA418EA-0E7B-1640-90CA-BA299EBDF6C2}" type="presOf" srcId="{57DE1A86-2453-4684-A69D-5602B4FED21D}" destId="{2A670045-CCE1-45D2-AE94-E461AD162C6B}" srcOrd="0" destOrd="0" presId="urn:microsoft.com/office/officeart/2009/3/layout/StepUpProcess"/>
    <dgm:cxn modelId="{17998C6A-0F50-E647-9D17-90DC7EA930F1}" type="presOf" srcId="{2B492B6C-9963-4DCE-9B39-2D7D3AB958E3}" destId="{FC9A59B1-071B-4FFC-B1E7-118C41DDD098}" srcOrd="0" destOrd="0" presId="urn:microsoft.com/office/officeart/2009/3/layout/StepUpProcess"/>
    <dgm:cxn modelId="{6F5E210D-8601-41E1-95CF-347D136F3CF6}" srcId="{2B492B6C-9963-4DCE-9B39-2D7D3AB958E3}" destId="{D6DFBFB3-92B8-488F-A8B8-C6332FBA9124}" srcOrd="2" destOrd="0" parTransId="{09DA399A-B0D7-4D7F-9D6A-95EF5BF1C142}" sibTransId="{A51FC882-1BDE-4650-95DB-20D0C150B40D}"/>
    <dgm:cxn modelId="{1F5850B5-F3DE-1B44-BD73-62AC3C4203A8}" type="presOf" srcId="{D6DFBFB3-92B8-488F-A8B8-C6332FBA9124}" destId="{05CFBAB3-182F-4A07-B08F-1AF8188CB025}" srcOrd="0" destOrd="0" presId="urn:microsoft.com/office/officeart/2009/3/layout/StepUpProcess"/>
    <dgm:cxn modelId="{CE54FC82-1300-F346-A3E0-A8F4B4538B4D}" type="presParOf" srcId="{FC9A59B1-071B-4FFC-B1E7-118C41DDD098}" destId="{D3F25C4F-2B93-41A3-898A-A98FAADD446D}" srcOrd="0" destOrd="0" presId="urn:microsoft.com/office/officeart/2009/3/layout/StepUpProcess"/>
    <dgm:cxn modelId="{96998C89-42DD-384C-93FF-B421B175933B}" type="presParOf" srcId="{D3F25C4F-2B93-41A3-898A-A98FAADD446D}" destId="{F2EB7169-5AEF-406C-B57F-DE97E8BD7428}" srcOrd="0" destOrd="0" presId="urn:microsoft.com/office/officeart/2009/3/layout/StepUpProcess"/>
    <dgm:cxn modelId="{58256E81-6948-A649-9789-BA7EEB248692}" type="presParOf" srcId="{D3F25C4F-2B93-41A3-898A-A98FAADD446D}" destId="{43BF3DCB-F702-42B5-B489-194CD8531B5A}" srcOrd="1" destOrd="0" presId="urn:microsoft.com/office/officeart/2009/3/layout/StepUpProcess"/>
    <dgm:cxn modelId="{1DA08E36-8BBC-E042-B934-3DE0CF020A21}" type="presParOf" srcId="{D3F25C4F-2B93-41A3-898A-A98FAADD446D}" destId="{F07CB3A1-0F85-4845-B284-18CD0411373C}" srcOrd="2" destOrd="0" presId="urn:microsoft.com/office/officeart/2009/3/layout/StepUpProcess"/>
    <dgm:cxn modelId="{42E86999-C50B-D04C-B120-B8FD69BD3D84}" type="presParOf" srcId="{FC9A59B1-071B-4FFC-B1E7-118C41DDD098}" destId="{39C0DEA9-7CFB-4DC7-A1EA-EA73549D2A96}" srcOrd="1" destOrd="0" presId="urn:microsoft.com/office/officeart/2009/3/layout/StepUpProcess"/>
    <dgm:cxn modelId="{663C7C72-038D-0240-91D4-C8E6359D1590}" type="presParOf" srcId="{39C0DEA9-7CFB-4DC7-A1EA-EA73549D2A96}" destId="{64FA015B-40AE-49D8-8674-15FCA83F0436}" srcOrd="0" destOrd="0" presId="urn:microsoft.com/office/officeart/2009/3/layout/StepUpProcess"/>
    <dgm:cxn modelId="{5C4588F2-2116-5F40-8E7A-216917332131}" type="presParOf" srcId="{FC9A59B1-071B-4FFC-B1E7-118C41DDD098}" destId="{7D0D0E5F-13F8-42E1-9506-8C63A95E8BE5}" srcOrd="2" destOrd="0" presId="urn:microsoft.com/office/officeart/2009/3/layout/StepUpProcess"/>
    <dgm:cxn modelId="{8A424E9F-101A-D04F-AD07-2AEF99596A4D}" type="presParOf" srcId="{7D0D0E5F-13F8-42E1-9506-8C63A95E8BE5}" destId="{6CDD544B-EC1D-4C09-A9BE-11A9E17C90A4}" srcOrd="0" destOrd="0" presId="urn:microsoft.com/office/officeart/2009/3/layout/StepUpProcess"/>
    <dgm:cxn modelId="{5AD73672-27C0-E44D-B9E1-463C680234D3}" type="presParOf" srcId="{7D0D0E5F-13F8-42E1-9506-8C63A95E8BE5}" destId="{2A670045-CCE1-45D2-AE94-E461AD162C6B}" srcOrd="1" destOrd="0" presId="urn:microsoft.com/office/officeart/2009/3/layout/StepUpProcess"/>
    <dgm:cxn modelId="{D4998FEC-7DA4-5245-9B0A-297A8FDD6D3D}" type="presParOf" srcId="{7D0D0E5F-13F8-42E1-9506-8C63A95E8BE5}" destId="{9484F5C7-F232-435C-A0AC-7E41F0AB3047}" srcOrd="2" destOrd="0" presId="urn:microsoft.com/office/officeart/2009/3/layout/StepUpProcess"/>
    <dgm:cxn modelId="{260F4BEE-1E13-3446-81A9-F3BBF5698EBA}" type="presParOf" srcId="{FC9A59B1-071B-4FFC-B1E7-118C41DDD098}" destId="{20E70060-E33D-4A91-8314-5AE42F1FAFAF}" srcOrd="3" destOrd="0" presId="urn:microsoft.com/office/officeart/2009/3/layout/StepUpProcess"/>
    <dgm:cxn modelId="{6FA1F479-372A-B041-815B-6EBB69FE6AB5}" type="presParOf" srcId="{20E70060-E33D-4A91-8314-5AE42F1FAFAF}" destId="{B9FE8CEF-3BFD-49B1-8D54-FF4AC005387C}" srcOrd="0" destOrd="0" presId="urn:microsoft.com/office/officeart/2009/3/layout/StepUpProcess"/>
    <dgm:cxn modelId="{4C552CC1-3850-634B-88B2-969C03E81283}" type="presParOf" srcId="{FC9A59B1-071B-4FFC-B1E7-118C41DDD098}" destId="{F19615D6-20B9-4913-8A1B-B8D15D2A1AC2}" srcOrd="4" destOrd="0" presId="urn:microsoft.com/office/officeart/2009/3/layout/StepUpProcess"/>
    <dgm:cxn modelId="{B53D0C36-3CEB-4C47-A6F6-0A8102C80231}" type="presParOf" srcId="{F19615D6-20B9-4913-8A1B-B8D15D2A1AC2}" destId="{B5B6FFAA-F619-42B3-8F07-9E284D61CFC9}" srcOrd="0" destOrd="0" presId="urn:microsoft.com/office/officeart/2009/3/layout/StepUpProcess"/>
    <dgm:cxn modelId="{6840C873-FDA6-234E-8C53-BF101406F185}" type="presParOf" srcId="{F19615D6-20B9-4913-8A1B-B8D15D2A1AC2}" destId="{05CFBAB3-182F-4A07-B08F-1AF8188CB025}"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3C95DA-29E5-4BF0-B090-3385CCFA01B5}">
      <dsp:nvSpPr>
        <dsp:cNvPr id="0" name=""/>
        <dsp:cNvSpPr/>
      </dsp:nvSpPr>
      <dsp:spPr>
        <a:xfrm>
          <a:off x="1861138" y="72008"/>
          <a:ext cx="2204998" cy="2204998"/>
        </a:xfrm>
        <a:prstGeom prst="ellipse">
          <a:avLst/>
        </a:prstGeom>
        <a:solidFill>
          <a:schemeClr val="accent4">
            <a:hueOff val="0"/>
            <a:satOff val="0"/>
            <a:lumOff val="0"/>
            <a:alphaOff val="0"/>
          </a:schemeClr>
        </a:solidFill>
        <a:ln w="5080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b="1" kern="1200" dirty="0" smtClean="0"/>
            <a:t>Strong argument </a:t>
          </a:r>
          <a:endParaRPr lang="en-US" sz="2400" b="1" kern="1200" dirty="0"/>
        </a:p>
      </dsp:txBody>
      <dsp:txXfrm>
        <a:off x="2184052" y="394922"/>
        <a:ext cx="1559170" cy="1559170"/>
      </dsp:txXfrm>
    </dsp:sp>
    <dsp:sp modelId="{1B9A7CD9-7C2E-4E23-9D56-8A1BB24FBDB8}">
      <dsp:nvSpPr>
        <dsp:cNvPr id="0" name=""/>
        <dsp:cNvSpPr/>
      </dsp:nvSpPr>
      <dsp:spPr>
        <a:xfrm>
          <a:off x="2509207" y="2520280"/>
          <a:ext cx="1278899" cy="1278899"/>
        </a:xfrm>
        <a:prstGeom prst="mathPlus">
          <a:avLst/>
        </a:prstGeom>
        <a:solidFill>
          <a:schemeClr val="accent4">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977900">
            <a:lnSpc>
              <a:spcPct val="90000"/>
            </a:lnSpc>
            <a:spcBef>
              <a:spcPct val="0"/>
            </a:spcBef>
            <a:spcAft>
              <a:spcPct val="35000"/>
            </a:spcAft>
          </a:pPr>
          <a:endParaRPr lang="en-US" sz="2200" b="1" kern="1200"/>
        </a:p>
      </dsp:txBody>
      <dsp:txXfrm>
        <a:off x="2678725" y="3009331"/>
        <a:ext cx="939863" cy="300797"/>
      </dsp:txXfrm>
    </dsp:sp>
    <dsp:sp modelId="{18DE2D30-2744-4104-870F-B986AC1CFEC2}">
      <dsp:nvSpPr>
        <dsp:cNvPr id="0" name=""/>
        <dsp:cNvSpPr/>
      </dsp:nvSpPr>
      <dsp:spPr>
        <a:xfrm>
          <a:off x="1933153" y="3744417"/>
          <a:ext cx="2204998" cy="2204998"/>
        </a:xfrm>
        <a:prstGeom prst="ellipse">
          <a:avLst/>
        </a:prstGeom>
        <a:solidFill>
          <a:schemeClr val="accent4">
            <a:hueOff val="1442850"/>
            <a:satOff val="5587"/>
            <a:lumOff val="392"/>
            <a:alphaOff val="0"/>
          </a:schemeClr>
        </a:solidFill>
        <a:ln w="5080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b="1" kern="1200" dirty="0" smtClean="0"/>
            <a:t>Providing credible evidence</a:t>
          </a:r>
        </a:p>
        <a:p>
          <a:pPr lvl="0" algn="ctr" defTabSz="1066800">
            <a:lnSpc>
              <a:spcPct val="90000"/>
            </a:lnSpc>
            <a:spcBef>
              <a:spcPct val="0"/>
            </a:spcBef>
            <a:spcAft>
              <a:spcPct val="35000"/>
            </a:spcAft>
          </a:pPr>
          <a:endParaRPr lang="en-US" sz="2400" b="1" kern="1200" dirty="0"/>
        </a:p>
      </dsp:txBody>
      <dsp:txXfrm>
        <a:off x="2256067" y="4067331"/>
        <a:ext cx="1559170" cy="1559170"/>
      </dsp:txXfrm>
    </dsp:sp>
    <dsp:sp modelId="{5DC923D5-D4CF-4076-A967-B12969351468}">
      <dsp:nvSpPr>
        <dsp:cNvPr id="0" name=""/>
        <dsp:cNvSpPr/>
      </dsp:nvSpPr>
      <dsp:spPr>
        <a:xfrm rot="89838">
          <a:off x="3899057" y="2671166"/>
          <a:ext cx="536231" cy="820259"/>
        </a:xfrm>
        <a:prstGeom prst="rightArrow">
          <a:avLst>
            <a:gd name="adj1" fmla="val 60000"/>
            <a:gd name="adj2" fmla="val 50000"/>
          </a:avLst>
        </a:prstGeom>
        <a:solidFill>
          <a:schemeClr val="accent4">
            <a:hueOff val="2885700"/>
            <a:satOff val="11173"/>
            <a:lumOff val="784"/>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1644650">
            <a:lnSpc>
              <a:spcPct val="90000"/>
            </a:lnSpc>
            <a:spcBef>
              <a:spcPct val="0"/>
            </a:spcBef>
            <a:spcAft>
              <a:spcPct val="35000"/>
            </a:spcAft>
          </a:pPr>
          <a:endParaRPr lang="en-US" sz="3700" b="1" kern="1200"/>
        </a:p>
      </dsp:txBody>
      <dsp:txXfrm>
        <a:off x="3899084" y="2833116"/>
        <a:ext cx="375362" cy="492155"/>
      </dsp:txXfrm>
    </dsp:sp>
    <dsp:sp modelId="{82667BA2-F80A-42A4-967C-14B062CF2C05}">
      <dsp:nvSpPr>
        <dsp:cNvPr id="0" name=""/>
        <dsp:cNvSpPr/>
      </dsp:nvSpPr>
      <dsp:spPr>
        <a:xfrm>
          <a:off x="4536511" y="1584185"/>
          <a:ext cx="3478914" cy="3024332"/>
        </a:xfrm>
        <a:prstGeom prst="ellipse">
          <a:avLst/>
        </a:prstGeom>
        <a:solidFill>
          <a:schemeClr val="accent4">
            <a:hueOff val="2885700"/>
            <a:satOff val="11173"/>
            <a:lumOff val="784"/>
            <a:alphaOff val="0"/>
          </a:schemeClr>
        </a:solidFill>
        <a:ln w="5080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8260" tIns="48260" rIns="48260" bIns="48260" numCol="1" spcCol="1270" anchor="ctr" anchorCtr="0">
          <a:noAutofit/>
        </a:bodyPr>
        <a:lstStyle/>
        <a:p>
          <a:pPr lvl="0" algn="ctr" defTabSz="1689100">
            <a:lnSpc>
              <a:spcPct val="90000"/>
            </a:lnSpc>
            <a:spcBef>
              <a:spcPct val="0"/>
            </a:spcBef>
            <a:spcAft>
              <a:spcPct val="35000"/>
            </a:spcAft>
          </a:pPr>
          <a:r>
            <a:rPr lang="en-US" sz="3800" b="1" kern="1200" dirty="0" smtClean="0"/>
            <a:t>Evaluating the quality of evidence</a:t>
          </a:r>
          <a:endParaRPr lang="en-US" sz="3800" b="1" kern="1200" dirty="0"/>
        </a:p>
      </dsp:txBody>
      <dsp:txXfrm>
        <a:off x="5045986" y="2027088"/>
        <a:ext cx="2459964" cy="21385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BF684-2ABE-49CC-A909-60AE358B5F7B}">
      <dsp:nvSpPr>
        <dsp:cNvPr id="0" name=""/>
        <dsp:cNvSpPr/>
      </dsp:nvSpPr>
      <dsp:spPr>
        <a:xfrm>
          <a:off x="457199" y="0"/>
          <a:ext cx="5181600" cy="4064000"/>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8E7533D-471F-49CA-86C3-11A7B5B8CA7E}">
      <dsp:nvSpPr>
        <dsp:cNvPr id="0" name=""/>
        <dsp:cNvSpPr/>
      </dsp:nvSpPr>
      <dsp:spPr>
        <a:xfrm>
          <a:off x="2678" y="1219199"/>
          <a:ext cx="1171277" cy="1625600"/>
        </a:xfrm>
        <a:prstGeom prst="round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Collect the Right Information</a:t>
          </a:r>
          <a:endParaRPr lang="en-US" sz="1300" b="1" kern="1200" dirty="0"/>
        </a:p>
      </dsp:txBody>
      <dsp:txXfrm>
        <a:off x="59855" y="1276376"/>
        <a:ext cx="1056923" cy="1511246"/>
      </dsp:txXfrm>
    </dsp:sp>
    <dsp:sp modelId="{E3B40DD8-1449-4876-8F63-E440DE59F987}">
      <dsp:nvSpPr>
        <dsp:cNvPr id="0" name=""/>
        <dsp:cNvSpPr/>
      </dsp:nvSpPr>
      <dsp:spPr>
        <a:xfrm>
          <a:off x="1232520" y="1219199"/>
          <a:ext cx="1171277" cy="1625600"/>
        </a:xfrm>
        <a:prstGeom prst="roundRect">
          <a:avLst/>
        </a:prstGeom>
        <a:gradFill rotWithShape="0">
          <a:gsLst>
            <a:gs pos="0">
              <a:schemeClr val="accent4">
                <a:hueOff val="721425"/>
                <a:satOff val="2793"/>
                <a:lumOff val="196"/>
                <a:alphaOff val="0"/>
                <a:tint val="94000"/>
                <a:satMod val="103000"/>
                <a:lumMod val="102000"/>
              </a:schemeClr>
            </a:gs>
            <a:gs pos="50000">
              <a:schemeClr val="accent4">
                <a:hueOff val="721425"/>
                <a:satOff val="2793"/>
                <a:lumOff val="196"/>
                <a:alphaOff val="0"/>
                <a:shade val="100000"/>
                <a:satMod val="110000"/>
                <a:lumMod val="100000"/>
              </a:schemeClr>
            </a:gs>
            <a:gs pos="100000">
              <a:schemeClr val="accent4">
                <a:hueOff val="721425"/>
                <a:satOff val="2793"/>
                <a:lumOff val="196"/>
                <a:alphaOff val="0"/>
                <a:shade val="78000"/>
                <a:satMod val="120000"/>
                <a:lumMod val="99000"/>
              </a:schemeClr>
            </a:gs>
          </a:gsLst>
          <a:lin ang="5400000" scaled="0"/>
        </a:gra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Numeracy Skills</a:t>
          </a:r>
          <a:endParaRPr lang="en-US" sz="1300" b="1" kern="1200" dirty="0"/>
        </a:p>
      </dsp:txBody>
      <dsp:txXfrm>
        <a:off x="1289697" y="1276376"/>
        <a:ext cx="1056923" cy="1511246"/>
      </dsp:txXfrm>
    </dsp:sp>
    <dsp:sp modelId="{E4EBE648-132C-4571-A6C9-C356C84EBDA7}">
      <dsp:nvSpPr>
        <dsp:cNvPr id="0" name=""/>
        <dsp:cNvSpPr/>
      </dsp:nvSpPr>
      <dsp:spPr>
        <a:xfrm>
          <a:off x="2462361" y="1219199"/>
          <a:ext cx="1171277" cy="1625600"/>
        </a:xfrm>
        <a:prstGeom prst="roundRect">
          <a:avLst/>
        </a:prstGeom>
        <a:gradFill rotWithShape="0">
          <a:gsLst>
            <a:gs pos="0">
              <a:schemeClr val="accent4">
                <a:hueOff val="1442850"/>
                <a:satOff val="5587"/>
                <a:lumOff val="392"/>
                <a:alphaOff val="0"/>
                <a:tint val="94000"/>
                <a:satMod val="103000"/>
                <a:lumMod val="102000"/>
              </a:schemeClr>
            </a:gs>
            <a:gs pos="50000">
              <a:schemeClr val="accent4">
                <a:hueOff val="1442850"/>
                <a:satOff val="5587"/>
                <a:lumOff val="392"/>
                <a:alphaOff val="0"/>
                <a:shade val="100000"/>
                <a:satMod val="110000"/>
                <a:lumMod val="100000"/>
              </a:schemeClr>
            </a:gs>
            <a:gs pos="100000">
              <a:schemeClr val="accent4">
                <a:hueOff val="1442850"/>
                <a:satOff val="5587"/>
                <a:lumOff val="392"/>
                <a:alphaOff val="0"/>
                <a:shade val="78000"/>
                <a:satMod val="120000"/>
                <a:lumMod val="99000"/>
              </a:schemeClr>
            </a:gs>
          </a:gsLst>
          <a:lin ang="5400000" scaled="0"/>
        </a:gra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Strategic Thinking </a:t>
          </a:r>
          <a:endParaRPr lang="en-US" sz="1300" b="1" kern="1200" dirty="0"/>
        </a:p>
      </dsp:txBody>
      <dsp:txXfrm>
        <a:off x="2519538" y="1276376"/>
        <a:ext cx="1056923" cy="1511246"/>
      </dsp:txXfrm>
    </dsp:sp>
    <dsp:sp modelId="{42098112-4B73-4540-85C4-8B911B5D3092}">
      <dsp:nvSpPr>
        <dsp:cNvPr id="0" name=""/>
        <dsp:cNvSpPr/>
      </dsp:nvSpPr>
      <dsp:spPr>
        <a:xfrm>
          <a:off x="3692202" y="1219199"/>
          <a:ext cx="1171277" cy="1625600"/>
        </a:xfrm>
        <a:prstGeom prst="roundRect">
          <a:avLst/>
        </a:prstGeom>
        <a:gradFill rotWithShape="0">
          <a:gsLst>
            <a:gs pos="0">
              <a:schemeClr val="accent4">
                <a:hueOff val="2164275"/>
                <a:satOff val="8380"/>
                <a:lumOff val="588"/>
                <a:alphaOff val="0"/>
                <a:tint val="94000"/>
                <a:satMod val="103000"/>
                <a:lumMod val="102000"/>
              </a:schemeClr>
            </a:gs>
            <a:gs pos="50000">
              <a:schemeClr val="accent4">
                <a:hueOff val="2164275"/>
                <a:satOff val="8380"/>
                <a:lumOff val="588"/>
                <a:alphaOff val="0"/>
                <a:shade val="100000"/>
                <a:satMod val="110000"/>
                <a:lumMod val="100000"/>
              </a:schemeClr>
            </a:gs>
            <a:gs pos="100000">
              <a:schemeClr val="accent4">
                <a:hueOff val="2164275"/>
                <a:satOff val="8380"/>
                <a:lumOff val="588"/>
                <a:alphaOff val="0"/>
                <a:shade val="78000"/>
                <a:satMod val="120000"/>
                <a:lumMod val="99000"/>
              </a:schemeClr>
            </a:gs>
          </a:gsLst>
          <a:lin ang="5400000" scaled="0"/>
        </a:gra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Attention to Detail Skills</a:t>
          </a:r>
          <a:endParaRPr lang="en-US" sz="1300" b="1" kern="1200" dirty="0"/>
        </a:p>
      </dsp:txBody>
      <dsp:txXfrm>
        <a:off x="3749379" y="1276376"/>
        <a:ext cx="1056923" cy="1511246"/>
      </dsp:txXfrm>
    </dsp:sp>
    <dsp:sp modelId="{678E8FAC-C249-4570-8E09-68DFBB11D368}">
      <dsp:nvSpPr>
        <dsp:cNvPr id="0" name=""/>
        <dsp:cNvSpPr/>
      </dsp:nvSpPr>
      <dsp:spPr>
        <a:xfrm>
          <a:off x="4922043" y="1219199"/>
          <a:ext cx="1171277" cy="1625600"/>
        </a:xfrm>
        <a:prstGeom prst="roundRect">
          <a:avLst/>
        </a:prstGeom>
        <a:gradFill rotWithShape="0">
          <a:gsLst>
            <a:gs pos="0">
              <a:schemeClr val="accent4">
                <a:hueOff val="2885700"/>
                <a:satOff val="11173"/>
                <a:lumOff val="784"/>
                <a:alphaOff val="0"/>
                <a:tint val="94000"/>
                <a:satMod val="103000"/>
                <a:lumMod val="102000"/>
              </a:schemeClr>
            </a:gs>
            <a:gs pos="50000">
              <a:schemeClr val="accent4">
                <a:hueOff val="2885700"/>
                <a:satOff val="11173"/>
                <a:lumOff val="784"/>
                <a:alphaOff val="0"/>
                <a:shade val="100000"/>
                <a:satMod val="110000"/>
                <a:lumMod val="100000"/>
              </a:schemeClr>
            </a:gs>
            <a:gs pos="100000">
              <a:schemeClr val="accent4">
                <a:hueOff val="2885700"/>
                <a:satOff val="11173"/>
                <a:lumOff val="784"/>
                <a:alphaOff val="0"/>
                <a:shade val="78000"/>
                <a:satMod val="120000"/>
                <a:lumMod val="99000"/>
              </a:schemeClr>
            </a:gs>
          </a:gsLst>
          <a:lin ang="5400000" scaled="0"/>
        </a:gradFill>
        <a:ln>
          <a:noFill/>
        </a:ln>
        <a:effectLst>
          <a:outerShdw blurRad="38100" dist="25400" dir="5400000" algn="ctr" rotWithShape="0">
            <a:srgbClr val="000000">
              <a:alpha val="2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Technical skills</a:t>
          </a:r>
          <a:endParaRPr lang="en-US" sz="1300" b="1" kern="1200" dirty="0"/>
        </a:p>
      </dsp:txBody>
      <dsp:txXfrm>
        <a:off x="4979220" y="1276376"/>
        <a:ext cx="1056923" cy="1511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EB7169-5AEF-406C-B57F-DE97E8BD7428}">
      <dsp:nvSpPr>
        <dsp:cNvPr id="0" name=""/>
        <dsp:cNvSpPr/>
      </dsp:nvSpPr>
      <dsp:spPr>
        <a:xfrm rot="5400000">
          <a:off x="400175" y="1316733"/>
          <a:ext cx="1203057" cy="2001861"/>
        </a:xfrm>
        <a:prstGeom prst="corner">
          <a:avLst>
            <a:gd name="adj1" fmla="val 16120"/>
            <a:gd name="adj2" fmla="val 16110"/>
          </a:avLst>
        </a:prstGeom>
        <a:solidFill>
          <a:schemeClr val="accent2">
            <a:hueOff val="0"/>
            <a:satOff val="0"/>
            <a:lumOff val="0"/>
            <a:alphaOff val="0"/>
          </a:schemeClr>
        </a:solidFill>
        <a:ln w="12700"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BF3DCB-F702-42B5-B489-194CD8531B5A}">
      <dsp:nvSpPr>
        <dsp:cNvPr id="0" name=""/>
        <dsp:cNvSpPr/>
      </dsp:nvSpPr>
      <dsp:spPr>
        <a:xfrm>
          <a:off x="199355" y="1914859"/>
          <a:ext cx="1807291" cy="1584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GB" sz="2300" kern="1200"/>
            <a:t>Small Talk</a:t>
          </a:r>
        </a:p>
        <a:p>
          <a:pPr lvl="0" algn="l" defTabSz="1022350">
            <a:lnSpc>
              <a:spcPct val="90000"/>
            </a:lnSpc>
            <a:spcBef>
              <a:spcPct val="0"/>
            </a:spcBef>
            <a:spcAft>
              <a:spcPct val="35000"/>
            </a:spcAft>
          </a:pPr>
          <a:r>
            <a:rPr lang="en-GB" sz="1800" kern="1200"/>
            <a:t>(beginning)</a:t>
          </a:r>
        </a:p>
      </dsp:txBody>
      <dsp:txXfrm>
        <a:off x="199355" y="1914859"/>
        <a:ext cx="1807291" cy="1584197"/>
      </dsp:txXfrm>
    </dsp:sp>
    <dsp:sp modelId="{F07CB3A1-0F85-4845-B284-18CD0411373C}">
      <dsp:nvSpPr>
        <dsp:cNvPr id="0" name=""/>
        <dsp:cNvSpPr/>
      </dsp:nvSpPr>
      <dsp:spPr>
        <a:xfrm>
          <a:off x="1665648" y="1169354"/>
          <a:ext cx="340998" cy="340998"/>
        </a:xfrm>
        <a:prstGeom prst="triangle">
          <a:avLst>
            <a:gd name="adj" fmla="val 100000"/>
          </a:avLst>
        </a:prstGeom>
        <a:solidFill>
          <a:schemeClr val="accent2">
            <a:hueOff val="-2122130"/>
            <a:satOff val="-3976"/>
            <a:lumOff val="6765"/>
            <a:alphaOff val="0"/>
          </a:schemeClr>
        </a:solidFill>
        <a:ln w="12700" cap="flat" cmpd="sng" algn="in">
          <a:solidFill>
            <a:schemeClr val="accent2">
              <a:hueOff val="-2122130"/>
              <a:satOff val="-3976"/>
              <a:lumOff val="67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DD544B-EC1D-4C09-A9BE-11A9E17C90A4}">
      <dsp:nvSpPr>
        <dsp:cNvPr id="0" name=""/>
        <dsp:cNvSpPr/>
      </dsp:nvSpPr>
      <dsp:spPr>
        <a:xfrm rot="5400000">
          <a:off x="2612653" y="769254"/>
          <a:ext cx="1203057" cy="2001861"/>
        </a:xfrm>
        <a:prstGeom prst="corner">
          <a:avLst>
            <a:gd name="adj1" fmla="val 16120"/>
            <a:gd name="adj2" fmla="val 16110"/>
          </a:avLst>
        </a:prstGeom>
        <a:solidFill>
          <a:schemeClr val="accent2">
            <a:hueOff val="-4244261"/>
            <a:satOff val="-7952"/>
            <a:lumOff val="13529"/>
            <a:alphaOff val="0"/>
          </a:schemeClr>
        </a:solidFill>
        <a:ln w="12700" cap="flat" cmpd="sng" algn="in">
          <a:solidFill>
            <a:schemeClr val="accent2">
              <a:hueOff val="-4244261"/>
              <a:satOff val="-7952"/>
              <a:lumOff val="135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670045-CCE1-45D2-AE94-E461AD162C6B}">
      <dsp:nvSpPr>
        <dsp:cNvPr id="0" name=""/>
        <dsp:cNvSpPr/>
      </dsp:nvSpPr>
      <dsp:spPr>
        <a:xfrm>
          <a:off x="2411832" y="1367379"/>
          <a:ext cx="1807291" cy="1584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GB" sz="2300" kern="1200"/>
            <a:t>Professional Talk</a:t>
          </a:r>
        </a:p>
        <a:p>
          <a:pPr lvl="0" algn="l" defTabSz="1022350">
            <a:lnSpc>
              <a:spcPct val="90000"/>
            </a:lnSpc>
            <a:spcBef>
              <a:spcPct val="0"/>
            </a:spcBef>
            <a:spcAft>
              <a:spcPct val="35000"/>
            </a:spcAft>
          </a:pPr>
          <a:r>
            <a:rPr lang="en-GB" sz="1800" kern="1200" dirty="0"/>
            <a:t>(content)</a:t>
          </a:r>
        </a:p>
      </dsp:txBody>
      <dsp:txXfrm>
        <a:off x="2411832" y="1367379"/>
        <a:ext cx="1807291" cy="1584197"/>
      </dsp:txXfrm>
    </dsp:sp>
    <dsp:sp modelId="{9484F5C7-F232-435C-A0AC-7E41F0AB3047}">
      <dsp:nvSpPr>
        <dsp:cNvPr id="0" name=""/>
        <dsp:cNvSpPr/>
      </dsp:nvSpPr>
      <dsp:spPr>
        <a:xfrm>
          <a:off x="3878126" y="621874"/>
          <a:ext cx="340998" cy="340998"/>
        </a:xfrm>
        <a:prstGeom prst="triangle">
          <a:avLst>
            <a:gd name="adj" fmla="val 100000"/>
          </a:avLst>
        </a:prstGeom>
        <a:solidFill>
          <a:schemeClr val="accent2">
            <a:hueOff val="-6366391"/>
            <a:satOff val="-11927"/>
            <a:lumOff val="20294"/>
            <a:alphaOff val="0"/>
          </a:schemeClr>
        </a:solidFill>
        <a:ln w="12700" cap="flat" cmpd="sng" algn="in">
          <a:solidFill>
            <a:schemeClr val="accent2">
              <a:hueOff val="-6366391"/>
              <a:satOff val="-11927"/>
              <a:lumOff val="20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B6FFAA-F619-42B3-8F07-9E284D61CFC9}">
      <dsp:nvSpPr>
        <dsp:cNvPr id="0" name=""/>
        <dsp:cNvSpPr/>
      </dsp:nvSpPr>
      <dsp:spPr>
        <a:xfrm rot="5400000">
          <a:off x="4825131" y="221774"/>
          <a:ext cx="1203057" cy="2001861"/>
        </a:xfrm>
        <a:prstGeom prst="corner">
          <a:avLst>
            <a:gd name="adj1" fmla="val 16120"/>
            <a:gd name="adj2" fmla="val 16110"/>
          </a:avLst>
        </a:prstGeom>
        <a:solidFill>
          <a:schemeClr val="accent2">
            <a:hueOff val="-8488521"/>
            <a:satOff val="-15903"/>
            <a:lumOff val="27058"/>
            <a:alphaOff val="0"/>
          </a:schemeClr>
        </a:solidFill>
        <a:ln w="12700" cap="flat" cmpd="sng" algn="in">
          <a:solidFill>
            <a:schemeClr val="accent2">
              <a:hueOff val="-8488521"/>
              <a:satOff val="-15903"/>
              <a:lumOff val="2705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CFBAB3-182F-4A07-B08F-1AF8188CB025}">
      <dsp:nvSpPr>
        <dsp:cNvPr id="0" name=""/>
        <dsp:cNvSpPr/>
      </dsp:nvSpPr>
      <dsp:spPr>
        <a:xfrm>
          <a:off x="4624310" y="819899"/>
          <a:ext cx="1807291" cy="1584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GB" sz="2400" kern="1200"/>
            <a:t>Friend Talk</a:t>
          </a:r>
        </a:p>
        <a:p>
          <a:pPr lvl="0" algn="l" defTabSz="1066800">
            <a:lnSpc>
              <a:spcPct val="90000"/>
            </a:lnSpc>
            <a:spcBef>
              <a:spcPct val="0"/>
            </a:spcBef>
            <a:spcAft>
              <a:spcPct val="35000"/>
            </a:spcAft>
          </a:pPr>
          <a:r>
            <a:rPr lang="en-GB" sz="2000" kern="1200"/>
            <a:t>(confidence)</a:t>
          </a:r>
        </a:p>
      </dsp:txBody>
      <dsp:txXfrm>
        <a:off x="4624310" y="819899"/>
        <a:ext cx="1807291" cy="1584197"/>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0055" cy="500063"/>
          </a:xfrm>
          <a:prstGeom prst="rect">
            <a:avLst/>
          </a:prstGeom>
        </p:spPr>
        <p:txBody>
          <a:bodyPr vert="horz" lIns="96442" tIns="48221" rIns="96442" bIns="48221" rtlCol="0"/>
          <a:lstStyle>
            <a:lvl1pPr algn="l">
              <a:defRPr sz="1300"/>
            </a:lvl1pPr>
          </a:lstStyle>
          <a:p>
            <a:endParaRPr lang="en-GB"/>
          </a:p>
        </p:txBody>
      </p:sp>
      <p:sp>
        <p:nvSpPr>
          <p:cNvPr id="3" name="Date Placeholder 2"/>
          <p:cNvSpPr>
            <a:spLocks noGrp="1"/>
          </p:cNvSpPr>
          <p:nvPr>
            <p:ph type="dt" sz="quarter" idx="1"/>
          </p:nvPr>
        </p:nvSpPr>
        <p:spPr>
          <a:xfrm>
            <a:off x="3895404" y="0"/>
            <a:ext cx="2980055" cy="500063"/>
          </a:xfrm>
          <a:prstGeom prst="rect">
            <a:avLst/>
          </a:prstGeom>
        </p:spPr>
        <p:txBody>
          <a:bodyPr vert="horz" lIns="96442" tIns="48221" rIns="96442" bIns="48221" rtlCol="0"/>
          <a:lstStyle>
            <a:lvl1pPr algn="r">
              <a:defRPr sz="1300"/>
            </a:lvl1pPr>
          </a:lstStyle>
          <a:p>
            <a:fld id="{96D292DE-8B7A-4254-AA83-74C1F4DD4AF0}" type="datetimeFigureOut">
              <a:rPr lang="en-GB" smtClean="0"/>
              <a:pPr/>
              <a:t>17/06/2018</a:t>
            </a:fld>
            <a:endParaRPr lang="en-GB"/>
          </a:p>
        </p:txBody>
      </p:sp>
      <p:sp>
        <p:nvSpPr>
          <p:cNvPr id="4" name="Footer Placeholder 3"/>
          <p:cNvSpPr>
            <a:spLocks noGrp="1"/>
          </p:cNvSpPr>
          <p:nvPr>
            <p:ph type="ftr" sz="quarter" idx="2"/>
          </p:nvPr>
        </p:nvSpPr>
        <p:spPr>
          <a:xfrm>
            <a:off x="0" y="9499451"/>
            <a:ext cx="2980055" cy="500063"/>
          </a:xfrm>
          <a:prstGeom prst="rect">
            <a:avLst/>
          </a:prstGeom>
        </p:spPr>
        <p:txBody>
          <a:bodyPr vert="horz" lIns="96442" tIns="48221" rIns="96442" bIns="48221" rtlCol="0" anchor="b"/>
          <a:lstStyle>
            <a:lvl1pPr algn="l">
              <a:defRPr sz="1300"/>
            </a:lvl1pPr>
          </a:lstStyle>
          <a:p>
            <a:endParaRPr lang="en-GB"/>
          </a:p>
        </p:txBody>
      </p:sp>
      <p:sp>
        <p:nvSpPr>
          <p:cNvPr id="5" name="Slide Number Placeholder 4"/>
          <p:cNvSpPr>
            <a:spLocks noGrp="1"/>
          </p:cNvSpPr>
          <p:nvPr>
            <p:ph type="sldNum" sz="quarter" idx="3"/>
          </p:nvPr>
        </p:nvSpPr>
        <p:spPr>
          <a:xfrm>
            <a:off x="3895404" y="9499451"/>
            <a:ext cx="2980055" cy="500063"/>
          </a:xfrm>
          <a:prstGeom prst="rect">
            <a:avLst/>
          </a:prstGeom>
        </p:spPr>
        <p:txBody>
          <a:bodyPr vert="horz" lIns="96442" tIns="48221" rIns="96442" bIns="48221" rtlCol="0" anchor="b"/>
          <a:lstStyle>
            <a:lvl1pPr algn="r">
              <a:defRPr sz="13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0055" cy="501799"/>
          </a:xfrm>
          <a:prstGeom prst="rect">
            <a:avLst/>
          </a:prstGeom>
        </p:spPr>
        <p:txBody>
          <a:bodyPr vert="horz" lIns="96442" tIns="48221" rIns="96442" bIns="48221" rtlCol="0"/>
          <a:lstStyle>
            <a:lvl1pPr algn="l">
              <a:defRPr sz="1300"/>
            </a:lvl1pPr>
          </a:lstStyle>
          <a:p>
            <a:endParaRPr lang="en-GB"/>
          </a:p>
        </p:txBody>
      </p:sp>
      <p:sp>
        <p:nvSpPr>
          <p:cNvPr id="3" name="Date Placeholder 2"/>
          <p:cNvSpPr>
            <a:spLocks noGrp="1"/>
          </p:cNvSpPr>
          <p:nvPr>
            <p:ph type="dt" idx="1"/>
          </p:nvPr>
        </p:nvSpPr>
        <p:spPr>
          <a:xfrm>
            <a:off x="3895404" y="0"/>
            <a:ext cx="2980055" cy="501799"/>
          </a:xfrm>
          <a:prstGeom prst="rect">
            <a:avLst/>
          </a:prstGeom>
        </p:spPr>
        <p:txBody>
          <a:bodyPr vert="horz" lIns="96442" tIns="48221" rIns="96442" bIns="48221" rtlCol="0"/>
          <a:lstStyle>
            <a:lvl1pPr algn="r">
              <a:defRPr sz="1300"/>
            </a:lvl1pPr>
          </a:lstStyle>
          <a:p>
            <a:fld id="{436EF4A2-8087-8241-B8F0-B143818B081B}" type="datetimeFigureOut">
              <a:rPr lang="en-GB" smtClean="0"/>
              <a:pPr/>
              <a:t>17/06/2018</a:t>
            </a:fld>
            <a:endParaRPr lang="en-GB"/>
          </a:p>
        </p:txBody>
      </p:sp>
      <p:sp>
        <p:nvSpPr>
          <p:cNvPr id="4" name="Slide Image Placeholder 3"/>
          <p:cNvSpPr>
            <a:spLocks noGrp="1" noRot="1" noChangeAspect="1"/>
          </p:cNvSpPr>
          <p:nvPr>
            <p:ph type="sldImg" idx="2"/>
          </p:nvPr>
        </p:nvSpPr>
        <p:spPr>
          <a:xfrm>
            <a:off x="1187450" y="1249363"/>
            <a:ext cx="4502150" cy="3376612"/>
          </a:xfrm>
          <a:prstGeom prst="rect">
            <a:avLst/>
          </a:prstGeom>
          <a:noFill/>
          <a:ln w="12700">
            <a:solidFill>
              <a:prstClr val="black"/>
            </a:solidFill>
          </a:ln>
        </p:spPr>
        <p:txBody>
          <a:bodyPr vert="horz" lIns="96442" tIns="48221" rIns="96442" bIns="48221" rtlCol="0" anchor="ctr"/>
          <a:lstStyle/>
          <a:p>
            <a:endParaRPr lang="en-GB"/>
          </a:p>
        </p:txBody>
      </p:sp>
      <p:sp>
        <p:nvSpPr>
          <p:cNvPr id="5" name="Notes Placeholder 4"/>
          <p:cNvSpPr>
            <a:spLocks noGrp="1"/>
          </p:cNvSpPr>
          <p:nvPr>
            <p:ph type="body" sz="quarter" idx="3"/>
          </p:nvPr>
        </p:nvSpPr>
        <p:spPr>
          <a:xfrm>
            <a:off x="687705" y="4813102"/>
            <a:ext cx="5501640" cy="3937992"/>
          </a:xfrm>
          <a:prstGeom prst="rect">
            <a:avLst/>
          </a:prstGeom>
        </p:spPr>
        <p:txBody>
          <a:bodyPr vert="horz" lIns="96442" tIns="48221" rIns="96442" bIns="48221"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99452"/>
            <a:ext cx="2980055" cy="501798"/>
          </a:xfrm>
          <a:prstGeom prst="rect">
            <a:avLst/>
          </a:prstGeom>
        </p:spPr>
        <p:txBody>
          <a:bodyPr vert="horz" lIns="96442" tIns="48221" rIns="96442" bIns="48221" rtlCol="0" anchor="b"/>
          <a:lstStyle>
            <a:lvl1pPr algn="l">
              <a:defRPr sz="1300"/>
            </a:lvl1pPr>
          </a:lstStyle>
          <a:p>
            <a:endParaRPr lang="en-GB"/>
          </a:p>
        </p:txBody>
      </p:sp>
      <p:sp>
        <p:nvSpPr>
          <p:cNvPr id="7" name="Slide Number Placeholder 6"/>
          <p:cNvSpPr>
            <a:spLocks noGrp="1"/>
          </p:cNvSpPr>
          <p:nvPr>
            <p:ph type="sldNum" sz="quarter" idx="5"/>
          </p:nvPr>
        </p:nvSpPr>
        <p:spPr>
          <a:xfrm>
            <a:off x="3895404" y="9499452"/>
            <a:ext cx="2980055" cy="501798"/>
          </a:xfrm>
          <a:prstGeom prst="rect">
            <a:avLst/>
          </a:prstGeom>
        </p:spPr>
        <p:txBody>
          <a:bodyPr vert="horz" lIns="96442" tIns="48221" rIns="96442" bIns="48221" rtlCol="0" anchor="b"/>
          <a:lstStyle>
            <a:lvl1pPr algn="r">
              <a:defRPr sz="1300"/>
            </a:lvl1pPr>
          </a:lstStyle>
          <a:p>
            <a:fld id="{23156128-10B8-1C47-B027-CF850AE67552}" type="slidenum">
              <a:rPr lang="en-GB" smtClean="0"/>
              <a:pPr/>
              <a:t>‹#›</a:t>
            </a:fld>
            <a:endParaRPr lang="en-GB"/>
          </a:p>
        </p:txBody>
      </p:sp>
    </p:spTree>
    <p:extLst>
      <p:ext uri="{BB962C8B-B14F-4D97-AF65-F5344CB8AC3E}">
        <p14:creationId xmlns:p14="http://schemas.microsoft.com/office/powerpoint/2010/main" val="850744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unpick this definition – if the students are to be more likely to gain employment and be successful in their chosen occupations – even if that is starting their own business or entrepreneurship – then they have to attain the right skills, understandings and personal attributes.  We pretty much know what these are because we looked at them earlier in the module – </a:t>
            </a:r>
            <a:r>
              <a:rPr lang="en-GB" b="1" i="1" dirty="0"/>
              <a:t>show the next slide</a:t>
            </a:r>
            <a:r>
              <a:rPr lang="en-GB"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381872-288E-4675-AF73-BD69F0C366D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07032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discuss each of these – encouraging comments and views from the group.</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5DB3521-01FC-42D9-9AE2-A7A797DDD78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6184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a general discussion to take feedback on how well student’s are managing their time – how good is their personal organisation.  What are the biggest challenges? 60 to 80% should typically be spent in Important but Not Urgent – it’s where you have planned your work and are working your plan!  You are in control. 15 to 20% is then available for Important &amp; Urgent – emerging issues, problems, conflict, crises that need sorting IMMEDIATELY.  You shouldn’t spend much time in the others at all, unless it is an absolute emergency requiring ‘all hands to the pump’ – no matter what your job</a:t>
            </a:r>
            <a:r>
              <a:rPr lang="en-GB" dirty="0" smtClean="0"/>
              <a:t>.</a:t>
            </a:r>
          </a:p>
          <a:p>
            <a:endParaRPr lang="en-GB" dirty="0" smtClean="0"/>
          </a:p>
          <a:p>
            <a:r>
              <a:rPr lang="en-GB" dirty="0" smtClean="0"/>
              <a:t>In reality both students and mangers struggle with planning and time management. In 1989 Stephen Covey developed the “time management Matrix” a tool illustrating how individuals tended to go about managing their time using broad categories of importance and urgent.</a:t>
            </a:r>
          </a:p>
          <a:p>
            <a:r>
              <a:rPr lang="en-GB" dirty="0" smtClean="0"/>
              <a:t>Urgent means – it requires immediate attention – act NOW</a:t>
            </a:r>
          </a:p>
          <a:p>
            <a:r>
              <a:rPr lang="en-GB" dirty="0" smtClean="0"/>
              <a:t>Importance – to do with results and contributes to mission,</a:t>
            </a:r>
            <a:r>
              <a:rPr lang="en-GB" baseline="0" dirty="0" smtClean="0"/>
              <a:t> goal priorities.</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5DB3521-01FC-42D9-9AE2-A7A797DDD78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00991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Crisis – individuals constantly dealing with urgent and important and you will not have time to do any planning.</a:t>
            </a:r>
            <a:r>
              <a:rPr lang="en-GB" baseline="0" dirty="0" smtClean="0"/>
              <a:t> Life will seem on the edge and while thrill can excite some people over the long term it will burn the individual out</a:t>
            </a:r>
          </a:p>
          <a:p>
            <a:pPr marL="228600" indent="-228600">
              <a:buAutoNum type="arabicPeriod"/>
            </a:pPr>
            <a:r>
              <a:rPr lang="en-GB" baseline="0" dirty="0" smtClean="0"/>
              <a:t>2. unscheduled – your are paying attention to the urgent but not necessarily important so the urgent things will be done but not the important until a crisis happens. Interruptions (friends/ social media text messages/ snap chats) distractions are all unscheduled tasks that’s divert from important tasks.</a:t>
            </a:r>
          </a:p>
          <a:p>
            <a:pPr marL="228600" indent="-228600">
              <a:buAutoNum type="arabicPeriod"/>
            </a:pPr>
            <a:r>
              <a:rPr lang="en-GB" baseline="0" dirty="0" smtClean="0"/>
              <a:t>Escapes and routine – unimportant and non urgent activities (vegetating, wasting time, watching something you tube/ </a:t>
            </a:r>
            <a:r>
              <a:rPr lang="en-GB" baseline="0" dirty="0" err="1" smtClean="0"/>
              <a:t>tv</a:t>
            </a:r>
            <a:r>
              <a:rPr lang="en-GB" baseline="0" dirty="0" smtClean="0"/>
              <a:t>, - can be big drains on time typically low energy not even seen as leisurely like sports or walking)  - not always relaxing.</a:t>
            </a:r>
          </a:p>
          <a:p>
            <a:pPr marL="228600" indent="-228600">
              <a:buAutoNum type="arabicPeriod"/>
            </a:pPr>
            <a:r>
              <a:rPr lang="en-GB" baseline="0" dirty="0" smtClean="0"/>
              <a:t>Planning – developing to do lists, prioritise, benefits are fewer crisis since they are planned and not surprising and no need for unintentional escapes because life should be conducted in a calmer manner with less time wastage.</a:t>
            </a:r>
          </a:p>
          <a:p>
            <a:pPr marL="0" indent="0">
              <a:buNone/>
            </a:pPr>
            <a:endParaRPr lang="en-GB" baseline="0" dirty="0" smtClean="0"/>
          </a:p>
          <a:p>
            <a:pPr marL="0" indent="0">
              <a:buNone/>
            </a:pPr>
            <a:r>
              <a:rPr lang="en-GB" baseline="0" dirty="0" smtClean="0"/>
              <a:t>Covey is recommending that we start to balance things so that we spend time looking and planning for important activities: if they are well planned, then they should never become urgent.</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5DB3521-01FC-42D9-9AE2-A7A797DDD78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33635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Identify gaps, errors, weaknesses in others work</a:t>
            </a:r>
          </a:p>
          <a:p>
            <a:r>
              <a:rPr lang="en-GB" dirty="0" smtClean="0"/>
              <a:t>Provide strong argument for a particular</a:t>
            </a:r>
            <a:r>
              <a:rPr lang="en-GB" baseline="0" dirty="0" smtClean="0"/>
              <a:t> view</a:t>
            </a:r>
          </a:p>
          <a:p>
            <a:r>
              <a:rPr lang="en-GB" baseline="0" dirty="0" smtClean="0"/>
              <a:t>Provide a clear detailed interpretation of situations and events </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5DB3521-01FC-42D9-9AE2-A7A797DDD78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2736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Strong argument – how weak or strong based on 3 components (1. extent to which evidence supporting the argument is provided, 2. quality of</a:t>
            </a:r>
            <a:r>
              <a:rPr lang="en-GB" baseline="0" dirty="0" smtClean="0"/>
              <a:t> evidence, 3. ease with which contradictory evidence can be provided). Strong argument is when difficult to find any weaknesses, being able to evaluate the strength of the argument.</a:t>
            </a:r>
          </a:p>
          <a:p>
            <a:r>
              <a:rPr lang="en-GB" baseline="0" dirty="0" smtClean="0"/>
              <a:t>The more you know about topic easier it is to evaluate it</a:t>
            </a:r>
          </a:p>
          <a:p>
            <a:r>
              <a:rPr lang="en-GB" baseline="0" dirty="0" smtClean="0"/>
              <a:t>Credible  - refers to how believable source of information is and how easy it is to identify opposing argument. (qualities of good sources Authenticity/ Validity/ Current relevance/ Reliable/ Facts)</a:t>
            </a:r>
          </a:p>
          <a:p>
            <a:r>
              <a:rPr lang="en-GB" baseline="0" dirty="0" smtClean="0"/>
              <a:t>Using strongest evidence</a:t>
            </a:r>
          </a:p>
          <a:p>
            <a:r>
              <a:rPr lang="en-GB" baseline="0" dirty="0" smtClean="0"/>
              <a:t> </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5DB3521-01FC-42D9-9AE2-A7A797DDD78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1972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Most often</a:t>
            </a:r>
            <a:r>
              <a:rPr lang="en-GB" baseline="0" dirty="0" smtClean="0"/>
              <a:t> cited work on critical thinking was developed by Benjamin Bloom (1956)- seen as a hierarchical set of skills by which work is typically assessed.</a:t>
            </a:r>
          </a:p>
          <a:p>
            <a:r>
              <a:rPr lang="en-GB" baseline="0" dirty="0" smtClean="0"/>
              <a:t>A student who tend to demonstrate skills at lower end of hierarchy will get lower marks by reproducing the knowledge as it doesn’t involve high level of skills or shows understanding its just simply shows good memory. Higher marks would go to showing evaluation of ideas after having understood applied it in practice and analysed it.</a:t>
            </a:r>
          </a:p>
          <a:p>
            <a:pPr marL="228600" indent="-228600">
              <a:buAutoNum type="arabicPeriod"/>
            </a:pPr>
            <a:r>
              <a:rPr lang="en-GB" baseline="0" dirty="0" smtClean="0"/>
              <a:t>knowledge – demonstrates reproducing knowledge</a:t>
            </a:r>
          </a:p>
          <a:p>
            <a:pPr marL="228600" indent="-228600">
              <a:buAutoNum type="arabicPeriod"/>
            </a:pPr>
            <a:r>
              <a:rPr lang="en-GB" baseline="0" dirty="0" smtClean="0"/>
              <a:t>Understanding and comprehension – ability to explain to another person</a:t>
            </a:r>
          </a:p>
          <a:p>
            <a:pPr marL="228600" indent="-228600">
              <a:buAutoNum type="arabicPeriod"/>
            </a:pPr>
            <a:r>
              <a:rPr lang="en-GB" baseline="0" dirty="0" smtClean="0"/>
              <a:t>Application – know what you are writing about using examples</a:t>
            </a:r>
          </a:p>
          <a:p>
            <a:pPr marL="228600" indent="-228600">
              <a:buAutoNum type="arabicPeriod"/>
            </a:pPr>
            <a:r>
              <a:rPr lang="en-GB" baseline="0" dirty="0" smtClean="0"/>
              <a:t>Analysis – ‘why do things happen the way they do’- what happens if we change things around looking at being creative </a:t>
            </a:r>
          </a:p>
          <a:p>
            <a:pPr marL="228600" indent="-228600">
              <a:buAutoNum type="arabicPeriod"/>
            </a:pPr>
            <a:r>
              <a:rPr lang="en-GB" baseline="0" dirty="0" smtClean="0"/>
              <a:t>Evaluate – to see if argument, facts are true or not </a:t>
            </a:r>
          </a:p>
          <a:p>
            <a:pPr marL="228600" indent="-228600">
              <a:buAutoNum type="arabicPeriod"/>
            </a:pPr>
            <a:r>
              <a:rPr lang="en-GB" baseline="0" dirty="0" smtClean="0"/>
              <a:t>Create – understand topic and fit it into wider picture by demonstrating understanding, of how and why it works but also how its influenced by other factors  </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5DB3521-01FC-42D9-9AE2-A7A797DDD78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52685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collect the right information required for a specific situation. Collecting information is the beginning of the analytical process. Information is a great power! If you gather the right information, you have a better chance to resolve the problem;  Determine exactly what you want to know.</a:t>
            </a:r>
          </a:p>
          <a:p>
            <a:r>
              <a:rPr lang="en-GB" dirty="0" smtClean="0"/>
              <a:t> List down all possible sources of information.</a:t>
            </a:r>
          </a:p>
          <a:p>
            <a:r>
              <a:rPr lang="en-GB" dirty="0" smtClean="0"/>
              <a:t> Determine which are the best sources of information and which are just useful.</a:t>
            </a:r>
          </a:p>
          <a:p>
            <a:r>
              <a:rPr lang="en-GB" dirty="0" smtClean="0"/>
              <a:t> Determine the methods and ways of collecting information. For example, if you are in the marketing area, online survey tools are a great way to collect information.</a:t>
            </a:r>
          </a:p>
          <a:p>
            <a:r>
              <a:rPr lang="en-GB" dirty="0" smtClean="0"/>
              <a:t> Determine gaps in your knowledge and try to fill these gaps.</a:t>
            </a:r>
          </a:p>
          <a:p>
            <a:r>
              <a:rPr lang="en-GB" dirty="0" smtClean="0"/>
              <a:t> Think about who will use this information – only you or some of your colleagues and managers and etc.</a:t>
            </a:r>
          </a:p>
          <a:p>
            <a:r>
              <a:rPr lang="en-GB" dirty="0" smtClean="0"/>
              <a:t>2. Numeracy skills - basic mathematical skills that include a range of abilities to understand and </a:t>
            </a:r>
            <a:r>
              <a:rPr lang="en-GB" dirty="0" err="1" smtClean="0"/>
              <a:t>analyze</a:t>
            </a:r>
            <a:r>
              <a:rPr lang="en-GB" dirty="0" smtClean="0"/>
              <a:t> numerical information and to make the right conclusions and decisions. Knowledge of numbers and figures;</a:t>
            </a:r>
          </a:p>
          <a:p>
            <a:r>
              <a:rPr lang="en-GB" dirty="0" smtClean="0"/>
              <a:t> Understanding relationships between numbers;</a:t>
            </a:r>
          </a:p>
          <a:p>
            <a:r>
              <a:rPr lang="en-GB" dirty="0" smtClean="0"/>
              <a:t> Interpreting mathematical information;</a:t>
            </a:r>
          </a:p>
          <a:p>
            <a:r>
              <a:rPr lang="en-GB" dirty="0" smtClean="0"/>
              <a:t> Ability to remember;</a:t>
            </a:r>
          </a:p>
          <a:p>
            <a:r>
              <a:rPr lang="en-GB" dirty="0" smtClean="0"/>
              <a:t> Visual perception of information;</a:t>
            </a:r>
          </a:p>
          <a:p>
            <a:r>
              <a:rPr lang="en-GB" dirty="0" smtClean="0"/>
              <a:t> Ability to organize information;</a:t>
            </a:r>
          </a:p>
          <a:p>
            <a:r>
              <a:rPr lang="en-GB" dirty="0" smtClean="0"/>
              <a:t> Argumentation and logical thinking;</a:t>
            </a:r>
          </a:p>
          <a:p>
            <a:r>
              <a:rPr lang="en-GB" dirty="0" smtClean="0"/>
              <a:t> Calculation skills;</a:t>
            </a:r>
          </a:p>
          <a:p>
            <a:r>
              <a:rPr lang="en-GB" dirty="0" smtClean="0"/>
              <a:t> Understanding trends (for example with the help of data visualization software,);</a:t>
            </a:r>
          </a:p>
          <a:p>
            <a:r>
              <a:rPr lang="en-GB" dirty="0" smtClean="0"/>
              <a:t> Scheduling or budgeting (for example with the help of project scheduling software and etc.);</a:t>
            </a:r>
          </a:p>
          <a:p>
            <a:r>
              <a:rPr lang="en-GB" dirty="0" smtClean="0"/>
              <a:t> Measurement and data analysis;</a:t>
            </a:r>
          </a:p>
          <a:p>
            <a:r>
              <a:rPr lang="en-GB" dirty="0" smtClean="0"/>
              <a:t> Working with graphical information and different graphical software such as Gantt chart software, flowchart software</a:t>
            </a:r>
          </a:p>
          <a:p>
            <a:r>
              <a:rPr lang="en-GB" dirty="0" smtClean="0"/>
              <a:t>3. Strategic thinking is the ability to know what you want to achieve and how to achieve it Clear vision about what you want to achieve.</a:t>
            </a:r>
          </a:p>
          <a:p>
            <a:r>
              <a:rPr lang="en-GB" dirty="0" smtClean="0"/>
              <a:t> Understand and </a:t>
            </a:r>
            <a:r>
              <a:rPr lang="en-GB" dirty="0" err="1" smtClean="0"/>
              <a:t>analyze</a:t>
            </a:r>
            <a:r>
              <a:rPr lang="en-GB" dirty="0" smtClean="0"/>
              <a:t> your current position and resources.</a:t>
            </a:r>
          </a:p>
          <a:p>
            <a:r>
              <a:rPr lang="en-GB" dirty="0" smtClean="0"/>
              <a:t> Prioritization.</a:t>
            </a:r>
          </a:p>
          <a:p>
            <a:r>
              <a:rPr lang="en-GB" dirty="0" smtClean="0"/>
              <a:t> Develop a strategic action plan.</a:t>
            </a:r>
          </a:p>
          <a:p>
            <a:r>
              <a:rPr lang="en-GB" dirty="0" smtClean="0"/>
              <a:t> Being flexible.</a:t>
            </a:r>
          </a:p>
          <a:p>
            <a:r>
              <a:rPr lang="en-GB" dirty="0" smtClean="0"/>
              <a:t> The ability to learn.</a:t>
            </a:r>
          </a:p>
          <a:p>
            <a:r>
              <a:rPr lang="en-GB" dirty="0" smtClean="0"/>
              <a:t> Understand underlying processes with the help of business process management software.</a:t>
            </a:r>
          </a:p>
          <a:p>
            <a:r>
              <a:rPr lang="en-GB" dirty="0" smtClean="0"/>
              <a:t>4. To pay attention means to focus on an action or thing. In business aspect, attention to detail definition includes the ability to concentrate on a task.</a:t>
            </a:r>
          </a:p>
          <a:p>
            <a:endParaRPr lang="en-GB" dirty="0" smtClean="0"/>
          </a:p>
          <a:p>
            <a:r>
              <a:rPr lang="en-GB" dirty="0" smtClean="0"/>
              <a:t>Detail-oriented strengths give you the ability to see hidden details and connections when you analyse situations, to be more effective and to minimize the risk of errors</a:t>
            </a:r>
          </a:p>
          <a:p>
            <a:r>
              <a:rPr lang="en-GB" dirty="0" smtClean="0"/>
              <a:t>5. In our information and high technology era, good technical skills and knowledge are a must for all level of management and job positions</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5DB3521-01FC-42D9-9AE2-A7A797DDD78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67030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When it comes to analytical thinking, it starts with attention to detail and observation. You have to be able to see hidden details and connections</a:t>
            </a:r>
          </a:p>
          <a:p>
            <a:pPr marL="228600" indent="-228600">
              <a:buAutoNum type="arabicPeriod"/>
            </a:pPr>
            <a:r>
              <a:rPr lang="en-GB" dirty="0" smtClean="0"/>
              <a:t>Finding</a:t>
            </a:r>
            <a:r>
              <a:rPr lang="en-GB" baseline="0" dirty="0" smtClean="0"/>
              <a:t> connections -</a:t>
            </a:r>
            <a:r>
              <a:rPr lang="en-GB" dirty="0" smtClean="0"/>
              <a:t>Think about things in terms of cause and effect</a:t>
            </a:r>
          </a:p>
          <a:p>
            <a:pPr marL="0" indent="0">
              <a:buNone/>
            </a:pPr>
            <a:r>
              <a:rPr lang="en-GB" dirty="0" smtClean="0"/>
              <a:t>3.</a:t>
            </a:r>
            <a:r>
              <a:rPr lang="en-GB" baseline="0" dirty="0" smtClean="0"/>
              <a:t> Finding not obvious connections between two objects are crucial from problem-solving and decision-making. (Chess;</a:t>
            </a:r>
          </a:p>
          <a:p>
            <a:pPr marL="0" indent="0">
              <a:buNone/>
            </a:pPr>
            <a:r>
              <a:rPr lang="en-GB" baseline="0" dirty="0" smtClean="0"/>
              <a:t> Puzzle;</a:t>
            </a:r>
          </a:p>
          <a:p>
            <a:pPr marL="0" indent="0">
              <a:buNone/>
            </a:pPr>
            <a:r>
              <a:rPr lang="en-GB" baseline="0" dirty="0" smtClean="0"/>
              <a:t> Backgammon Table;</a:t>
            </a:r>
          </a:p>
          <a:p>
            <a:pPr marL="0" indent="0">
              <a:buNone/>
            </a:pPr>
            <a:r>
              <a:rPr lang="en-GB" baseline="0" dirty="0" smtClean="0"/>
              <a:t> Any kind of strategy games)</a:t>
            </a:r>
          </a:p>
          <a:p>
            <a:pPr marL="0" indent="0">
              <a:buNone/>
            </a:pPr>
            <a:r>
              <a:rPr lang="en-GB" baseline="0" dirty="0" smtClean="0"/>
              <a:t>Try to paint an idea that you have or an action that your are going to do.</a:t>
            </a:r>
          </a:p>
          <a:p>
            <a:pPr marL="0" indent="0">
              <a:buNone/>
            </a:pPr>
            <a:r>
              <a:rPr lang="en-GB" baseline="0" dirty="0" smtClean="0"/>
              <a:t> Try to make graphics of different trends by years or months.</a:t>
            </a:r>
          </a:p>
          <a:p>
            <a:pPr marL="0" indent="0">
              <a:buNone/>
            </a:pPr>
            <a:r>
              <a:rPr lang="en-GB" baseline="0" dirty="0" smtClean="0"/>
              <a:t> List down different arguments for an idea or a point of view you have.</a:t>
            </a:r>
          </a:p>
          <a:p>
            <a:pPr marL="0" indent="0">
              <a:buNone/>
            </a:pPr>
            <a:r>
              <a:rPr lang="en-GB" baseline="0" dirty="0" smtClean="0"/>
              <a:t> List down possible solutions for different problems (for example write solutions for a problem of your best friend).</a:t>
            </a:r>
          </a:p>
          <a:p>
            <a:pPr marL="0" indent="0">
              <a:buNone/>
            </a:pPr>
            <a:r>
              <a:rPr lang="en-GB" baseline="0" dirty="0" smtClean="0"/>
              <a:t> Explain different things to kids or to your friends.</a:t>
            </a:r>
          </a:p>
          <a:p>
            <a:pPr marL="0" indent="0">
              <a:buNone/>
            </a:pPr>
            <a:r>
              <a:rPr lang="en-GB" baseline="0" dirty="0" smtClean="0"/>
              <a:t> Make lists of pros and cons your decisions or ideas you have.</a:t>
            </a:r>
          </a:p>
          <a:p>
            <a:pPr marL="0" indent="0">
              <a:buNone/>
            </a:pPr>
            <a:endParaRPr lang="en-GB" baseline="0" dirty="0" smtClean="0"/>
          </a:p>
          <a:p>
            <a:pPr marL="0" indent="0">
              <a:buNone/>
            </a:pP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5DB3521-01FC-42D9-9AE2-A7A797DDD78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15434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Listening</a:t>
            </a:r>
          </a:p>
          <a:p>
            <a:endParaRPr lang="en-GB" dirty="0" smtClean="0"/>
          </a:p>
          <a:p>
            <a:r>
              <a:rPr lang="en-GB" dirty="0" smtClean="0"/>
              <a:t>Good listening has an enormous quality of </a:t>
            </a:r>
            <a:r>
              <a:rPr lang="en-GB" dirty="0" err="1" smtClean="0"/>
              <a:t>nowness</a:t>
            </a:r>
            <a:r>
              <a:rPr lang="en-GB" dirty="0" smtClean="0"/>
              <a:t>. Helpful listening is a form of meditation. </a:t>
            </a:r>
          </a:p>
          <a:p>
            <a:endParaRPr lang="en-GB" dirty="0" smtClean="0"/>
          </a:p>
          <a:p>
            <a:r>
              <a:rPr lang="en-GB" dirty="0" smtClean="0"/>
              <a:t>David Brandon</a:t>
            </a:r>
          </a:p>
          <a:p>
            <a:endParaRPr lang="en-GB" dirty="0" smtClean="0"/>
          </a:p>
          <a:p>
            <a:endParaRPr lang="en-GB" dirty="0" smtClean="0"/>
          </a:p>
          <a:p>
            <a:r>
              <a:rPr lang="en-GB" dirty="0" smtClean="0"/>
              <a:t>Some people talk to animals. Not many listen though. That's the problem.</a:t>
            </a:r>
          </a:p>
          <a:p>
            <a:r>
              <a:rPr lang="en-GB" dirty="0" smtClean="0"/>
              <a:t> Winnie the Pooh </a:t>
            </a:r>
          </a:p>
          <a:p>
            <a:r>
              <a:rPr lang="en-GB" dirty="0" smtClean="0"/>
              <a:t>◾Make effective use of body language and speech. Be sensitive to the other person's body language as well as what they say: eye contact,  gestures, appropriate humour and analogies. </a:t>
            </a:r>
          </a:p>
          <a:p>
            <a:r>
              <a:rPr lang="en-GB" dirty="0" smtClean="0"/>
              <a:t>Use appropriate body language yourself: face the person with an open, attentive posture and maintain good eye contact (look at the speaker a lot, but don't stare all the time), smiling and nod your head from time to time. </a:t>
            </a:r>
          </a:p>
          <a:p>
            <a:endParaRPr lang="en-GB" dirty="0" smtClean="0"/>
          </a:p>
          <a:p>
            <a:r>
              <a:rPr lang="en-GB" dirty="0" smtClean="0"/>
              <a:t>The “Top Ten” Skills shortages among graduates </a:t>
            </a:r>
          </a:p>
          <a:p>
            <a:r>
              <a:rPr lang="en-GB" dirty="0" smtClean="0"/>
              <a:t>% of employers surveyed </a:t>
            </a:r>
          </a:p>
          <a:p>
            <a:r>
              <a:rPr lang="en-GB" dirty="0" smtClean="0"/>
              <a:t>1 Commercial Awareness      67% </a:t>
            </a:r>
          </a:p>
          <a:p>
            <a:r>
              <a:rPr lang="en-GB" dirty="0" smtClean="0"/>
              <a:t>2 Communication Skills  64% </a:t>
            </a:r>
          </a:p>
          <a:p>
            <a:r>
              <a:rPr lang="en-GB" dirty="0" smtClean="0"/>
              <a:t>3 Leadership               33% </a:t>
            </a:r>
          </a:p>
          <a:p>
            <a:r>
              <a:rPr lang="en-GB" dirty="0" smtClean="0"/>
              <a:t>4 Ability to work in a team 33% </a:t>
            </a:r>
          </a:p>
          <a:p>
            <a:r>
              <a:rPr lang="en-GB" dirty="0" smtClean="0"/>
              <a:t>5 Problem solving 32% </a:t>
            </a:r>
          </a:p>
          <a:p>
            <a:r>
              <a:rPr lang="en-GB" dirty="0" smtClean="0"/>
              <a:t>6 Conceptual ability 21% </a:t>
            </a:r>
          </a:p>
          <a:p>
            <a:r>
              <a:rPr lang="en-GB" dirty="0" smtClean="0"/>
              <a:t>7 Subject Knowledge &amp; competence 19% </a:t>
            </a:r>
          </a:p>
          <a:p>
            <a:r>
              <a:rPr lang="en-GB" dirty="0" smtClean="0"/>
              <a:t>8 Foreign languages      19% </a:t>
            </a:r>
          </a:p>
          <a:p>
            <a:r>
              <a:rPr lang="en-GB" dirty="0" smtClean="0"/>
              <a:t>9 Numeracy 19% </a:t>
            </a:r>
          </a:p>
          <a:p>
            <a:r>
              <a:rPr lang="en-GB" dirty="0" smtClean="0"/>
              <a:t>10 Good general education 15% </a:t>
            </a:r>
          </a:p>
          <a:p>
            <a:endParaRPr lang="en-GB" dirty="0" smtClean="0"/>
          </a:p>
          <a:p>
            <a:r>
              <a:rPr lang="en-GB" dirty="0" smtClean="0"/>
              <a:t>Source: Association of Graduate Recruiters “Skills for Graduates in the 21st Century”  www.agr.org.uk</a:t>
            </a:r>
          </a:p>
          <a:p>
            <a:r>
              <a:rPr lang="en-GB" dirty="0" smtClean="0"/>
              <a:t> </a:t>
            </a:r>
          </a:p>
          <a:p>
            <a:endParaRPr lang="en-GB" dirty="0" smtClean="0"/>
          </a:p>
          <a:p>
            <a:r>
              <a:rPr lang="en-GB" dirty="0" smtClean="0"/>
              <a:t>◾Listen attentively. Express interest in what people are saying and don't interrupt them.</a:t>
            </a:r>
          </a:p>
          <a:p>
            <a:r>
              <a:rPr lang="en-GB" dirty="0" smtClean="0"/>
              <a:t>Listen More Than You Talk - Richard Branson </a:t>
            </a:r>
          </a:p>
          <a:p>
            <a:r>
              <a:rPr lang="en-GB" dirty="0" smtClean="0"/>
              <a:t>◾Be aware of any prejudices or misconceptions you or the speaker may have.</a:t>
            </a:r>
          </a:p>
          <a:p>
            <a:r>
              <a:rPr lang="en-GB" dirty="0" smtClean="0"/>
              <a:t>◾Good listening builds a rapport and understanding with the speaker and allows them to freely express their views. It motivates them to say more.</a:t>
            </a:r>
          </a:p>
          <a:p>
            <a:r>
              <a:rPr lang="en-GB" dirty="0" smtClean="0"/>
              <a:t>◾Poor listening makes assumptions, creates resistance and hostility, demotivates the speaker, inhibits their development and creates dependence on the listener. </a:t>
            </a:r>
          </a:p>
          <a:p>
            <a:endParaRPr lang="en-GB" dirty="0" smtClean="0"/>
          </a:p>
          <a:p>
            <a:r>
              <a:rPr lang="en-GB" dirty="0" smtClean="0"/>
              <a:t>◾Use ACTIVE LISTENING.  ◾These reflect back what the speaker is saying in other words to clarify understanding: you paraphrase and repeat back key points. </a:t>
            </a:r>
          </a:p>
          <a:p>
            <a:r>
              <a:rPr lang="en-GB" dirty="0" smtClean="0"/>
              <a:t>◾They may summarise and bring new interpretations to the speakers words. </a:t>
            </a:r>
          </a:p>
          <a:p>
            <a:r>
              <a:rPr lang="en-GB" dirty="0" smtClean="0"/>
              <a:t>◾ They show you're listening carefully and checks you are understanding correctly what they are saying allowing the speaker to confirm or correct your feedback.</a:t>
            </a:r>
          </a:p>
          <a:p>
            <a:r>
              <a:rPr lang="en-GB" dirty="0" smtClean="0"/>
              <a:t>◾They encourage the speaker to elaborate and to define their problems.</a:t>
            </a:r>
          </a:p>
          <a:p>
            <a:r>
              <a:rPr lang="en-GB" dirty="0" smtClean="0"/>
              <a:t>◾It is often the most useful way of giving positive feedback to someone: "I hear what you're saying and take it seriously". You can't keep saying "uh-huh" or "yes" for too long without it sounding false</a:t>
            </a:r>
          </a:p>
          <a:p>
            <a:endParaRPr lang="en-GB" dirty="0" smtClean="0"/>
          </a:p>
          <a:p>
            <a:r>
              <a:rPr lang="en-GB" dirty="0" smtClean="0"/>
              <a:t>Empathy</a:t>
            </a:r>
          </a:p>
          <a:p>
            <a:endParaRPr lang="en-GB" dirty="0" smtClean="0"/>
          </a:p>
          <a:p>
            <a:r>
              <a:rPr lang="en-GB" dirty="0" smtClean="0"/>
              <a:t>People with a musical quality to their speech (a big variation in pitch and rhythm called prosody) tend to be more empathic. Lisa Aziz-</a:t>
            </a:r>
            <a:r>
              <a:rPr lang="en-GB" dirty="0" err="1" smtClean="0"/>
              <a:t>Zadeh</a:t>
            </a:r>
            <a:r>
              <a:rPr lang="en-GB" dirty="0" smtClean="0"/>
              <a:t> of the University of S. California found that people whose speech is most intonated, lilted or "sing-song" have more ability to empathise with others and to convey emotion.  </a:t>
            </a:r>
          </a:p>
          <a:p>
            <a:r>
              <a:rPr lang="en-GB" dirty="0" smtClean="0"/>
              <a:t>◾Empathy means being open to the ideas of others and  sensitive to their values and feelings: trying to see things from the other person's perspective. </a:t>
            </a:r>
          </a:p>
          <a:p>
            <a:r>
              <a:rPr lang="en-GB" dirty="0" smtClean="0"/>
              <a:t>◾It is about demonstrating that you understand, that you can listen from other person's point of view and reflect their meaning</a:t>
            </a:r>
          </a:p>
          <a:p>
            <a:r>
              <a:rPr lang="en-GB" dirty="0" smtClean="0"/>
              <a:t>◾Each individual has a unique perspective which should be valued. We each occupy our own private world and never completely know what's going on inside other people's minds.</a:t>
            </a:r>
          </a:p>
          <a:p>
            <a:r>
              <a:rPr lang="en-GB" dirty="0" smtClean="0"/>
              <a:t>◾Be prepared to disclose your own feelings and beliefs to encourage others to do the same: be open with other people</a:t>
            </a:r>
          </a:p>
          <a:p>
            <a:r>
              <a:rPr lang="en-GB" dirty="0" smtClean="0"/>
              <a:t>Confirm and clarify</a:t>
            </a:r>
          </a:p>
          <a:p>
            <a:r>
              <a:rPr lang="en-GB" dirty="0" smtClean="0"/>
              <a:t>◾Ask yourself exactly what you want to gain from the conversation: a lack of clarity can lead to confusion and poor decisions.</a:t>
            </a:r>
          </a:p>
          <a:p>
            <a:r>
              <a:rPr lang="en-GB" dirty="0" smtClean="0"/>
              <a:t>◾Asking clarifying questions: "How?", "Why?", "When?", "Who?", "What?", "Where?", will help the other person crystallise their thoughts. </a:t>
            </a:r>
          </a:p>
          <a:p>
            <a:r>
              <a:rPr lang="en-GB" dirty="0" smtClean="0"/>
              <a:t>◾Summarise the main points in simple language.</a:t>
            </a:r>
          </a:p>
          <a:p>
            <a:r>
              <a:rPr lang="en-GB" dirty="0" smtClean="0"/>
              <a:t>◾Get the other person's agreement that your summary is accurate. </a:t>
            </a:r>
          </a:p>
          <a:p>
            <a:r>
              <a:rPr lang="en-GB" dirty="0" smtClean="0"/>
              <a:t>◾Define the problem and then move the focus to the solution: separate the points that relate to the problem and those that relate to the solution. </a:t>
            </a:r>
          </a:p>
          <a:p>
            <a:r>
              <a:rPr lang="en-GB" dirty="0" smtClean="0"/>
              <a:t>◾Agree on the action you will both take: even if this is that there will be no action</a:t>
            </a:r>
          </a:p>
          <a:p>
            <a:r>
              <a:rPr lang="en-GB" dirty="0" smtClean="0"/>
              <a:t>Jargon free language</a:t>
            </a:r>
          </a:p>
          <a:p>
            <a:endParaRPr lang="en-GB" dirty="0" smtClean="0"/>
          </a:p>
          <a:p>
            <a:r>
              <a:rPr lang="en-GB" dirty="0" smtClean="0"/>
              <a:t>A survey of managers by the Institute of Leadership found that the most </a:t>
            </a:r>
            <a:r>
              <a:rPr lang="en-GB" dirty="0" err="1" smtClean="0"/>
              <a:t>most</a:t>
            </a:r>
            <a:r>
              <a:rPr lang="en-GB" dirty="0" smtClean="0"/>
              <a:t> irritating jargon/management speak phrases were "thinking outside the box", "going forward" and "let's touch base", so try to avoid such phrases when applying for jobs.</a:t>
            </a:r>
          </a:p>
          <a:p>
            <a:r>
              <a:rPr lang="en-GB" dirty="0" smtClean="0"/>
              <a:t>◾ Use simple words and clear unambiguous language.</a:t>
            </a:r>
          </a:p>
          <a:p>
            <a:r>
              <a:rPr lang="en-GB" dirty="0" smtClean="0"/>
              <a:t>◾Be succinct: take time and effort to </a:t>
            </a:r>
            <a:r>
              <a:rPr lang="en-GB" dirty="0" err="1" smtClean="0"/>
              <a:t>distill</a:t>
            </a:r>
            <a:r>
              <a:rPr lang="en-GB" dirty="0" smtClean="0"/>
              <a:t> ideas to an absolute minimum.</a:t>
            </a:r>
          </a:p>
          <a:p>
            <a:r>
              <a:rPr lang="en-GB" dirty="0" smtClean="0"/>
              <a:t>◾Make simple points that everyone agrees on. </a:t>
            </a:r>
          </a:p>
          <a:p>
            <a:r>
              <a:rPr lang="en-GB" dirty="0" smtClean="0"/>
              <a:t>Jargon in job titles   </a:t>
            </a:r>
          </a:p>
          <a:p>
            <a:r>
              <a:rPr lang="en-GB" dirty="0" smtClean="0"/>
              <a:t>Partnership relationship manager</a:t>
            </a:r>
          </a:p>
          <a:p>
            <a:r>
              <a:rPr lang="en-GB" dirty="0" smtClean="0"/>
              <a:t> Secretary  </a:t>
            </a:r>
          </a:p>
          <a:p>
            <a:r>
              <a:rPr lang="en-GB" dirty="0" smtClean="0"/>
              <a:t>Person-centred transition facilitator  Social worker  </a:t>
            </a:r>
          </a:p>
          <a:p>
            <a:r>
              <a:rPr lang="en-GB" dirty="0" smtClean="0"/>
              <a:t>Ambient replenishment controller Shelf stacker  </a:t>
            </a:r>
          </a:p>
          <a:p>
            <a:r>
              <a:rPr lang="en-GB" dirty="0" smtClean="0"/>
              <a:t>Head of services, infrastructure &amp; procurement Caretaker </a:t>
            </a:r>
          </a:p>
          <a:p>
            <a:r>
              <a:rPr lang="en-GB" dirty="0" smtClean="0"/>
              <a:t>Multimedia storyteller &amp; experience architect Journalist </a:t>
            </a:r>
          </a:p>
          <a:p>
            <a:r>
              <a:rPr lang="en-GB" dirty="0" smtClean="0"/>
              <a:t>Talent, employment relations, outsourcing &amp; change manager HR manager  </a:t>
            </a:r>
          </a:p>
          <a:p>
            <a:r>
              <a:rPr lang="en-GB" dirty="0" smtClean="0"/>
              <a:t>Transformation &amp; re-enablement project manager  Probation officer </a:t>
            </a:r>
          </a:p>
          <a:p>
            <a:r>
              <a:rPr lang="en-GB" dirty="0" smtClean="0"/>
              <a:t>Revenue protection officer Ticket inspector </a:t>
            </a:r>
          </a:p>
          <a:p>
            <a:r>
              <a:rPr lang="en-GB" dirty="0" smtClean="0"/>
              <a:t>Graduate transitions facilitator Careers adviser! </a:t>
            </a:r>
          </a:p>
          <a:p>
            <a:r>
              <a:rPr lang="en-GB" dirty="0" smtClean="0"/>
              <a:t>For more like this try our job matching games </a:t>
            </a:r>
          </a:p>
          <a:p>
            <a:endParaRPr lang="en-GB" dirty="0" smtClean="0"/>
          </a:p>
          <a:p>
            <a:r>
              <a:rPr lang="en-GB" dirty="0" smtClean="0"/>
              <a:t>◾Use the active not passive voice. "I will send it to you" rather than "It will be sent to you".</a:t>
            </a:r>
          </a:p>
          <a:p>
            <a:r>
              <a:rPr lang="en-GB" dirty="0" smtClean="0"/>
              <a:t>◾Avoid Jargon!</a:t>
            </a:r>
          </a:p>
          <a:p>
            <a:r>
              <a:rPr lang="en-GB" dirty="0" smtClean="0"/>
              <a:t> NOT: "We need to incentivize our best of breed to think outside the box in focusing our core competencies on mission critical key deliverables."</a:t>
            </a:r>
          </a:p>
          <a:p>
            <a:r>
              <a:rPr lang="en-GB" dirty="0" smtClean="0"/>
              <a:t>BUT: "We should motivate our staff to use their skills on important tasks".</a:t>
            </a:r>
          </a:p>
          <a:p>
            <a:r>
              <a:rPr lang="en-GB" dirty="0" smtClean="0"/>
              <a:t> For help with removing jargon see the Plain English Campaign</a:t>
            </a:r>
          </a:p>
          <a:p>
            <a:r>
              <a:rPr lang="en-GB" dirty="0" smtClean="0"/>
              <a:t>Giving feedback</a:t>
            </a:r>
          </a:p>
          <a:p>
            <a:r>
              <a:rPr lang="en-GB" dirty="0" smtClean="0"/>
              <a:t>◾Feedback has also been called constructive criticism. </a:t>
            </a:r>
          </a:p>
          <a:p>
            <a:r>
              <a:rPr lang="en-GB" dirty="0" smtClean="0"/>
              <a:t>◾Only give feedback if the gain will exceed the pain: only use it for important things. </a:t>
            </a:r>
          </a:p>
          <a:p>
            <a:r>
              <a:rPr lang="en-GB" dirty="0" smtClean="0"/>
              <a:t>Praise more than you criticise! Identifying and developing strengths is more effective than focusing too much on negatives.</a:t>
            </a:r>
          </a:p>
          <a:p>
            <a:r>
              <a:rPr lang="en-GB" dirty="0" smtClean="0"/>
              <a:t>◾Constructive criticism which shows the person how they can improve. Not "Debbie was hopeless!", but "Debbie made some very useful contributions but her voice was a bit quiet. I couldn't hear her very well, so she needs to raise her voice a bit in future."</a:t>
            </a:r>
          </a:p>
          <a:p>
            <a:r>
              <a:rPr lang="en-GB" dirty="0" smtClean="0"/>
              <a:t>◾It's a good idea to ask permission: "Do you mind if I give you some feedback?". This gives the person time to prepare.</a:t>
            </a:r>
          </a:p>
          <a:p>
            <a:r>
              <a:rPr lang="en-GB" dirty="0" smtClean="0"/>
              <a:t>◾Try to give feedback immediately: on the spot if possible: it's most effective when fresh in the person's mind. The more quickly it is given the more relevance and power it will have.</a:t>
            </a:r>
          </a:p>
          <a:p>
            <a:r>
              <a:rPr lang="en-GB" dirty="0" smtClean="0"/>
              <a:t>◾Be direct and honest. Get quickly to the point, don't have long and </a:t>
            </a:r>
            <a:r>
              <a:rPr lang="en-GB" dirty="0" err="1" smtClean="0"/>
              <a:t>embarrasing</a:t>
            </a:r>
            <a:r>
              <a:rPr lang="en-GB" dirty="0" smtClean="0"/>
              <a:t> introductions, although starting with some genuine praise based on what the person has actually done will help (see the praise sandwich below).</a:t>
            </a:r>
          </a:p>
          <a:p>
            <a:r>
              <a:rPr lang="en-GB" dirty="0" smtClean="0"/>
              <a:t>◾Give feedback in private if at all possible, it's insensitive to do this in front of others.</a:t>
            </a:r>
          </a:p>
          <a:p>
            <a:r>
              <a:rPr lang="en-GB" dirty="0" smtClean="0"/>
              <a:t>◾Focus on the most concrete and recent example</a:t>
            </a:r>
          </a:p>
          <a:p>
            <a:r>
              <a:rPr lang="en-GB" dirty="0" smtClean="0"/>
              <a:t>◾Stick to a single clear issue, don't pack in too much criticism as this can be disheartening.</a:t>
            </a:r>
          </a:p>
          <a:p>
            <a:r>
              <a:rPr lang="en-GB" dirty="0" smtClean="0"/>
              <a:t>◾Don't repeat the same point over and over: this will just build up resentment.</a:t>
            </a:r>
          </a:p>
          <a:p>
            <a:r>
              <a:rPr lang="en-GB" dirty="0" smtClean="0"/>
              <a:t>◾Only criticise behaviours that can be changed: "You need to improve your computing skills" rather than "You're stupid"!</a:t>
            </a:r>
          </a:p>
          <a:p>
            <a:r>
              <a:rPr lang="en-GB" dirty="0" smtClean="0"/>
              <a:t>◾Give feedback on a person's behaviour not about the person themselves. Give accurate descriptions of behaviour not comments about the person's qualities and worth as an individual: "You have been late for work a lot in the last </a:t>
            </a:r>
            <a:r>
              <a:rPr lang="en-GB" dirty="0" err="1" smtClean="0"/>
              <a:t>month"rather</a:t>
            </a:r>
            <a:r>
              <a:rPr lang="en-GB" dirty="0" smtClean="0"/>
              <a:t> than :"You're lazy"!</a:t>
            </a:r>
          </a:p>
          <a:p>
            <a:r>
              <a:rPr lang="en-GB" dirty="0" smtClean="0"/>
              <a:t>◾Don't compare the person with other people, as this can build jealousy: "Jane is always </a:t>
            </a:r>
            <a:r>
              <a:rPr lang="en-GB" dirty="0" err="1" smtClean="0"/>
              <a:t>punctual"communication</a:t>
            </a:r>
            <a:r>
              <a:rPr lang="en-GB" dirty="0" smtClean="0"/>
              <a:t>-skills</a:t>
            </a:r>
          </a:p>
          <a:p>
            <a:r>
              <a:rPr lang="en-GB" dirty="0" smtClean="0"/>
              <a:t>◾Use "I" not "You" statements: "I feel upset" not "You made me feel upset".</a:t>
            </a:r>
          </a:p>
          <a:p>
            <a:r>
              <a:rPr lang="en-GB" dirty="0" smtClean="0"/>
              <a:t>◾Use specific examples. Don't say "You're hopeless at this", say "We need to give you training on how to do this"! ◾describe the behaviour</a:t>
            </a:r>
          </a:p>
          <a:p>
            <a:r>
              <a:rPr lang="en-GB" dirty="0" smtClean="0"/>
              <a:t>◾describe your reaction</a:t>
            </a:r>
          </a:p>
          <a:p>
            <a:r>
              <a:rPr lang="en-GB" dirty="0" smtClean="0"/>
              <a:t>◾ explain why you feel this way</a:t>
            </a:r>
          </a:p>
          <a:p>
            <a:r>
              <a:rPr lang="en-GB" dirty="0" smtClean="0"/>
              <a:t>◾ show you understand what's behind their behaviour</a:t>
            </a:r>
          </a:p>
          <a:p>
            <a:r>
              <a:rPr lang="en-GB" dirty="0" smtClean="0"/>
              <a:t>◾ suggest a different way of behaving</a:t>
            </a:r>
          </a:p>
          <a:p>
            <a:endParaRPr lang="en-GB" dirty="0" smtClean="0"/>
          </a:p>
          <a:p>
            <a:r>
              <a:rPr lang="en-GB" dirty="0" smtClean="0"/>
              <a:t>◾Stick to facts: describe behaviour but also what happened as a result.</a:t>
            </a:r>
          </a:p>
          <a:p>
            <a:r>
              <a:rPr lang="en-GB" dirty="0" smtClean="0"/>
              <a:t>◾The best decisions are those people reach for themselves. Try not to tell the other person directly what they should and shouldn't do. Let them explore their behaviour and say themselves what needs to be done. This avoids the build up of resentment.</a:t>
            </a:r>
          </a:p>
          <a:p>
            <a:r>
              <a:rPr lang="en-GB" dirty="0" smtClean="0"/>
              <a:t>◾Allow the criticised person to express any concerns they may have.</a:t>
            </a:r>
          </a:p>
          <a:p>
            <a:r>
              <a:rPr lang="en-GB" dirty="0" smtClean="0"/>
              <a:t>◾Use tentative words such as "sometimes" and "perhaps" rather than "always" and "never": these allow the other person to avoid argument by saying that "always" is not strictly true.</a:t>
            </a:r>
          </a:p>
          <a:p>
            <a:r>
              <a:rPr lang="en-GB" dirty="0" smtClean="0"/>
              <a:t>◾Keep your emotions under control.</a:t>
            </a:r>
          </a:p>
          <a:p>
            <a:r>
              <a:rPr lang="en-GB" dirty="0" smtClean="0"/>
              <a:t>◾At the end, Check understanding: "Does what I've said make sense to you?" and summarise what you've agreed.</a:t>
            </a:r>
          </a:p>
          <a:p>
            <a:r>
              <a:rPr lang="en-GB" dirty="0" smtClean="0"/>
              <a:t>◾Talk openly about your own concerns if necessary. </a:t>
            </a:r>
          </a:p>
          <a:p>
            <a:r>
              <a:rPr lang="en-GB" dirty="0" smtClean="0"/>
              <a:t>◾Include positive comments. The praise sandwich can be an effective way to give criticism to someone without alienating them: 1.First make a positive statement to the person: "I think you are really trying your best"</a:t>
            </a:r>
          </a:p>
          <a:p>
            <a:r>
              <a:rPr lang="en-GB" dirty="0" smtClean="0"/>
              <a:t>2.Then the criticism "But you need to structure your essay more logically".</a:t>
            </a:r>
          </a:p>
          <a:p>
            <a:r>
              <a:rPr lang="en-GB" dirty="0" smtClean="0"/>
              <a:t>3.Make another positive statement to finish "However it's a very good first attempt" </a:t>
            </a:r>
          </a:p>
          <a:p>
            <a:endParaRPr lang="en-GB" dirty="0" smtClean="0"/>
          </a:p>
          <a:p>
            <a:r>
              <a:rPr lang="en-GB" dirty="0" smtClean="0"/>
              <a:t>Any fool can criticize, condemn, and complain - and most fools do. </a:t>
            </a:r>
          </a:p>
          <a:p>
            <a:endParaRPr lang="en-GB" dirty="0" smtClean="0"/>
          </a:p>
          <a:p>
            <a:r>
              <a:rPr lang="en-GB" dirty="0" smtClean="0"/>
              <a:t>There are two types of people who don't say much: those who are quiet and those who talk a lot.</a:t>
            </a:r>
          </a:p>
          <a:p>
            <a:r>
              <a:rPr lang="en-GB" dirty="0" smtClean="0"/>
              <a:t>You can close more business in two months by becoming interested in other people than you can in two years by trying to get people interested in you. </a:t>
            </a:r>
          </a:p>
          <a:p>
            <a:r>
              <a:rPr lang="en-GB" dirty="0" smtClean="0"/>
              <a:t>Dale Carnegie</a:t>
            </a:r>
          </a:p>
          <a:p>
            <a:r>
              <a:rPr lang="en-GB" dirty="0" smtClean="0"/>
              <a:t> </a:t>
            </a:r>
          </a:p>
          <a:p>
            <a:endParaRPr lang="en-GB" dirty="0" smtClean="0"/>
          </a:p>
          <a:p>
            <a:endParaRPr lang="en-GB" dirty="0" smtClean="0"/>
          </a:p>
          <a:p>
            <a:r>
              <a:rPr lang="en-GB" dirty="0" smtClean="0"/>
              <a:t>◾If you are </a:t>
            </a:r>
            <a:r>
              <a:rPr lang="en-GB" dirty="0" err="1" smtClean="0"/>
              <a:t>recieving</a:t>
            </a:r>
            <a:r>
              <a:rPr lang="en-GB" dirty="0" smtClean="0"/>
              <a:t> feedback </a:t>
            </a:r>
            <a:r>
              <a:rPr lang="en-GB" dirty="0" err="1" smtClean="0"/>
              <a:t>youself</a:t>
            </a:r>
            <a:r>
              <a:rPr lang="en-GB" dirty="0" smtClean="0"/>
              <a:t>, try to accept it in a positive and non-defensive manner. </a:t>
            </a:r>
          </a:p>
          <a:p>
            <a:endParaRPr lang="en-GB" dirty="0" smtClean="0"/>
          </a:p>
          <a:p>
            <a:r>
              <a:rPr lang="en-GB" dirty="0" smtClean="0"/>
              <a:t>Giving Praise</a:t>
            </a:r>
          </a:p>
          <a:p>
            <a:r>
              <a:rPr lang="en-GB" dirty="0" smtClean="0"/>
              <a:t>◾Tell people something they have done that you like or what you like about them.</a:t>
            </a:r>
          </a:p>
          <a:p>
            <a:r>
              <a:rPr lang="en-GB" dirty="0" smtClean="0"/>
              <a:t>◾Give them thanks if they have done something for you. Even a simple thank you can make a big difference.</a:t>
            </a:r>
          </a:p>
          <a:p>
            <a:r>
              <a:rPr lang="en-GB" dirty="0" smtClean="0"/>
              <a:t>◾Give encouragement. If someone is not sure that they are able to do something, give them encouragement if you think they can do it.</a:t>
            </a:r>
          </a:p>
          <a:p>
            <a:r>
              <a:rPr lang="en-GB" dirty="0" smtClean="0"/>
              <a:t>◾Describe positive behaviour and it's effect in concrete terms "I really appreciate how you took the time to ...."</a:t>
            </a:r>
          </a:p>
          <a:p>
            <a:r>
              <a:rPr lang="en-GB" dirty="0" smtClean="0"/>
              <a:t>◾Respond to praise by thanking the person.</a:t>
            </a:r>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5DB3521-01FC-42D9-9AE2-A7A797DDD78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05550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to pull out the key points – Values, Character, Competence, Personal Brand, Reputation.  Talk about why these are important – does everyone </a:t>
            </a:r>
            <a:r>
              <a:rPr lang="en-GB" b="1" i="1" dirty="0"/>
              <a:t>agree </a:t>
            </a:r>
            <a:r>
              <a:rPr lang="en-GB" dirty="0"/>
              <a:t>they are important?  What are the implications?  We need to master the skills, attitudes and behaviours necessary, as well as build up our knowledge.  That’s why a proactive approach to career development is vital, coupled with a professional approach to personal development planning!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381872-288E-4675-AF73-BD69F0C366D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7635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Your</a:t>
            </a:r>
            <a:r>
              <a:rPr lang="en-GB" baseline="0" dirty="0" smtClean="0"/>
              <a:t> character – (values principles, your core)</a:t>
            </a:r>
          </a:p>
          <a:p>
            <a:r>
              <a:rPr lang="en-GB" baseline="0" dirty="0" smtClean="0"/>
              <a:t>Your competences – Experience, Unique to you, talents, expertise, knowledge your inner being</a:t>
            </a:r>
          </a:p>
          <a:p>
            <a:r>
              <a:rPr lang="en-GB" baseline="0" dirty="0" smtClean="0"/>
              <a:t>Personnel brand – way you appear, talk, walk, dress, websites, present</a:t>
            </a:r>
          </a:p>
          <a:p>
            <a:r>
              <a:rPr lang="en-GB" baseline="0" dirty="0" smtClean="0"/>
              <a:t>All about results in what people think of you </a:t>
            </a:r>
          </a:p>
          <a:p>
            <a:endParaRPr lang="en-GB" baseline="0" dirty="0" smtClean="0"/>
          </a:p>
          <a:p>
            <a:r>
              <a:rPr lang="en-GB" baseline="0" dirty="0" smtClean="0"/>
              <a:t>What we do most of – formally and informally  (mostly done over meal times)</a:t>
            </a:r>
          </a:p>
          <a:p>
            <a:endParaRPr lang="en-GB" baseline="0" dirty="0" smtClean="0"/>
          </a:p>
          <a:p>
            <a:r>
              <a:rPr lang="en-GB" baseline="0" dirty="0" smtClean="0"/>
              <a:t>Speaking/ writing (blogs, books, presentations, sharing ideas)</a:t>
            </a:r>
          </a:p>
          <a:p>
            <a:endParaRPr lang="en-GB" baseline="0" dirty="0" smtClean="0"/>
          </a:p>
          <a:p>
            <a:r>
              <a:rPr lang="en-GB" baseline="0" dirty="0" smtClean="0"/>
              <a:t>How unique we make ourselves stand out</a:t>
            </a:r>
          </a:p>
        </p:txBody>
      </p:sp>
      <p:sp>
        <p:nvSpPr>
          <p:cNvPr id="4" name="Slide Number Placeholder 3"/>
          <p:cNvSpPr>
            <a:spLocks noGrp="1"/>
          </p:cNvSpPr>
          <p:nvPr>
            <p:ph type="sldNum" sz="quarter" idx="10"/>
          </p:nvPr>
        </p:nvSpPr>
        <p:spPr/>
        <p:txBody>
          <a:bodyPr/>
          <a:lstStyle/>
          <a:p>
            <a:fld id="{C222AF44-E44B-43C4-9D63-9AA242289F08}" type="slidenum">
              <a:rPr lang="en-GB" smtClean="0"/>
              <a:t>19</a:t>
            </a:fld>
            <a:endParaRPr lang="en-GB"/>
          </a:p>
        </p:txBody>
      </p:sp>
    </p:spTree>
    <p:extLst>
      <p:ext uri="{BB962C8B-B14F-4D97-AF65-F5344CB8AC3E}">
        <p14:creationId xmlns:p14="http://schemas.microsoft.com/office/powerpoint/2010/main" val="19646573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41104" indent="-241104">
              <a:spcBef>
                <a:spcPct val="0"/>
              </a:spcBef>
              <a:buFont typeface="Calibri" panose="020F0502020204030204" pitchFamily="34" charset="0"/>
              <a:buAutoNum type="arabicPeriod"/>
            </a:pPr>
            <a:r>
              <a:rPr lang="en-GB" altLang="en-US" dirty="0" smtClean="0"/>
              <a:t>Your parents always said to you ”It</a:t>
            </a:r>
            <a:r>
              <a:rPr lang="en-GB" altLang="en-US" baseline="0" dirty="0" smtClean="0"/>
              <a:t> is </a:t>
            </a:r>
            <a:r>
              <a:rPr lang="en-GB" altLang="en-US" dirty="0" smtClean="0"/>
              <a:t>not what you know but who you know”</a:t>
            </a:r>
          </a:p>
          <a:p>
            <a:pPr marL="241104" indent="-241104">
              <a:spcBef>
                <a:spcPct val="0"/>
              </a:spcBef>
              <a:buFont typeface="Calibri" panose="020F0502020204030204" pitchFamily="34" charset="0"/>
              <a:buAutoNum type="arabicPeriod"/>
            </a:pPr>
            <a:endParaRPr lang="en-GB" altLang="en-US" dirty="0" smtClean="0"/>
          </a:p>
          <a:p>
            <a:pPr marL="241104" indent="-241104">
              <a:spcBef>
                <a:spcPct val="0"/>
              </a:spcBef>
              <a:buFont typeface="Calibri" panose="020F0502020204030204" pitchFamily="34" charset="0"/>
              <a:buAutoNum type="arabicPeriod"/>
            </a:pPr>
            <a:endParaRPr lang="en-GB" altLang="en-US" dirty="0" smtClean="0"/>
          </a:p>
          <a:p>
            <a:pPr marL="241104" indent="-241104">
              <a:spcBef>
                <a:spcPct val="0"/>
              </a:spcBef>
              <a:buFont typeface="Calibri" panose="020F0502020204030204" pitchFamily="34" charset="0"/>
              <a:buAutoNum type="arabicPeriod"/>
            </a:pPr>
            <a:r>
              <a:rPr lang="en-GB" altLang="en-US" dirty="0" smtClean="0"/>
              <a:t>One of the most common mistakes people make when building relationships for career success and revenue growth is treating business contacts differently from personal friends. Just think for a moment about the people you work with on a professional level who are also</a:t>
            </a:r>
            <a:r>
              <a:rPr lang="en-GB" altLang="en-US" baseline="0" dirty="0" smtClean="0"/>
              <a:t> </a:t>
            </a:r>
            <a:r>
              <a:rPr lang="en-GB" altLang="en-US" dirty="0" smtClean="0"/>
              <a:t>close personal friends. Aren't they always more forgiving when you slip up and more helpful when you are in need than new acquaintances? Of course! I guarantee your work will be easier, more joyful, and more successful if you make more of your business relationships personal.</a:t>
            </a:r>
          </a:p>
          <a:p>
            <a:endParaRPr lang="en-GB" dirty="0"/>
          </a:p>
        </p:txBody>
      </p:sp>
      <p:sp>
        <p:nvSpPr>
          <p:cNvPr id="4" name="Slide Number Placeholder 3"/>
          <p:cNvSpPr>
            <a:spLocks noGrp="1"/>
          </p:cNvSpPr>
          <p:nvPr>
            <p:ph type="sldNum" sz="quarter" idx="10"/>
          </p:nvPr>
        </p:nvSpPr>
        <p:spPr/>
        <p:txBody>
          <a:bodyPr/>
          <a:lstStyle/>
          <a:p>
            <a:fld id="{23156128-10B8-1C47-B027-CF850AE67552}" type="slidenum">
              <a:rPr lang="en-GB" smtClean="0"/>
              <a:pPr/>
              <a:t>24</a:t>
            </a:fld>
            <a:endParaRPr lang="en-GB"/>
          </a:p>
        </p:txBody>
      </p:sp>
    </p:spTree>
    <p:extLst>
      <p:ext uri="{BB962C8B-B14F-4D97-AF65-F5344CB8AC3E}">
        <p14:creationId xmlns:p14="http://schemas.microsoft.com/office/powerpoint/2010/main" val="8130535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41104" indent="-241104">
              <a:spcBef>
                <a:spcPct val="0"/>
              </a:spcBef>
              <a:buFont typeface="Calibri" panose="020F0502020204030204" pitchFamily="34" charset="0"/>
              <a:buAutoNum type="arabicPeriod"/>
            </a:pPr>
            <a:r>
              <a:rPr lang="en-GB" altLang="en-US" dirty="0" smtClean="0"/>
              <a:t>Your parents always said to you ”It</a:t>
            </a:r>
            <a:r>
              <a:rPr lang="en-GB" altLang="en-US" baseline="0" dirty="0" smtClean="0"/>
              <a:t> is </a:t>
            </a:r>
            <a:r>
              <a:rPr lang="en-GB" altLang="en-US" dirty="0" smtClean="0"/>
              <a:t>not what you know but who you know”</a:t>
            </a:r>
          </a:p>
          <a:p>
            <a:pPr marL="241104" indent="-241104">
              <a:spcBef>
                <a:spcPct val="0"/>
              </a:spcBef>
              <a:buFont typeface="Calibri" panose="020F0502020204030204" pitchFamily="34" charset="0"/>
              <a:buAutoNum type="arabicPeriod"/>
            </a:pPr>
            <a:endParaRPr lang="en-GB" altLang="en-US" dirty="0" smtClean="0"/>
          </a:p>
          <a:p>
            <a:pPr marL="241104" indent="-241104">
              <a:spcBef>
                <a:spcPct val="0"/>
              </a:spcBef>
              <a:buFont typeface="Calibri" panose="020F0502020204030204" pitchFamily="34" charset="0"/>
              <a:buAutoNum type="arabicPeriod"/>
            </a:pPr>
            <a:endParaRPr lang="en-GB" altLang="en-US" dirty="0" smtClean="0"/>
          </a:p>
          <a:p>
            <a:pPr marL="241104" indent="-241104">
              <a:spcBef>
                <a:spcPct val="0"/>
              </a:spcBef>
              <a:buFont typeface="Calibri" panose="020F0502020204030204" pitchFamily="34" charset="0"/>
              <a:buAutoNum type="arabicPeriod"/>
            </a:pPr>
            <a:r>
              <a:rPr lang="en-GB" altLang="en-US" dirty="0" smtClean="0"/>
              <a:t>One of the most common mistakes people make when building relationships for career success and revenue growth is treating business contacts differently from personal friends. Just think for a moment about the people you work with on a professional level who are also</a:t>
            </a:r>
            <a:r>
              <a:rPr lang="en-GB" altLang="en-US" baseline="0" dirty="0" smtClean="0"/>
              <a:t> </a:t>
            </a:r>
            <a:r>
              <a:rPr lang="en-GB" altLang="en-US" dirty="0" smtClean="0"/>
              <a:t>close personal friends. Aren't they always more forgiving when you slip up and more helpful when you are in need than new acquaintances? Of course! I guarantee your work will be easier, more joyful, and more successful if you make more of your business relationships personal.</a:t>
            </a:r>
          </a:p>
          <a:p>
            <a:endParaRPr lang="en-GB" dirty="0"/>
          </a:p>
        </p:txBody>
      </p:sp>
      <p:sp>
        <p:nvSpPr>
          <p:cNvPr id="4" name="Slide Number Placeholder 3"/>
          <p:cNvSpPr>
            <a:spLocks noGrp="1"/>
          </p:cNvSpPr>
          <p:nvPr>
            <p:ph type="sldNum" sz="quarter" idx="10"/>
          </p:nvPr>
        </p:nvSpPr>
        <p:spPr/>
        <p:txBody>
          <a:bodyPr/>
          <a:lstStyle/>
          <a:p>
            <a:fld id="{23156128-10B8-1C47-B027-CF850AE67552}" type="slidenum">
              <a:rPr lang="en-GB" smtClean="0"/>
              <a:pPr/>
              <a:t>25</a:t>
            </a:fld>
            <a:endParaRPr lang="en-GB"/>
          </a:p>
        </p:txBody>
      </p:sp>
    </p:spTree>
    <p:extLst>
      <p:ext uri="{BB962C8B-B14F-4D97-AF65-F5344CB8AC3E}">
        <p14:creationId xmlns:p14="http://schemas.microsoft.com/office/powerpoint/2010/main" val="19240968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41104" indent="-241104">
              <a:spcBef>
                <a:spcPct val="0"/>
              </a:spcBef>
              <a:buFont typeface="Calibri" panose="020F0502020204030204" pitchFamily="34" charset="0"/>
              <a:buAutoNum type="arabicPeriod"/>
            </a:pPr>
            <a:r>
              <a:rPr lang="en-GB" altLang="en-US" dirty="0" smtClean="0"/>
              <a:t>Your parents always said to you ”It</a:t>
            </a:r>
            <a:r>
              <a:rPr lang="en-GB" altLang="en-US" baseline="0" dirty="0" smtClean="0"/>
              <a:t> is </a:t>
            </a:r>
            <a:r>
              <a:rPr lang="en-GB" altLang="en-US" dirty="0" smtClean="0"/>
              <a:t>not what you know but who you know”</a:t>
            </a:r>
          </a:p>
          <a:p>
            <a:pPr marL="241104" indent="-241104">
              <a:spcBef>
                <a:spcPct val="0"/>
              </a:spcBef>
              <a:buFont typeface="Calibri" panose="020F0502020204030204" pitchFamily="34" charset="0"/>
              <a:buAutoNum type="arabicPeriod"/>
            </a:pPr>
            <a:endParaRPr lang="en-GB" altLang="en-US" dirty="0" smtClean="0"/>
          </a:p>
          <a:p>
            <a:pPr marL="241104" indent="-241104">
              <a:spcBef>
                <a:spcPct val="0"/>
              </a:spcBef>
              <a:buFont typeface="Calibri" panose="020F0502020204030204" pitchFamily="34" charset="0"/>
              <a:buAutoNum type="arabicPeriod"/>
            </a:pPr>
            <a:endParaRPr lang="en-GB" altLang="en-US" dirty="0" smtClean="0"/>
          </a:p>
          <a:p>
            <a:pPr marL="241104" indent="-241104">
              <a:spcBef>
                <a:spcPct val="0"/>
              </a:spcBef>
              <a:buFont typeface="Calibri" panose="020F0502020204030204" pitchFamily="34" charset="0"/>
              <a:buAutoNum type="arabicPeriod"/>
            </a:pPr>
            <a:r>
              <a:rPr lang="en-GB" altLang="en-US" dirty="0" smtClean="0"/>
              <a:t>One of the most common mistakes people make when building relationships for career success and revenue growth is treating business contacts differently from personal friends. Just think for a moment about the people you work with on a professional level who are also</a:t>
            </a:r>
            <a:r>
              <a:rPr lang="en-GB" altLang="en-US" baseline="0" dirty="0" smtClean="0"/>
              <a:t> </a:t>
            </a:r>
            <a:r>
              <a:rPr lang="en-GB" altLang="en-US" dirty="0" smtClean="0"/>
              <a:t>close personal friends. Aren't they always more forgiving when you slip up and more helpful when you are in need than new acquaintances? Of course! I guarantee your work will be easier, more joyful, and more successful if you make more of your business relationships personal.</a:t>
            </a:r>
          </a:p>
          <a:p>
            <a:endParaRPr lang="en-GB" dirty="0"/>
          </a:p>
        </p:txBody>
      </p:sp>
      <p:sp>
        <p:nvSpPr>
          <p:cNvPr id="4" name="Slide Number Placeholder 3"/>
          <p:cNvSpPr>
            <a:spLocks noGrp="1"/>
          </p:cNvSpPr>
          <p:nvPr>
            <p:ph type="sldNum" sz="quarter" idx="10"/>
          </p:nvPr>
        </p:nvSpPr>
        <p:spPr/>
        <p:txBody>
          <a:bodyPr/>
          <a:lstStyle/>
          <a:p>
            <a:fld id="{23156128-10B8-1C47-B027-CF850AE67552}" type="slidenum">
              <a:rPr lang="en-GB" smtClean="0"/>
              <a:pPr/>
              <a:t>26</a:t>
            </a:fld>
            <a:endParaRPr lang="en-GB"/>
          </a:p>
        </p:txBody>
      </p:sp>
    </p:spTree>
    <p:extLst>
      <p:ext uri="{BB962C8B-B14F-4D97-AF65-F5344CB8AC3E}">
        <p14:creationId xmlns:p14="http://schemas.microsoft.com/office/powerpoint/2010/main" val="8648512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41104" indent="-241104">
              <a:spcBef>
                <a:spcPct val="0"/>
              </a:spcBef>
              <a:buFont typeface="Calibri" panose="020F0502020204030204" pitchFamily="34" charset="0"/>
              <a:buAutoNum type="arabicPeriod"/>
            </a:pPr>
            <a:r>
              <a:rPr lang="en-GB" altLang="en-US" dirty="0" smtClean="0"/>
              <a:t>Your parents always said to you ”It</a:t>
            </a:r>
            <a:r>
              <a:rPr lang="en-GB" altLang="en-US" baseline="0" dirty="0" smtClean="0"/>
              <a:t> is </a:t>
            </a:r>
            <a:r>
              <a:rPr lang="en-GB" altLang="en-US" dirty="0" smtClean="0"/>
              <a:t>not what you know but who you know”</a:t>
            </a:r>
          </a:p>
          <a:p>
            <a:pPr marL="241104" indent="-241104">
              <a:spcBef>
                <a:spcPct val="0"/>
              </a:spcBef>
              <a:buFont typeface="Calibri" panose="020F0502020204030204" pitchFamily="34" charset="0"/>
              <a:buAutoNum type="arabicPeriod"/>
            </a:pPr>
            <a:endParaRPr lang="en-GB" altLang="en-US" dirty="0" smtClean="0"/>
          </a:p>
          <a:p>
            <a:pPr marL="241104" indent="-241104">
              <a:spcBef>
                <a:spcPct val="0"/>
              </a:spcBef>
              <a:buFont typeface="Calibri" panose="020F0502020204030204" pitchFamily="34" charset="0"/>
              <a:buAutoNum type="arabicPeriod"/>
            </a:pPr>
            <a:endParaRPr lang="en-GB" altLang="en-US" dirty="0" smtClean="0"/>
          </a:p>
          <a:p>
            <a:pPr marL="241104" indent="-241104">
              <a:spcBef>
                <a:spcPct val="0"/>
              </a:spcBef>
              <a:buFont typeface="Calibri" panose="020F0502020204030204" pitchFamily="34" charset="0"/>
              <a:buAutoNum type="arabicPeriod"/>
            </a:pPr>
            <a:r>
              <a:rPr lang="en-GB" altLang="en-US" dirty="0" smtClean="0"/>
              <a:t>One of the most common mistakes people make when building relationships for career success and revenue growth is treating business contacts differently from personal friends. Just think for a moment about the people you work with on a professional level who are also</a:t>
            </a:r>
            <a:r>
              <a:rPr lang="en-GB" altLang="en-US" baseline="0" dirty="0" smtClean="0"/>
              <a:t> </a:t>
            </a:r>
            <a:r>
              <a:rPr lang="en-GB" altLang="en-US" dirty="0" smtClean="0"/>
              <a:t>close personal friends. Aren't they always more forgiving when you slip up and more helpful when you are in need than new acquaintances? Of course! I guarantee your work will be easier, more joyful, and more successful if you make more of your business relationships personal.</a:t>
            </a:r>
          </a:p>
          <a:p>
            <a:endParaRPr lang="en-GB" dirty="0"/>
          </a:p>
        </p:txBody>
      </p:sp>
      <p:sp>
        <p:nvSpPr>
          <p:cNvPr id="4" name="Slide Number Placeholder 3"/>
          <p:cNvSpPr>
            <a:spLocks noGrp="1"/>
          </p:cNvSpPr>
          <p:nvPr>
            <p:ph type="sldNum" sz="quarter" idx="10"/>
          </p:nvPr>
        </p:nvSpPr>
        <p:spPr/>
        <p:txBody>
          <a:bodyPr/>
          <a:lstStyle/>
          <a:p>
            <a:fld id="{23156128-10B8-1C47-B027-CF850AE67552}" type="slidenum">
              <a:rPr lang="en-GB" smtClean="0"/>
              <a:pPr/>
              <a:t>27</a:t>
            </a:fld>
            <a:endParaRPr lang="en-GB"/>
          </a:p>
        </p:txBody>
      </p:sp>
    </p:spTree>
    <p:extLst>
      <p:ext uri="{BB962C8B-B14F-4D97-AF65-F5344CB8AC3E}">
        <p14:creationId xmlns:p14="http://schemas.microsoft.com/office/powerpoint/2010/main" val="1967970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41104" indent="-241104">
              <a:spcBef>
                <a:spcPct val="0"/>
              </a:spcBef>
              <a:buFont typeface="Calibri" panose="020F0502020204030204" pitchFamily="34" charset="0"/>
              <a:buAutoNum type="arabicPeriod"/>
            </a:pPr>
            <a:r>
              <a:rPr lang="en-GB" altLang="en-US" dirty="0" smtClean="0"/>
              <a:t>Your parents always said to you ”It</a:t>
            </a:r>
            <a:r>
              <a:rPr lang="en-GB" altLang="en-US" baseline="0" dirty="0" smtClean="0"/>
              <a:t> is </a:t>
            </a:r>
            <a:r>
              <a:rPr lang="en-GB" altLang="en-US" dirty="0" smtClean="0"/>
              <a:t>not what you know but who you know”</a:t>
            </a:r>
          </a:p>
          <a:p>
            <a:pPr marL="241104" indent="-241104">
              <a:spcBef>
                <a:spcPct val="0"/>
              </a:spcBef>
              <a:buFont typeface="Calibri" panose="020F0502020204030204" pitchFamily="34" charset="0"/>
              <a:buAutoNum type="arabicPeriod"/>
            </a:pPr>
            <a:endParaRPr lang="en-GB" altLang="en-US" dirty="0" smtClean="0"/>
          </a:p>
          <a:p>
            <a:pPr marL="241104" indent="-241104">
              <a:spcBef>
                <a:spcPct val="0"/>
              </a:spcBef>
              <a:buFont typeface="Calibri" panose="020F0502020204030204" pitchFamily="34" charset="0"/>
              <a:buAutoNum type="arabicPeriod"/>
            </a:pPr>
            <a:endParaRPr lang="en-GB" altLang="en-US" dirty="0" smtClean="0"/>
          </a:p>
          <a:p>
            <a:pPr marL="241104" indent="-241104">
              <a:spcBef>
                <a:spcPct val="0"/>
              </a:spcBef>
              <a:buFont typeface="Calibri" panose="020F0502020204030204" pitchFamily="34" charset="0"/>
              <a:buAutoNum type="arabicPeriod"/>
            </a:pPr>
            <a:r>
              <a:rPr lang="en-GB" altLang="en-US" dirty="0" smtClean="0"/>
              <a:t>One of the most common mistakes people make when building relationships for career success and revenue growth is treating business contacts differently from personal friends. Just think for a moment about the people you work with on a professional level who are also</a:t>
            </a:r>
            <a:r>
              <a:rPr lang="en-GB" altLang="en-US" baseline="0" dirty="0" smtClean="0"/>
              <a:t> </a:t>
            </a:r>
            <a:r>
              <a:rPr lang="en-GB" altLang="en-US" dirty="0" smtClean="0"/>
              <a:t>close personal friends. Aren't they always more forgiving when you slip up and more helpful when you are in need than new acquaintances? Of course! I guarantee your work will be easier, more joyful, and more successful if you make more of your business relationships personal.</a:t>
            </a:r>
          </a:p>
          <a:p>
            <a:endParaRPr lang="en-GB" dirty="0"/>
          </a:p>
        </p:txBody>
      </p:sp>
      <p:sp>
        <p:nvSpPr>
          <p:cNvPr id="4" name="Slide Number Placeholder 3"/>
          <p:cNvSpPr>
            <a:spLocks noGrp="1"/>
          </p:cNvSpPr>
          <p:nvPr>
            <p:ph type="sldNum" sz="quarter" idx="10"/>
          </p:nvPr>
        </p:nvSpPr>
        <p:spPr/>
        <p:txBody>
          <a:bodyPr/>
          <a:lstStyle/>
          <a:p>
            <a:fld id="{23156128-10B8-1C47-B027-CF850AE67552}" type="slidenum">
              <a:rPr lang="en-GB" smtClean="0"/>
              <a:pPr/>
              <a:t>28</a:t>
            </a:fld>
            <a:endParaRPr lang="en-GB"/>
          </a:p>
        </p:txBody>
      </p:sp>
    </p:spTree>
    <p:extLst>
      <p:ext uri="{BB962C8B-B14F-4D97-AF65-F5344CB8AC3E}">
        <p14:creationId xmlns:p14="http://schemas.microsoft.com/office/powerpoint/2010/main" val="19704245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2063115" y="630937"/>
            <a:ext cx="5230368"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808892" y="1098388"/>
            <a:ext cx="7738814" cy="4394988"/>
          </a:xfrm>
        </p:spPr>
        <p:txBody>
          <a:bodyPr anchor="ctr">
            <a:noAutofit/>
          </a:bodyPr>
          <a:lstStyle>
            <a:lvl1pPr algn="ctr">
              <a:defRPr sz="7500" spc="600" baseline="0"/>
            </a:lvl1pPr>
          </a:lstStyle>
          <a:p>
            <a:r>
              <a:rPr lang="en-US" smtClean="0"/>
              <a:t>Click to edit Master title style</a:t>
            </a:r>
            <a:endParaRPr lang="en-US" dirty="0"/>
          </a:p>
        </p:txBody>
      </p:sp>
      <p:sp>
        <p:nvSpPr>
          <p:cNvPr id="3" name="Subtitle 2"/>
          <p:cNvSpPr>
            <a:spLocks noGrp="1"/>
          </p:cNvSpPr>
          <p:nvPr>
            <p:ph type="subTitle" idx="1"/>
          </p:nvPr>
        </p:nvSpPr>
        <p:spPr>
          <a:xfrm>
            <a:off x="1661284" y="5979197"/>
            <a:ext cx="6034030" cy="742279"/>
          </a:xfrm>
        </p:spPr>
        <p:txBody>
          <a:bodyPr anchor="t">
            <a:normAutofit/>
          </a:bodyPr>
          <a:lstStyle>
            <a:lvl1pPr marL="0" indent="0" algn="ctr">
              <a:lnSpc>
                <a:spcPct val="100000"/>
              </a:lnSpc>
              <a:buNone/>
              <a:defRPr sz="1500" b="1" i="0" cap="all" spc="300" baseline="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808892" y="6375679"/>
            <a:ext cx="1747292" cy="348462"/>
          </a:xfrm>
        </p:spPr>
        <p:txBody>
          <a:bodyPr/>
          <a:lstStyle>
            <a:lvl1pPr>
              <a:defRPr baseline="0">
                <a:solidFill>
                  <a:schemeClr val="accent1">
                    <a:lumMod val="50000"/>
                  </a:schemeClr>
                </a:solidFill>
              </a:defRPr>
            </a:lvl1pPr>
          </a:lstStyle>
          <a:p>
            <a:fld id="{48D48EF1-3F72-47F6-B054-52710598B3B4}" type="datetime1">
              <a:rPr lang="en-GB" smtClean="0"/>
              <a:t>17/06/2018</a:t>
            </a:fld>
            <a:endParaRPr lang="en-GB"/>
          </a:p>
        </p:txBody>
      </p:sp>
      <p:sp>
        <p:nvSpPr>
          <p:cNvPr id="5" name="Footer Placeholder 4"/>
          <p:cNvSpPr>
            <a:spLocks noGrp="1"/>
          </p:cNvSpPr>
          <p:nvPr>
            <p:ph type="ftr" sz="quarter" idx="11"/>
          </p:nvPr>
        </p:nvSpPr>
        <p:spPr>
          <a:xfrm>
            <a:off x="3135249" y="6375679"/>
            <a:ext cx="30861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6800414" y="6375679"/>
            <a:ext cx="1747292" cy="345796"/>
          </a:xfrm>
        </p:spPr>
        <p:txBody>
          <a:bodyPr/>
          <a:lstStyle>
            <a:lvl1pPr>
              <a:defRPr baseline="0">
                <a:solidFill>
                  <a:schemeClr val="accent1">
                    <a:lumMod val="50000"/>
                  </a:schemeClr>
                </a:solidFill>
              </a:defRPr>
            </a:lvl1pPr>
          </a:lstStyle>
          <a:p>
            <a:fld id="{AC82685A-BD3A-4230-8D85-804689F67293}" type="slidenum">
              <a:rPr lang="en-GB" smtClean="0"/>
              <a:pPr/>
              <a:t>‹#›</a:t>
            </a:fld>
            <a:endParaRPr lang="en-GB"/>
          </a:p>
        </p:txBody>
      </p:sp>
      <p:sp>
        <p:nvSpPr>
          <p:cNvPr id="13" name="Rectangle 12"/>
          <p:cNvSpPr/>
          <p:nvPr/>
        </p:nvSpPr>
        <p:spPr>
          <a:xfrm>
            <a:off x="0" y="0"/>
            <a:ext cx="21259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title="left edge border"/>
          <p:cNvSpPr/>
          <p:nvPr/>
        </p:nvSpPr>
        <p:spPr>
          <a:xfrm>
            <a:off x="0" y="0"/>
            <a:ext cx="21259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93413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93C6F2E-9D4C-4425-952C-C01209BBC423}" type="datetime1">
              <a:rPr lang="en-GB" smtClean="0"/>
              <a:t>17/06/2018</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21705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1" name="Freeform 6"/>
          <p:cNvSpPr/>
          <p:nvPr/>
        </p:nvSpPr>
        <p:spPr bwMode="auto">
          <a:xfrm>
            <a:off x="0" y="0"/>
            <a:ext cx="2110979"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bg2"/>
          </a:solidFill>
          <a:ln w="0">
            <a:noFill/>
            <a:prstDash val="solid"/>
            <a:round/>
            <a:headEnd/>
            <a:tailEnd/>
          </a:ln>
        </p:spPr>
      </p:sp>
      <p:sp>
        <p:nvSpPr>
          <p:cNvPr id="2" name="Title 1"/>
          <p:cNvSpPr>
            <a:spLocks noGrp="1"/>
          </p:cNvSpPr>
          <p:nvPr>
            <p:ph type="title"/>
          </p:nvPr>
        </p:nvSpPr>
        <p:spPr>
          <a:xfrm>
            <a:off x="2432197" y="1073889"/>
            <a:ext cx="6140303" cy="4064627"/>
          </a:xfrm>
        </p:spPr>
        <p:txBody>
          <a:bodyPr anchor="b">
            <a:normAutofit/>
          </a:bodyPr>
          <a:lstStyle>
            <a:lvl1pPr>
              <a:defRPr sz="6300" spc="600"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432198" y="5159782"/>
            <a:ext cx="5263116" cy="951135"/>
          </a:xfrm>
        </p:spPr>
        <p:txBody>
          <a:bodyPr>
            <a:normAutofit/>
          </a:bodyPr>
          <a:lstStyle>
            <a:lvl1pPr marL="0" indent="0">
              <a:lnSpc>
                <a:spcPct val="100000"/>
              </a:lnSpc>
              <a:buNone/>
              <a:defRPr sz="1500" b="1" i="0" cap="all" spc="300" baseline="0">
                <a:solidFill>
                  <a:schemeClr val="accent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2427410" y="6375679"/>
            <a:ext cx="1120460" cy="348462"/>
          </a:xfrm>
        </p:spPr>
        <p:txBody>
          <a:bodyPr/>
          <a:lstStyle>
            <a:lvl1pPr>
              <a:defRPr baseline="0">
                <a:solidFill>
                  <a:schemeClr val="tx2"/>
                </a:solidFill>
              </a:defRPr>
            </a:lvl1pPr>
          </a:lstStyle>
          <a:p>
            <a:fld id="{E3979BDA-227C-476C-850F-57F7DCAC8387}" type="datetime1">
              <a:rPr lang="en-GB" smtClean="0"/>
              <a:t>17/06/2018</a:t>
            </a:fld>
            <a:endParaRPr lang="en-GB"/>
          </a:p>
        </p:txBody>
      </p:sp>
      <p:sp>
        <p:nvSpPr>
          <p:cNvPr id="5" name="Footer Placeholder 4"/>
          <p:cNvSpPr>
            <a:spLocks noGrp="1"/>
          </p:cNvSpPr>
          <p:nvPr>
            <p:ph type="ftr" sz="quarter" idx="11"/>
          </p:nvPr>
        </p:nvSpPr>
        <p:spPr>
          <a:xfrm>
            <a:off x="3959298" y="6375679"/>
            <a:ext cx="30861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7456825" y="6375679"/>
            <a:ext cx="1115675" cy="345796"/>
          </a:xfrm>
        </p:spPr>
        <p:txBody>
          <a:bodyPr/>
          <a:lstStyle>
            <a:lvl1pPr>
              <a:defRPr baseline="0">
                <a:solidFill>
                  <a:schemeClr val="tx2"/>
                </a:solidFill>
              </a:defRPr>
            </a:lvl1pPr>
          </a:lstStyle>
          <a:p>
            <a:fld id="{AC82685A-BD3A-4230-8D85-804689F67293}" type="slidenum">
              <a:rPr lang="en-GB" smtClean="0"/>
              <a:pPr/>
              <a:t>‹#›</a:t>
            </a:fld>
            <a:endParaRPr lang="en-GB"/>
          </a:p>
        </p:txBody>
      </p:sp>
      <p:sp>
        <p:nvSpPr>
          <p:cNvPr id="16" name="Freeform 11"/>
          <p:cNvSpPr/>
          <p:nvPr/>
        </p:nvSpPr>
        <p:spPr bwMode="auto">
          <a:xfrm>
            <a:off x="655786" y="0"/>
            <a:ext cx="1234679"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nvGrpSpPr>
          <p:cNvPr id="7" name="Group 6" title="left scallop shape"/>
          <p:cNvGrpSpPr/>
          <p:nvPr/>
        </p:nvGrpSpPr>
        <p:grpSpPr>
          <a:xfrm>
            <a:off x="0" y="0"/>
            <a:ext cx="2110979" cy="6858000"/>
            <a:chOff x="0" y="0"/>
            <a:chExt cx="2110979" cy="6858000"/>
          </a:xfrm>
        </p:grpSpPr>
        <p:sp>
          <p:nvSpPr>
            <p:cNvPr id="9" name="Freeform 8" title="left scallop shape"/>
            <p:cNvSpPr/>
            <p:nvPr/>
          </p:nvSpPr>
          <p:spPr bwMode="auto">
            <a:xfrm>
              <a:off x="0" y="0"/>
              <a:ext cx="2110979"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0" name="Freeform 11" title="left scallop inline"/>
            <p:cNvSpPr/>
            <p:nvPr/>
          </p:nvSpPr>
          <p:spPr bwMode="auto">
            <a:xfrm>
              <a:off x="655786" y="0"/>
              <a:ext cx="1234679"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3004858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42975" y="2286000"/>
            <a:ext cx="3593592" cy="36195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985846" y="2286000"/>
            <a:ext cx="3593592" cy="36195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6EDEF56-E777-4361-A3F9-91AA5D4383F4}" type="datetime1">
              <a:rPr lang="en-GB" smtClean="0"/>
              <a:t>17/06/2018</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08988874"/>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42975" y="381001"/>
            <a:ext cx="7629525" cy="149351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41832" y="2199634"/>
            <a:ext cx="3611880" cy="632529"/>
          </a:xfrm>
        </p:spPr>
        <p:txBody>
          <a:bodyPr anchor="b">
            <a:noAutofit/>
          </a:bodyPr>
          <a:lstStyle>
            <a:lvl1pPr marL="0" indent="0">
              <a:lnSpc>
                <a:spcPct val="100000"/>
              </a:lnSpc>
              <a:buNone/>
              <a:defRPr sz="1800" b="1" cap="all" spc="15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941832" y="2909102"/>
            <a:ext cx="3611880" cy="299639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975398" y="2199634"/>
            <a:ext cx="3611880" cy="632529"/>
          </a:xfrm>
        </p:spPr>
        <p:txBody>
          <a:bodyPr anchor="b">
            <a:noAutofit/>
          </a:bodyPr>
          <a:lstStyle>
            <a:lvl1pPr marL="0" indent="0">
              <a:lnSpc>
                <a:spcPct val="100000"/>
              </a:lnSpc>
              <a:buNone/>
              <a:defRPr sz="1800" b="1" cap="all" spc="15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975398" y="2909102"/>
            <a:ext cx="3611880" cy="299639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76A1475-B6E0-452E-88CF-D1EAB668E87F}" type="datetime1">
              <a:rPr lang="en-GB" smtClean="0"/>
              <a:t>17/06/2018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84676243"/>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59B963B-A781-4DE5-9B63-C54376706CBC}" type="datetime1">
              <a:rPr lang="en-GB" smtClean="0"/>
              <a:t>17/06/2018</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78854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735FF5-893D-4769-8413-4DCE96D17104}" type="datetime1">
              <a:rPr lang="en-GB" smtClean="0"/>
              <a:t>17/06/2018</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12602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5542359" y="0"/>
            <a:ext cx="3601641"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6253414" y="457200"/>
            <a:ext cx="2319086" cy="1196671"/>
          </a:xfrm>
        </p:spPr>
        <p:txBody>
          <a:bodyPr anchor="b">
            <a:normAutofit/>
          </a:bodyPr>
          <a:lstStyle>
            <a:lvl1pPr>
              <a:lnSpc>
                <a:spcPct val="100000"/>
              </a:lnSpc>
              <a:defRPr sz="1800" b="1" i="0" cap="all" spc="225" baseline="0">
                <a:solidFill>
                  <a:schemeClr val="accent1"/>
                </a:solidFill>
                <a:latin typeface="+mn-lt"/>
              </a:defRPr>
            </a:lvl1pPr>
          </a:lstStyle>
          <a:p>
            <a:r>
              <a:rPr lang="en-US" smtClean="0"/>
              <a:t>Click to edit Master title style</a:t>
            </a:r>
            <a:endParaRPr lang="en-US" dirty="0"/>
          </a:p>
        </p:txBody>
      </p:sp>
      <p:sp>
        <p:nvSpPr>
          <p:cNvPr id="3" name="Content Placeholder 2"/>
          <p:cNvSpPr>
            <a:spLocks noGrp="1"/>
          </p:cNvSpPr>
          <p:nvPr>
            <p:ph idx="1"/>
          </p:nvPr>
        </p:nvSpPr>
        <p:spPr>
          <a:xfrm>
            <a:off x="573788" y="920377"/>
            <a:ext cx="4618814" cy="4985124"/>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53414" y="1741336"/>
            <a:ext cx="2319086" cy="4164164"/>
          </a:xfrm>
        </p:spPr>
        <p:txBody>
          <a:bodyPr>
            <a:normAutofit/>
          </a:bodyPr>
          <a:lstStyle>
            <a:lvl1pPr marL="0" indent="0">
              <a:lnSpc>
                <a:spcPct val="110000"/>
              </a:lnSpc>
              <a:spcBef>
                <a:spcPts val="1200"/>
              </a:spcBef>
              <a:buNone/>
              <a:defRPr sz="1400" baseline="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a:xfrm>
            <a:off x="573789" y="6375679"/>
            <a:ext cx="925016" cy="348462"/>
          </a:xfrm>
        </p:spPr>
        <p:txBody>
          <a:bodyPr/>
          <a:lstStyle/>
          <a:p>
            <a:fld id="{4824AD6C-6963-4EB9-A776-0B113EABF1A3}" type="datetime1">
              <a:rPr lang="en-GB" smtClean="0"/>
              <a:t>17/06/2018</a:t>
            </a:fld>
            <a:endParaRPr lang="en-GB"/>
          </a:p>
        </p:txBody>
      </p:sp>
      <p:sp>
        <p:nvSpPr>
          <p:cNvPr id="6" name="Footer Placeholder 5"/>
          <p:cNvSpPr>
            <a:spLocks noGrp="1"/>
          </p:cNvSpPr>
          <p:nvPr>
            <p:ph type="ftr" sz="quarter" idx="11"/>
          </p:nvPr>
        </p:nvSpPr>
        <p:spPr>
          <a:xfrm>
            <a:off x="1577716" y="6375679"/>
            <a:ext cx="2611634" cy="345796"/>
          </a:xfrm>
        </p:spPr>
        <p:txBody>
          <a:bodyPr/>
          <a:lstStyle/>
          <a:p>
            <a:endParaRPr lang="en-US" dirty="0"/>
          </a:p>
        </p:txBody>
      </p:sp>
      <p:sp>
        <p:nvSpPr>
          <p:cNvPr id="7" name="Slide Number Placeholder 6"/>
          <p:cNvSpPr>
            <a:spLocks noGrp="1"/>
          </p:cNvSpPr>
          <p:nvPr>
            <p:ph type="sldNum" sz="quarter" idx="12"/>
          </p:nvPr>
        </p:nvSpPr>
        <p:spPr>
          <a:xfrm>
            <a:off x="4268261" y="6375679"/>
            <a:ext cx="924342" cy="345796"/>
          </a:xfrm>
        </p:spPr>
        <p:txBody>
          <a:bodyPr/>
          <a:lstStyle/>
          <a:p>
            <a:fld id="{AC82685A-BD3A-4230-8D85-804689F67293}" type="slidenum">
              <a:rPr lang="en-GB" smtClean="0"/>
              <a:pPr/>
              <a:t>‹#›</a:t>
            </a:fld>
            <a:endParaRPr lang="en-GB"/>
          </a:p>
        </p:txBody>
      </p:sp>
      <p:sp>
        <p:nvSpPr>
          <p:cNvPr id="8" name="Rectangle 7"/>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left edge border"/>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22371199"/>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12598" y="1"/>
            <a:ext cx="5516689"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11" name="Freeform 11" title="right scallop background shape"/>
          <p:cNvSpPr/>
          <p:nvPr/>
        </p:nvSpPr>
        <p:spPr bwMode="auto">
          <a:xfrm>
            <a:off x="5542359" y="0"/>
            <a:ext cx="3601641"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253413" y="457200"/>
            <a:ext cx="2319088" cy="1196670"/>
          </a:xfrm>
        </p:spPr>
        <p:txBody>
          <a:bodyPr anchor="b">
            <a:normAutofit/>
          </a:bodyPr>
          <a:lstStyle>
            <a:lvl1pPr>
              <a:lnSpc>
                <a:spcPct val="100000"/>
              </a:lnSpc>
              <a:defRPr sz="1800" b="1" i="0" spc="225" baseline="0">
                <a:solidFill>
                  <a:schemeClr val="accent1"/>
                </a:solidFill>
                <a:latin typeface="+mn-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6253413" y="1741336"/>
            <a:ext cx="2319088" cy="4164164"/>
          </a:xfrm>
        </p:spPr>
        <p:txBody>
          <a:bodyPr>
            <a:normAutofit/>
          </a:bodyPr>
          <a:lstStyle>
            <a:lvl1pPr marL="0" indent="0">
              <a:lnSpc>
                <a:spcPct val="110000"/>
              </a:lnSpc>
              <a:spcBef>
                <a:spcPts val="1200"/>
              </a:spcBef>
              <a:buNone/>
              <a:defRPr sz="1400" baseline="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a:xfrm>
            <a:off x="574463" y="6375679"/>
            <a:ext cx="924342" cy="348462"/>
          </a:xfrm>
        </p:spPr>
        <p:txBody>
          <a:bodyPr/>
          <a:lstStyle/>
          <a:p>
            <a:fld id="{0CA83BB1-05CE-489A-9A71-170D133B58C0}" type="datetime1">
              <a:rPr lang="en-GB" smtClean="0"/>
              <a:t>17/06/2018</a:t>
            </a:fld>
            <a:endParaRPr lang="en-GB"/>
          </a:p>
        </p:txBody>
      </p:sp>
      <p:sp>
        <p:nvSpPr>
          <p:cNvPr id="6" name="Footer Placeholder 5"/>
          <p:cNvSpPr>
            <a:spLocks noGrp="1"/>
          </p:cNvSpPr>
          <p:nvPr>
            <p:ph type="ftr" sz="quarter" idx="11"/>
          </p:nvPr>
        </p:nvSpPr>
        <p:spPr>
          <a:xfrm>
            <a:off x="1577716" y="6375679"/>
            <a:ext cx="2611634" cy="345796"/>
          </a:xfrm>
        </p:spPr>
        <p:txBody>
          <a:bodyPr/>
          <a:lstStyle/>
          <a:p>
            <a:endParaRPr lang="en-US" dirty="0"/>
          </a:p>
        </p:txBody>
      </p:sp>
      <p:sp>
        <p:nvSpPr>
          <p:cNvPr id="7" name="Slide Number Placeholder 6"/>
          <p:cNvSpPr>
            <a:spLocks noGrp="1"/>
          </p:cNvSpPr>
          <p:nvPr>
            <p:ph type="sldNum" sz="quarter" idx="12"/>
          </p:nvPr>
        </p:nvSpPr>
        <p:spPr>
          <a:xfrm>
            <a:off x="4256153" y="6375679"/>
            <a:ext cx="947460" cy="345796"/>
          </a:xfrm>
        </p:spPr>
        <p:txBody>
          <a:bodyPr/>
          <a:lstStyle/>
          <a:p>
            <a:fld id="{AC82685A-BD3A-4230-8D85-804689F67293}" type="slidenum">
              <a:rPr lang="en-GB" smtClean="0"/>
              <a:pPr/>
              <a:t>‹#›</a:t>
            </a:fld>
            <a:endParaRPr lang="en-GB"/>
          </a:p>
        </p:txBody>
      </p:sp>
      <p:sp>
        <p:nvSpPr>
          <p:cNvPr id="13" name="Rectangle 12" title="left edge border"/>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21961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579592-082A-4AB3-AD6B-8FE78DB0045D}" type="datetime1">
              <a:rPr lang="en-GB" smtClean="0"/>
              <a:t>17/06/2018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45572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96911" y="382386"/>
            <a:ext cx="1771930" cy="560040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42974" y="382386"/>
            <a:ext cx="5809517" cy="560040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4A07909-4591-4C5A-A604-E9D895E31986}" type="datetime1">
              <a:rPr lang="en-GB" smtClean="0"/>
              <a:t>17/06/2018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452195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38758" y="382385"/>
            <a:ext cx="7633742" cy="1492132"/>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38758" y="2286002"/>
            <a:ext cx="7633742" cy="359359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38758" y="6375679"/>
            <a:ext cx="1747292" cy="348462"/>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00" b="0" i="0" u="none" strike="noStrike" kern="1200" cap="none" spc="0" normalizeH="0" baseline="0" noProof="0" smtClean="0">
                <a:ln>
                  <a:noFill/>
                </a:ln>
                <a:solidFill>
                  <a:prstClr val="white">
                    <a:alpha val="70000"/>
                  </a:prstClr>
                </a:solidFill>
                <a:effectLst/>
                <a:uLnTx/>
                <a:uFillTx/>
                <a:latin typeface="Gill Sans MT" panose="020B05020201040202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17/06/2018</a:t>
            </a:fld>
            <a:endParaRPr kumimoji="0" lang="en-GB" sz="1000" b="0" i="0" u="none" strike="noStrike" kern="1200" cap="none" spc="0" normalizeH="0" baseline="0" noProof="0" dirty="0">
              <a:ln>
                <a:noFill/>
              </a:ln>
              <a:solidFill>
                <a:prstClr val="white">
                  <a:alpha val="70000"/>
                </a:prstClr>
              </a:solidFill>
              <a:effectLst/>
              <a:uLnTx/>
              <a:uFillTx/>
              <a:latin typeface="Gill Sans MT" panose="020B0502020104020203"/>
              <a:ea typeface="+mn-ea"/>
              <a:cs typeface="+mn-cs"/>
            </a:endParaRPr>
          </a:p>
        </p:txBody>
      </p:sp>
      <p:sp>
        <p:nvSpPr>
          <p:cNvPr id="5" name="Footer Placeholder 4"/>
          <p:cNvSpPr>
            <a:spLocks noGrp="1"/>
          </p:cNvSpPr>
          <p:nvPr>
            <p:ph type="ftr" sz="quarter" idx="3"/>
          </p:nvPr>
        </p:nvSpPr>
        <p:spPr>
          <a:xfrm>
            <a:off x="3028950" y="6375679"/>
            <a:ext cx="3086100" cy="345796"/>
          </a:xfrm>
          <a:prstGeom prst="rect">
            <a:avLst/>
          </a:prstGeom>
        </p:spPr>
        <p:txBody>
          <a:bodyPr vert="horz" lIns="91440" tIns="45720" rIns="91440" bIns="45720" rtlCol="0" anchor="ctr"/>
          <a:lstStyle>
            <a:lvl1pPr algn="ctr">
              <a:defRPr sz="1000">
                <a:solidFill>
                  <a:schemeClr val="tx1">
                    <a:lumMod val="65000"/>
                    <a:lumOff val="35000"/>
                  </a:schemeClr>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white">
                  <a:alpha val="70000"/>
                </a:prstClr>
              </a:solidFill>
              <a:effectLst/>
              <a:uLnTx/>
              <a:uFillTx/>
              <a:latin typeface="Gill Sans MT" panose="020B0502020104020203"/>
              <a:ea typeface="+mn-ea"/>
              <a:cs typeface="+mn-cs"/>
            </a:endParaRPr>
          </a:p>
        </p:txBody>
      </p:sp>
      <p:sp>
        <p:nvSpPr>
          <p:cNvPr id="6" name="Slide Number Placeholder 5"/>
          <p:cNvSpPr>
            <a:spLocks noGrp="1"/>
          </p:cNvSpPr>
          <p:nvPr>
            <p:ph type="sldNum" sz="quarter" idx="4"/>
          </p:nvPr>
        </p:nvSpPr>
        <p:spPr>
          <a:xfrm>
            <a:off x="6457951" y="6375679"/>
            <a:ext cx="2114549" cy="345796"/>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pPr marL="0" marR="0" lvl="0" indent="0" algn="ctr" defTabSz="4572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100" b="0" i="0" u="none" strike="noStrike" kern="1200" cap="none" spc="0" normalizeH="0" baseline="0" noProof="0" smtClean="0">
                <a:ln>
                  <a:noFill/>
                </a:ln>
                <a:solidFill>
                  <a:srgbClr val="FFFFFF"/>
                </a:solidFill>
                <a:effectLst/>
                <a:uLnTx/>
                <a:uFillTx/>
                <a:latin typeface="Gill Sans MT" panose="020B0502020104020203"/>
                <a:ea typeface="+mn-ea"/>
                <a:cs typeface="+mn-cs"/>
              </a:rPr>
              <a:pPr marL="0" marR="0" lvl="0" indent="0" algn="ctr" defTabSz="457200" rtl="0" eaLnBrk="1" fontAlgn="auto" latinLnBrk="0" hangingPunct="1">
                <a:lnSpc>
                  <a:spcPct val="100000"/>
                </a:lnSpc>
                <a:spcBef>
                  <a:spcPts val="0"/>
                </a:spcBef>
                <a:spcAft>
                  <a:spcPts val="0"/>
                </a:spcAft>
                <a:buClrTx/>
                <a:buSzTx/>
                <a:buFontTx/>
                <a:buNone/>
                <a:tabLst/>
                <a:defRPr/>
              </a:pPr>
              <a:t>‹#›</a:t>
            </a:fld>
            <a:endParaRPr kumimoji="0" lang="en-GB" sz="11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12" name="Rectangle 11"/>
          <p:cNvSpPr/>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title="right edge border"/>
          <p:cNvSpPr/>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p:cNvSpPr/>
          <p:nvPr/>
        </p:nvSpPr>
        <p:spPr bwMode="auto">
          <a:xfrm>
            <a:off x="1" y="0"/>
            <a:ext cx="679090" cy="6858000"/>
          </a:xfrm>
          <a:custGeom>
            <a:avLst/>
            <a:gdLst/>
            <a:ahLst/>
            <a:cxnLst/>
            <a:rect l="0" t="0" r="r" b="b"/>
            <a:pathLst>
              <a:path w="211" h="2160">
                <a:moveTo>
                  <a:pt x="155" y="1728"/>
                </a:moveTo>
                <a:cubicBezTo>
                  <a:pt x="155" y="1620"/>
                  <a:pt x="211" y="1620"/>
                  <a:pt x="211" y="1512"/>
                </a:cubicBezTo>
                <a:cubicBezTo>
                  <a:pt x="211" y="1404"/>
                  <a:pt x="155" y="1404"/>
                  <a:pt x="155" y="1296"/>
                </a:cubicBezTo>
                <a:cubicBezTo>
                  <a:pt x="155" y="1188"/>
                  <a:pt x="211" y="1188"/>
                  <a:pt x="211" y="1080"/>
                </a:cubicBezTo>
                <a:cubicBezTo>
                  <a:pt x="211" y="972"/>
                  <a:pt x="155" y="972"/>
                  <a:pt x="155" y="864"/>
                </a:cubicBezTo>
                <a:cubicBezTo>
                  <a:pt x="155" y="756"/>
                  <a:pt x="211" y="756"/>
                  <a:pt x="211" y="648"/>
                </a:cubicBezTo>
                <a:cubicBezTo>
                  <a:pt x="211" y="540"/>
                  <a:pt x="155" y="540"/>
                  <a:pt x="155" y="432"/>
                </a:cubicBezTo>
                <a:cubicBezTo>
                  <a:pt x="155" y="324"/>
                  <a:pt x="211" y="324"/>
                  <a:pt x="211" y="216"/>
                </a:cubicBezTo>
                <a:cubicBezTo>
                  <a:pt x="211" y="108"/>
                  <a:pt x="155" y="108"/>
                  <a:pt x="155" y="0"/>
                </a:cubicBezTo>
                <a:cubicBezTo>
                  <a:pt x="0" y="0"/>
                  <a:pt x="0" y="0"/>
                  <a:pt x="0" y="0"/>
                </a:cubicBezTo>
                <a:cubicBezTo>
                  <a:pt x="0" y="2160"/>
                  <a:pt x="0" y="2160"/>
                  <a:pt x="0" y="2160"/>
                </a:cubicBezTo>
                <a:cubicBezTo>
                  <a:pt x="155" y="2160"/>
                  <a:pt x="155" y="2160"/>
                  <a:pt x="155" y="2160"/>
                </a:cubicBezTo>
                <a:cubicBezTo>
                  <a:pt x="155" y="2052"/>
                  <a:pt x="211" y="2052"/>
                  <a:pt x="211" y="1944"/>
                </a:cubicBezTo>
                <a:cubicBezTo>
                  <a:pt x="211" y="1836"/>
                  <a:pt x="155" y="1836"/>
                  <a:pt x="155" y="1728"/>
                </a:cubicBezTo>
                <a:close/>
              </a:path>
            </a:pathLst>
          </a:custGeom>
          <a:solidFill>
            <a:schemeClr val="tx2"/>
          </a:solidFill>
          <a:ln>
            <a:noFill/>
          </a:ln>
        </p:spPr>
      </p:sp>
    </p:spTree>
    <p:extLst>
      <p:ext uri="{BB962C8B-B14F-4D97-AF65-F5344CB8AC3E}">
        <p14:creationId xmlns:p14="http://schemas.microsoft.com/office/powerpoint/2010/main" val="186890139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5100" kern="1200" cap="all" spc="150" baseline="0">
          <a:solidFill>
            <a:schemeClr val="tx2"/>
          </a:solidFill>
          <a:latin typeface="+mj-lt"/>
          <a:ea typeface="+mj-ea"/>
          <a:cs typeface="+mj-cs"/>
        </a:defRPr>
      </a:lvl1pPr>
    </p:titleStyle>
    <p:bodyStyle>
      <a:lvl1pPr marL="228600" indent="-228600" algn="l" defTabSz="6858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6858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6858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0" pos="594">
          <p15:clr>
            <a:srgbClr val="F26B43"/>
          </p15:clr>
        </p15:guide>
        <p15:guide id="3" pos="5400">
          <p15:clr>
            <a:srgbClr val="F26B43"/>
          </p15:clr>
        </p15:guide>
        <p15:guide id="4" orient="horz" pos="4008">
          <p15:clr>
            <a:srgbClr val="F26B43"/>
          </p15:clr>
        </p15:guide>
        <p15:guide id="5" orient="horz" pos="1440">
          <p15:clr>
            <a:srgbClr val="F26B43"/>
          </p15:clr>
        </p15:guide>
        <p15:guide id="6" orient="horz" pos="3720">
          <p15:clr>
            <a:srgbClr val="F26B43"/>
          </p15:clr>
        </p15:guide>
        <p15:guide id="7"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heacademy.ac.uk/employabilit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rGbsb6aXbzc" TargetMode="External"/><Relationship Id="rId4" Type="http://schemas.openxmlformats.org/officeDocument/2006/relationships/image" Target="../media/image11.jpeg"/></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268760"/>
            <a:ext cx="7772400" cy="1470025"/>
          </a:xfrm>
        </p:spPr>
        <p:txBody>
          <a:bodyPr>
            <a:normAutofit/>
          </a:bodyPr>
          <a:lstStyle/>
          <a:p>
            <a:r>
              <a:rPr lang="en-GB" sz="5400" dirty="0" smtClean="0"/>
              <a:t>BMSK4001</a:t>
            </a:r>
            <a:endParaRPr lang="en-GB" sz="5400" dirty="0"/>
          </a:p>
        </p:txBody>
      </p:sp>
      <p:sp>
        <p:nvSpPr>
          <p:cNvPr id="3" name="Subtitle 2"/>
          <p:cNvSpPr>
            <a:spLocks noGrp="1"/>
          </p:cNvSpPr>
          <p:nvPr>
            <p:ph type="subTitle" idx="1"/>
          </p:nvPr>
        </p:nvSpPr>
        <p:spPr>
          <a:xfrm>
            <a:off x="2843808" y="3068960"/>
            <a:ext cx="3816424" cy="1728192"/>
          </a:xfrm>
        </p:spPr>
        <p:txBody>
          <a:bodyPr>
            <a:normAutofit fontScale="47500" lnSpcReduction="20000"/>
          </a:bodyPr>
          <a:lstStyle/>
          <a:p>
            <a:r>
              <a:rPr lang="en-GB" sz="4800" dirty="0" smtClean="0">
                <a:solidFill>
                  <a:srgbClr val="FFC000"/>
                </a:solidFill>
              </a:rPr>
              <a:t>Academic and Employability Skills</a:t>
            </a:r>
          </a:p>
          <a:p>
            <a:endParaRPr lang="en-GB" sz="4800" dirty="0">
              <a:solidFill>
                <a:srgbClr val="FFC000"/>
              </a:solidFill>
            </a:endParaRPr>
          </a:p>
          <a:p>
            <a:r>
              <a:rPr lang="en-GB" sz="4800" dirty="0" smtClean="0">
                <a:solidFill>
                  <a:srgbClr val="FFC000"/>
                </a:solidFill>
              </a:rPr>
              <a:t> </a:t>
            </a:r>
            <a:endParaRPr lang="en-GB" sz="4800" dirty="0">
              <a:solidFill>
                <a:srgbClr val="FFC000"/>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931D9-A0A0-4AFC-A1C4-248F9ABEB48A}"/>
              </a:ext>
            </a:extLst>
          </p:cNvPr>
          <p:cNvSpPr>
            <a:spLocks noGrp="1"/>
          </p:cNvSpPr>
          <p:nvPr>
            <p:ph type="title"/>
          </p:nvPr>
        </p:nvSpPr>
        <p:spPr/>
        <p:txBody>
          <a:bodyPr/>
          <a:lstStyle/>
          <a:p>
            <a:pPr algn="ctr"/>
            <a:r>
              <a:rPr lang="en-GB" dirty="0">
                <a:ea typeface="ＭＳ Ｐゴシック" pitchFamily="34" charset="-128"/>
                <a:cs typeface="Arial" pitchFamily="34" charset="0"/>
              </a:rPr>
              <a:t>Employability </a:t>
            </a:r>
            <a:r>
              <a:rPr lang="en-GB" dirty="0" smtClean="0">
                <a:ea typeface="ＭＳ Ｐゴシック" pitchFamily="34" charset="-128"/>
                <a:cs typeface="Arial" pitchFamily="34" charset="0"/>
              </a:rPr>
              <a:t>– </a:t>
            </a:r>
            <a:r>
              <a:rPr lang="en-GB" dirty="0">
                <a:ea typeface="ＭＳ Ｐゴシック" pitchFamily="34" charset="-128"/>
                <a:cs typeface="Arial" pitchFamily="34" charset="0"/>
              </a:rPr>
              <a:t>Definition</a:t>
            </a:r>
            <a:endParaRPr lang="en-GB" dirty="0"/>
          </a:p>
        </p:txBody>
      </p:sp>
      <p:sp>
        <p:nvSpPr>
          <p:cNvPr id="5" name="Content Placeholder 2">
            <a:extLst>
              <a:ext uri="{FF2B5EF4-FFF2-40B4-BE49-F238E27FC236}">
                <a16:creationId xmlns:a16="http://schemas.microsoft.com/office/drawing/2014/main" id="{8E036DB3-970D-4394-A2E5-2F02C0C6C14B}"/>
              </a:ext>
            </a:extLst>
          </p:cNvPr>
          <p:cNvSpPr>
            <a:spLocks noGrp="1"/>
          </p:cNvSpPr>
          <p:nvPr>
            <p:ph idx="1"/>
          </p:nvPr>
        </p:nvSpPr>
        <p:spPr/>
        <p:txBody>
          <a:bodyPr>
            <a:normAutofit fontScale="92500" lnSpcReduction="20000"/>
          </a:bodyPr>
          <a:lstStyle/>
          <a:p>
            <a:pPr marL="0" indent="0">
              <a:buFont typeface="Arial" pitchFamily="34" charset="0"/>
              <a:buNone/>
            </a:pPr>
            <a:r>
              <a:rPr lang="en-GB" sz="2800" dirty="0">
                <a:ea typeface="ＭＳ Ｐゴシック" pitchFamily="34" charset="-128"/>
                <a:cs typeface="Arial" pitchFamily="34" charset="0"/>
              </a:rPr>
              <a:t>A widely accepted definition of employability is:</a:t>
            </a:r>
          </a:p>
          <a:p>
            <a:pPr marL="0" indent="0">
              <a:buFont typeface="Arial" pitchFamily="34" charset="0"/>
              <a:buNone/>
            </a:pPr>
            <a:endParaRPr lang="en-GB" sz="1400" i="1" dirty="0">
              <a:ea typeface="ＭＳ Ｐゴシック" pitchFamily="34" charset="-128"/>
              <a:cs typeface="Arial" panose="020B0604020202020204" pitchFamily="34" charset="0"/>
            </a:endParaRPr>
          </a:p>
          <a:p>
            <a:pPr marL="0" indent="0">
              <a:buFont typeface="Arial" pitchFamily="34" charset="0"/>
              <a:buNone/>
            </a:pPr>
            <a:r>
              <a:rPr lang="en-GB" altLang="en-US" sz="2800" i="1" dirty="0">
                <a:ea typeface="ＭＳ Ｐゴシック" pitchFamily="34" charset="-128"/>
                <a:cs typeface="Arial" panose="020B0604020202020204" pitchFamily="34" charset="0"/>
              </a:rPr>
              <a:t>“</a:t>
            </a:r>
            <a:r>
              <a:rPr lang="en-GB" sz="2800" i="1" dirty="0">
                <a:ea typeface="ＭＳ Ｐゴシック" pitchFamily="34" charset="-128"/>
                <a:cs typeface="Arial" panose="020B0604020202020204" pitchFamily="34" charset="0"/>
              </a:rPr>
              <a:t>A set of achievements, - skills, understandings and personal attributes – that make graduates more likely to gain </a:t>
            </a:r>
            <a:r>
              <a:rPr lang="en-GB" sz="2800" i="1" dirty="0">
                <a:solidFill>
                  <a:srgbClr val="FFC000"/>
                </a:solidFill>
                <a:ea typeface="ＭＳ Ｐゴシック" pitchFamily="34" charset="-128"/>
                <a:cs typeface="Arial" panose="020B0604020202020204" pitchFamily="34" charset="0"/>
              </a:rPr>
              <a:t>employment</a:t>
            </a:r>
            <a:r>
              <a:rPr lang="en-GB" sz="2800" i="1" dirty="0">
                <a:ea typeface="ＭＳ Ｐゴシック" pitchFamily="34" charset="-128"/>
                <a:cs typeface="Arial" panose="020B0604020202020204" pitchFamily="34" charset="0"/>
              </a:rPr>
              <a:t> and be successful in their chosen occupations, which </a:t>
            </a:r>
            <a:r>
              <a:rPr lang="en-GB" sz="2800" i="1" dirty="0">
                <a:solidFill>
                  <a:srgbClr val="FFC000"/>
                </a:solidFill>
                <a:ea typeface="ＭＳ Ｐゴシック" pitchFamily="34" charset="-128"/>
                <a:cs typeface="Arial" panose="020B0604020202020204" pitchFamily="34" charset="0"/>
              </a:rPr>
              <a:t>benefits</a:t>
            </a:r>
            <a:r>
              <a:rPr lang="en-GB" sz="2800" i="1" dirty="0">
                <a:ea typeface="ＭＳ Ｐゴシック" pitchFamily="34" charset="-128"/>
                <a:cs typeface="Arial" panose="020B0604020202020204" pitchFamily="34" charset="0"/>
              </a:rPr>
              <a:t> themselves, the </a:t>
            </a:r>
            <a:r>
              <a:rPr lang="en-GB" sz="2800" i="1" dirty="0">
                <a:solidFill>
                  <a:srgbClr val="FFC000"/>
                </a:solidFill>
                <a:ea typeface="ＭＳ Ｐゴシック" pitchFamily="34" charset="-128"/>
                <a:cs typeface="Arial" panose="020B0604020202020204" pitchFamily="34" charset="0"/>
              </a:rPr>
              <a:t>workforce</a:t>
            </a:r>
            <a:r>
              <a:rPr lang="en-GB" sz="2800" i="1" dirty="0">
                <a:ea typeface="ＭＳ Ｐゴシック" pitchFamily="34" charset="-128"/>
                <a:cs typeface="Arial" panose="020B0604020202020204" pitchFamily="34" charset="0"/>
              </a:rPr>
              <a:t>, the community and the </a:t>
            </a:r>
            <a:r>
              <a:rPr lang="en-GB" sz="2800" i="1" dirty="0">
                <a:solidFill>
                  <a:srgbClr val="FFC000"/>
                </a:solidFill>
                <a:ea typeface="ＭＳ Ｐゴシック" pitchFamily="34" charset="-128"/>
                <a:cs typeface="Arial" panose="020B0604020202020204" pitchFamily="34" charset="0"/>
              </a:rPr>
              <a:t>economy</a:t>
            </a:r>
            <a:r>
              <a:rPr lang="en-GB" sz="2800" i="1" dirty="0">
                <a:ea typeface="ＭＳ Ｐゴシック" pitchFamily="34" charset="-128"/>
                <a:cs typeface="Arial" panose="020B0604020202020204" pitchFamily="34" charset="0"/>
              </a:rPr>
              <a:t>.</a:t>
            </a:r>
            <a:r>
              <a:rPr lang="en-GB" altLang="en-US" sz="2800" i="1" dirty="0">
                <a:ea typeface="ＭＳ Ｐゴシック" pitchFamily="34" charset="-128"/>
                <a:cs typeface="Arial" panose="020B0604020202020204" pitchFamily="34" charset="0"/>
              </a:rPr>
              <a:t>”</a:t>
            </a: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lgn="r">
              <a:buFont typeface="Arial" pitchFamily="34" charset="0"/>
              <a:buNone/>
            </a:pPr>
            <a:r>
              <a:rPr lang="en-GB" sz="2000" dirty="0">
                <a:ea typeface="ＭＳ Ｐゴシック" pitchFamily="34" charset="-128"/>
                <a:cs typeface="Arial" panose="020B0604020202020204" pitchFamily="34" charset="0"/>
              </a:rPr>
              <a:t>Higher Education Academy (HEA) </a:t>
            </a:r>
            <a:r>
              <a:rPr lang="en-GB" sz="2000" dirty="0">
                <a:ea typeface="ＭＳ Ｐゴシック" pitchFamily="34" charset="-128"/>
                <a:cs typeface="Arial" panose="020B0604020202020204" pitchFamily="34" charset="0"/>
                <a:hlinkClick r:id="rId3"/>
              </a:rPr>
              <a:t>http://www.heacademy.ac.uk/employability</a:t>
            </a:r>
            <a:r>
              <a:rPr lang="en-GB" sz="2000" dirty="0">
                <a:ea typeface="ＭＳ Ｐゴシック" pitchFamily="34" charset="-128"/>
                <a:cs typeface="Arial" panose="020B0604020202020204" pitchFamily="34" charset="0"/>
              </a:rPr>
              <a:t> [Accessed:  1 March 2014]</a:t>
            </a: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p:txBody>
      </p:sp>
    </p:spTree>
    <p:extLst>
      <p:ext uri="{BB962C8B-B14F-4D97-AF65-F5344CB8AC3E}">
        <p14:creationId xmlns:p14="http://schemas.microsoft.com/office/powerpoint/2010/main" val="1921231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15015-452A-4278-9367-2A6CC2273064}"/>
              </a:ext>
            </a:extLst>
          </p:cNvPr>
          <p:cNvSpPr>
            <a:spLocks noGrp="1"/>
          </p:cNvSpPr>
          <p:nvPr>
            <p:ph type="title"/>
          </p:nvPr>
        </p:nvSpPr>
        <p:spPr>
          <a:xfrm>
            <a:off x="1758444" y="407656"/>
            <a:ext cx="5937755" cy="1188720"/>
          </a:xfrm>
        </p:spPr>
        <p:txBody>
          <a:bodyPr/>
          <a:lstStyle/>
          <a:p>
            <a:r>
              <a:rPr lang="en-GB" dirty="0"/>
              <a:t>Important </a:t>
            </a:r>
            <a:r>
              <a:rPr lang="en-GB" dirty="0" smtClean="0"/>
              <a:t> Skills</a:t>
            </a:r>
            <a:endParaRPr lang="en-GB" dirty="0"/>
          </a:p>
        </p:txBody>
      </p:sp>
      <p:graphicFrame>
        <p:nvGraphicFramePr>
          <p:cNvPr id="4" name="Table 3">
            <a:extLst>
              <a:ext uri="{FF2B5EF4-FFF2-40B4-BE49-F238E27FC236}">
                <a16:creationId xmlns:a16="http://schemas.microsoft.com/office/drawing/2014/main" id="{5431FB6C-F6E2-462D-B570-D609D03391F2}"/>
              </a:ext>
            </a:extLst>
          </p:cNvPr>
          <p:cNvGraphicFramePr>
            <a:graphicFrameLocks noGrp="1"/>
          </p:cNvGraphicFramePr>
          <p:nvPr>
            <p:extLst>
              <p:ext uri="{D42A27DB-BD31-4B8C-83A1-F6EECF244321}">
                <p14:modId xmlns:p14="http://schemas.microsoft.com/office/powerpoint/2010/main" val="2465305205"/>
              </p:ext>
            </p:extLst>
          </p:nvPr>
        </p:nvGraphicFramePr>
        <p:xfrm>
          <a:off x="1619672" y="2696145"/>
          <a:ext cx="6480721" cy="3775527"/>
        </p:xfrm>
        <a:graphic>
          <a:graphicData uri="http://schemas.openxmlformats.org/drawingml/2006/table">
            <a:tbl>
              <a:tblPr firstRow="1" bandRow="1">
                <a:tableStyleId>{68D230F3-CF80-4859-8CE7-A43EE81993B5}</a:tableStyleId>
              </a:tblPr>
              <a:tblGrid>
                <a:gridCol w="2268877">
                  <a:extLst>
                    <a:ext uri="{9D8B030D-6E8A-4147-A177-3AD203B41FA5}">
                      <a16:colId xmlns:a16="http://schemas.microsoft.com/office/drawing/2014/main" val="3221779878"/>
                    </a:ext>
                  </a:extLst>
                </a:gridCol>
                <a:gridCol w="1942967">
                  <a:extLst>
                    <a:ext uri="{9D8B030D-6E8A-4147-A177-3AD203B41FA5}">
                      <a16:colId xmlns:a16="http://schemas.microsoft.com/office/drawing/2014/main" val="2538615665"/>
                    </a:ext>
                  </a:extLst>
                </a:gridCol>
                <a:gridCol w="2268877">
                  <a:extLst>
                    <a:ext uri="{9D8B030D-6E8A-4147-A177-3AD203B41FA5}">
                      <a16:colId xmlns:a16="http://schemas.microsoft.com/office/drawing/2014/main" val="1117970341"/>
                    </a:ext>
                  </a:extLst>
                </a:gridCol>
              </a:tblGrid>
              <a:tr h="993559">
                <a:tc>
                  <a:txBody>
                    <a:bodyPr/>
                    <a:lstStyle/>
                    <a:p>
                      <a:pPr marL="285750" indent="-285750">
                        <a:buFont typeface="Arial" panose="020B0604020202020204" pitchFamily="34" charset="0"/>
                        <a:buChar char="•"/>
                      </a:pPr>
                      <a:r>
                        <a:rPr lang="en-GB" dirty="0"/>
                        <a:t>Time management</a:t>
                      </a:r>
                      <a:endParaRPr lang="en-GB" b="1" dirty="0">
                        <a:solidFill>
                          <a:schemeClr val="tx2"/>
                        </a:solidFill>
                      </a:endParaRPr>
                    </a:p>
                  </a:txBody>
                  <a:tcPr/>
                </a:tc>
                <a:tc>
                  <a:txBody>
                    <a:bodyPr/>
                    <a:lstStyle/>
                    <a:p>
                      <a:pPr marL="285750" indent="-285750">
                        <a:buFont typeface="Arial" panose="020B0604020202020204" pitchFamily="34" charset="0"/>
                        <a:buChar char="•"/>
                      </a:pPr>
                      <a:r>
                        <a:rPr lang="en-GB" dirty="0"/>
                        <a:t>Analytical skills</a:t>
                      </a:r>
                      <a:endParaRPr lang="en-GB" b="1" dirty="0">
                        <a:solidFill>
                          <a:schemeClr val="tx2"/>
                        </a:solidFill>
                      </a:endParaRPr>
                    </a:p>
                  </a:txBody>
                  <a:tcPr/>
                </a:tc>
                <a:tc>
                  <a:txBody>
                    <a:bodyPr/>
                    <a:lstStyle/>
                    <a:p>
                      <a:pPr marL="285750" indent="-285750">
                        <a:buFont typeface="Arial" panose="020B0604020202020204" pitchFamily="34" charset="0"/>
                        <a:buChar char="•"/>
                      </a:pPr>
                      <a:r>
                        <a:rPr lang="en-GB" dirty="0"/>
                        <a:t>Being able to work independently</a:t>
                      </a:r>
                      <a:endParaRPr lang="en-GB" b="1" dirty="0">
                        <a:solidFill>
                          <a:schemeClr val="tx2"/>
                        </a:solidFill>
                      </a:endParaRPr>
                    </a:p>
                  </a:txBody>
                  <a:tcPr/>
                </a:tc>
                <a:extLst>
                  <a:ext uri="{0D108BD9-81ED-4DB2-BD59-A6C34878D82A}">
                    <a16:rowId xmlns:a16="http://schemas.microsoft.com/office/drawing/2014/main" val="1840600630"/>
                  </a:ext>
                </a:extLst>
              </a:tr>
              <a:tr h="695492">
                <a:tc>
                  <a:txBody>
                    <a:bodyPr/>
                    <a:lstStyle/>
                    <a:p>
                      <a:pPr marL="285750" indent="-285750">
                        <a:buFont typeface="Arial" panose="020B0604020202020204" pitchFamily="34" charset="0"/>
                        <a:buChar char="•"/>
                      </a:pPr>
                      <a:r>
                        <a:rPr lang="en-GB" dirty="0"/>
                        <a:t>Critical thinking</a:t>
                      </a:r>
                      <a:endParaRPr lang="en-GB" b="1" dirty="0">
                        <a:solidFill>
                          <a:schemeClr val="tx2"/>
                        </a:solidFill>
                      </a:endParaRPr>
                    </a:p>
                  </a:txBody>
                  <a:tcPr/>
                </a:tc>
                <a:tc>
                  <a:txBody>
                    <a:bodyPr/>
                    <a:lstStyle/>
                    <a:p>
                      <a:pPr marL="285750" indent="-285750">
                        <a:buFont typeface="Arial" panose="020B0604020202020204" pitchFamily="34" charset="0"/>
                        <a:buChar char="•"/>
                      </a:pPr>
                      <a:r>
                        <a:rPr lang="en-GB" dirty="0"/>
                        <a:t>Report writing</a:t>
                      </a:r>
                      <a:endParaRPr lang="en-GB" b="1" dirty="0">
                        <a:solidFill>
                          <a:schemeClr val="tx2"/>
                        </a:solidFill>
                      </a:endParaRPr>
                    </a:p>
                  </a:txBody>
                  <a:tcPr/>
                </a:tc>
                <a:tc>
                  <a:txBody>
                    <a:bodyPr/>
                    <a:lstStyle/>
                    <a:p>
                      <a:pPr marL="285750" indent="-285750">
                        <a:buFont typeface="Arial" panose="020B0604020202020204" pitchFamily="34" charset="0"/>
                        <a:buChar char="•"/>
                      </a:pPr>
                      <a:r>
                        <a:rPr lang="en-GB" dirty="0"/>
                        <a:t>Resourcefulness</a:t>
                      </a:r>
                      <a:endParaRPr lang="en-GB" b="1" dirty="0">
                        <a:solidFill>
                          <a:schemeClr val="tx2"/>
                        </a:solidFill>
                      </a:endParaRPr>
                    </a:p>
                  </a:txBody>
                  <a:tcPr/>
                </a:tc>
                <a:extLst>
                  <a:ext uri="{0D108BD9-81ED-4DB2-BD59-A6C34878D82A}">
                    <a16:rowId xmlns:a16="http://schemas.microsoft.com/office/drawing/2014/main" val="107718441"/>
                  </a:ext>
                </a:extLst>
              </a:tr>
              <a:tr h="695492">
                <a:tc>
                  <a:txBody>
                    <a:bodyPr/>
                    <a:lstStyle/>
                    <a:p>
                      <a:pPr marL="285750" indent="-285750">
                        <a:buFont typeface="Arial" panose="020B0604020202020204" pitchFamily="34" charset="0"/>
                        <a:buChar char="•"/>
                      </a:pPr>
                      <a:r>
                        <a:rPr lang="en-GB" dirty="0"/>
                        <a:t>Essay </a:t>
                      </a:r>
                      <a:r>
                        <a:rPr lang="en-GB" dirty="0" smtClean="0"/>
                        <a:t>/ Formal writing</a:t>
                      </a:r>
                      <a:endParaRPr lang="en-GB" b="1" dirty="0">
                        <a:solidFill>
                          <a:schemeClr val="tx2"/>
                        </a:solidFill>
                      </a:endParaRPr>
                    </a:p>
                  </a:txBody>
                  <a:tcPr/>
                </a:tc>
                <a:tc>
                  <a:txBody>
                    <a:bodyPr/>
                    <a:lstStyle/>
                    <a:p>
                      <a:pPr marL="285750" indent="-285750">
                        <a:buFont typeface="Arial" panose="020B0604020202020204" pitchFamily="34" charset="0"/>
                        <a:buChar char="•"/>
                      </a:pPr>
                      <a:r>
                        <a:rPr lang="en-GB" dirty="0"/>
                        <a:t>Group working</a:t>
                      </a:r>
                      <a:endParaRPr lang="en-GB" b="1" dirty="0">
                        <a:solidFill>
                          <a:schemeClr val="tx2"/>
                        </a:solidFill>
                      </a:endParaRPr>
                    </a:p>
                  </a:txBody>
                  <a:tcPr/>
                </a:tc>
                <a:tc>
                  <a:txBody>
                    <a:bodyPr/>
                    <a:lstStyle/>
                    <a:p>
                      <a:pPr marL="285750" indent="-285750">
                        <a:buFont typeface="Arial" panose="020B0604020202020204" pitchFamily="34" charset="0"/>
                        <a:buChar char="•"/>
                      </a:pPr>
                      <a:r>
                        <a:rPr lang="en-GB" dirty="0"/>
                        <a:t>Communication skills</a:t>
                      </a:r>
                      <a:endParaRPr lang="en-GB" b="1" dirty="0">
                        <a:solidFill>
                          <a:schemeClr val="tx2"/>
                        </a:solidFill>
                      </a:endParaRPr>
                    </a:p>
                  </a:txBody>
                  <a:tcPr/>
                </a:tc>
                <a:extLst>
                  <a:ext uri="{0D108BD9-81ED-4DB2-BD59-A6C34878D82A}">
                    <a16:rowId xmlns:a16="http://schemas.microsoft.com/office/drawing/2014/main" val="744194048"/>
                  </a:ext>
                </a:extLst>
              </a:tr>
              <a:tr h="695492">
                <a:tc>
                  <a:txBody>
                    <a:bodyPr/>
                    <a:lstStyle/>
                    <a:p>
                      <a:pPr marL="285750" indent="-285750">
                        <a:buFont typeface="Arial" panose="020B0604020202020204" pitchFamily="34" charset="0"/>
                        <a:buChar char="•"/>
                      </a:pPr>
                      <a:r>
                        <a:rPr lang="en-GB" dirty="0"/>
                        <a:t>Research and library skills</a:t>
                      </a:r>
                      <a:endParaRPr lang="en-GB" b="1" dirty="0">
                        <a:solidFill>
                          <a:schemeClr val="tx2"/>
                        </a:solidFill>
                      </a:endParaRPr>
                    </a:p>
                  </a:txBody>
                  <a:tcPr/>
                </a:tc>
                <a:tc>
                  <a:txBody>
                    <a:bodyPr/>
                    <a:lstStyle/>
                    <a:p>
                      <a:pPr marL="285750" indent="-285750">
                        <a:buFont typeface="Arial" panose="020B0604020202020204" pitchFamily="34" charset="0"/>
                        <a:buChar char="•"/>
                      </a:pPr>
                      <a:r>
                        <a:rPr lang="en-GB" dirty="0"/>
                        <a:t>Reading skills</a:t>
                      </a:r>
                      <a:endParaRPr lang="en-GB" b="1" dirty="0">
                        <a:solidFill>
                          <a:schemeClr val="tx2"/>
                        </a:solidFill>
                      </a:endParaRPr>
                    </a:p>
                  </a:txBody>
                  <a:tcPr/>
                </a:tc>
                <a:tc>
                  <a:txBody>
                    <a:bodyPr/>
                    <a:lstStyle/>
                    <a:p>
                      <a:pPr marL="285750" indent="-285750">
                        <a:buFont typeface="Arial" panose="020B0604020202020204" pitchFamily="34" charset="0"/>
                        <a:buChar char="•"/>
                      </a:pPr>
                      <a:r>
                        <a:rPr lang="en-GB" dirty="0"/>
                        <a:t>Presentation skills</a:t>
                      </a:r>
                      <a:endParaRPr lang="en-GB" b="1" dirty="0">
                        <a:solidFill>
                          <a:schemeClr val="tx2"/>
                        </a:solidFill>
                      </a:endParaRPr>
                    </a:p>
                  </a:txBody>
                  <a:tcPr/>
                </a:tc>
                <a:extLst>
                  <a:ext uri="{0D108BD9-81ED-4DB2-BD59-A6C34878D82A}">
                    <a16:rowId xmlns:a16="http://schemas.microsoft.com/office/drawing/2014/main" val="2200008351"/>
                  </a:ext>
                </a:extLst>
              </a:tr>
              <a:tr h="695492">
                <a:tc>
                  <a:txBody>
                    <a:bodyPr/>
                    <a:lstStyle/>
                    <a:p>
                      <a:pPr marL="285750" indent="-285750">
                        <a:buFont typeface="Arial" panose="020B0604020202020204" pitchFamily="34" charset="0"/>
                        <a:buChar char="•"/>
                      </a:pPr>
                      <a:r>
                        <a:rPr lang="en-GB" dirty="0"/>
                        <a:t>Quantitative skills</a:t>
                      </a:r>
                      <a:endParaRPr lang="en-GB" b="1" dirty="0">
                        <a:solidFill>
                          <a:schemeClr val="tx2"/>
                        </a:solidFill>
                      </a:endParaRPr>
                    </a:p>
                  </a:txBody>
                  <a:tcPr/>
                </a:tc>
                <a:tc>
                  <a:txBody>
                    <a:bodyPr/>
                    <a:lstStyle/>
                    <a:p>
                      <a:pPr marL="285750" indent="-285750">
                        <a:buFont typeface="Arial" panose="020B0604020202020204" pitchFamily="34" charset="0"/>
                        <a:buChar char="•"/>
                      </a:pPr>
                      <a:r>
                        <a:rPr lang="en-GB" dirty="0"/>
                        <a:t>Self-awareness</a:t>
                      </a:r>
                      <a:endParaRPr lang="en-GB" b="1" dirty="0">
                        <a:solidFill>
                          <a:schemeClr val="tx2"/>
                        </a:solidFill>
                      </a:endParaRPr>
                    </a:p>
                  </a:txBody>
                  <a:tcPr/>
                </a:tc>
                <a:tc>
                  <a:txBody>
                    <a:bodyPr/>
                    <a:lstStyle/>
                    <a:p>
                      <a:pPr marL="285750" indent="-285750">
                        <a:buFont typeface="Arial" panose="020B0604020202020204" pitchFamily="34" charset="0"/>
                        <a:buChar char="•"/>
                      </a:pPr>
                      <a:r>
                        <a:rPr lang="en-GB" dirty="0"/>
                        <a:t>I.T. skills</a:t>
                      </a:r>
                      <a:endParaRPr lang="en-GB" b="1" dirty="0">
                        <a:solidFill>
                          <a:schemeClr val="tx2"/>
                        </a:solidFill>
                      </a:endParaRPr>
                    </a:p>
                  </a:txBody>
                  <a:tcPr/>
                </a:tc>
                <a:extLst>
                  <a:ext uri="{0D108BD9-81ED-4DB2-BD59-A6C34878D82A}">
                    <a16:rowId xmlns:a16="http://schemas.microsoft.com/office/drawing/2014/main" val="516529212"/>
                  </a:ext>
                </a:extLst>
              </a:tr>
            </a:tbl>
          </a:graphicData>
        </a:graphic>
      </p:graphicFrame>
      <p:sp>
        <p:nvSpPr>
          <p:cNvPr id="3" name="Rectangle 2"/>
          <p:cNvSpPr/>
          <p:nvPr/>
        </p:nvSpPr>
        <p:spPr>
          <a:xfrm>
            <a:off x="1758444" y="1772816"/>
            <a:ext cx="5937755" cy="923330"/>
          </a:xfrm>
          <a:prstGeom prst="rect">
            <a:avLst/>
          </a:prstGeom>
        </p:spPr>
        <p:txBody>
          <a:bodyPr wrap="square">
            <a:spAutoFit/>
          </a:bodyPr>
          <a:lstStyle/>
          <a:p>
            <a:r>
              <a:rPr lang="en-GB" dirty="0"/>
              <a:t>Take minutes to assess yourself against each of these and jot down a score against each – with ‘1’ being Poor, and ‘5’ being Excellent.  </a:t>
            </a:r>
            <a:endParaRPr lang="en-GB" dirty="0"/>
          </a:p>
        </p:txBody>
      </p:sp>
    </p:spTree>
    <p:extLst>
      <p:ext uri="{BB962C8B-B14F-4D97-AF65-F5344CB8AC3E}">
        <p14:creationId xmlns:p14="http://schemas.microsoft.com/office/powerpoint/2010/main" val="1475079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Time management</a:t>
            </a:r>
            <a:br>
              <a:rPr lang="en-GB" dirty="0"/>
            </a:br>
            <a:endParaRPr lang="en-GB" dirty="0"/>
          </a:p>
        </p:txBody>
      </p:sp>
      <p:sp>
        <p:nvSpPr>
          <p:cNvPr id="3" name="Content Placeholder 2"/>
          <p:cNvSpPr>
            <a:spLocks noGrp="1"/>
          </p:cNvSpPr>
          <p:nvPr>
            <p:ph idx="1"/>
          </p:nvPr>
        </p:nvSpPr>
        <p:spPr>
          <a:xfrm>
            <a:off x="1475656" y="1140279"/>
            <a:ext cx="5937755" cy="3101983"/>
          </a:xfrm>
        </p:spPr>
        <p:txBody>
          <a:bodyPr>
            <a:normAutofit fontScale="85000" lnSpcReduction="10000"/>
          </a:bodyPr>
          <a:lstStyle/>
          <a:p>
            <a:r>
              <a:rPr lang="en-GB" dirty="0"/>
              <a:t>Employees who manage their time well are more </a:t>
            </a:r>
            <a:r>
              <a:rPr lang="en-GB" b="1" dirty="0">
                <a:solidFill>
                  <a:srgbClr val="C00000"/>
                </a:solidFill>
              </a:rPr>
              <a:t>productive</a:t>
            </a:r>
            <a:r>
              <a:rPr lang="en-GB" dirty="0"/>
              <a:t>, more </a:t>
            </a:r>
            <a:r>
              <a:rPr lang="en-GB" b="1" dirty="0">
                <a:solidFill>
                  <a:srgbClr val="C00000"/>
                </a:solidFill>
              </a:rPr>
              <a:t>efficient</a:t>
            </a:r>
            <a:r>
              <a:rPr lang="en-GB" dirty="0"/>
              <a:t>, and more likely to meet </a:t>
            </a:r>
            <a:r>
              <a:rPr lang="en-GB" b="1" dirty="0" smtClean="0">
                <a:solidFill>
                  <a:srgbClr val="C00000"/>
                </a:solidFill>
              </a:rPr>
              <a:t>deadlines</a:t>
            </a:r>
          </a:p>
          <a:p>
            <a:r>
              <a:rPr lang="en-GB" dirty="0"/>
              <a:t>They focus on the </a:t>
            </a:r>
            <a:r>
              <a:rPr lang="en-GB" b="1" dirty="0">
                <a:solidFill>
                  <a:srgbClr val="C00000"/>
                </a:solidFill>
              </a:rPr>
              <a:t>most important </a:t>
            </a:r>
            <a:r>
              <a:rPr lang="en-GB" dirty="0"/>
              <a:t>and time sensitive tasks and limit the amount of </a:t>
            </a:r>
            <a:r>
              <a:rPr lang="en-GB" b="1" dirty="0">
                <a:solidFill>
                  <a:srgbClr val="C00000"/>
                </a:solidFill>
              </a:rPr>
              <a:t>time wasted </a:t>
            </a:r>
            <a:r>
              <a:rPr lang="en-GB" dirty="0"/>
              <a:t>on non-essential </a:t>
            </a:r>
            <a:r>
              <a:rPr lang="en-GB" dirty="0" smtClean="0"/>
              <a:t>duties</a:t>
            </a:r>
          </a:p>
          <a:p>
            <a:r>
              <a:rPr lang="en-GB" dirty="0"/>
              <a:t>Effective time management requires staff to </a:t>
            </a:r>
            <a:r>
              <a:rPr lang="en-GB" dirty="0" smtClean="0"/>
              <a:t>analyse </a:t>
            </a:r>
            <a:r>
              <a:rPr lang="en-GB" dirty="0"/>
              <a:t>their workload, assign </a:t>
            </a:r>
            <a:r>
              <a:rPr lang="en-GB" b="1" dirty="0">
                <a:solidFill>
                  <a:srgbClr val="C00000"/>
                </a:solidFill>
              </a:rPr>
              <a:t>priorities</a:t>
            </a:r>
            <a:r>
              <a:rPr lang="en-GB" dirty="0"/>
              <a:t>, and maintain </a:t>
            </a:r>
            <a:r>
              <a:rPr lang="en-GB" b="1" dirty="0">
                <a:solidFill>
                  <a:srgbClr val="C00000"/>
                </a:solidFill>
              </a:rPr>
              <a:t>focus</a:t>
            </a:r>
            <a:r>
              <a:rPr lang="en-GB" dirty="0"/>
              <a:t> on productive </a:t>
            </a:r>
            <a:r>
              <a:rPr lang="en-GB" dirty="0" smtClean="0"/>
              <a:t>endeavours.  </a:t>
            </a:r>
            <a:r>
              <a:rPr lang="en-GB" dirty="0"/>
              <a:t>Employees who are excellent time managers can </a:t>
            </a:r>
            <a:r>
              <a:rPr lang="en-GB" b="1" dirty="0">
                <a:solidFill>
                  <a:srgbClr val="C00000"/>
                </a:solidFill>
              </a:rPr>
              <a:t>eliminate</a:t>
            </a:r>
            <a:r>
              <a:rPr lang="en-GB" dirty="0"/>
              <a:t> </a:t>
            </a:r>
            <a:r>
              <a:rPr lang="en-GB" b="1" dirty="0">
                <a:solidFill>
                  <a:srgbClr val="C00000"/>
                </a:solidFill>
              </a:rPr>
              <a:t>distractions</a:t>
            </a:r>
            <a:r>
              <a:rPr lang="en-GB" dirty="0"/>
              <a:t> and enlist support from colleagues to help accomplish their goals.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19872" y="3789040"/>
            <a:ext cx="2520280" cy="2879059"/>
          </a:xfrm>
          <a:prstGeom prst="rect">
            <a:avLst/>
          </a:prstGeom>
        </p:spPr>
      </p:pic>
    </p:spTree>
    <p:extLst>
      <p:ext uri="{BB962C8B-B14F-4D97-AF65-F5344CB8AC3E}">
        <p14:creationId xmlns:p14="http://schemas.microsoft.com/office/powerpoint/2010/main" val="2583716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4BFF-FD03-44A4-B671-28CA24182350}"/>
              </a:ext>
            </a:extLst>
          </p:cNvPr>
          <p:cNvSpPr>
            <a:spLocks noGrp="1"/>
          </p:cNvSpPr>
          <p:nvPr>
            <p:ph type="title"/>
          </p:nvPr>
        </p:nvSpPr>
        <p:spPr>
          <a:xfrm>
            <a:off x="1728882" y="302601"/>
            <a:ext cx="5937755" cy="1188720"/>
          </a:xfrm>
        </p:spPr>
        <p:txBody>
          <a:bodyPr/>
          <a:lstStyle/>
          <a:p>
            <a:r>
              <a:rPr lang="en-GB" dirty="0"/>
              <a:t>Time Management…</a:t>
            </a:r>
          </a:p>
        </p:txBody>
      </p:sp>
      <p:sp>
        <p:nvSpPr>
          <p:cNvPr id="3" name="Content Placeholder 2">
            <a:extLst>
              <a:ext uri="{FF2B5EF4-FFF2-40B4-BE49-F238E27FC236}">
                <a16:creationId xmlns:a16="http://schemas.microsoft.com/office/drawing/2014/main" id="{10811DBF-3E84-433B-AFEF-4184598929E2}"/>
              </a:ext>
            </a:extLst>
          </p:cNvPr>
          <p:cNvSpPr>
            <a:spLocks noGrp="1"/>
          </p:cNvSpPr>
          <p:nvPr>
            <p:ph idx="1"/>
          </p:nvPr>
        </p:nvSpPr>
        <p:spPr>
          <a:xfrm>
            <a:off x="251520" y="1600201"/>
            <a:ext cx="8892480" cy="3917032"/>
          </a:xfrm>
        </p:spPr>
        <p:txBody>
          <a:bodyPr>
            <a:normAutofit/>
          </a:bodyPr>
          <a:lstStyle/>
          <a:p>
            <a:pPr marL="0" indent="0" algn="ctr">
              <a:spcAft>
                <a:spcPts val="1200"/>
              </a:spcAft>
              <a:buNone/>
            </a:pPr>
            <a:r>
              <a:rPr lang="en-GB" sz="2000" dirty="0" smtClean="0"/>
              <a:t>When </a:t>
            </a:r>
            <a:r>
              <a:rPr lang="en-GB" sz="2000" dirty="0"/>
              <a:t>looking at Stephen Covey’s </a:t>
            </a:r>
            <a:r>
              <a:rPr lang="en-GB" sz="2000" dirty="0" smtClean="0"/>
              <a:t>time management Matrix (1989), </a:t>
            </a:r>
            <a:r>
              <a:rPr lang="en-GB" sz="2000" dirty="0"/>
              <a:t>where do you spend your time?</a:t>
            </a:r>
          </a:p>
        </p:txBody>
      </p:sp>
      <p:graphicFrame>
        <p:nvGraphicFramePr>
          <p:cNvPr id="4" name="Table 3">
            <a:extLst>
              <a:ext uri="{FF2B5EF4-FFF2-40B4-BE49-F238E27FC236}">
                <a16:creationId xmlns:a16="http://schemas.microsoft.com/office/drawing/2014/main" id="{AB5174DE-A787-48BD-8D91-AE29C88DAFC8}"/>
              </a:ext>
            </a:extLst>
          </p:cNvPr>
          <p:cNvGraphicFramePr>
            <a:graphicFrameLocks noGrp="1"/>
          </p:cNvGraphicFramePr>
          <p:nvPr>
            <p:extLst/>
          </p:nvPr>
        </p:nvGraphicFramePr>
        <p:xfrm>
          <a:off x="624483" y="2577634"/>
          <a:ext cx="4272280" cy="2901851"/>
        </p:xfrm>
        <a:graphic>
          <a:graphicData uri="http://schemas.openxmlformats.org/drawingml/2006/table">
            <a:tbl>
              <a:tblPr firstRow="1" bandRow="1">
                <a:tableStyleId>{5940675A-B579-460E-94D1-54222C63F5DA}</a:tableStyleId>
              </a:tblPr>
              <a:tblGrid>
                <a:gridCol w="1224136">
                  <a:extLst>
                    <a:ext uri="{9D8B030D-6E8A-4147-A177-3AD203B41FA5}">
                      <a16:colId xmlns:a16="http://schemas.microsoft.com/office/drawing/2014/main" val="19377516"/>
                    </a:ext>
                  </a:extLst>
                </a:gridCol>
                <a:gridCol w="1440160">
                  <a:extLst>
                    <a:ext uri="{9D8B030D-6E8A-4147-A177-3AD203B41FA5}">
                      <a16:colId xmlns:a16="http://schemas.microsoft.com/office/drawing/2014/main" val="4274556801"/>
                    </a:ext>
                  </a:extLst>
                </a:gridCol>
                <a:gridCol w="1607984">
                  <a:extLst>
                    <a:ext uri="{9D8B030D-6E8A-4147-A177-3AD203B41FA5}">
                      <a16:colId xmlns:a16="http://schemas.microsoft.com/office/drawing/2014/main" val="154679416"/>
                    </a:ext>
                  </a:extLst>
                </a:gridCol>
              </a:tblGrid>
              <a:tr h="587077">
                <a:tc>
                  <a:txBody>
                    <a:bodyPr/>
                    <a:lstStyle/>
                    <a:p>
                      <a:pPr algn="ctr"/>
                      <a:endParaRPr lang="en-GB" b="0" dirty="0">
                        <a:noFill/>
                      </a:endParaRPr>
                    </a:p>
                  </a:txBody>
                  <a:tcPr anchor="ctr"/>
                </a:tc>
                <a:tc>
                  <a:txBody>
                    <a:bodyPr/>
                    <a:lstStyle/>
                    <a:p>
                      <a:pPr algn="ctr"/>
                      <a:r>
                        <a:rPr lang="en-GB" dirty="0"/>
                        <a:t>Not Important</a:t>
                      </a:r>
                    </a:p>
                  </a:txBody>
                  <a:tcPr anchor="ctr"/>
                </a:tc>
                <a:tc>
                  <a:txBody>
                    <a:bodyPr/>
                    <a:lstStyle/>
                    <a:p>
                      <a:pPr algn="ctr"/>
                      <a:r>
                        <a:rPr lang="en-GB" dirty="0"/>
                        <a:t>Important</a:t>
                      </a:r>
                    </a:p>
                  </a:txBody>
                  <a:tcPr anchor="ctr"/>
                </a:tc>
                <a:extLst>
                  <a:ext uri="{0D108BD9-81ED-4DB2-BD59-A6C34878D82A}">
                    <a16:rowId xmlns:a16="http://schemas.microsoft.com/office/drawing/2014/main" val="537440992"/>
                  </a:ext>
                </a:extLst>
              </a:tr>
              <a:tr h="1157387">
                <a:tc>
                  <a:txBody>
                    <a:bodyPr/>
                    <a:lstStyle/>
                    <a:p>
                      <a:pPr algn="ctr"/>
                      <a:r>
                        <a:rPr lang="en-GB" b="0" dirty="0"/>
                        <a:t>Urgent</a:t>
                      </a:r>
                    </a:p>
                  </a:txBody>
                  <a:tcPr anchor="ctr"/>
                </a:tc>
                <a:tc>
                  <a:txBody>
                    <a:bodyPr/>
                    <a:lstStyle/>
                    <a:p>
                      <a:pPr algn="ctr"/>
                      <a:r>
                        <a:rPr lang="en-GB" dirty="0"/>
                        <a:t>Not important but </a:t>
                      </a:r>
                      <a:r>
                        <a:rPr lang="en-GB" dirty="0" smtClean="0"/>
                        <a:t>Urgent - 3</a:t>
                      </a:r>
                      <a:endParaRPr lang="en-GB" dirty="0"/>
                    </a:p>
                  </a:txBody>
                  <a:tcPr anchor="ctr">
                    <a:solidFill>
                      <a:srgbClr val="FFC000"/>
                    </a:solidFill>
                  </a:tcPr>
                </a:tc>
                <a:tc>
                  <a:txBody>
                    <a:bodyPr/>
                    <a:lstStyle/>
                    <a:p>
                      <a:pPr algn="ctr"/>
                      <a:r>
                        <a:rPr lang="en-GB" dirty="0"/>
                        <a:t>Important &amp; </a:t>
                      </a:r>
                      <a:r>
                        <a:rPr lang="en-GB" dirty="0" smtClean="0"/>
                        <a:t>Urgent - 1</a:t>
                      </a:r>
                      <a:endParaRPr lang="en-GB" dirty="0"/>
                    </a:p>
                  </a:txBody>
                  <a:tcPr anchor="ctr">
                    <a:solidFill>
                      <a:srgbClr val="92D050"/>
                    </a:solidFill>
                  </a:tcPr>
                </a:tc>
                <a:extLst>
                  <a:ext uri="{0D108BD9-81ED-4DB2-BD59-A6C34878D82A}">
                    <a16:rowId xmlns:a16="http://schemas.microsoft.com/office/drawing/2014/main" val="1672464422"/>
                  </a:ext>
                </a:extLst>
              </a:tr>
              <a:tr h="1157387">
                <a:tc>
                  <a:txBody>
                    <a:bodyPr/>
                    <a:lstStyle/>
                    <a:p>
                      <a:pPr algn="ctr"/>
                      <a:r>
                        <a:rPr lang="en-GB" b="0" dirty="0"/>
                        <a:t>Not Urgent</a:t>
                      </a:r>
                    </a:p>
                  </a:txBody>
                  <a:tcPr anchor="ctr"/>
                </a:tc>
                <a:tc>
                  <a:txBody>
                    <a:bodyPr/>
                    <a:lstStyle/>
                    <a:p>
                      <a:pPr algn="ctr"/>
                      <a:r>
                        <a:rPr lang="en-GB" dirty="0"/>
                        <a:t>Not Important &amp; Not </a:t>
                      </a:r>
                      <a:r>
                        <a:rPr lang="en-GB" dirty="0" smtClean="0"/>
                        <a:t>Urgent - 4</a:t>
                      </a:r>
                      <a:endParaRPr lang="en-GB" dirty="0"/>
                    </a:p>
                  </a:txBody>
                  <a:tcPr anchor="ctr">
                    <a:solidFill>
                      <a:srgbClr val="FF0000"/>
                    </a:solidFill>
                  </a:tcPr>
                </a:tc>
                <a:tc>
                  <a:txBody>
                    <a:bodyPr/>
                    <a:lstStyle/>
                    <a:p>
                      <a:pPr algn="ctr"/>
                      <a:r>
                        <a:rPr lang="en-GB" dirty="0"/>
                        <a:t>Important but Not </a:t>
                      </a:r>
                      <a:r>
                        <a:rPr lang="en-GB" dirty="0" smtClean="0"/>
                        <a:t>Urgent - 2</a:t>
                      </a:r>
                      <a:endParaRPr lang="en-GB" dirty="0"/>
                    </a:p>
                  </a:txBody>
                  <a:tcPr anchor="ctr">
                    <a:solidFill>
                      <a:srgbClr val="00B050"/>
                    </a:solidFill>
                  </a:tcPr>
                </a:tc>
                <a:extLst>
                  <a:ext uri="{0D108BD9-81ED-4DB2-BD59-A6C34878D82A}">
                    <a16:rowId xmlns:a16="http://schemas.microsoft.com/office/drawing/2014/main" val="1496803200"/>
                  </a:ext>
                </a:extLst>
              </a:tr>
            </a:tbl>
          </a:graphicData>
        </a:graphic>
      </p:graphicFrame>
      <p:pic>
        <p:nvPicPr>
          <p:cNvPr id="5" name="Picture 4"/>
          <p:cNvPicPr>
            <a:picLocks noChangeAspect="1"/>
          </p:cNvPicPr>
          <p:nvPr/>
        </p:nvPicPr>
        <p:blipFill>
          <a:blip r:embed="rId3"/>
          <a:stretch>
            <a:fillRect/>
          </a:stretch>
        </p:blipFill>
        <p:spPr>
          <a:xfrm>
            <a:off x="4960883" y="2584108"/>
            <a:ext cx="3828559" cy="3011046"/>
          </a:xfrm>
          <a:prstGeom prst="rect">
            <a:avLst/>
          </a:prstGeom>
        </p:spPr>
      </p:pic>
    </p:spTree>
    <p:extLst>
      <p:ext uri="{BB962C8B-B14F-4D97-AF65-F5344CB8AC3E}">
        <p14:creationId xmlns:p14="http://schemas.microsoft.com/office/powerpoint/2010/main" val="381663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Four categories </a:t>
            </a:r>
            <a:endParaRPr lang="en-GB" dirty="0"/>
          </a:p>
        </p:txBody>
      </p:sp>
      <p:sp>
        <p:nvSpPr>
          <p:cNvPr id="3" name="Content Placeholder 2"/>
          <p:cNvSpPr>
            <a:spLocks noGrp="1"/>
          </p:cNvSpPr>
          <p:nvPr>
            <p:ph idx="1"/>
          </p:nvPr>
        </p:nvSpPr>
        <p:spPr>
          <a:xfrm>
            <a:off x="956343" y="1412776"/>
            <a:ext cx="7633742" cy="3593591"/>
          </a:xfrm>
        </p:spPr>
        <p:txBody>
          <a:bodyPr/>
          <a:lstStyle/>
          <a:p>
            <a:pPr algn="ctr"/>
            <a:r>
              <a:rPr lang="en-GB" dirty="0" smtClean="0"/>
              <a:t>Crisis</a:t>
            </a:r>
          </a:p>
          <a:p>
            <a:pPr algn="ctr"/>
            <a:r>
              <a:rPr lang="en-GB" dirty="0" smtClean="0"/>
              <a:t>Unscheduled interruptions</a:t>
            </a:r>
          </a:p>
          <a:p>
            <a:pPr algn="ctr"/>
            <a:r>
              <a:rPr lang="en-GB" dirty="0" smtClean="0"/>
              <a:t>Escapes and routines</a:t>
            </a:r>
          </a:p>
          <a:p>
            <a:pPr algn="ctr"/>
            <a:r>
              <a:rPr lang="en-GB" dirty="0" smtClean="0"/>
              <a:t>Planning</a:t>
            </a:r>
            <a:endParaRPr lang="en-GB" dirty="0"/>
          </a:p>
        </p:txBody>
      </p:sp>
      <p:pic>
        <p:nvPicPr>
          <p:cNvPr id="4" name="Picture 3"/>
          <p:cNvPicPr>
            <a:picLocks noChangeAspect="1"/>
          </p:cNvPicPr>
          <p:nvPr/>
        </p:nvPicPr>
        <p:blipFill>
          <a:blip r:embed="rId3"/>
          <a:stretch>
            <a:fillRect/>
          </a:stretch>
        </p:blipFill>
        <p:spPr>
          <a:xfrm>
            <a:off x="3664894" y="3501008"/>
            <a:ext cx="2563290" cy="2563290"/>
          </a:xfrm>
          <a:prstGeom prst="rect">
            <a:avLst/>
          </a:prstGeom>
        </p:spPr>
      </p:pic>
    </p:spTree>
    <p:extLst>
      <p:ext uri="{BB962C8B-B14F-4D97-AF65-F5344CB8AC3E}">
        <p14:creationId xmlns:p14="http://schemas.microsoft.com/office/powerpoint/2010/main" val="2240064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36270" y="260648"/>
            <a:ext cx="3291840" cy="1143000"/>
          </a:xfrm>
        </p:spPr>
        <p:txBody>
          <a:bodyPr/>
          <a:lstStyle/>
          <a:p>
            <a:r>
              <a:rPr lang="en-GB" dirty="0" smtClean="0"/>
              <a:t>Critical Thinking</a:t>
            </a:r>
            <a:endParaRPr lang="en-GB" dirty="0"/>
          </a:p>
        </p:txBody>
      </p:sp>
      <p:sp>
        <p:nvSpPr>
          <p:cNvPr id="8" name="TextBox 7"/>
          <p:cNvSpPr txBox="1"/>
          <p:nvPr/>
        </p:nvSpPr>
        <p:spPr>
          <a:xfrm>
            <a:off x="5796136" y="1772816"/>
            <a:ext cx="3168352" cy="923330"/>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white"/>
                </a:solidFill>
                <a:effectLst/>
                <a:uLnTx/>
                <a:uFillTx/>
                <a:latin typeface="Gill Sans MT" panose="020B0502020104020203"/>
                <a:ea typeface="+mn-ea"/>
                <a:cs typeface="+mn-cs"/>
              </a:rPr>
              <a:t>Critical thinking is development and use of information beyond memory and repetition</a:t>
            </a:r>
            <a:endParaRPr kumimoji="0" lang="en-GB"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pic>
        <p:nvPicPr>
          <p:cNvPr id="9" name="Picture 8"/>
          <p:cNvPicPr>
            <a:picLocks noChangeAspect="1"/>
          </p:cNvPicPr>
          <p:nvPr/>
        </p:nvPicPr>
        <p:blipFill>
          <a:blip r:embed="rId3"/>
          <a:stretch>
            <a:fillRect/>
          </a:stretch>
        </p:blipFill>
        <p:spPr>
          <a:xfrm>
            <a:off x="5899762" y="3501008"/>
            <a:ext cx="2416654" cy="1903115"/>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7472" y="2038987"/>
            <a:ext cx="3333750" cy="3333750"/>
          </a:xfrm>
          <a:prstGeom prst="rect">
            <a:avLst/>
          </a:prstGeom>
        </p:spPr>
      </p:pic>
    </p:spTree>
    <p:extLst>
      <p:ext uri="{BB962C8B-B14F-4D97-AF65-F5344CB8AC3E}">
        <p14:creationId xmlns:p14="http://schemas.microsoft.com/office/powerpoint/2010/main" val="1128039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2373931886"/>
              </p:ext>
            </p:extLst>
          </p:nvPr>
        </p:nvGraphicFramePr>
        <p:xfrm>
          <a:off x="323528" y="332656"/>
          <a:ext cx="8568952" cy="6048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p:cNvPicPr>
            <a:picLocks noChangeAspect="1"/>
          </p:cNvPicPr>
          <p:nvPr/>
        </p:nvPicPr>
        <p:blipFill>
          <a:blip r:embed="rId8"/>
          <a:stretch>
            <a:fillRect/>
          </a:stretch>
        </p:blipFill>
        <p:spPr>
          <a:xfrm>
            <a:off x="107504" y="2132856"/>
            <a:ext cx="1283965" cy="1753870"/>
          </a:xfrm>
          <a:prstGeom prst="rect">
            <a:avLst/>
          </a:prstGeom>
        </p:spPr>
      </p:pic>
    </p:spTree>
    <p:extLst>
      <p:ext uri="{BB962C8B-B14F-4D97-AF65-F5344CB8AC3E}">
        <p14:creationId xmlns:p14="http://schemas.microsoft.com/office/powerpoint/2010/main" val="1271497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483768" y="1052736"/>
            <a:ext cx="5820139" cy="436510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837103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3528" y="188640"/>
            <a:ext cx="8568952" cy="6448813"/>
          </a:xfrm>
          <a:prstGeom prst="rect">
            <a:avLst/>
          </a:prstGeom>
        </p:spPr>
      </p:pic>
    </p:spTree>
    <p:extLst>
      <p:ext uri="{BB962C8B-B14F-4D97-AF65-F5344CB8AC3E}">
        <p14:creationId xmlns:p14="http://schemas.microsoft.com/office/powerpoint/2010/main" val="1618665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2239" y="926994"/>
            <a:ext cx="5937755" cy="1188720"/>
          </a:xfrm>
        </p:spPr>
        <p:txBody>
          <a:bodyPr/>
          <a:lstStyle/>
          <a:p>
            <a:r>
              <a:rPr lang="en-GB" dirty="0" smtClean="0"/>
              <a:t>Analytical Skills</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a:t>Analytical skills refer to the ability to </a:t>
            </a:r>
            <a:r>
              <a:rPr lang="en-GB" dirty="0">
                <a:solidFill>
                  <a:srgbClr val="FF0000"/>
                </a:solidFill>
              </a:rPr>
              <a:t>collect</a:t>
            </a:r>
            <a:r>
              <a:rPr lang="en-GB" dirty="0"/>
              <a:t> and </a:t>
            </a:r>
            <a:r>
              <a:rPr lang="en-GB" dirty="0" smtClean="0">
                <a:solidFill>
                  <a:srgbClr val="FF0000"/>
                </a:solidFill>
              </a:rPr>
              <a:t>analyse</a:t>
            </a:r>
            <a:r>
              <a:rPr lang="en-GB" dirty="0" smtClean="0"/>
              <a:t> </a:t>
            </a:r>
            <a:r>
              <a:rPr lang="en-GB" dirty="0"/>
              <a:t>information, </a:t>
            </a:r>
            <a:r>
              <a:rPr lang="en-GB" dirty="0">
                <a:solidFill>
                  <a:srgbClr val="FF0000"/>
                </a:solidFill>
              </a:rPr>
              <a:t>problem-solve</a:t>
            </a:r>
            <a:r>
              <a:rPr lang="en-GB" dirty="0"/>
              <a:t>, and </a:t>
            </a:r>
            <a:r>
              <a:rPr lang="en-GB" dirty="0">
                <a:solidFill>
                  <a:srgbClr val="FF0000"/>
                </a:solidFill>
              </a:rPr>
              <a:t>make decisions</a:t>
            </a:r>
            <a:r>
              <a:rPr lang="en-GB" dirty="0" smtClean="0"/>
              <a:t>.</a:t>
            </a:r>
          </a:p>
          <a:p>
            <a:r>
              <a:rPr lang="en-GB" dirty="0"/>
              <a:t>Analytical skills </a:t>
            </a:r>
            <a:r>
              <a:rPr lang="en-GB" dirty="0" smtClean="0"/>
              <a:t>are used in </a:t>
            </a:r>
            <a:r>
              <a:rPr lang="en-GB" dirty="0"/>
              <a:t>everyday life through detecting patterns, brainstorming, observation, interpreting data, integrating new information, </a:t>
            </a:r>
            <a:r>
              <a:rPr lang="en-GB" dirty="0" smtClean="0"/>
              <a:t>theorising</a:t>
            </a:r>
            <a:r>
              <a:rPr lang="en-GB" dirty="0"/>
              <a:t>, and making decisions based on multiple factors and options available.</a:t>
            </a:r>
          </a:p>
        </p:txBody>
      </p:sp>
      <p:sp>
        <p:nvSpPr>
          <p:cNvPr id="4" name="Content Placeholder 3"/>
          <p:cNvSpPr>
            <a:spLocks noGrp="1"/>
          </p:cNvSpPr>
          <p:nvPr>
            <p:ph sz="half" idx="2"/>
          </p:nvPr>
        </p:nvSpPr>
        <p:spPr/>
        <p:txBody>
          <a:bodyPr>
            <a:normAutofit fontScale="92500" lnSpcReduction="20000"/>
          </a:bodyPr>
          <a:lstStyle/>
          <a:p>
            <a:r>
              <a:rPr lang="en-GB" dirty="0"/>
              <a:t>Employers look for employees with the ability to </a:t>
            </a:r>
            <a:r>
              <a:rPr lang="en-GB" dirty="0">
                <a:solidFill>
                  <a:srgbClr val="FF0000"/>
                </a:solidFill>
              </a:rPr>
              <a:t>investigate</a:t>
            </a:r>
            <a:r>
              <a:rPr lang="en-GB" dirty="0"/>
              <a:t> a problem and find a solution in a </a:t>
            </a:r>
            <a:r>
              <a:rPr lang="en-GB" dirty="0">
                <a:solidFill>
                  <a:srgbClr val="FF0000"/>
                </a:solidFill>
              </a:rPr>
              <a:t>timely</a:t>
            </a:r>
            <a:r>
              <a:rPr lang="en-GB" dirty="0"/>
              <a:t>, </a:t>
            </a:r>
            <a:r>
              <a:rPr lang="en-GB" dirty="0">
                <a:solidFill>
                  <a:srgbClr val="FF0000"/>
                </a:solidFill>
              </a:rPr>
              <a:t>efficient</a:t>
            </a:r>
            <a:r>
              <a:rPr lang="en-GB" dirty="0"/>
              <a:t> manner</a:t>
            </a:r>
            <a:r>
              <a:rPr lang="en-GB" dirty="0" smtClean="0"/>
              <a:t>.</a:t>
            </a:r>
          </a:p>
          <a:p>
            <a:r>
              <a:rPr lang="en-GB" dirty="0"/>
              <a:t>Hiring managers desire a person who uses clear, </a:t>
            </a:r>
            <a:r>
              <a:rPr lang="en-GB" dirty="0">
                <a:solidFill>
                  <a:srgbClr val="FF0000"/>
                </a:solidFill>
              </a:rPr>
              <a:t>logical</a:t>
            </a:r>
            <a:r>
              <a:rPr lang="en-GB" dirty="0"/>
              <a:t> steps and </a:t>
            </a:r>
            <a:r>
              <a:rPr lang="en-GB" dirty="0">
                <a:solidFill>
                  <a:srgbClr val="FF0000"/>
                </a:solidFill>
              </a:rPr>
              <a:t>excellent</a:t>
            </a:r>
            <a:r>
              <a:rPr lang="en-GB" dirty="0"/>
              <a:t> judgment to understand an issue from all </a:t>
            </a:r>
            <a:r>
              <a:rPr lang="en-GB" dirty="0">
                <a:solidFill>
                  <a:srgbClr val="FF0000"/>
                </a:solidFill>
              </a:rPr>
              <a:t>angles</a:t>
            </a:r>
            <a:r>
              <a:rPr lang="en-GB" dirty="0"/>
              <a:t> before executing an </a:t>
            </a:r>
            <a:r>
              <a:rPr lang="en-GB" dirty="0">
                <a:solidFill>
                  <a:srgbClr val="FF0000"/>
                </a:solidFill>
              </a:rPr>
              <a:t>action</a:t>
            </a:r>
            <a:r>
              <a:rPr lang="en-GB" dirty="0"/>
              <a:t>. Solutions can be reached by clear-cut, methodical approaches or more creative </a:t>
            </a:r>
          </a:p>
        </p:txBody>
      </p:sp>
    </p:spTree>
    <p:extLst>
      <p:ext uri="{BB962C8B-B14F-4D97-AF65-F5344CB8AC3E}">
        <p14:creationId xmlns:p14="http://schemas.microsoft.com/office/powerpoint/2010/main" val="3446463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6045" y="836712"/>
            <a:ext cx="5937755" cy="1188720"/>
          </a:xfrm>
        </p:spPr>
        <p:txBody>
          <a:bodyPr>
            <a:normAutofit fontScale="90000"/>
          </a:bodyPr>
          <a:lstStyle/>
          <a:p>
            <a:r>
              <a:rPr lang="en-GB" dirty="0" smtClean="0"/>
              <a:t>Developing analytical skills</a:t>
            </a:r>
            <a:br>
              <a:rPr lang="en-GB" dirty="0" smtClean="0"/>
            </a:br>
            <a:endParaRPr lang="en-GB" dirty="0"/>
          </a:p>
        </p:txBody>
      </p:sp>
      <p:graphicFrame>
        <p:nvGraphicFramePr>
          <p:cNvPr id="4" name="Diagram 3"/>
          <p:cNvGraphicFramePr/>
          <p:nvPr>
            <p:extLst/>
          </p:nvPr>
        </p:nvGraphicFramePr>
        <p:xfrm>
          <a:off x="1606045" y="2157785"/>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1766610" y="6165304"/>
            <a:ext cx="5856312" cy="369332"/>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Gill Sans MT" panose="020B0502020104020203"/>
                <a:ea typeface="+mn-ea"/>
                <a:cs typeface="+mn-cs"/>
              </a:rPr>
              <a:t>https://www.businessphrases.net/analytical-skills/</a:t>
            </a:r>
          </a:p>
        </p:txBody>
      </p:sp>
    </p:spTree>
    <p:extLst>
      <p:ext uri="{BB962C8B-B14F-4D97-AF65-F5344CB8AC3E}">
        <p14:creationId xmlns:p14="http://schemas.microsoft.com/office/powerpoint/2010/main" val="20140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872" y="116632"/>
            <a:ext cx="8424936" cy="801325"/>
          </a:xfrm>
        </p:spPr>
        <p:txBody>
          <a:bodyPr/>
          <a:lstStyle/>
          <a:p>
            <a:r>
              <a:rPr lang="en-GB" sz="2000" dirty="0" smtClean="0"/>
              <a:t>How </a:t>
            </a:r>
            <a:r>
              <a:rPr lang="en-GB" sz="2000" dirty="0"/>
              <a:t>to improve my analytical skills?</a:t>
            </a:r>
          </a:p>
        </p:txBody>
      </p:sp>
      <p:sp>
        <p:nvSpPr>
          <p:cNvPr id="5" name="Subtitle 4"/>
          <p:cNvSpPr>
            <a:spLocks noGrp="1"/>
          </p:cNvSpPr>
          <p:nvPr>
            <p:ph type="subTitle" idx="1"/>
          </p:nvPr>
        </p:nvSpPr>
        <p:spPr>
          <a:xfrm>
            <a:off x="2699792" y="1772816"/>
            <a:ext cx="3960440" cy="2595486"/>
          </a:xfrm>
        </p:spPr>
        <p:txBody>
          <a:bodyPr>
            <a:normAutofit fontScale="92500" lnSpcReduction="10000"/>
          </a:bodyPr>
          <a:lstStyle/>
          <a:p>
            <a:r>
              <a:rPr lang="en-GB" dirty="0"/>
              <a:t>Learn to be more </a:t>
            </a:r>
            <a:r>
              <a:rPr lang="en-GB" dirty="0" smtClean="0">
                <a:solidFill>
                  <a:srgbClr val="00B050"/>
                </a:solidFill>
              </a:rPr>
              <a:t>observant</a:t>
            </a:r>
          </a:p>
          <a:p>
            <a:r>
              <a:rPr lang="en-GB" dirty="0"/>
              <a:t>Practice describing a process </a:t>
            </a:r>
            <a:r>
              <a:rPr lang="en-GB" dirty="0" smtClean="0">
                <a:solidFill>
                  <a:srgbClr val="00B050"/>
                </a:solidFill>
              </a:rPr>
              <a:t>step-by-step</a:t>
            </a:r>
          </a:p>
          <a:p>
            <a:r>
              <a:rPr lang="en-GB" dirty="0"/>
              <a:t>Try to find a </a:t>
            </a:r>
            <a:r>
              <a:rPr lang="en-GB" dirty="0">
                <a:solidFill>
                  <a:srgbClr val="00B050"/>
                </a:solidFill>
              </a:rPr>
              <a:t>relation</a:t>
            </a:r>
            <a:r>
              <a:rPr lang="en-GB" dirty="0"/>
              <a:t> between two completely different objects </a:t>
            </a:r>
            <a:endParaRPr lang="en-GB" dirty="0" smtClean="0"/>
          </a:p>
          <a:p>
            <a:r>
              <a:rPr lang="en-GB" dirty="0"/>
              <a:t>Play analytical </a:t>
            </a:r>
            <a:r>
              <a:rPr lang="en-GB" dirty="0" smtClean="0"/>
              <a:t>games</a:t>
            </a:r>
          </a:p>
          <a:p>
            <a:r>
              <a:rPr lang="en-GB" dirty="0"/>
              <a:t>Learn brain and </a:t>
            </a:r>
            <a:r>
              <a:rPr lang="en-GB" dirty="0">
                <a:solidFill>
                  <a:srgbClr val="00B050"/>
                </a:solidFill>
              </a:rPr>
              <a:t>memory</a:t>
            </a:r>
            <a:r>
              <a:rPr lang="en-GB" dirty="0"/>
              <a:t> training from courses, books, and other sources</a:t>
            </a:r>
          </a:p>
        </p:txBody>
      </p:sp>
    </p:spTree>
    <p:extLst>
      <p:ext uri="{BB962C8B-B14F-4D97-AF65-F5344CB8AC3E}">
        <p14:creationId xmlns:p14="http://schemas.microsoft.com/office/powerpoint/2010/main" val="25143885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332656"/>
            <a:ext cx="5937755" cy="1188720"/>
          </a:xfrm>
        </p:spPr>
        <p:txBody>
          <a:bodyPr/>
          <a:lstStyle/>
          <a:p>
            <a:r>
              <a:rPr lang="en-GB" dirty="0"/>
              <a:t>Resourcefulness</a:t>
            </a:r>
          </a:p>
        </p:txBody>
      </p:sp>
      <p:sp>
        <p:nvSpPr>
          <p:cNvPr id="3" name="Content Placeholder 2"/>
          <p:cNvSpPr>
            <a:spLocks noGrp="1"/>
          </p:cNvSpPr>
          <p:nvPr>
            <p:ph idx="1"/>
          </p:nvPr>
        </p:nvSpPr>
        <p:spPr>
          <a:xfrm>
            <a:off x="1749589" y="1628800"/>
            <a:ext cx="5937755" cy="3101983"/>
          </a:xfrm>
        </p:spPr>
        <p:txBody>
          <a:bodyPr>
            <a:normAutofit lnSpcReduction="10000"/>
          </a:bodyPr>
          <a:lstStyle/>
          <a:p>
            <a:r>
              <a:rPr lang="en-GB" dirty="0" smtClean="0"/>
              <a:t>The </a:t>
            </a:r>
            <a:r>
              <a:rPr lang="en-GB" dirty="0"/>
              <a:t>ability to find </a:t>
            </a:r>
            <a:r>
              <a:rPr lang="en-GB" dirty="0">
                <a:solidFill>
                  <a:srgbClr val="C00000"/>
                </a:solidFill>
              </a:rPr>
              <a:t>quick</a:t>
            </a:r>
            <a:r>
              <a:rPr lang="en-GB" dirty="0"/>
              <a:t> and clever ways to overcome </a:t>
            </a:r>
            <a:r>
              <a:rPr lang="en-GB" dirty="0" smtClean="0">
                <a:solidFill>
                  <a:srgbClr val="C00000"/>
                </a:solidFill>
              </a:rPr>
              <a:t>difficulties</a:t>
            </a:r>
          </a:p>
          <a:p>
            <a:r>
              <a:rPr lang="en-GB" dirty="0" smtClean="0"/>
              <a:t>Resourcefulness </a:t>
            </a:r>
            <a:r>
              <a:rPr lang="en-GB" dirty="0"/>
              <a:t>is about </a:t>
            </a:r>
            <a:r>
              <a:rPr lang="en-GB" dirty="0" smtClean="0">
                <a:solidFill>
                  <a:srgbClr val="C00000"/>
                </a:solidFill>
              </a:rPr>
              <a:t>optimising</a:t>
            </a:r>
            <a:r>
              <a:rPr lang="en-GB" dirty="0" smtClean="0"/>
              <a:t> </a:t>
            </a:r>
            <a:r>
              <a:rPr lang="en-GB" dirty="0"/>
              <a:t>what you have to work </a:t>
            </a:r>
            <a:r>
              <a:rPr lang="en-GB" dirty="0" smtClean="0"/>
              <a:t>with</a:t>
            </a:r>
          </a:p>
          <a:p>
            <a:r>
              <a:rPr lang="en-GB" dirty="0" smtClean="0"/>
              <a:t>It </a:t>
            </a:r>
            <a:r>
              <a:rPr lang="en-GB" dirty="0"/>
              <a:t>is not simply a matter of doing more with less </a:t>
            </a:r>
            <a:endParaRPr lang="en-GB" dirty="0" smtClean="0"/>
          </a:p>
          <a:p>
            <a:r>
              <a:rPr lang="en-GB" dirty="0" smtClean="0"/>
              <a:t>Resourcefulness mind-set drives </a:t>
            </a:r>
            <a:r>
              <a:rPr lang="en-GB" dirty="0"/>
              <a:t>to </a:t>
            </a:r>
            <a:r>
              <a:rPr lang="en-GB" dirty="0">
                <a:solidFill>
                  <a:srgbClr val="C00000"/>
                </a:solidFill>
              </a:rPr>
              <a:t>find a way</a:t>
            </a:r>
            <a:r>
              <a:rPr lang="en-GB" dirty="0"/>
              <a:t>. An attitude of resourcefulness inspires </a:t>
            </a:r>
            <a:r>
              <a:rPr lang="en-GB" dirty="0">
                <a:solidFill>
                  <a:srgbClr val="C00000"/>
                </a:solidFill>
              </a:rPr>
              <a:t>out-of-the-box </a:t>
            </a:r>
            <a:r>
              <a:rPr lang="en-GB" dirty="0"/>
              <a:t>thinking, </a:t>
            </a:r>
            <a:r>
              <a:rPr lang="en-GB" dirty="0" smtClean="0">
                <a:solidFill>
                  <a:srgbClr val="C00000"/>
                </a:solidFill>
              </a:rPr>
              <a:t>new </a:t>
            </a:r>
            <a:r>
              <a:rPr lang="en-GB" dirty="0">
                <a:solidFill>
                  <a:srgbClr val="C00000"/>
                </a:solidFill>
              </a:rPr>
              <a:t>ideas</a:t>
            </a:r>
            <a:r>
              <a:rPr lang="en-GB" dirty="0"/>
              <a:t>, and the ability to </a:t>
            </a:r>
            <a:r>
              <a:rPr lang="en-GB" dirty="0" smtClean="0"/>
              <a:t>visualise </a:t>
            </a:r>
            <a:r>
              <a:rPr lang="en-GB" dirty="0"/>
              <a:t>all the possible ways to achieve what you </a:t>
            </a:r>
            <a:r>
              <a:rPr lang="en-GB" dirty="0" smtClean="0"/>
              <a:t>goal</a:t>
            </a:r>
            <a:endParaRPr lang="en-GB" dirty="0"/>
          </a:p>
        </p:txBody>
      </p:sp>
    </p:spTree>
    <p:extLst>
      <p:ext uri="{BB962C8B-B14F-4D97-AF65-F5344CB8AC3E}">
        <p14:creationId xmlns:p14="http://schemas.microsoft.com/office/powerpoint/2010/main" val="3582638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23728" y="2132856"/>
            <a:ext cx="6940296" cy="1645920"/>
          </a:xfrm>
        </p:spPr>
        <p:txBody>
          <a:bodyPr>
            <a:normAutofit fontScale="90000"/>
          </a:bodyPr>
          <a:lstStyle/>
          <a:p>
            <a:pPr algn="ctr"/>
            <a:r>
              <a:rPr lang="en-GB" dirty="0" smtClean="0"/>
              <a:t>Communication skills?</a:t>
            </a:r>
            <a:endParaRPr lang="en-GB" dirty="0"/>
          </a:p>
        </p:txBody>
      </p:sp>
      <p:pic>
        <p:nvPicPr>
          <p:cNvPr id="2" name="Picture 1"/>
          <p:cNvPicPr>
            <a:picLocks noChangeAspect="1"/>
          </p:cNvPicPr>
          <p:nvPr/>
        </p:nvPicPr>
        <p:blipFill>
          <a:blip r:embed="rId2"/>
          <a:stretch>
            <a:fillRect/>
          </a:stretch>
        </p:blipFill>
        <p:spPr>
          <a:xfrm>
            <a:off x="3059832" y="3778776"/>
            <a:ext cx="5238750" cy="3000375"/>
          </a:xfrm>
          <a:prstGeom prst="rect">
            <a:avLst/>
          </a:prstGeom>
        </p:spPr>
      </p:pic>
    </p:spTree>
    <p:extLst>
      <p:ext uri="{BB962C8B-B14F-4D97-AF65-F5344CB8AC3E}">
        <p14:creationId xmlns:p14="http://schemas.microsoft.com/office/powerpoint/2010/main" val="34825985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267744" y="664338"/>
            <a:ext cx="6475795" cy="5621976"/>
          </a:xfrm>
          <a:prstGeom prst="rect">
            <a:avLst/>
          </a:prstGeom>
        </p:spPr>
      </p:pic>
      <p:sp>
        <p:nvSpPr>
          <p:cNvPr id="5" name="Rectangle 4"/>
          <p:cNvSpPr/>
          <p:nvPr/>
        </p:nvSpPr>
        <p:spPr>
          <a:xfrm>
            <a:off x="827584" y="6453336"/>
            <a:ext cx="7056784" cy="276999"/>
          </a:xfrm>
          <a:prstGeom prst="rect">
            <a:avLst/>
          </a:prstGeom>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Gill Sans MT" panose="020B0502020104020203"/>
                <a:ea typeface="+mn-ea"/>
                <a:cs typeface="+mn-cs"/>
              </a:rPr>
              <a:t>https://www.kent.ac.uk/careers/sk/communicating.htm</a:t>
            </a:r>
          </a:p>
        </p:txBody>
      </p:sp>
    </p:spTree>
    <p:extLst>
      <p:ext uri="{BB962C8B-B14F-4D97-AF65-F5344CB8AC3E}">
        <p14:creationId xmlns:p14="http://schemas.microsoft.com/office/powerpoint/2010/main" val="3703139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4CAEC-2F7A-4E88-8414-6B5886B6B333}"/>
              </a:ext>
            </a:extLst>
          </p:cNvPr>
          <p:cNvSpPr>
            <a:spLocks noGrp="1"/>
          </p:cNvSpPr>
          <p:nvPr>
            <p:ph type="title"/>
          </p:nvPr>
        </p:nvSpPr>
        <p:spPr>
          <a:xfrm>
            <a:off x="1619672" y="188640"/>
            <a:ext cx="5937755" cy="1188720"/>
          </a:xfrm>
        </p:spPr>
        <p:txBody>
          <a:bodyPr/>
          <a:lstStyle/>
          <a:p>
            <a:r>
              <a:rPr lang="en-GB" dirty="0"/>
              <a:t>Key Questions</a:t>
            </a:r>
          </a:p>
        </p:txBody>
      </p:sp>
      <p:sp>
        <p:nvSpPr>
          <p:cNvPr id="4" name="Content Placeholder 3">
            <a:extLst>
              <a:ext uri="{FF2B5EF4-FFF2-40B4-BE49-F238E27FC236}">
                <a16:creationId xmlns:a16="http://schemas.microsoft.com/office/drawing/2014/main" id="{2190C32D-D2C8-49F5-AD42-7DE507C1AE43}"/>
              </a:ext>
            </a:extLst>
          </p:cNvPr>
          <p:cNvSpPr>
            <a:spLocks noGrp="1"/>
          </p:cNvSpPr>
          <p:nvPr>
            <p:ph idx="1"/>
          </p:nvPr>
        </p:nvSpPr>
        <p:spPr>
          <a:xfrm>
            <a:off x="755576" y="1628800"/>
            <a:ext cx="7848600" cy="4188472"/>
          </a:xfrm>
        </p:spPr>
        <p:txBody>
          <a:bodyPr>
            <a:normAutofit fontScale="92500"/>
          </a:bodyPr>
          <a:lstStyle/>
          <a:p>
            <a:r>
              <a:rPr lang="en-US" sz="3200" dirty="0" smtClean="0"/>
              <a:t>How </a:t>
            </a:r>
            <a:r>
              <a:rPr lang="en-US" sz="3200" dirty="0"/>
              <a:t>good do </a:t>
            </a:r>
            <a:r>
              <a:rPr lang="en-US" sz="3200" u="sng" dirty="0"/>
              <a:t>you</a:t>
            </a:r>
            <a:r>
              <a:rPr lang="en-US" sz="3200" dirty="0"/>
              <a:t> think you are at </a:t>
            </a:r>
            <a:r>
              <a:rPr lang="en-US" sz="3200" dirty="0" smtClean="0"/>
              <a:t>these skills </a:t>
            </a:r>
            <a:r>
              <a:rPr lang="en-US" sz="3200" dirty="0"/>
              <a:t>?</a:t>
            </a:r>
          </a:p>
          <a:p>
            <a:r>
              <a:rPr lang="en-US" sz="3200" dirty="0"/>
              <a:t>What </a:t>
            </a:r>
            <a:r>
              <a:rPr lang="en-US" sz="3200" u="sng" dirty="0"/>
              <a:t>evidence</a:t>
            </a:r>
            <a:r>
              <a:rPr lang="en-US" sz="3200" dirty="0"/>
              <a:t> do you have?</a:t>
            </a:r>
          </a:p>
          <a:p>
            <a:r>
              <a:rPr lang="en-US" sz="3200" dirty="0"/>
              <a:t>Which skills are a priority for </a:t>
            </a:r>
            <a:r>
              <a:rPr lang="en-US" sz="3200" u="sng" dirty="0"/>
              <a:t>your</a:t>
            </a:r>
            <a:r>
              <a:rPr lang="en-US" sz="3200" dirty="0"/>
              <a:t> development? Why?</a:t>
            </a:r>
          </a:p>
          <a:p>
            <a:r>
              <a:rPr lang="en-US" sz="3200" dirty="0"/>
              <a:t>Are there any other skills </a:t>
            </a:r>
            <a:r>
              <a:rPr lang="en-US" sz="3200" u="sng" dirty="0"/>
              <a:t>you</a:t>
            </a:r>
            <a:r>
              <a:rPr lang="en-US" sz="3200" dirty="0"/>
              <a:t> need to develop</a:t>
            </a:r>
            <a:r>
              <a:rPr lang="en-US" sz="3200" dirty="0" smtClean="0"/>
              <a:t>?</a:t>
            </a:r>
          </a:p>
          <a:p>
            <a:r>
              <a:rPr lang="en-GB" sz="3200" dirty="0" smtClean="0"/>
              <a:t>How </a:t>
            </a:r>
            <a:r>
              <a:rPr lang="en-GB" sz="3200" dirty="0"/>
              <a:t>you are going to do this? </a:t>
            </a:r>
            <a:endParaRPr lang="en-US" sz="3200" dirty="0"/>
          </a:p>
        </p:txBody>
      </p:sp>
    </p:spTree>
    <p:extLst>
      <p:ext uri="{BB962C8B-B14F-4D97-AF65-F5344CB8AC3E}">
        <p14:creationId xmlns:p14="http://schemas.microsoft.com/office/powerpoint/2010/main" val="29568639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16D4D-90C8-44B6-966D-9E7E17F7788E}"/>
              </a:ext>
            </a:extLst>
          </p:cNvPr>
          <p:cNvSpPr>
            <a:spLocks noGrp="1"/>
          </p:cNvSpPr>
          <p:nvPr>
            <p:ph type="title"/>
          </p:nvPr>
        </p:nvSpPr>
        <p:spPr/>
        <p:txBody>
          <a:bodyPr/>
          <a:lstStyle/>
          <a:p>
            <a:pPr algn="ctr"/>
            <a:r>
              <a:rPr lang="en-GB" dirty="0"/>
              <a:t>The personal brand of ‘you’</a:t>
            </a:r>
          </a:p>
        </p:txBody>
      </p:sp>
      <p:pic>
        <p:nvPicPr>
          <p:cNvPr id="4" name="Online Media ^0 3">
            <a:hlinkClick r:id="" action="ppaction://media"/>
            <a:extLst>
              <a:ext uri="{FF2B5EF4-FFF2-40B4-BE49-F238E27FC236}">
                <a16:creationId xmlns:a16="http://schemas.microsoft.com/office/drawing/2014/main" id="{FDF7236F-67E8-42E4-AC1B-61CD05BD9860}"/>
              </a:ext>
            </a:extLst>
          </p:cNvPr>
          <p:cNvPicPr>
            <a:picLocks noGrp="1" noRot="1" noChangeAspect="1"/>
          </p:cNvPicPr>
          <p:nvPr>
            <p:ph idx="1"/>
            <a:videoFile r:link="rId1"/>
          </p:nvPr>
        </p:nvPicPr>
        <p:blipFill>
          <a:blip r:embed="rId4"/>
          <a:stretch>
            <a:fillRect/>
          </a:stretch>
        </p:blipFill>
        <p:spPr>
          <a:xfrm>
            <a:off x="1874838" y="2492375"/>
            <a:ext cx="5400675" cy="3038475"/>
          </a:xfrm>
          <a:prstGeom prst="rect">
            <a:avLst/>
          </a:prstGeom>
        </p:spPr>
      </p:pic>
      <p:sp>
        <p:nvSpPr>
          <p:cNvPr id="3" name="Rectangle 2"/>
          <p:cNvSpPr/>
          <p:nvPr/>
        </p:nvSpPr>
        <p:spPr>
          <a:xfrm>
            <a:off x="2162691" y="5853388"/>
            <a:ext cx="5112568" cy="369332"/>
          </a:xfrm>
          <a:prstGeom prst="rect">
            <a:avLst/>
          </a:prstGeom>
        </p:spPr>
        <p:txBody>
          <a:bodyPr wrap="square">
            <a:spAutoFit/>
          </a:bodyPr>
          <a:lstStyle/>
          <a:p>
            <a:r>
              <a:rPr lang="en-GB" dirty="0"/>
              <a:t>https://www.youtube.com/watch?v=rGbsb6aXbzc</a:t>
            </a:r>
          </a:p>
        </p:txBody>
      </p:sp>
    </p:spTree>
    <p:extLst>
      <p:ext uri="{BB962C8B-B14F-4D97-AF65-F5344CB8AC3E}">
        <p14:creationId xmlns:p14="http://schemas.microsoft.com/office/powerpoint/2010/main" val="19940169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create your Personnel Brand?</a:t>
            </a:r>
            <a:endParaRPr lang="en-GB" dirty="0"/>
          </a:p>
        </p:txBody>
      </p:sp>
      <p:sp>
        <p:nvSpPr>
          <p:cNvPr id="3" name="Content Placeholder 2"/>
          <p:cNvSpPr>
            <a:spLocks noGrp="1"/>
          </p:cNvSpPr>
          <p:nvPr>
            <p:ph idx="1"/>
          </p:nvPr>
        </p:nvSpPr>
        <p:spPr/>
        <p:txBody>
          <a:bodyPr/>
          <a:lstStyle/>
          <a:p>
            <a:r>
              <a:rPr lang="en-GB" dirty="0" smtClean="0"/>
              <a:t>Reputation</a:t>
            </a:r>
          </a:p>
          <a:p>
            <a:r>
              <a:rPr lang="en-GB" dirty="0" smtClean="0"/>
              <a:t>Networking</a:t>
            </a:r>
          </a:p>
          <a:p>
            <a:r>
              <a:rPr lang="en-GB" dirty="0" smtClean="0"/>
              <a:t>Raise profile</a:t>
            </a:r>
          </a:p>
          <a:p>
            <a:r>
              <a:rPr lang="en-GB" dirty="0" smtClean="0"/>
              <a:t>Authentic</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6016" y="2492896"/>
            <a:ext cx="3810000" cy="3810000"/>
          </a:xfrm>
          <a:prstGeom prst="rect">
            <a:avLst/>
          </a:prstGeom>
        </p:spPr>
      </p:pic>
    </p:spTree>
    <p:extLst>
      <p:ext uri="{BB962C8B-B14F-4D97-AF65-F5344CB8AC3E}">
        <p14:creationId xmlns:p14="http://schemas.microsoft.com/office/powerpoint/2010/main" val="20236017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rial Rounded MT Bold" charset="0"/>
                <a:ea typeface="Arial Rounded MT Bold" charset="0"/>
                <a:cs typeface="Arial Rounded MT Bold" charset="0"/>
              </a:rPr>
              <a:t>What is Networking</a:t>
            </a:r>
            <a:endParaRPr lang="en-GB" dirty="0">
              <a:latin typeface="Arial Rounded MT Bold" charset="0"/>
              <a:ea typeface="Arial Rounded MT Bold" charset="0"/>
              <a:cs typeface="Arial Rounded MT Bold" charset="0"/>
            </a:endParaRPr>
          </a:p>
        </p:txBody>
      </p:sp>
      <p:pic>
        <p:nvPicPr>
          <p:cNvPr id="4" name="Picture 7"/>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1926337" y="2286000"/>
            <a:ext cx="5658038" cy="359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4"/>
          <p:cNvSpPr>
            <a:spLocks noGrp="1"/>
          </p:cNvSpPr>
          <p:nvPr>
            <p:ph type="sldNum" sz="quarter" idx="12"/>
          </p:nvPr>
        </p:nvSpPr>
        <p:spPr/>
        <p:txBody>
          <a:bodyPr/>
          <a:lstStyle/>
          <a:p>
            <a:fld id="{AC82685A-BD3A-4230-8D85-804689F67293}" type="slidenum">
              <a:rPr lang="en-GB" smtClean="0"/>
              <a:pPr/>
              <a:t>20</a:t>
            </a:fld>
            <a:endParaRPr lang="en-GB"/>
          </a:p>
        </p:txBody>
      </p:sp>
    </p:spTree>
    <p:extLst>
      <p:ext uri="{BB962C8B-B14F-4D97-AF65-F5344CB8AC3E}">
        <p14:creationId xmlns:p14="http://schemas.microsoft.com/office/powerpoint/2010/main" val="19474632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15616" y="692696"/>
            <a:ext cx="7620000" cy="5076825"/>
          </a:xfrm>
          <a:prstGeom prst="rect">
            <a:avLst/>
          </a:prstGeom>
        </p:spPr>
      </p:pic>
    </p:spTree>
    <p:extLst>
      <p:ext uri="{BB962C8B-B14F-4D97-AF65-F5344CB8AC3E}">
        <p14:creationId xmlns:p14="http://schemas.microsoft.com/office/powerpoint/2010/main" val="25165223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Rounded MT Bold" charset="0"/>
                <a:ea typeface="Arial Rounded MT Bold" charset="0"/>
                <a:cs typeface="Arial Rounded MT Bold" charset="0"/>
              </a:rPr>
              <a:t>Networking</a:t>
            </a:r>
            <a:endParaRPr lang="en-GB" dirty="0">
              <a:latin typeface="Arial Rounded MT Bold" charset="0"/>
              <a:ea typeface="Arial Rounded MT Bold" charset="0"/>
              <a:cs typeface="Arial Rounded MT Bold" charset="0"/>
            </a:endParaRPr>
          </a:p>
        </p:txBody>
      </p:sp>
      <p:sp>
        <p:nvSpPr>
          <p:cNvPr id="3" name="Content Placeholder 2"/>
          <p:cNvSpPr>
            <a:spLocks noGrp="1"/>
          </p:cNvSpPr>
          <p:nvPr>
            <p:ph idx="1"/>
          </p:nvPr>
        </p:nvSpPr>
        <p:spPr/>
        <p:txBody>
          <a:bodyPr>
            <a:normAutofit fontScale="92500" lnSpcReduction="10000"/>
          </a:bodyPr>
          <a:lstStyle/>
          <a:p>
            <a:r>
              <a:rPr lang="en-GB" sz="4400" dirty="0">
                <a:latin typeface="Arial Rounded MT Bold" charset="0"/>
                <a:ea typeface="Arial Rounded MT Bold" charset="0"/>
                <a:cs typeface="Arial Rounded MT Bold" charset="0"/>
              </a:rPr>
              <a:t>Finish this sentence together</a:t>
            </a:r>
            <a:r>
              <a:rPr lang="en-GB" sz="4400" dirty="0" smtClean="0">
                <a:latin typeface="Arial Rounded MT Bold" charset="0"/>
                <a:ea typeface="Arial Rounded MT Bold" charset="0"/>
                <a:cs typeface="Arial Rounded MT Bold" charset="0"/>
              </a:rPr>
              <a:t>!!!!!</a:t>
            </a:r>
          </a:p>
          <a:p>
            <a:endParaRPr lang="en-GB" sz="4400" dirty="0">
              <a:latin typeface="Arial Rounded MT Bold" charset="0"/>
              <a:ea typeface="Arial Rounded MT Bold" charset="0"/>
              <a:cs typeface="Arial Rounded MT Bold" charset="0"/>
            </a:endParaRPr>
          </a:p>
          <a:p>
            <a:r>
              <a:rPr lang="en-GB" altLang="en-US" sz="4400" dirty="0" smtClean="0"/>
              <a:t>“It’s </a:t>
            </a:r>
            <a:r>
              <a:rPr lang="en-GB" altLang="en-US" sz="4400" dirty="0"/>
              <a:t>not what you know but  ………………!”</a:t>
            </a:r>
          </a:p>
          <a:p>
            <a:endParaRPr lang="en-GB" sz="4400" dirty="0">
              <a:latin typeface="Arial Rounded MT Bold" charset="0"/>
              <a:ea typeface="Arial Rounded MT Bold" charset="0"/>
              <a:cs typeface="Arial Rounded MT Bold" charset="0"/>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pPr/>
              <a:t>22</a:t>
            </a:fld>
            <a:endParaRPr lang="en-GB"/>
          </a:p>
        </p:txBody>
      </p:sp>
    </p:spTree>
    <p:extLst>
      <p:ext uri="{BB962C8B-B14F-4D97-AF65-F5344CB8AC3E}">
        <p14:creationId xmlns:p14="http://schemas.microsoft.com/office/powerpoint/2010/main" val="6866910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rial Rounded MT Bold" charset="0"/>
                <a:ea typeface="Arial Rounded MT Bold" charset="0"/>
                <a:cs typeface="Arial Rounded MT Bold" charset="0"/>
              </a:rPr>
              <a:t>Networks</a:t>
            </a:r>
            <a:endParaRPr lang="en-GB" dirty="0">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493204" y="1233289"/>
            <a:ext cx="8229600" cy="3917032"/>
          </a:xfrm>
        </p:spPr>
        <p:txBody>
          <a:bodyPr/>
          <a:lstStyle/>
          <a:p>
            <a:pPr algn="ctr"/>
            <a:r>
              <a:rPr lang="en-US" altLang="en-US" sz="4800" dirty="0">
                <a:solidFill>
                  <a:srgbClr val="000000"/>
                </a:solidFill>
                <a:cs typeface="Tahoma" panose="020B0604030504040204" pitchFamily="34" charset="0"/>
              </a:rPr>
              <a:t>A network is a unique group of interconnections and no two people will have identical networks</a:t>
            </a:r>
            <a:r>
              <a:rPr lang="en-GB" altLang="en-US" sz="4800" dirty="0">
                <a:solidFill>
                  <a:srgbClr val="000000"/>
                </a:solidFill>
                <a:cs typeface="Tahoma" panose="020B0604030504040204" pitchFamily="34" charset="0"/>
              </a:rPr>
              <a:t> </a:t>
            </a:r>
          </a:p>
          <a:p>
            <a:pPr algn="ctr"/>
            <a:r>
              <a:rPr lang="en-US" altLang="en-US" sz="1800" dirty="0" err="1">
                <a:solidFill>
                  <a:srgbClr val="000000"/>
                </a:solidFill>
                <a:cs typeface="Tahoma" panose="020B0604030504040204" pitchFamily="34" charset="0"/>
              </a:rPr>
              <a:t>Johannisson</a:t>
            </a:r>
            <a:r>
              <a:rPr lang="en-US" altLang="en-US" sz="1800" dirty="0">
                <a:solidFill>
                  <a:srgbClr val="000000"/>
                </a:solidFill>
                <a:cs typeface="Tahoma" panose="020B0604030504040204" pitchFamily="34" charset="0"/>
              </a:rPr>
              <a:t> (1986)</a:t>
            </a:r>
            <a:r>
              <a:rPr lang="en-GB" altLang="en-US" sz="1800" dirty="0">
                <a:solidFill>
                  <a:srgbClr val="000000"/>
                </a:solidFill>
                <a:cs typeface="Tahoma" panose="020B0604030504040204" pitchFamily="34" charset="0"/>
              </a:rPr>
              <a:t> </a:t>
            </a:r>
          </a:p>
          <a:p>
            <a:pPr algn="ctr"/>
            <a:endParaRPr lang="en-GB" dirty="0">
              <a:latin typeface="Arial Rounded MT Bold" charset="0"/>
              <a:ea typeface="Arial Rounded MT Bold" charset="0"/>
              <a:cs typeface="Arial Rounded MT Bold" charset="0"/>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pPr/>
              <a:t>23</a:t>
            </a:fld>
            <a:endParaRPr lang="en-GB"/>
          </a:p>
        </p:txBody>
      </p:sp>
      <p:pic>
        <p:nvPicPr>
          <p:cNvPr id="5" name="Picture 4"/>
          <p:cNvPicPr>
            <a:picLocks noChangeAspect="1"/>
          </p:cNvPicPr>
          <p:nvPr/>
        </p:nvPicPr>
        <p:blipFill>
          <a:blip r:embed="rId2"/>
          <a:stretch>
            <a:fillRect/>
          </a:stretch>
        </p:blipFill>
        <p:spPr>
          <a:xfrm>
            <a:off x="3419873" y="5008202"/>
            <a:ext cx="2604178" cy="1713274"/>
          </a:xfrm>
          <a:prstGeom prst="rect">
            <a:avLst/>
          </a:prstGeom>
        </p:spPr>
      </p:pic>
    </p:spTree>
    <p:extLst>
      <p:ext uri="{BB962C8B-B14F-4D97-AF65-F5344CB8AC3E}">
        <p14:creationId xmlns:p14="http://schemas.microsoft.com/office/powerpoint/2010/main" val="8095875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rial Rounded MT Bold" charset="0"/>
                <a:ea typeface="Arial Rounded MT Bold" charset="0"/>
                <a:cs typeface="Arial Rounded MT Bold" charset="0"/>
              </a:rPr>
              <a:t>Networking is about</a:t>
            </a:r>
            <a:r>
              <a:rPr lang="mr-IN" dirty="0" smtClean="0">
                <a:latin typeface="Arial Rounded MT Bold" charset="0"/>
                <a:ea typeface="Arial Rounded MT Bold" charset="0"/>
                <a:cs typeface="Arial Rounded MT Bold" charset="0"/>
              </a:rPr>
              <a:t>…</a:t>
            </a:r>
            <a:endParaRPr lang="en-GB" dirty="0">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755576" y="2129516"/>
            <a:ext cx="8229600" cy="3960440"/>
          </a:xfrm>
        </p:spPr>
        <p:txBody>
          <a:bodyPr>
            <a:normAutofit fontScale="62500" lnSpcReduction="20000"/>
          </a:bodyPr>
          <a:lstStyle/>
          <a:p>
            <a:pPr>
              <a:lnSpc>
                <a:spcPct val="150000"/>
              </a:lnSpc>
            </a:pPr>
            <a:r>
              <a:rPr lang="en-GB" altLang="en-US" sz="4400" dirty="0"/>
              <a:t>Personal relationships that foster trust &amp; </a:t>
            </a:r>
            <a:r>
              <a:rPr lang="en-GB" altLang="en-US" sz="4400" dirty="0" smtClean="0"/>
              <a:t>reliability </a:t>
            </a:r>
            <a:endParaRPr lang="en-GB" altLang="en-US" sz="4400" dirty="0"/>
          </a:p>
          <a:p>
            <a:pPr>
              <a:lnSpc>
                <a:spcPct val="150000"/>
              </a:lnSpc>
            </a:pPr>
            <a:r>
              <a:rPr lang="en-GB" altLang="en-US" sz="4400" dirty="0"/>
              <a:t>Effective and appropriate communication</a:t>
            </a:r>
          </a:p>
          <a:p>
            <a:pPr>
              <a:lnSpc>
                <a:spcPct val="150000"/>
              </a:lnSpc>
            </a:pPr>
            <a:r>
              <a:rPr lang="en-GB" altLang="en-US" sz="4400" dirty="0"/>
              <a:t>Resources and access to people of influence  </a:t>
            </a:r>
          </a:p>
          <a:p>
            <a:pPr>
              <a:lnSpc>
                <a:spcPct val="150000"/>
              </a:lnSpc>
            </a:pPr>
            <a:r>
              <a:rPr lang="en-GB" altLang="en-US" sz="4400" dirty="0"/>
              <a:t>Ideas </a:t>
            </a:r>
          </a:p>
          <a:p>
            <a:pPr>
              <a:lnSpc>
                <a:spcPct val="150000"/>
              </a:lnSpc>
            </a:pPr>
            <a:r>
              <a:rPr lang="en-GB" altLang="en-US" sz="4400" dirty="0"/>
              <a:t>Developing your knowledge</a:t>
            </a:r>
          </a:p>
          <a:p>
            <a:pPr algn="just"/>
            <a:endParaRPr lang="en-GB" dirty="0">
              <a:latin typeface="Arial Rounded MT Bold" charset="0"/>
              <a:ea typeface="Arial Rounded MT Bold" charset="0"/>
              <a:cs typeface="Arial Rounded MT Bold" charset="0"/>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pPr/>
              <a:t>24</a:t>
            </a:fld>
            <a:endParaRPr lang="en-GB"/>
          </a:p>
        </p:txBody>
      </p:sp>
    </p:spTree>
    <p:extLst>
      <p:ext uri="{BB962C8B-B14F-4D97-AF65-F5344CB8AC3E}">
        <p14:creationId xmlns:p14="http://schemas.microsoft.com/office/powerpoint/2010/main" val="3870733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latin typeface="Arial Rounded MT Bold" charset="0"/>
                <a:ea typeface="Arial Rounded MT Bold" charset="0"/>
                <a:cs typeface="Arial Rounded MT Bold" charset="0"/>
              </a:rPr>
              <a:t>Developing the skills to network</a:t>
            </a:r>
            <a:r>
              <a:rPr lang="en-GB" dirty="0">
                <a:latin typeface="Arial Rounded MT Bold" charset="0"/>
                <a:ea typeface="Arial Rounded MT Bold" charset="0"/>
                <a:cs typeface="Arial Rounded MT Bold" charset="0"/>
              </a:rPr>
              <a:t> </a:t>
            </a:r>
          </a:p>
        </p:txBody>
      </p:sp>
      <p:sp>
        <p:nvSpPr>
          <p:cNvPr id="3" name="Content Placeholder 2"/>
          <p:cNvSpPr>
            <a:spLocks noGrp="1"/>
          </p:cNvSpPr>
          <p:nvPr>
            <p:ph idx="1"/>
          </p:nvPr>
        </p:nvSpPr>
        <p:spPr>
          <a:xfrm>
            <a:off x="938758" y="1874517"/>
            <a:ext cx="7449666" cy="3960440"/>
          </a:xfrm>
        </p:spPr>
        <p:txBody>
          <a:bodyPr>
            <a:normAutofit/>
          </a:bodyPr>
          <a:lstStyle/>
          <a:p>
            <a:pPr>
              <a:lnSpc>
                <a:spcPct val="150000"/>
              </a:lnSpc>
            </a:pPr>
            <a:r>
              <a:rPr lang="en-US" altLang="en-US" dirty="0">
                <a:solidFill>
                  <a:srgbClr val="000000"/>
                </a:solidFill>
              </a:rPr>
              <a:t>Start small and local</a:t>
            </a:r>
          </a:p>
          <a:p>
            <a:pPr>
              <a:lnSpc>
                <a:spcPct val="150000"/>
              </a:lnSpc>
            </a:pPr>
            <a:r>
              <a:rPr lang="en-US" altLang="en-US" dirty="0">
                <a:solidFill>
                  <a:srgbClr val="000000"/>
                </a:solidFill>
              </a:rPr>
              <a:t>Build on existing contacts then radiate outwards</a:t>
            </a:r>
          </a:p>
          <a:p>
            <a:pPr>
              <a:lnSpc>
                <a:spcPct val="150000"/>
              </a:lnSpc>
            </a:pPr>
            <a:r>
              <a:rPr lang="en-US" altLang="en-US" dirty="0">
                <a:solidFill>
                  <a:srgbClr val="000000"/>
                </a:solidFill>
              </a:rPr>
              <a:t>Develop a strategy for your network</a:t>
            </a:r>
          </a:p>
          <a:p>
            <a:pPr>
              <a:lnSpc>
                <a:spcPct val="150000"/>
              </a:lnSpc>
            </a:pPr>
            <a:r>
              <a:rPr lang="en-US" altLang="en-US" dirty="0">
                <a:solidFill>
                  <a:srgbClr val="000000"/>
                </a:solidFill>
              </a:rPr>
              <a:t>Join professional bodies or associations for your industry and attend local meetings.</a:t>
            </a:r>
          </a:p>
          <a:p>
            <a:pPr>
              <a:lnSpc>
                <a:spcPct val="150000"/>
              </a:lnSpc>
            </a:pPr>
            <a:r>
              <a:rPr lang="en-US" altLang="en-US" dirty="0">
                <a:solidFill>
                  <a:srgbClr val="000000"/>
                </a:solidFill>
              </a:rPr>
              <a:t>Always be on the lookout for networking opportunities</a:t>
            </a:r>
          </a:p>
          <a:p>
            <a:pPr algn="just"/>
            <a:endParaRPr lang="en-GB" dirty="0">
              <a:latin typeface="Arial Rounded MT Bold" charset="0"/>
              <a:ea typeface="Arial Rounded MT Bold" charset="0"/>
              <a:cs typeface="Arial Rounded MT Bold" charset="0"/>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pPr/>
              <a:t>25</a:t>
            </a:fld>
            <a:endParaRPr lang="en-GB"/>
          </a:p>
        </p:txBody>
      </p:sp>
      <p:pic>
        <p:nvPicPr>
          <p:cNvPr id="5" name="Picture 4"/>
          <p:cNvPicPr>
            <a:picLocks noChangeAspect="1"/>
          </p:cNvPicPr>
          <p:nvPr/>
        </p:nvPicPr>
        <p:blipFill>
          <a:blip r:embed="rId3"/>
          <a:stretch>
            <a:fillRect/>
          </a:stretch>
        </p:blipFill>
        <p:spPr>
          <a:xfrm>
            <a:off x="3059832" y="5049444"/>
            <a:ext cx="2232248" cy="1672031"/>
          </a:xfrm>
          <a:prstGeom prst="rect">
            <a:avLst/>
          </a:prstGeom>
        </p:spPr>
      </p:pic>
    </p:spTree>
    <p:extLst>
      <p:ext uri="{BB962C8B-B14F-4D97-AF65-F5344CB8AC3E}">
        <p14:creationId xmlns:p14="http://schemas.microsoft.com/office/powerpoint/2010/main" val="4393986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latin typeface="Arial Rounded MT Bold" charset="0"/>
                <a:ea typeface="Arial Rounded MT Bold" charset="0"/>
                <a:cs typeface="Arial Rounded MT Bold" charset="0"/>
              </a:rPr>
              <a:t>Areas to develop your </a:t>
            </a:r>
            <a:r>
              <a:rPr lang="en-US" sz="4000" dirty="0">
                <a:latin typeface="Arial Rounded MT Bold" charset="0"/>
                <a:ea typeface="Arial Rounded MT Bold" charset="0"/>
                <a:cs typeface="Arial Rounded MT Bold" charset="0"/>
              </a:rPr>
              <a:t>networking</a:t>
            </a:r>
            <a:r>
              <a:rPr lang="en-US" dirty="0">
                <a:latin typeface="Arial Rounded MT Bold" charset="0"/>
                <a:ea typeface="Arial Rounded MT Bold" charset="0"/>
                <a:cs typeface="Arial Rounded MT Bold" charset="0"/>
              </a:rPr>
              <a:t> skills</a:t>
            </a:r>
            <a:endParaRPr lang="en-GB" dirty="0">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683568" y="2589471"/>
            <a:ext cx="8229600" cy="3960440"/>
          </a:xfrm>
        </p:spPr>
        <p:txBody>
          <a:bodyPr>
            <a:normAutofit/>
          </a:bodyPr>
          <a:lstStyle/>
          <a:p>
            <a:pPr marL="457200" indent="-457200">
              <a:buClr>
                <a:schemeClr val="accent1"/>
              </a:buClr>
              <a:buFont typeface="Wingdings" pitchFamily="2" charset="2"/>
              <a:buChar char="§"/>
              <a:tabLst>
                <a:tab pos="457200" algn="l"/>
              </a:tabLst>
              <a:defRPr/>
            </a:pPr>
            <a:r>
              <a:rPr lang="en-US" dirty="0">
                <a:solidFill>
                  <a:srgbClr val="000000"/>
                </a:solidFill>
                <a:cs typeface="Times New Roman" charset="0"/>
              </a:rPr>
              <a:t>Display diplomacy, discretion and </a:t>
            </a:r>
            <a:r>
              <a:rPr lang="en-US" dirty="0" smtClean="0">
                <a:solidFill>
                  <a:srgbClr val="000000"/>
                </a:solidFill>
                <a:cs typeface="Times New Roman" charset="0"/>
              </a:rPr>
              <a:t>interchange</a:t>
            </a:r>
            <a:endParaRPr lang="en-US" dirty="0">
              <a:solidFill>
                <a:srgbClr val="000000"/>
              </a:solidFill>
              <a:cs typeface="Times New Roman" charset="0"/>
            </a:endParaRPr>
          </a:p>
          <a:p>
            <a:pPr marL="457200" indent="-457200">
              <a:buClr>
                <a:schemeClr val="accent1"/>
              </a:buClr>
              <a:buFont typeface="Wingdings" pitchFamily="2" charset="2"/>
              <a:buChar char="§"/>
              <a:tabLst>
                <a:tab pos="457200" algn="l"/>
              </a:tabLst>
              <a:defRPr/>
            </a:pPr>
            <a:endParaRPr lang="en-US" dirty="0">
              <a:solidFill>
                <a:srgbClr val="000000"/>
              </a:solidFill>
              <a:cs typeface="Times New Roman" charset="0"/>
            </a:endParaRPr>
          </a:p>
          <a:p>
            <a:pPr marL="457200" indent="-457200">
              <a:buClr>
                <a:schemeClr val="accent1"/>
              </a:buClr>
              <a:buFont typeface="Wingdings" pitchFamily="2" charset="2"/>
              <a:buChar char="§"/>
              <a:tabLst>
                <a:tab pos="457200" algn="l"/>
              </a:tabLst>
              <a:defRPr/>
            </a:pPr>
            <a:r>
              <a:rPr lang="en-US" dirty="0" smtClean="0">
                <a:solidFill>
                  <a:srgbClr val="000000"/>
                </a:solidFill>
                <a:cs typeface="Times New Roman" charset="0"/>
              </a:rPr>
              <a:t>Handle </a:t>
            </a:r>
            <a:r>
              <a:rPr lang="en-US" dirty="0">
                <a:solidFill>
                  <a:srgbClr val="000000"/>
                </a:solidFill>
                <a:cs typeface="Times New Roman" charset="0"/>
              </a:rPr>
              <a:t>conflict</a:t>
            </a:r>
          </a:p>
          <a:p>
            <a:pPr marL="457200" indent="-457200">
              <a:buClr>
                <a:schemeClr val="accent1"/>
              </a:buClr>
              <a:buFont typeface="Wingdings" pitchFamily="2" charset="2"/>
              <a:buChar char="§"/>
              <a:tabLst>
                <a:tab pos="457200" algn="l"/>
              </a:tabLst>
              <a:defRPr/>
            </a:pPr>
            <a:endParaRPr lang="en-US" dirty="0">
              <a:solidFill>
                <a:srgbClr val="000000"/>
              </a:solidFill>
              <a:cs typeface="Times New Roman" charset="0"/>
            </a:endParaRPr>
          </a:p>
          <a:p>
            <a:pPr marL="457200" indent="-457200">
              <a:buClr>
                <a:schemeClr val="accent1"/>
              </a:buClr>
              <a:buFont typeface="Wingdings" pitchFamily="2" charset="2"/>
              <a:buChar char="§"/>
              <a:tabLst>
                <a:tab pos="457200" algn="l"/>
              </a:tabLst>
              <a:defRPr/>
            </a:pPr>
            <a:r>
              <a:rPr lang="en-US" dirty="0" smtClean="0">
                <a:solidFill>
                  <a:srgbClr val="000000"/>
                </a:solidFill>
                <a:cs typeface="Times New Roman" charset="0"/>
              </a:rPr>
              <a:t>Evaluate </a:t>
            </a:r>
            <a:r>
              <a:rPr lang="en-US" dirty="0">
                <a:solidFill>
                  <a:srgbClr val="000000"/>
                </a:solidFill>
                <a:cs typeface="Times New Roman" charset="0"/>
              </a:rPr>
              <a:t>accuracy of information</a:t>
            </a:r>
          </a:p>
          <a:p>
            <a:pPr marL="457200" indent="-457200">
              <a:buClr>
                <a:schemeClr val="accent1"/>
              </a:buClr>
              <a:buFont typeface="Wingdings" pitchFamily="2" charset="2"/>
              <a:buChar char="§"/>
              <a:tabLst>
                <a:tab pos="457200" algn="l"/>
              </a:tabLst>
              <a:defRPr/>
            </a:pPr>
            <a:endParaRPr lang="en-US" dirty="0">
              <a:solidFill>
                <a:srgbClr val="000000"/>
              </a:solidFill>
              <a:cs typeface="Times New Roman" charset="0"/>
            </a:endParaRPr>
          </a:p>
          <a:p>
            <a:pPr marL="457200" indent="-457200">
              <a:buClr>
                <a:schemeClr val="accent1"/>
              </a:buClr>
              <a:buFont typeface="Wingdings" pitchFamily="2" charset="2"/>
              <a:buChar char="§"/>
              <a:tabLst>
                <a:tab pos="457200" algn="l"/>
              </a:tabLst>
              <a:defRPr/>
            </a:pPr>
            <a:r>
              <a:rPr lang="en-US" dirty="0" smtClean="0">
                <a:solidFill>
                  <a:srgbClr val="000000"/>
                </a:solidFill>
                <a:cs typeface="Times New Roman" charset="0"/>
              </a:rPr>
              <a:t>Identify </a:t>
            </a:r>
            <a:r>
              <a:rPr lang="en-US" dirty="0">
                <a:solidFill>
                  <a:srgbClr val="000000"/>
                </a:solidFill>
                <a:cs typeface="Times New Roman" charset="0"/>
              </a:rPr>
              <a:t>the gatekeepers (those who can 	open doors of use to you).</a:t>
            </a:r>
            <a:r>
              <a:rPr lang="en-GB" dirty="0">
                <a:solidFill>
                  <a:prstClr val="black"/>
                </a:solidFill>
                <a:cs typeface="Times New Roman" charset="0"/>
              </a:rPr>
              <a:t> </a:t>
            </a:r>
          </a:p>
          <a:p>
            <a:pPr indent="-228600">
              <a:tabLst>
                <a:tab pos="457200" algn="l"/>
              </a:tabLst>
              <a:defRPr/>
            </a:pPr>
            <a:endParaRPr lang="en-GB" sz="2800" dirty="0">
              <a:solidFill>
                <a:prstClr val="black"/>
              </a:solidFill>
              <a:latin typeface="Times New Roman" charset="0"/>
              <a:cs typeface="Times New Roman" charset="0"/>
            </a:endParaRPr>
          </a:p>
          <a:p>
            <a:pPr algn="just"/>
            <a:endParaRPr lang="en-GB" dirty="0">
              <a:latin typeface="Arial Rounded MT Bold" charset="0"/>
              <a:ea typeface="Arial Rounded MT Bold" charset="0"/>
              <a:cs typeface="Arial Rounded MT Bold" charset="0"/>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pPr/>
              <a:t>26</a:t>
            </a:fld>
            <a:endParaRPr lang="en-GB"/>
          </a:p>
        </p:txBody>
      </p:sp>
    </p:spTree>
    <p:extLst>
      <p:ext uri="{BB962C8B-B14F-4D97-AF65-F5344CB8AC3E}">
        <p14:creationId xmlns:p14="http://schemas.microsoft.com/office/powerpoint/2010/main" val="16153598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Rounded MT Bold" charset="0"/>
                <a:ea typeface="Arial Rounded MT Bold" charset="0"/>
                <a:cs typeface="Arial Rounded MT Bold" charset="0"/>
              </a:rPr>
              <a:t>The 3 stages of conversation</a:t>
            </a:r>
          </a:p>
        </p:txBody>
      </p:sp>
      <p:sp>
        <p:nvSpPr>
          <p:cNvPr id="4" name="Slide Number Placeholder 3"/>
          <p:cNvSpPr>
            <a:spLocks noGrp="1"/>
          </p:cNvSpPr>
          <p:nvPr>
            <p:ph type="sldNum" sz="quarter" idx="12"/>
          </p:nvPr>
        </p:nvSpPr>
        <p:spPr/>
        <p:txBody>
          <a:bodyPr/>
          <a:lstStyle/>
          <a:p>
            <a:fld id="{AC82685A-BD3A-4230-8D85-804689F67293}" type="slidenum">
              <a:rPr lang="en-GB" smtClean="0"/>
              <a:pPr/>
              <a:t>27</a:t>
            </a:fld>
            <a:endParaRPr lang="en-GB"/>
          </a:p>
        </p:txBody>
      </p:sp>
      <p:graphicFrame>
        <p:nvGraphicFramePr>
          <p:cNvPr id="5" name="Diagram 4"/>
          <p:cNvGraphicFramePr/>
          <p:nvPr>
            <p:extLst>
              <p:ext uri="{D42A27DB-BD31-4B8C-83A1-F6EECF244321}">
                <p14:modId xmlns:p14="http://schemas.microsoft.com/office/powerpoint/2010/main" val="1663623121"/>
              </p:ext>
            </p:extLst>
          </p:nvPr>
        </p:nvGraphicFramePr>
        <p:xfrm>
          <a:off x="1524000" y="1397000"/>
          <a:ext cx="6432376" cy="4120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96047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Rounded MT Bold" charset="0"/>
                <a:ea typeface="Arial Rounded MT Bold" charset="0"/>
                <a:cs typeface="Arial Rounded MT Bold" charset="0"/>
              </a:rPr>
              <a:t>Keys to success</a:t>
            </a:r>
          </a:p>
        </p:txBody>
      </p:sp>
      <p:sp>
        <p:nvSpPr>
          <p:cNvPr id="3" name="Content Placeholder 2"/>
          <p:cNvSpPr>
            <a:spLocks noGrp="1"/>
          </p:cNvSpPr>
          <p:nvPr>
            <p:ph idx="1"/>
          </p:nvPr>
        </p:nvSpPr>
        <p:spPr>
          <a:xfrm>
            <a:off x="457200" y="1417638"/>
            <a:ext cx="8229600" cy="4243610"/>
          </a:xfrm>
        </p:spPr>
        <p:txBody>
          <a:bodyPr>
            <a:normAutofit/>
          </a:bodyPr>
          <a:lstStyle/>
          <a:p>
            <a:r>
              <a:rPr lang="en-GB" altLang="en-US" dirty="0"/>
              <a:t>A memorable introduction</a:t>
            </a:r>
          </a:p>
          <a:p>
            <a:r>
              <a:rPr lang="en-GB" altLang="en-US" dirty="0"/>
              <a:t>Circulate and engage with people</a:t>
            </a:r>
          </a:p>
          <a:p>
            <a:r>
              <a:rPr lang="en-GB" altLang="en-US" dirty="0"/>
              <a:t>Open body language</a:t>
            </a:r>
          </a:p>
          <a:p>
            <a:r>
              <a:rPr lang="en-GB" altLang="en-US" dirty="0"/>
              <a:t>Listen actively</a:t>
            </a:r>
          </a:p>
          <a:p>
            <a:r>
              <a:rPr lang="en-GB" altLang="en-US" dirty="0"/>
              <a:t>Allow no more than 10 minutes with each person</a:t>
            </a:r>
          </a:p>
          <a:p>
            <a:r>
              <a:rPr lang="en-GB" altLang="en-US" dirty="0"/>
              <a:t>Phase out gracefully - never break contact impolitely </a:t>
            </a:r>
          </a:p>
          <a:p>
            <a:r>
              <a:rPr lang="en-GB" altLang="en-US" dirty="0"/>
              <a:t>If the meeting was </a:t>
            </a:r>
            <a:r>
              <a:rPr lang="en-GB" altLang="en-US" dirty="0" smtClean="0"/>
              <a:t>congenial, </a:t>
            </a:r>
            <a:r>
              <a:rPr lang="en-GB" altLang="en-US" dirty="0"/>
              <a:t>offer your business card and ask for theirs</a:t>
            </a:r>
          </a:p>
          <a:p>
            <a:r>
              <a:rPr lang="en-GB" altLang="en-US" dirty="0"/>
              <a:t>Follow up within a week if </a:t>
            </a:r>
            <a:r>
              <a:rPr lang="en-GB" altLang="en-US" dirty="0" smtClean="0"/>
              <a:t>appropriate</a:t>
            </a:r>
            <a:endParaRPr lang="en-GB" altLang="en-US" dirty="0"/>
          </a:p>
          <a:p>
            <a:pPr indent="-228600">
              <a:tabLst>
                <a:tab pos="457200" algn="l"/>
              </a:tabLst>
              <a:defRPr/>
            </a:pPr>
            <a:endParaRPr lang="en-GB" sz="2800" dirty="0">
              <a:solidFill>
                <a:prstClr val="black"/>
              </a:solidFill>
              <a:latin typeface="Times New Roman" charset="0"/>
              <a:cs typeface="Times New Roman" charset="0"/>
            </a:endParaRPr>
          </a:p>
          <a:p>
            <a:pPr algn="just"/>
            <a:endParaRPr lang="en-GB" dirty="0">
              <a:latin typeface="Arial Rounded MT Bold" charset="0"/>
              <a:ea typeface="Arial Rounded MT Bold" charset="0"/>
              <a:cs typeface="Arial Rounded MT Bold" charset="0"/>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pPr/>
              <a:t>28</a:t>
            </a:fld>
            <a:endParaRPr lang="en-GB"/>
          </a:p>
        </p:txBody>
      </p:sp>
    </p:spTree>
    <p:extLst>
      <p:ext uri="{BB962C8B-B14F-4D97-AF65-F5344CB8AC3E}">
        <p14:creationId xmlns:p14="http://schemas.microsoft.com/office/powerpoint/2010/main" val="7608786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 skills </a:t>
            </a:r>
            <a:endParaRPr lang="en-GB" dirty="0"/>
          </a:p>
        </p:txBody>
      </p:sp>
      <p:sp>
        <p:nvSpPr>
          <p:cNvPr id="3" name="Content Placeholder 2"/>
          <p:cNvSpPr>
            <a:spLocks noGrp="1"/>
          </p:cNvSpPr>
          <p:nvPr>
            <p:ph idx="1"/>
          </p:nvPr>
        </p:nvSpPr>
        <p:spPr>
          <a:xfrm>
            <a:off x="938758" y="1484784"/>
            <a:ext cx="7633742" cy="4394809"/>
          </a:xfrm>
        </p:spPr>
        <p:txBody>
          <a:bodyPr>
            <a:normAutofit fontScale="92500" lnSpcReduction="20000"/>
          </a:bodyPr>
          <a:lstStyle/>
          <a:p>
            <a:pPr marL="0" indent="0">
              <a:buNone/>
            </a:pPr>
            <a:r>
              <a:rPr lang="en-GB" dirty="0"/>
              <a:t>In teams of </a:t>
            </a:r>
            <a:r>
              <a:rPr lang="en-GB" dirty="0" smtClean="0"/>
              <a:t>3/ 4 </a:t>
            </a:r>
            <a:r>
              <a:rPr lang="en-GB" dirty="0"/>
              <a:t>people you are to undertake the following tasks: </a:t>
            </a:r>
          </a:p>
          <a:p>
            <a:pPr marL="0" indent="0">
              <a:buNone/>
            </a:pPr>
            <a:r>
              <a:rPr lang="en-GB" dirty="0"/>
              <a:t>1: </a:t>
            </a:r>
            <a:r>
              <a:rPr lang="en-GB" dirty="0" smtClean="0"/>
              <a:t>Prepare </a:t>
            </a:r>
            <a:r>
              <a:rPr lang="en-GB" dirty="0"/>
              <a:t>and present in your teams a brief presentation of no longer than 10 </a:t>
            </a:r>
            <a:r>
              <a:rPr lang="en-GB" dirty="0" err="1"/>
              <a:t>mins</a:t>
            </a:r>
            <a:r>
              <a:rPr lang="en-GB" dirty="0"/>
              <a:t>. Each team member must complete a preparation and presentation section of the activity. </a:t>
            </a:r>
          </a:p>
          <a:p>
            <a:pPr marL="0" indent="0">
              <a:buNone/>
            </a:pPr>
            <a:r>
              <a:rPr lang="en-GB" dirty="0"/>
              <a:t>2: </a:t>
            </a:r>
            <a:r>
              <a:rPr lang="en-GB" dirty="0" smtClean="0"/>
              <a:t>The </a:t>
            </a:r>
            <a:r>
              <a:rPr lang="en-GB" dirty="0"/>
              <a:t>presentation is to be prepared using flip chart paper and should answer the following questions: </a:t>
            </a:r>
          </a:p>
          <a:p>
            <a:endParaRPr lang="en-GB" dirty="0"/>
          </a:p>
          <a:p>
            <a:pPr marL="0" indent="0">
              <a:buNone/>
            </a:pPr>
            <a:r>
              <a:rPr lang="en-GB" dirty="0">
                <a:solidFill>
                  <a:srgbClr val="C00000"/>
                </a:solidFill>
              </a:rPr>
              <a:t>A: </a:t>
            </a:r>
            <a:r>
              <a:rPr lang="en-GB" dirty="0" smtClean="0">
                <a:solidFill>
                  <a:srgbClr val="C00000"/>
                </a:solidFill>
              </a:rPr>
              <a:t>What </a:t>
            </a:r>
            <a:r>
              <a:rPr lang="en-GB" dirty="0">
                <a:solidFill>
                  <a:srgbClr val="C00000"/>
                </a:solidFill>
              </a:rPr>
              <a:t>have been the benefits to you of joining the Skills for the Workplace course? </a:t>
            </a:r>
          </a:p>
          <a:p>
            <a:pPr marL="0" indent="0">
              <a:buNone/>
            </a:pPr>
            <a:r>
              <a:rPr lang="en-GB" dirty="0" smtClean="0">
                <a:solidFill>
                  <a:srgbClr val="0070C0"/>
                </a:solidFill>
              </a:rPr>
              <a:t>B</a:t>
            </a:r>
            <a:r>
              <a:rPr lang="en-GB" dirty="0">
                <a:solidFill>
                  <a:srgbClr val="0070C0"/>
                </a:solidFill>
              </a:rPr>
              <a:t>: </a:t>
            </a:r>
            <a:r>
              <a:rPr lang="en-GB" dirty="0" smtClean="0">
                <a:solidFill>
                  <a:srgbClr val="0070C0"/>
                </a:solidFill>
              </a:rPr>
              <a:t>Describe </a:t>
            </a:r>
            <a:r>
              <a:rPr lang="en-GB" dirty="0">
                <a:solidFill>
                  <a:srgbClr val="0070C0"/>
                </a:solidFill>
              </a:rPr>
              <a:t>one skill area </a:t>
            </a:r>
            <a:r>
              <a:rPr lang="en-GB" dirty="0" smtClean="0">
                <a:solidFill>
                  <a:srgbClr val="0070C0"/>
                </a:solidFill>
              </a:rPr>
              <a:t>you have developed </a:t>
            </a:r>
            <a:r>
              <a:rPr lang="en-GB" dirty="0">
                <a:solidFill>
                  <a:srgbClr val="0070C0"/>
                </a:solidFill>
              </a:rPr>
              <a:t>to ensure you </a:t>
            </a:r>
            <a:r>
              <a:rPr lang="en-GB" dirty="0" smtClean="0">
                <a:solidFill>
                  <a:srgbClr val="0070C0"/>
                </a:solidFill>
              </a:rPr>
              <a:t>have </a:t>
            </a:r>
            <a:r>
              <a:rPr lang="en-GB" dirty="0">
                <a:solidFill>
                  <a:srgbClr val="0070C0"/>
                </a:solidFill>
              </a:rPr>
              <a:t>employability choices or can gain employment </a:t>
            </a:r>
            <a:r>
              <a:rPr lang="en-GB" dirty="0" smtClean="0">
                <a:solidFill>
                  <a:srgbClr val="0070C0"/>
                </a:solidFill>
              </a:rPr>
              <a:t>opportunities </a:t>
            </a:r>
            <a:r>
              <a:rPr lang="en-GB" dirty="0">
                <a:solidFill>
                  <a:srgbClr val="0070C0"/>
                </a:solidFill>
              </a:rPr>
              <a:t>. </a:t>
            </a:r>
          </a:p>
          <a:p>
            <a:pPr marL="0" indent="0">
              <a:buNone/>
            </a:pPr>
            <a:r>
              <a:rPr lang="en-GB" dirty="0" smtClean="0">
                <a:solidFill>
                  <a:srgbClr val="7030A0"/>
                </a:solidFill>
              </a:rPr>
              <a:t>C: What are the key employability skill required to gain employment</a:t>
            </a:r>
          </a:p>
          <a:p>
            <a:pPr marL="0" indent="0">
              <a:buNone/>
            </a:pPr>
            <a:r>
              <a:rPr lang="en-GB" dirty="0" smtClean="0">
                <a:solidFill>
                  <a:srgbClr val="00B050"/>
                </a:solidFill>
              </a:rPr>
              <a:t>D: List benefits of gaining employability skills from an employers perspective and an employee’s perspective.</a:t>
            </a:r>
            <a:endParaRPr lang="en-GB" dirty="0">
              <a:solidFill>
                <a:srgbClr val="00B050"/>
              </a:solidFill>
            </a:endParaRPr>
          </a:p>
        </p:txBody>
      </p:sp>
    </p:spTree>
    <p:extLst>
      <p:ext uri="{BB962C8B-B14F-4D97-AF65-F5344CB8AC3E}">
        <p14:creationId xmlns:p14="http://schemas.microsoft.com/office/powerpoint/2010/main" val="10960179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Homework</a:t>
            </a:r>
            <a:endParaRPr lang="en-GB" dirty="0"/>
          </a:p>
        </p:txBody>
      </p:sp>
      <p:sp>
        <p:nvSpPr>
          <p:cNvPr id="3" name="Content Placeholder 2"/>
          <p:cNvSpPr>
            <a:spLocks noGrp="1"/>
          </p:cNvSpPr>
          <p:nvPr>
            <p:ph idx="1"/>
          </p:nvPr>
        </p:nvSpPr>
        <p:spPr/>
        <p:txBody>
          <a:bodyPr/>
          <a:lstStyle/>
          <a:p>
            <a:r>
              <a:rPr lang="en-GB" dirty="0" smtClean="0"/>
              <a:t>Read Case study prior to attending the lecture next week</a:t>
            </a:r>
            <a:endParaRPr lang="en-GB" dirty="0"/>
          </a:p>
        </p:txBody>
      </p:sp>
      <p:pic>
        <p:nvPicPr>
          <p:cNvPr id="4" name="Picture 3"/>
          <p:cNvPicPr>
            <a:picLocks noChangeAspect="1"/>
          </p:cNvPicPr>
          <p:nvPr/>
        </p:nvPicPr>
        <p:blipFill>
          <a:blip r:embed="rId2"/>
          <a:stretch>
            <a:fillRect/>
          </a:stretch>
        </p:blipFill>
        <p:spPr>
          <a:xfrm>
            <a:off x="1331640" y="2852936"/>
            <a:ext cx="5067812" cy="3800859"/>
          </a:xfrm>
          <a:prstGeom prst="rect">
            <a:avLst/>
          </a:prstGeom>
        </p:spPr>
      </p:pic>
    </p:spTree>
    <p:extLst>
      <p:ext uri="{BB962C8B-B14F-4D97-AF65-F5344CB8AC3E}">
        <p14:creationId xmlns:p14="http://schemas.microsoft.com/office/powerpoint/2010/main" val="1781026544"/>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7EA5E4A-958E-47CA-B535-14AF7EE7AC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f66716c4-314f-46c1-b01e-5a44c61897d8"/>
    <ds:schemaRef ds:uri="http://www.w3.org/XML/1998/namespace"/>
    <ds:schemaRef ds:uri="http://schemas.openxmlformats.org/package/2006/metadata/core-properties"/>
    <ds:schemaRef ds:uri="http://purl.org/dc/elements/1.1/"/>
    <ds:schemaRef ds:uri="http://schemas.microsoft.com/office/infopath/2007/PartnerControls"/>
    <ds:schemaRef ds:uri="http://purl.org/dc/dcmitype/"/>
    <ds:schemaRef ds:uri="a908d394-d138-480e-87a3-ff44c37f991a"/>
    <ds:schemaRef ds:uri="http://schemas.microsoft.com/office/2006/documentManagement/types"/>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209</TotalTime>
  <Words>4966</Words>
  <Application>Microsoft Office PowerPoint</Application>
  <PresentationFormat>On-screen Show (4:3)</PresentationFormat>
  <Paragraphs>405</Paragraphs>
  <Slides>30</Slides>
  <Notes>17</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30</vt:i4>
      </vt:variant>
    </vt:vector>
  </HeadingPairs>
  <TitlesOfParts>
    <vt:vector size="40" baseType="lpstr">
      <vt:lpstr>ＭＳ Ｐゴシック</vt:lpstr>
      <vt:lpstr>Arial</vt:lpstr>
      <vt:lpstr>Arial Rounded MT Bold</vt:lpstr>
      <vt:lpstr>Calibri</vt:lpstr>
      <vt:lpstr>Gill Sans MT</vt:lpstr>
      <vt:lpstr>Impact</vt:lpstr>
      <vt:lpstr>Tahoma</vt:lpstr>
      <vt:lpstr>Times New Roman</vt:lpstr>
      <vt:lpstr>Wingdings</vt:lpstr>
      <vt:lpstr>Badge</vt:lpstr>
      <vt:lpstr>BMSK4001</vt:lpstr>
      <vt:lpstr>Employability – Definition</vt:lpstr>
      <vt:lpstr>Important  Skills</vt:lpstr>
      <vt:lpstr>Time management </vt:lpstr>
      <vt:lpstr>Time Management…</vt:lpstr>
      <vt:lpstr>Four categories </vt:lpstr>
      <vt:lpstr>Critical Thinking</vt:lpstr>
      <vt:lpstr>PowerPoint Presentation</vt:lpstr>
      <vt:lpstr>PowerPoint Presentation</vt:lpstr>
      <vt:lpstr>PowerPoint Presentation</vt:lpstr>
      <vt:lpstr>Analytical Skills</vt:lpstr>
      <vt:lpstr>Developing analytical skills </vt:lpstr>
      <vt:lpstr>How to improve my analytical skills?</vt:lpstr>
      <vt:lpstr>Resourcefulness</vt:lpstr>
      <vt:lpstr>Communication skills?</vt:lpstr>
      <vt:lpstr>PowerPoint Presentation</vt:lpstr>
      <vt:lpstr>Key Questions</vt:lpstr>
      <vt:lpstr>The personal brand of ‘you’</vt:lpstr>
      <vt:lpstr>How to create your Personnel Brand?</vt:lpstr>
      <vt:lpstr>What is Networking</vt:lpstr>
      <vt:lpstr>PowerPoint Presentation</vt:lpstr>
      <vt:lpstr>Networking</vt:lpstr>
      <vt:lpstr>Networks</vt:lpstr>
      <vt:lpstr>Networking is about…</vt:lpstr>
      <vt:lpstr>Developing the skills to network </vt:lpstr>
      <vt:lpstr>Areas to develop your networking skills</vt:lpstr>
      <vt:lpstr>The 3 stages of conversation</vt:lpstr>
      <vt:lpstr>Keys to success</vt:lpstr>
      <vt:lpstr>Presentation skills </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24</cp:revision>
  <dcterms:created xsi:type="dcterms:W3CDTF">2015-04-14T15:21:28Z</dcterms:created>
  <dcterms:modified xsi:type="dcterms:W3CDTF">2018-06-17T19:27:27Z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