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handoutMasterIdLst>
    <p:handoutMasterId r:id="rId29"/>
  </p:handoutMasterIdLst>
  <p:sldIdLst>
    <p:sldId id="256" r:id="rId5"/>
    <p:sldId id="258" r:id="rId6"/>
    <p:sldId id="265" r:id="rId7"/>
    <p:sldId id="276" r:id="rId8"/>
    <p:sldId id="275" r:id="rId9"/>
    <p:sldId id="277" r:id="rId10"/>
    <p:sldId id="278" r:id="rId11"/>
    <p:sldId id="279" r:id="rId12"/>
    <p:sldId id="263" r:id="rId13"/>
    <p:sldId id="262" r:id="rId14"/>
    <p:sldId id="273" r:id="rId15"/>
    <p:sldId id="267" r:id="rId16"/>
    <p:sldId id="270" r:id="rId17"/>
    <p:sldId id="271" r:id="rId18"/>
    <p:sldId id="280" r:id="rId19"/>
    <p:sldId id="281" r:id="rId20"/>
    <p:sldId id="282" r:id="rId21"/>
    <p:sldId id="287" r:id="rId22"/>
    <p:sldId id="283" r:id="rId23"/>
    <p:sldId id="284" r:id="rId24"/>
    <p:sldId id="285" r:id="rId25"/>
    <p:sldId id="286" r:id="rId26"/>
    <p:sldId id="266" r:id="rId27"/>
    <p:sldId id="264" r:id="rId2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49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555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533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620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090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823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471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14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09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42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142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8626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31950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1515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94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2501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9312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394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5702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13" Type="http://schemas.openxmlformats.org/officeDocument/2006/relationships/image" Target="../media/image15.jpg"/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12" Type="http://schemas.openxmlformats.org/officeDocument/2006/relationships/image" Target="../media/image14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11" Type="http://schemas.openxmlformats.org/officeDocument/2006/relationships/image" Target="../media/image13.jpg"/><Relationship Id="rId5" Type="http://schemas.openxmlformats.org/officeDocument/2006/relationships/image" Target="../media/image7.jpg"/><Relationship Id="rId10" Type="http://schemas.openxmlformats.org/officeDocument/2006/relationships/image" Target="../media/image12.jpg"/><Relationship Id="rId4" Type="http://schemas.openxmlformats.org/officeDocument/2006/relationships/image" Target="../media/image6.jpg"/><Relationship Id="rId9" Type="http://schemas.openxmlformats.org/officeDocument/2006/relationships/image" Target="../media/image11.jpg"/><Relationship Id="rId1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careers-advice/cvs-and-cover-letters" TargetMode="External"/><Relationship Id="rId2" Type="http://schemas.openxmlformats.org/officeDocument/2006/relationships/hyperlink" Target="http://www.uwtsd.ac.uk/careers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mailto:val.davidge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CV and Cover Letters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Academic and industry skills 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How to grab an employer’s attention in 30 seconds</a:t>
            </a:r>
            <a:endParaRPr lang="en-GB" dirty="0"/>
          </a:p>
        </p:txBody>
      </p:sp>
      <p:pic>
        <p:nvPicPr>
          <p:cNvPr id="4" name="Content Placeholder 3" descr="sleeping office worker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2313" y="2836069"/>
            <a:ext cx="4381500" cy="2628900"/>
          </a:xfrm>
        </p:spPr>
      </p:pic>
    </p:spTree>
    <p:extLst>
      <p:ext uri="{BB962C8B-B14F-4D97-AF65-F5344CB8AC3E}">
        <p14:creationId xmlns:p14="http://schemas.microsoft.com/office/powerpoint/2010/main" val="413505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8.8 seconds to avoid this happening to your cv</a:t>
            </a:r>
            <a:endParaRPr lang="en-GB" dirty="0"/>
          </a:p>
        </p:txBody>
      </p:sp>
      <p:pic>
        <p:nvPicPr>
          <p:cNvPr id="4" name="Content Placeholder 3" descr="http://i.telegraph.co.uk/multimedia/archive/01831/cv_1831629c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25920" y="2305519"/>
            <a:ext cx="5914285" cy="369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716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more work you put in the better the chance of success</a:t>
            </a:r>
          </a:p>
          <a:p>
            <a:r>
              <a:rPr lang="en-GB" dirty="0" smtClean="0"/>
              <a:t>A skilled employer can tell who has put the effort in</a:t>
            </a:r>
          </a:p>
          <a:p>
            <a:r>
              <a:rPr lang="en-GB" dirty="0" smtClean="0"/>
              <a:t>Like an assignment – you get a 1</a:t>
            </a:r>
            <a:r>
              <a:rPr lang="en-GB" baseline="30000" dirty="0" smtClean="0"/>
              <a:t>st</a:t>
            </a:r>
            <a:r>
              <a:rPr lang="en-GB" dirty="0" smtClean="0"/>
              <a:t> or 2:1 if you address the criteria</a:t>
            </a:r>
          </a:p>
          <a:p>
            <a:r>
              <a:rPr lang="en-GB" dirty="0" smtClean="0"/>
              <a:t>So, think, plan, then write and adapt for each job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901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Chronological</a:t>
            </a:r>
          </a:p>
          <a:p>
            <a:r>
              <a:rPr lang="en-GB" dirty="0" smtClean="0"/>
              <a:t>Skills based</a:t>
            </a:r>
          </a:p>
          <a:p>
            <a:r>
              <a:rPr lang="en-GB" dirty="0" smtClean="0"/>
              <a:t>Academic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153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details</a:t>
            </a:r>
          </a:p>
          <a:p>
            <a:r>
              <a:rPr lang="en-GB" dirty="0" smtClean="0"/>
              <a:t>Personal statement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Work/voluntary experience</a:t>
            </a:r>
          </a:p>
          <a:p>
            <a:r>
              <a:rPr lang="en-GB" dirty="0" smtClean="0"/>
              <a:t>Skills</a:t>
            </a:r>
          </a:p>
          <a:p>
            <a:r>
              <a:rPr lang="en-GB" dirty="0"/>
              <a:t>R</a:t>
            </a:r>
            <a:r>
              <a:rPr lang="en-GB" dirty="0" smtClean="0"/>
              <a:t>eferees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14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Work experience</a:t>
            </a:r>
          </a:p>
          <a:p>
            <a:r>
              <a:rPr lang="en-GB" dirty="0" smtClean="0"/>
              <a:t>Leisure activities</a:t>
            </a:r>
          </a:p>
          <a:p>
            <a:r>
              <a:rPr lang="en-GB" dirty="0" smtClean="0"/>
              <a:t>Hobbies Interests</a:t>
            </a:r>
          </a:p>
          <a:p>
            <a:r>
              <a:rPr lang="en-GB" dirty="0" smtClean="0"/>
              <a:t>Home life</a:t>
            </a:r>
          </a:p>
          <a:p>
            <a:r>
              <a:rPr lang="en-GB" dirty="0" smtClean="0"/>
              <a:t>Academic life</a:t>
            </a:r>
          </a:p>
          <a:p>
            <a:r>
              <a:rPr lang="en-GB" dirty="0" smtClean="0"/>
              <a:t>Voluntary work</a:t>
            </a:r>
          </a:p>
          <a:p>
            <a:r>
              <a:rPr lang="en-GB" dirty="0" smtClean="0"/>
              <a:t>Committee/club/society work</a:t>
            </a:r>
          </a:p>
          <a:p>
            <a:r>
              <a:rPr lang="en-GB" dirty="0" smtClean="0"/>
              <a:t>Representative 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21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to Leave Out?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Date of Birth/Age</a:t>
            </a:r>
          </a:p>
          <a:p>
            <a:r>
              <a:rPr lang="en-GB" dirty="0" smtClean="0"/>
              <a:t>Martial Status</a:t>
            </a:r>
          </a:p>
          <a:p>
            <a:r>
              <a:rPr lang="en-GB" dirty="0" smtClean="0"/>
              <a:t>Gender - exception</a:t>
            </a:r>
          </a:p>
          <a:p>
            <a:r>
              <a:rPr lang="en-GB" dirty="0" smtClean="0"/>
              <a:t>Dependants</a:t>
            </a:r>
          </a:p>
          <a:p>
            <a:r>
              <a:rPr lang="en-GB" dirty="0" smtClean="0"/>
              <a:t>Sexual Orientation</a:t>
            </a:r>
          </a:p>
          <a:p>
            <a:r>
              <a:rPr lang="en-GB" dirty="0" smtClean="0"/>
              <a:t>Reason for Leaving</a:t>
            </a:r>
          </a:p>
          <a:p>
            <a:r>
              <a:rPr lang="en-GB" dirty="0" smtClean="0"/>
              <a:t>General health/Disability</a:t>
            </a:r>
          </a:p>
          <a:p>
            <a:r>
              <a:rPr lang="en-GB" dirty="0" smtClean="0"/>
              <a:t>Previous Salary</a:t>
            </a:r>
          </a:p>
          <a:p>
            <a:r>
              <a:rPr lang="en-GB" dirty="0" smtClean="0"/>
              <a:t>NI No</a:t>
            </a:r>
            <a:endParaRPr lang="en-GB" dirty="0" smtClean="0"/>
          </a:p>
          <a:p>
            <a:r>
              <a:rPr lang="en-GB" dirty="0" smtClean="0"/>
              <a:t>Political or Religious Affiliation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54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ea typeface="ＭＳ Ｐゴシック" panose="020B0600070205080204" pitchFamily="34" charset="-128"/>
              </a:rPr>
              <a:t>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Keep it simple, brief,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uncluttered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Tailored to the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job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No spelling or grammar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mistakes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Either </a:t>
            </a:r>
            <a:r>
              <a:rPr lang="en-GB" altLang="en-US" dirty="0">
                <a:ea typeface="ＭＳ Ｐゴシック" panose="020B0600070205080204" pitchFamily="34" charset="-128"/>
              </a:rPr>
              <a:t>1 or 2 full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sides of A4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r>
              <a:rPr lang="en-GB" altLang="en-US" dirty="0">
                <a:ea typeface="ＭＳ Ｐゴシック" panose="020B0600070205080204" pitchFamily="34" charset="-128"/>
              </a:rPr>
              <a:t>High quality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paper or perfect layout online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No </a:t>
            </a:r>
            <a:r>
              <a:rPr lang="en-GB" altLang="en-US" dirty="0">
                <a:ea typeface="ＭＳ Ｐゴシック" panose="020B0600070205080204" pitchFamily="34" charset="-128"/>
              </a:rPr>
              <a:t>jargon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6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Language and Font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Font – clear font, no smaller than 10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Active </a:t>
            </a:r>
            <a:r>
              <a:rPr lang="en-GB" altLang="en-US" dirty="0">
                <a:ea typeface="ＭＳ Ｐゴシック" panose="020B0600070205080204" pitchFamily="34" charset="-128"/>
              </a:rPr>
              <a:t>words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Using </a:t>
            </a:r>
            <a:r>
              <a:rPr lang="en-GB" altLang="en-US" dirty="0">
                <a:ea typeface="ＭＳ Ｐゴシック" panose="020B0600070205080204" pitchFamily="34" charset="-128"/>
              </a:rPr>
              <a:t>the 3</a:t>
            </a:r>
            <a:r>
              <a:rPr lang="en-GB" altLang="en-US" baseline="30000" dirty="0">
                <a:ea typeface="ＭＳ Ｐゴシック" panose="020B0600070205080204" pitchFamily="34" charset="-128"/>
              </a:rPr>
              <a:t>rd</a:t>
            </a:r>
            <a:r>
              <a:rPr lang="en-GB" altLang="en-US" dirty="0">
                <a:ea typeface="ＭＳ Ｐゴシック" panose="020B0600070205080204" pitchFamily="34" charset="-128"/>
              </a:rPr>
              <a:t> person can help the flow, don’t use ‘I’ every sentence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549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161619"/>
            <a:ext cx="2552700" cy="17907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10" y="361519"/>
            <a:ext cx="2857500" cy="1600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5577" y="245831"/>
            <a:ext cx="3314700" cy="13811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04" y="3861048"/>
            <a:ext cx="2399788" cy="13239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9426" y="2998092"/>
            <a:ext cx="2705100" cy="16859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9198" y="2724007"/>
            <a:ext cx="2396357" cy="248187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601" y="4120935"/>
            <a:ext cx="2619375" cy="151559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01" y="2036731"/>
            <a:ext cx="2514600" cy="181927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3361" y="90056"/>
            <a:ext cx="2143125" cy="214312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393" y="4955544"/>
            <a:ext cx="2466975" cy="184785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5060" y="5185023"/>
            <a:ext cx="1847850" cy="165090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1700" y="5368388"/>
            <a:ext cx="2828925" cy="1489611"/>
          </a:xfrm>
          <a:prstGeom prst="rect">
            <a:avLst/>
          </a:prstGeom>
        </p:spPr>
      </p:pic>
      <p:sp>
        <p:nvSpPr>
          <p:cNvPr id="16" name="AutoShape 2" descr="Image result for images of people"/>
          <p:cNvSpPr>
            <a:spLocks noChangeAspect="1" noChangeArrowheads="1"/>
          </p:cNvSpPr>
          <p:nvPr/>
        </p:nvSpPr>
        <p:spPr bwMode="auto">
          <a:xfrm>
            <a:off x="-3175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7" name="Content Placeholder 3" descr="C:\Users\Bill\Pictures\Val Oz 2015\2015-08-31\DSCF1368.JPG"/>
          <p:cNvPicPr>
            <a:picLocks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419" y="1968501"/>
            <a:ext cx="2043941" cy="1831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081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Statements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 to 3 concise sentences</a:t>
            </a:r>
          </a:p>
          <a:p>
            <a:r>
              <a:rPr lang="en-GB" dirty="0" smtClean="0"/>
              <a:t>A bold statement outlining your purpose including characteristics, skills, experience &amp; interest in sector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50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en-GB" dirty="0" smtClean="0"/>
              <a:t>For example……….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2880321"/>
          </a:xfrm>
        </p:spPr>
        <p:txBody>
          <a:bodyPr/>
          <a:lstStyle/>
          <a:p>
            <a:r>
              <a:rPr lang="en-GB" dirty="0" smtClean="0"/>
              <a:t>I am an ambitious and personable individual with experience in customer service and administration. Soon to graduate, I am seeking a role to build on my classical studies.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IT graduate with project-management, customer service and interpersonal skills.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924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Another example……..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Bilingual graduate, who is hardworking, self-motivated and responsible with an outgoing personality. Enjoys meeting new challenges and seeing them through to completion whilst remaining calm and good-humoured under pressure.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47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00808"/>
            <a:ext cx="8229600" cy="2520280"/>
          </a:xfrm>
        </p:spPr>
        <p:txBody>
          <a:bodyPr/>
          <a:lstStyle/>
          <a:p>
            <a:r>
              <a:rPr lang="en-GB" dirty="0" smtClean="0"/>
              <a:t>Covering letters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72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Bad example…….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Deer Sir or Madman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have wanted to join….(space for company name)….. to work as a …(space for job title)….from an early age as you are a big prestigious employer that lots of people want to work for and you offer high salaries. I would also like to work in another country and you are a global company.</a:t>
            </a:r>
          </a:p>
          <a:p>
            <a:pPr marL="0" indent="0">
              <a:buNone/>
            </a:pPr>
            <a:r>
              <a:rPr lang="en-GB" dirty="0"/>
              <a:t>Hope to hear from you shorty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Regards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Frank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85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One side of A4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name and address of the person you are sending it to and your address</a:t>
            </a:r>
          </a:p>
          <a:p>
            <a:r>
              <a:rPr lang="en-GB" dirty="0"/>
              <a:t>Date </a:t>
            </a:r>
          </a:p>
          <a:p>
            <a:r>
              <a:rPr lang="en-GB" dirty="0"/>
              <a:t>Dear Mr/Mrs Jones</a:t>
            </a:r>
          </a:p>
          <a:p>
            <a:r>
              <a:rPr lang="en-GB" dirty="0"/>
              <a:t>4 or 5 paragraphs</a:t>
            </a:r>
          </a:p>
          <a:p>
            <a:r>
              <a:rPr lang="en-GB" dirty="0"/>
              <a:t>Yours sincerely/faithfully</a:t>
            </a:r>
          </a:p>
          <a:p>
            <a:r>
              <a:rPr lang="en-GB" dirty="0"/>
              <a:t>Signature</a:t>
            </a:r>
          </a:p>
          <a:p>
            <a:r>
              <a:rPr lang="en-GB" dirty="0"/>
              <a:t>Printed </a:t>
            </a:r>
            <a:r>
              <a:rPr lang="en-GB" dirty="0" smtClean="0"/>
              <a:t>name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91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Print on white paper (not lined or with punch holes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Sending by </a:t>
            </a:r>
            <a:r>
              <a:rPr lang="en-GB" dirty="0" smtClean="0"/>
              <a:t>email –</a:t>
            </a:r>
          </a:p>
          <a:p>
            <a:r>
              <a:rPr lang="en-GB" dirty="0" smtClean="0"/>
              <a:t>Main body of email</a:t>
            </a:r>
          </a:p>
          <a:p>
            <a:r>
              <a:rPr lang="en-GB" dirty="0" smtClean="0"/>
              <a:t>Plain font</a:t>
            </a:r>
          </a:p>
          <a:p>
            <a:r>
              <a:rPr lang="en-GB" dirty="0" smtClean="0"/>
              <a:t>Leave full line gap between paragraphs</a:t>
            </a:r>
          </a:p>
          <a:p>
            <a:r>
              <a:rPr lang="en-GB" dirty="0" smtClean="0"/>
              <a:t>Don’t write it all in upper case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5206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Paragraph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you are writing the letter</a:t>
            </a:r>
          </a:p>
          <a:p>
            <a:r>
              <a:rPr lang="en-GB" dirty="0" smtClean="0"/>
              <a:t>What you are interested in doing</a:t>
            </a:r>
          </a:p>
          <a:p>
            <a:r>
              <a:rPr lang="en-GB" dirty="0" smtClean="0"/>
              <a:t>When you can start and end the placement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49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 paragraph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you are attracted to the type of work</a:t>
            </a:r>
          </a:p>
          <a:p>
            <a:r>
              <a:rPr lang="en-GB" dirty="0" smtClean="0"/>
              <a:t>Why you are interested in the company</a:t>
            </a:r>
          </a:p>
          <a:p>
            <a:r>
              <a:rPr lang="en-GB" dirty="0" smtClean="0"/>
              <a:t>What you would like to learn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1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Third Paragraph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Highlight some of the skills you already have</a:t>
            </a:r>
          </a:p>
          <a:p>
            <a:r>
              <a:rPr lang="en-GB" dirty="0" smtClean="0"/>
              <a:t>Highlight any experience you may already have</a:t>
            </a:r>
          </a:p>
          <a:p>
            <a:r>
              <a:rPr lang="en-GB" dirty="0" smtClean="0"/>
              <a:t>Mention any strengths you can bring to the company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03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Paragraph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Indicate you would look forward to meeting them personally</a:t>
            </a:r>
          </a:p>
          <a:p>
            <a:r>
              <a:rPr lang="en-GB" dirty="0" smtClean="0"/>
              <a:t>Mention any dates when you are unavailable</a:t>
            </a:r>
          </a:p>
          <a:p>
            <a:r>
              <a:rPr lang="en-GB" dirty="0" smtClean="0"/>
              <a:t>Mention you have enclosed your CV</a:t>
            </a:r>
          </a:p>
          <a:p>
            <a:r>
              <a:rPr lang="en-GB" dirty="0" smtClean="0"/>
              <a:t>Thank them and say you are looking forward to hearing from them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315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52" y="1853248"/>
            <a:ext cx="6711654" cy="4195481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85000"/>
                  </a:schemeClr>
                </a:solidFill>
                <a:hlinkClick r:id="rId2"/>
              </a:rPr>
              <a:t>http://www.uwtsd.ac.uk/careers/</a:t>
            </a:r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tx1">
                    <a:lumMod val="85000"/>
                  </a:schemeClr>
                </a:solidFill>
                <a:hlinkClick r:id="rId3"/>
              </a:rPr>
              <a:t>https://www.prospects.ac.uk/careers-advice/cvs-and-cover-letters</a:t>
            </a:r>
            <a:endParaRPr lang="en-GB" dirty="0">
              <a:solidFill>
                <a:schemeClr val="tx1">
                  <a:lumMod val="8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51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To speak to us...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Call into Careers Office - Mount Pleasant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Monday 9am to 12 noon – Student Services, Business School</a:t>
            </a:r>
          </a:p>
          <a:p>
            <a:pPr>
              <a:defRPr/>
            </a:pPr>
            <a:r>
              <a:rPr lang="en-GB" dirty="0" smtClean="0"/>
              <a:t>Tuesday  1.30pm to 4.30pm – Student Services, </a:t>
            </a:r>
            <a:r>
              <a:rPr lang="en-GB" dirty="0" err="1" smtClean="0"/>
              <a:t>Townhill</a:t>
            </a:r>
            <a:endParaRPr lang="en-GB" dirty="0" smtClean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Email: </a:t>
            </a:r>
            <a:r>
              <a:rPr lang="en-GB" dirty="0" smtClean="0">
                <a:hlinkClick r:id="rId2"/>
              </a:rPr>
              <a:t>val.davidge@uwtsd.ac.uk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38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www.w3.org/XML/1998/namespace"/>
    <ds:schemaRef ds:uri="http://schemas.openxmlformats.org/package/2006/metadata/core-properties"/>
    <ds:schemaRef ds:uri="http://purl.org/dc/terms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534</TotalTime>
  <Words>605</Words>
  <Application>Microsoft Office PowerPoint</Application>
  <PresentationFormat>On-screen Show (4:3)</PresentationFormat>
  <Paragraphs>113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ＭＳ Ｐゴシック</vt:lpstr>
      <vt:lpstr>Arial</vt:lpstr>
      <vt:lpstr>Calibri</vt:lpstr>
      <vt:lpstr>Century Gothic</vt:lpstr>
      <vt:lpstr>Wingdings 3</vt:lpstr>
      <vt:lpstr>Ion</vt:lpstr>
      <vt:lpstr>CV and Cover Letters</vt:lpstr>
      <vt:lpstr>How to grab an employer’s attention in 30 seconds</vt:lpstr>
      <vt:lpstr>8.8 seconds to avoid this happening to your cv</vt:lpstr>
      <vt:lpstr>Key principles</vt:lpstr>
      <vt:lpstr>Structure</vt:lpstr>
      <vt:lpstr>Content</vt:lpstr>
      <vt:lpstr>Skills</vt:lpstr>
      <vt:lpstr>What to Leave Out?</vt:lpstr>
      <vt:lpstr>Rules</vt:lpstr>
      <vt:lpstr>Language and Font</vt:lpstr>
      <vt:lpstr>PowerPoint Presentation</vt:lpstr>
      <vt:lpstr>Personal Statements</vt:lpstr>
      <vt:lpstr>For example……….</vt:lpstr>
      <vt:lpstr>Another example……..</vt:lpstr>
      <vt:lpstr>Covering letters</vt:lpstr>
      <vt:lpstr>Bad example…….</vt:lpstr>
      <vt:lpstr>One side of A4</vt:lpstr>
      <vt:lpstr>PowerPoint Presentation</vt:lpstr>
      <vt:lpstr>First Paragraph</vt:lpstr>
      <vt:lpstr>Second paragraph</vt:lpstr>
      <vt:lpstr>Third Paragraph</vt:lpstr>
      <vt:lpstr>Last Paragraph</vt:lpstr>
      <vt:lpstr>PowerPoint Presentation</vt:lpstr>
      <vt:lpstr>To speak to us...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Marie Pitson</cp:lastModifiedBy>
  <cp:revision>50</cp:revision>
  <cp:lastPrinted>2017-10-17T10:14:27Z</cp:lastPrinted>
  <dcterms:created xsi:type="dcterms:W3CDTF">2015-04-14T15:21:28Z</dcterms:created>
  <dcterms:modified xsi:type="dcterms:W3CDTF">2018-02-08T15:07:14Z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