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1"/>
  </p:sldMasterIdLst>
  <p:notesMasterIdLst>
    <p:notesMasterId r:id="rId16"/>
  </p:notesMasterIdLst>
  <p:sldIdLst>
    <p:sldId id="256" r:id="rId2"/>
    <p:sldId id="257" r:id="rId3"/>
    <p:sldId id="259" r:id="rId4"/>
    <p:sldId id="258" r:id="rId5"/>
    <p:sldId id="260" r:id="rId6"/>
    <p:sldId id="261" r:id="rId7"/>
    <p:sldId id="262" r:id="rId8"/>
    <p:sldId id="263" r:id="rId9"/>
    <p:sldId id="264" r:id="rId10"/>
    <p:sldId id="266" r:id="rId11"/>
    <p:sldId id="265" r:id="rId12"/>
    <p:sldId id="267" r:id="rId13"/>
    <p:sldId id="268" r:id="rId14"/>
    <p:sldId id="26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73" autoAdjust="0"/>
    <p:restoredTop sz="89680" autoAdjust="0"/>
  </p:normalViewPr>
  <p:slideViewPr>
    <p:cSldViewPr snapToGrid="0">
      <p:cViewPr>
        <p:scale>
          <a:sx n="81" d="100"/>
          <a:sy n="81" d="100"/>
        </p:scale>
        <p:origin x="-258" y="-36"/>
      </p:cViewPr>
      <p:guideLst>
        <p:guide orient="horz" pos="2160"/>
        <p:guide pos="3840"/>
      </p:guideLst>
    </p:cSldViewPr>
  </p:slideViewPr>
  <p:notesTextViewPr>
    <p:cViewPr>
      <p:scale>
        <a:sx n="1" d="1"/>
        <a:sy n="1" d="1"/>
      </p:scale>
      <p:origin x="0" y="63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9C695A8-F230-4015-BC02-7C7198AA3A24}" type="datetimeFigureOut">
              <a:rPr lang="en-US" smtClean="0"/>
              <a:t>10/26/2022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F270B40-0CA5-429F-A810-521CDD20E142}" type="slidenum">
              <a:rPr lang="en-US" smtClean="0"/>
              <a:t>‹#›</a:t>
            </a:fld>
            <a:endParaRPr lang="en-US"/>
          </a:p>
        </p:txBody>
      </p:sp>
    </p:spTree>
    <p:extLst>
      <p:ext uri="{BB962C8B-B14F-4D97-AF65-F5344CB8AC3E}">
        <p14:creationId xmlns:p14="http://schemas.microsoft.com/office/powerpoint/2010/main" val="32006657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As evaluated by Chung and van der Lippe, (2018), flexible working is here to stay. This is because the COVID-19 pandemic has forced organizations to re-evaluate their work models and many now realize the benefits of offering employees more flexibility in how, when, and where they work. As we enter a new era of work, flexible working is likely to play an even bigger role. With more people working remotely, there will be a greater need for flexible working arrangements. Organizations that embrace flexible working will be better positioned to succeed in the future. The presentation will seek to make a case in favor of flexible working in relation to diversity and inclusion at work. This will be followed by an evaluation of the role of human resources in promoting diversity and inclusion through flexible working (Chung and van der Lippe, 2018).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270B40-0CA5-429F-A810-521CDD20E142}" type="slidenum">
              <a:rPr lang="en-US" smtClean="0"/>
              <a:t>2</a:t>
            </a:fld>
            <a:endParaRPr lang="en-US"/>
          </a:p>
        </p:txBody>
      </p:sp>
    </p:spTree>
    <p:extLst>
      <p:ext uri="{BB962C8B-B14F-4D97-AF65-F5344CB8AC3E}">
        <p14:creationId xmlns:p14="http://schemas.microsoft.com/office/powerpoint/2010/main" val="1092809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As opined by Ewald and Hogg, flexible working is a way of working that suits an employee’s needs (2020). It can involve working from home, working part-time, or working compressed hours. Flexible working is a relatively new concept that has arisen due to changes in technology and the way we work. Flexible working has been generally well-received by businesses in the UK. A survey by the Confederation of British Industry (CBI) found that 70% of businesses thought flexible working had a positive impact on their business, while another survey by the Trades Union Congress (TUC) found that 80% of employees who had requested flexible working had their request granted (Ewald and Hogg, 2020).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270B40-0CA5-429F-A810-521CDD20E142}" type="slidenum">
              <a:rPr lang="en-US" smtClean="0"/>
              <a:t>3</a:t>
            </a:fld>
            <a:endParaRPr lang="en-US"/>
          </a:p>
        </p:txBody>
      </p:sp>
    </p:spTree>
    <p:extLst>
      <p:ext uri="{BB962C8B-B14F-4D97-AF65-F5344CB8AC3E}">
        <p14:creationId xmlns:p14="http://schemas.microsoft.com/office/powerpoint/2010/main" val="930717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As noted by Ewald and Hogg, (2020), there are a number of benefits of flexible working, both for employees and employers. For employees, flexible working can lead to a better work-life balance, increased job satisfaction and motivation, and reduced stress levels. It can also allow employees to better manage their time, as they can tailor their work hours to suit their personal commitments. For employers, flexible working can lead to increased productivity, as employees are more likely to be motivated and less stressed. It can also lead to reduced absenteeism, as employees are less likely to take time off for personal reasons. Additionally, flexible working can help to attract and retain talent, as it is seen as an attractive perk (Ewald and Hogg, 2020).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270B40-0CA5-429F-A810-521CDD20E142}" type="slidenum">
              <a:rPr lang="en-US" smtClean="0"/>
              <a:t>4</a:t>
            </a:fld>
            <a:endParaRPr lang="en-US"/>
          </a:p>
        </p:txBody>
      </p:sp>
    </p:spTree>
    <p:extLst>
      <p:ext uri="{BB962C8B-B14F-4D97-AF65-F5344CB8AC3E}">
        <p14:creationId xmlns:p14="http://schemas.microsoft.com/office/powerpoint/2010/main" val="4976626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In a journal by Munjal, (2017), flexible working can be used to address the issue of work-life balance in a number of ways. For example, employees who are able to work from home or have flexible hours are less likely to need to take time off for childcare or other personal commitments. Additionally, flexible working can help employees to better manage their time, as they can tailor their work hours to suit their personal commitments. By offering flexible working options, employers can make it easier for employees to achieve a better work-life balance (Munjal, 2017).</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270B40-0CA5-429F-A810-521CDD20E142}" type="slidenum">
              <a:rPr lang="en-US" smtClean="0"/>
              <a:t>5</a:t>
            </a:fld>
            <a:endParaRPr lang="en-US"/>
          </a:p>
        </p:txBody>
      </p:sp>
    </p:spTree>
    <p:extLst>
      <p:ext uri="{BB962C8B-B14F-4D97-AF65-F5344CB8AC3E}">
        <p14:creationId xmlns:p14="http://schemas.microsoft.com/office/powerpoint/2010/main" val="11424798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When introducing flexible working, there are a number of issues to consider. As noted by </a:t>
            </a:r>
            <a:r>
              <a:rPr lang="en-US" sz="1800" dirty="0" err="1">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Seungah</a:t>
            </a: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 Hong (2012), it is important to ensure that all employees have the same opportunity to request flexible working, and that requests are dealt with fairly. Secondly, it is important to consider the impact of flexible working on team dynamics and productivity. It is also important to ensure that employees have the right equipment and support to work flexibly. Another aspect that should be considered is how the flexible working will impact business operations and whether or not employees will be able to adequately complete their work. Finally, it is important to review the arrangements regularly to ensure they are working well (</a:t>
            </a:r>
            <a:r>
              <a:rPr lang="en-US" sz="1800" dirty="0" err="1">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Seungah</a:t>
            </a: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 Hong, 2012).</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270B40-0CA5-429F-A810-521CDD20E142}" type="slidenum">
              <a:rPr lang="en-US" smtClean="0"/>
              <a:t>6</a:t>
            </a:fld>
            <a:endParaRPr lang="en-US"/>
          </a:p>
        </p:txBody>
      </p:sp>
    </p:spTree>
    <p:extLst>
      <p:ext uri="{BB962C8B-B14F-4D97-AF65-F5344CB8AC3E}">
        <p14:creationId xmlns:p14="http://schemas.microsoft.com/office/powerpoint/2010/main" val="24792847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As opined by Yu, Burke and </a:t>
            </a:r>
            <a:r>
              <a:rPr lang="en-US" sz="1800" dirty="0" err="1">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Raad</a:t>
            </a: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 flexible working can promote diversity and inclusion in a number of ways (2019). Firstly, flexible working can make it easier for employees from different backgrounds to access and progress in the workplace. For example, employees with caring responsibilities or those with disabilities may find it easier to work flexibly. This can lead to a more diverse workforce, as employees from a wider range of backgrounds are able to participate. Secondly, flexible working can help to create a more inclusive work environment, as it can reduce barriers to communication and collaboration. For example, employees who work remotely or part-time may feel more included if they are able to participate in team meetings or social events via video conferencing or other means (Yu, Burke and </a:t>
            </a:r>
            <a:r>
              <a:rPr lang="en-US" sz="1800" dirty="0" err="1">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Raad</a:t>
            </a: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 2019).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270B40-0CA5-429F-A810-521CDD20E142}" type="slidenum">
              <a:rPr lang="en-US" smtClean="0"/>
              <a:t>7</a:t>
            </a:fld>
            <a:endParaRPr lang="en-US"/>
          </a:p>
        </p:txBody>
      </p:sp>
    </p:spTree>
    <p:extLst>
      <p:ext uri="{BB962C8B-B14F-4D97-AF65-F5344CB8AC3E}">
        <p14:creationId xmlns:p14="http://schemas.microsoft.com/office/powerpoint/2010/main" val="42656442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Flexible working has been evaluated to have a share of benefits such as reduced absenteeism and retention employees. However, there are also some challenges associated with flexible working, such as managing work-life balance, ensuring equitable treatment of employees and managing expectations. According to Chung and van der Lippe (2018), one of the main challenges of flexible working is managing work-life balance. This can be difficult for employees who have to juggle work and family commitments, as well as for employers who need to ensure that their employees are productive during work hours. Another challenge is ensuring equitable treatment of employees, as those who work flexibly may be perceived as being less committed to their work. Finally, managing expectations is also a challenge, as employees may expect to be able to work flexibly all the time, which may not be possible (Chung and van der Lippe, 2018).</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270B40-0CA5-429F-A810-521CDD20E142}" type="slidenum">
              <a:rPr lang="en-US" smtClean="0"/>
              <a:t>8</a:t>
            </a:fld>
            <a:endParaRPr lang="en-US"/>
          </a:p>
        </p:txBody>
      </p:sp>
    </p:spTree>
    <p:extLst>
      <p:ext uri="{BB962C8B-B14F-4D97-AF65-F5344CB8AC3E}">
        <p14:creationId xmlns:p14="http://schemas.microsoft.com/office/powerpoint/2010/main" val="3983168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In a journal by Stahl et al. (2020), human Resources can play a key role in overcoming the challenges associated with flexible working. For example, they can help to manage work-life balance by ensuring that employees have realistic expectations and are not expected to work flexibly all the time. They can also help to ensure equitable treatment of employees by ensuring that all employees have the same opportunities to work flexibly. Finally, they can help to manage expectations by communicating the benefits of flexible working, as well as the challenges, to both employees and employers (Stahl et al., 2020).</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270B40-0CA5-429F-A810-521CDD20E142}" type="slidenum">
              <a:rPr lang="en-US" smtClean="0"/>
              <a:t>9</a:t>
            </a:fld>
            <a:endParaRPr lang="en-US"/>
          </a:p>
        </p:txBody>
      </p:sp>
    </p:spTree>
    <p:extLst>
      <p:ext uri="{BB962C8B-B14F-4D97-AF65-F5344CB8AC3E}">
        <p14:creationId xmlns:p14="http://schemas.microsoft.com/office/powerpoint/2010/main" val="34348191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As opined by Munjal (2017), some employers may find that a certain approach works well for their organization, while others may find that a different approach is a better fit. However, there are some general principles that can be applied in most cases. Firstly, it is important to have a clear and concise policy in place that outlines the types of flexible working arrangements that are available, as well as the eligibility criteria for each. This will ensure that all employees are aware of the options that are available to them and that there is a consistent approach to decision-making. Secondly, it is important to ensure that employees who request a flexible working arrangement are treated fairly and equally. Finally, it is important to monitor the impact of flexible working arrangements on employees, productivity, and the overall culture of the organization. Regular check-ins and reviews will help to ensure that the arrangements are working well for all parties involved and that any necessary adjustments can be made.</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270B40-0CA5-429F-A810-521CDD20E142}" type="slidenum">
              <a:rPr lang="en-US" smtClean="0"/>
              <a:t>10</a:t>
            </a:fld>
            <a:endParaRPr lang="en-US"/>
          </a:p>
        </p:txBody>
      </p:sp>
    </p:spTree>
    <p:extLst>
      <p:ext uri="{BB962C8B-B14F-4D97-AF65-F5344CB8AC3E}">
        <p14:creationId xmlns:p14="http://schemas.microsoft.com/office/powerpoint/2010/main" val="1068444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Human Resources can promote flexible working in a number of ways. For example, they can provide training and support to employees who want to work flexibly. They can also create a culture of respect and inclusion, where employees feel comfortable discussing their work-life balance and are supported in finding the right balance for them. As noted by Stahl et al., human resources can also provide employees with information about the benefits of flexible working and how it can help to improve work-life balance (2020). Additionally, they can review their policies and procedures on a regular basis to ensure that they are supporting flexible working. Finally, they can communicate the benefits of flexible working to both employees and employers.</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270B40-0CA5-429F-A810-521CDD20E142}" type="slidenum">
              <a:rPr lang="en-US" smtClean="0"/>
              <a:t>11</a:t>
            </a:fld>
            <a:endParaRPr lang="en-US"/>
          </a:p>
        </p:txBody>
      </p:sp>
    </p:spTree>
    <p:extLst>
      <p:ext uri="{BB962C8B-B14F-4D97-AF65-F5344CB8AC3E}">
        <p14:creationId xmlns:p14="http://schemas.microsoft.com/office/powerpoint/2010/main" val="3986058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As noted by Yu, Burke and </a:t>
            </a:r>
            <a:r>
              <a:rPr lang="en-US" sz="1800" dirty="0" err="1">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Raad</a:t>
            </a: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 the future of flexible working is likely to be more widespread, with more companies offering flexible working options to their employees (2019). This is due to the many benefits associated with flexible working, such as improved work-life balance, increased productivity and retention of employees. Additionally, as the workforce becomes more diverse, flexible working will become more important in order to accommodate the needs of employees. For example, employees with young children may need to work flexibly in order to meet their childcare needs. Similarly, employees with caring responsibilities may need to work flexibly in order to juggle their work and caring commitments. Flexible working can also benefit employers, as it can help to improve productivity and retention (Yu, Burke and </a:t>
            </a:r>
            <a:r>
              <a:rPr lang="en-US" sz="1800" dirty="0" err="1">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Raad</a:t>
            </a: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 2019).</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4F270B40-0CA5-429F-A810-521CDD20E142}" type="slidenum">
              <a:rPr lang="en-US" smtClean="0"/>
              <a:t>12</a:t>
            </a:fld>
            <a:endParaRPr lang="en-US"/>
          </a:p>
        </p:txBody>
      </p:sp>
    </p:spTree>
    <p:extLst>
      <p:ext uri="{BB962C8B-B14F-4D97-AF65-F5344CB8AC3E}">
        <p14:creationId xmlns:p14="http://schemas.microsoft.com/office/powerpoint/2010/main" val="5932146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353740"/>
                </a:solidFill>
                <a:effectLst/>
                <a:latin typeface="Helvetica" panose="020B0604020202020204" pitchFamily="34" charset="0"/>
                <a:ea typeface="Calibri" panose="020F0502020204030204" pitchFamily="34" charset="0"/>
                <a:cs typeface="Times New Roman" panose="02020603050405020304" pitchFamily="18" charset="0"/>
              </a:rPr>
              <a:t>In</a:t>
            </a:r>
            <a:r>
              <a:rPr lang="en-US" sz="1800" dirty="0">
                <a:effectLst/>
                <a:latin typeface="Calibri" panose="020F0502020204030204" pitchFamily="34" charset="0"/>
                <a:ea typeface="Calibri" panose="020F0502020204030204" pitchFamily="34" charset="0"/>
                <a:cs typeface="Times New Roman" panose="02020603050405020304" pitchFamily="18" charset="0"/>
              </a:rPr>
              <a:t> conclusion, it is evident that flexible working can have a positive impact on diversity and inclusion at work. It can make it easier for employees from different backgrounds to access and progress in the workplace, and can create a more inclusive work environment. Additionally, human resources can play a key role in promoting flexible working, by providing training and support to employees, creating a culture of respect and inclusion, and reviewing policies and procedures on a regular basis.</a:t>
            </a:r>
          </a:p>
          <a:p>
            <a:endParaRPr lang="en-US" dirty="0"/>
          </a:p>
        </p:txBody>
      </p:sp>
      <p:sp>
        <p:nvSpPr>
          <p:cNvPr id="4" name="Slide Number Placeholder 3"/>
          <p:cNvSpPr>
            <a:spLocks noGrp="1"/>
          </p:cNvSpPr>
          <p:nvPr>
            <p:ph type="sldNum" sz="quarter" idx="5"/>
          </p:nvPr>
        </p:nvSpPr>
        <p:spPr/>
        <p:txBody>
          <a:bodyPr/>
          <a:lstStyle/>
          <a:p>
            <a:fld id="{4F270B40-0CA5-429F-A810-521CDD20E142}" type="slidenum">
              <a:rPr lang="en-US" smtClean="0"/>
              <a:t>13</a:t>
            </a:fld>
            <a:endParaRPr lang="en-US"/>
          </a:p>
        </p:txBody>
      </p:sp>
    </p:spTree>
    <p:extLst>
      <p:ext uri="{BB962C8B-B14F-4D97-AF65-F5344CB8AC3E}">
        <p14:creationId xmlns:p14="http://schemas.microsoft.com/office/powerpoint/2010/main" val="115748878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8ABE3C1-DBE1-495D-B57B-2849774B866A}" type="datetimeFigureOut">
              <a:rPr lang="en-US" dirty="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2DE42F4-6EEF-4EF7-8ED4-2208F0F89A08}" type="datetimeFigureOut">
              <a:rPr lang="en-US" dirty="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0578ACC-22D6-47C1-A373-4FD133E34F3C}" type="datetimeFigureOut">
              <a:rPr lang="en-US" dirty="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E5A6C69-6797-4E8A-BF37-F2C3751466E9}" type="datetimeFigureOut">
              <a:rPr lang="en-US" dirty="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82014A1-A632-4878-A0D3-F52BA7563730}" type="datetimeFigureOut">
              <a:rPr lang="en-US" dirty="0"/>
              <a:t>10/26/2022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99F462-093F-4566-844B-4C71F2739DA5}" type="datetimeFigureOut">
              <a:rPr lang="en-US" dirty="0"/>
              <a:t>10/26/2022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3D24A7AC-904D-4781-85BA-7D10C17ED021}" type="datetimeFigureOut">
              <a:rPr lang="en-US" dirty="0"/>
              <a:t>10/26/2022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331444B-B92B-4E27-8C94-BB93EAF5CB18}" type="datetimeFigureOut">
              <a:rPr lang="en-US" dirty="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63EFA5E-FA76-400D-B3DC-F0BA90E6D107}" type="datetimeFigureOut">
              <a:rPr lang="en-US" dirty="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46C117F-5CCF-4837-BE5F-2B92066CAFAF}" type="datetimeFigureOut">
              <a:rPr lang="en-US" dirty="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EB90BD-B6CE-46B7-997F-7313B992CCDC}" type="datetimeFigureOut">
              <a:rPr lang="en-US" dirty="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DB9D11F-B188-461D-B23F-39381795C052}" type="datetimeFigureOut">
              <a:rPr lang="en-US" dirty="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2E6D8D9-55A2-4063-B0F3-121F44549695}" type="datetimeFigureOut">
              <a:rPr lang="en-US" dirty="0"/>
              <a:t>10/26/2022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4B24536-994D-4021-A283-9F449C0DB509}" type="datetimeFigureOut">
              <a:rPr lang="en-US" dirty="0"/>
              <a:t>10/26/2022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CBBBB78-C96F-47B7-AB17-D852CA960AC9}" type="datetimeFigureOut">
              <a:rPr lang="en-US" dirty="0"/>
              <a:t>10/26/2022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FA3F48C-C7C6-4055-9F49-3777875E72AE}" type="datetimeFigureOut">
              <a:rPr lang="en-US" dirty="0"/>
              <a:t>10/26/2022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6178E61D-D431-422C-9764-11DAFE33AB63}" type="datetimeFigureOut">
              <a:rPr lang="en-US" dirty="0"/>
              <a:t>10/26/2022</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6D22F896-40B5-4ADD-8801-0D06FADFA09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D6E9DEC-419B-4CC5-A080-3B06BD5A8291}" type="datetimeFigureOut">
              <a:rPr lang="en-US" dirty="0"/>
              <a:t>10/26/2022</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AC828453-81C3-49B4-8394-2A486A12A87D}"/>
              </a:ext>
            </a:extLst>
          </p:cNvPr>
          <p:cNvSpPr>
            <a:spLocks noGrp="1"/>
          </p:cNvSpPr>
          <p:nvPr>
            <p:ph type="ctrTitle"/>
          </p:nvPr>
        </p:nvSpPr>
        <p:spPr/>
        <p:txBody>
          <a:bodyPr/>
          <a:lstStyle/>
          <a:p>
            <a:pPr algn="ctr"/>
            <a:r>
              <a:rPr lang="en-US" sz="6600" dirty="0"/>
              <a:t>Managing People</a:t>
            </a:r>
          </a:p>
        </p:txBody>
      </p:sp>
      <p:sp>
        <p:nvSpPr>
          <p:cNvPr id="3" name="Subtitle 2">
            <a:extLst>
              <a:ext uri="{FF2B5EF4-FFF2-40B4-BE49-F238E27FC236}">
                <a16:creationId xmlns:a16="http://schemas.microsoft.com/office/drawing/2014/main" xmlns="" id="{0C5F5317-A086-4AC4-BB46-372874AE3FF2}"/>
              </a:ext>
            </a:extLst>
          </p:cNvPr>
          <p:cNvSpPr>
            <a:spLocks noGrp="1"/>
          </p:cNvSpPr>
          <p:nvPr>
            <p:ph type="subTitle" idx="1"/>
          </p:nvPr>
        </p:nvSpPr>
        <p:spPr>
          <a:xfrm>
            <a:off x="680322" y="4394039"/>
            <a:ext cx="8781730" cy="2298309"/>
          </a:xfrm>
        </p:spPr>
        <p:txBody>
          <a:bodyPr>
            <a:normAutofit/>
          </a:bodyPr>
          <a:lstStyle/>
          <a:p>
            <a:pPr algn="ctr"/>
            <a:r>
              <a:rPr lang="en-US" sz="4000" dirty="0" err="1"/>
              <a:t>Balba</a:t>
            </a:r>
            <a:r>
              <a:rPr lang="en-US" sz="4000" dirty="0"/>
              <a:t> </a:t>
            </a:r>
            <a:r>
              <a:rPr lang="en-US" sz="4000" dirty="0" err="1"/>
              <a:t>Ionut</a:t>
            </a:r>
            <a:endParaRPr lang="en-US" sz="4000" dirty="0"/>
          </a:p>
          <a:p>
            <a:pPr algn="ctr"/>
            <a:r>
              <a:rPr lang="en-US" sz="4000" dirty="0"/>
              <a:t>Affiliation </a:t>
            </a:r>
          </a:p>
          <a:p>
            <a:pPr algn="ctr"/>
            <a:r>
              <a:rPr lang="en-US" sz="4000" dirty="0"/>
              <a:t>Date</a:t>
            </a:r>
          </a:p>
        </p:txBody>
      </p:sp>
    </p:spTree>
    <p:extLst>
      <p:ext uri="{BB962C8B-B14F-4D97-AF65-F5344CB8AC3E}">
        <p14:creationId xmlns:p14="http://schemas.microsoft.com/office/powerpoint/2010/main" val="40092293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2F06650-215D-4D12-A116-9A1DAFDB2DFC}"/>
              </a:ext>
            </a:extLst>
          </p:cNvPr>
          <p:cNvSpPr>
            <a:spLocks noGrp="1"/>
          </p:cNvSpPr>
          <p:nvPr>
            <p:ph type="title"/>
          </p:nvPr>
        </p:nvSpPr>
        <p:spPr/>
        <p:txBody>
          <a:bodyPr>
            <a:normAutofit/>
          </a:bodyPr>
          <a:lstStyle/>
          <a:p>
            <a:pPr algn="ctr"/>
            <a:r>
              <a:rPr lang="en-US" sz="4400" b="1" dirty="0"/>
              <a:t>Introduction</a:t>
            </a:r>
          </a:p>
        </p:txBody>
      </p:sp>
      <p:sp>
        <p:nvSpPr>
          <p:cNvPr id="4" name="Text Placeholder 3">
            <a:extLst>
              <a:ext uri="{FF2B5EF4-FFF2-40B4-BE49-F238E27FC236}">
                <a16:creationId xmlns:a16="http://schemas.microsoft.com/office/drawing/2014/main" xmlns="" id="{49742F2A-6788-40EE-AA6E-F975AD125000}"/>
              </a:ext>
            </a:extLst>
          </p:cNvPr>
          <p:cNvSpPr>
            <a:spLocks noGrp="1"/>
          </p:cNvSpPr>
          <p:nvPr>
            <p:ph type="body" sz="half" idx="2"/>
          </p:nvPr>
        </p:nvSpPr>
        <p:spPr>
          <a:xfrm>
            <a:off x="-1" y="1961322"/>
            <a:ext cx="6096001" cy="4896678"/>
          </a:xfrm>
        </p:spPr>
        <p:txBody>
          <a:bodyPr>
            <a:normAutofit/>
          </a:bodyPr>
          <a:lstStyle/>
          <a:p>
            <a:pPr marL="457200" indent="-457200">
              <a:buFont typeface="Arial" panose="020B0604020202020204" pitchFamily="34" charset="0"/>
              <a:buChar char="•"/>
            </a:pPr>
            <a:r>
              <a:rPr lang="en-US" sz="3200" dirty="0"/>
              <a:t>Embracing Flexible Working</a:t>
            </a:r>
          </a:p>
          <a:p>
            <a:pPr marL="457200" indent="-457200">
              <a:buFont typeface="Arial" panose="020B0604020202020204" pitchFamily="34" charset="0"/>
              <a:buChar char="•"/>
            </a:pPr>
            <a:r>
              <a:rPr lang="en-US" sz="3200" dirty="0"/>
              <a:t>Catalyzed by Covid-19</a:t>
            </a:r>
          </a:p>
          <a:p>
            <a:pPr marL="457200" indent="-457200">
              <a:buFont typeface="Arial" panose="020B0604020202020204" pitchFamily="34" charset="0"/>
              <a:buChar char="•"/>
            </a:pPr>
            <a:r>
              <a:rPr lang="en-US" sz="3200" dirty="0"/>
              <a:t>More people working Remotely</a:t>
            </a:r>
          </a:p>
        </p:txBody>
      </p:sp>
      <p:pic>
        <p:nvPicPr>
          <p:cNvPr id="8" name="Picture 7">
            <a:extLst>
              <a:ext uri="{FF2B5EF4-FFF2-40B4-BE49-F238E27FC236}">
                <a16:creationId xmlns:a16="http://schemas.microsoft.com/office/drawing/2014/main" xmlns="" id="{405013D8-88F9-413E-BD2D-4FA1557DD4DB}"/>
              </a:ext>
            </a:extLst>
          </p:cNvPr>
          <p:cNvPicPr>
            <a:picLocks noChangeAspect="1"/>
          </p:cNvPicPr>
          <p:nvPr/>
        </p:nvPicPr>
        <p:blipFill>
          <a:blip r:embed="rId3"/>
          <a:stretch>
            <a:fillRect/>
          </a:stretch>
        </p:blipFill>
        <p:spPr>
          <a:xfrm>
            <a:off x="5675986" y="1961323"/>
            <a:ext cx="6601523" cy="3684103"/>
          </a:xfrm>
          <a:prstGeom prst="rect">
            <a:avLst/>
          </a:prstGeom>
        </p:spPr>
      </p:pic>
      <p:sp>
        <p:nvSpPr>
          <p:cNvPr id="10" name="TextBox 9">
            <a:extLst>
              <a:ext uri="{FF2B5EF4-FFF2-40B4-BE49-F238E27FC236}">
                <a16:creationId xmlns:a16="http://schemas.microsoft.com/office/drawing/2014/main" xmlns="" id="{7CBA2A4E-EC8C-43E0-ADD4-C68D6E05456B}"/>
              </a:ext>
            </a:extLst>
          </p:cNvPr>
          <p:cNvSpPr txBox="1"/>
          <p:nvPr/>
        </p:nvSpPr>
        <p:spPr>
          <a:xfrm>
            <a:off x="5872426" y="5928547"/>
            <a:ext cx="6208642" cy="646331"/>
          </a:xfrm>
          <a:prstGeom prst="rect">
            <a:avLst/>
          </a:prstGeom>
          <a:noFill/>
        </p:spPr>
        <p:txBody>
          <a:bodyPr wrap="square">
            <a:spAutoFit/>
          </a:bodyPr>
          <a:lstStyle/>
          <a:p>
            <a:pPr algn="ctr"/>
            <a:r>
              <a:rPr lang="en-US" dirty="0"/>
              <a:t>https://www.sme-news.co.uk/is-flexible-working-key-to-attracting-new-talent/</a:t>
            </a:r>
          </a:p>
        </p:txBody>
      </p:sp>
    </p:spTree>
    <p:extLst>
      <p:ext uri="{BB962C8B-B14F-4D97-AF65-F5344CB8AC3E}">
        <p14:creationId xmlns:p14="http://schemas.microsoft.com/office/powerpoint/2010/main" val="11114383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B0DF1AC-7E69-46B1-BE80-23D880254DD7}"/>
              </a:ext>
            </a:extLst>
          </p:cNvPr>
          <p:cNvSpPr>
            <a:spLocks noGrp="1"/>
          </p:cNvSpPr>
          <p:nvPr>
            <p:ph type="title"/>
          </p:nvPr>
        </p:nvSpPr>
        <p:spPr/>
        <p:txBody>
          <a:bodyPr>
            <a:normAutofit/>
          </a:bodyPr>
          <a:lstStyle/>
          <a:p>
            <a:r>
              <a:rPr lang="en-US" sz="4000" b="1" dirty="0"/>
              <a:t>Understanding Flexible Working</a:t>
            </a:r>
          </a:p>
        </p:txBody>
      </p:sp>
      <p:sp>
        <p:nvSpPr>
          <p:cNvPr id="4" name="Content Placeholder 3">
            <a:extLst>
              <a:ext uri="{FF2B5EF4-FFF2-40B4-BE49-F238E27FC236}">
                <a16:creationId xmlns:a16="http://schemas.microsoft.com/office/drawing/2014/main" xmlns="" id="{38E71774-E104-4E0B-90BD-09B500661715}"/>
              </a:ext>
            </a:extLst>
          </p:cNvPr>
          <p:cNvSpPr>
            <a:spLocks noGrp="1"/>
          </p:cNvSpPr>
          <p:nvPr>
            <p:ph sz="half" idx="2"/>
          </p:nvPr>
        </p:nvSpPr>
        <p:spPr>
          <a:xfrm>
            <a:off x="5594122" y="2336872"/>
            <a:ext cx="6597877" cy="4375559"/>
          </a:xfrm>
        </p:spPr>
        <p:txBody>
          <a:bodyPr/>
          <a:lstStyle/>
          <a:p>
            <a:pPr marL="0" indent="0" algn="l" rtl="0">
              <a:buNone/>
            </a:pPr>
            <a:r>
              <a:rPr lang="en-US" sz="4000" b="0" i="0" dirty="0">
                <a:effectLst/>
                <a:latin typeface="ColfaxAI"/>
              </a:rPr>
              <a:t>Involves:</a:t>
            </a:r>
          </a:p>
          <a:p>
            <a:pPr>
              <a:buFont typeface="Wingdings" panose="05000000000000000000" pitchFamily="2" charset="2"/>
              <a:buChar char="q"/>
            </a:pPr>
            <a:r>
              <a:rPr lang="en-US" b="0" i="0" dirty="0">
                <a:solidFill>
                  <a:srgbClr val="353740"/>
                </a:solidFill>
                <a:effectLst/>
                <a:latin typeface="ColfaxAI"/>
              </a:rPr>
              <a:t> </a:t>
            </a:r>
            <a:r>
              <a:rPr lang="en-US" sz="3600" dirty="0">
                <a:latin typeface="ColfaxAI"/>
              </a:rPr>
              <a:t>w</a:t>
            </a:r>
            <a:r>
              <a:rPr lang="en-US" sz="3600" b="0" i="0" dirty="0">
                <a:effectLst/>
                <a:latin typeface="ColfaxAI"/>
              </a:rPr>
              <a:t>orking from Home</a:t>
            </a:r>
          </a:p>
          <a:p>
            <a:pPr>
              <a:buFont typeface="Wingdings" panose="05000000000000000000" pitchFamily="2" charset="2"/>
              <a:buChar char="q"/>
            </a:pPr>
            <a:endParaRPr lang="en-US" sz="3600" b="0" i="0" dirty="0">
              <a:effectLst/>
              <a:latin typeface="ColfaxAI"/>
            </a:endParaRPr>
          </a:p>
          <a:p>
            <a:pPr>
              <a:buFont typeface="Wingdings" panose="05000000000000000000" pitchFamily="2" charset="2"/>
              <a:buChar char="q"/>
            </a:pPr>
            <a:r>
              <a:rPr lang="en-US" sz="3600" b="0" i="0" dirty="0">
                <a:effectLst/>
                <a:latin typeface="ColfaxAI"/>
              </a:rPr>
              <a:t>Working Part-Time</a:t>
            </a:r>
          </a:p>
          <a:p>
            <a:pPr marL="0" indent="0">
              <a:buNone/>
            </a:pPr>
            <a:endParaRPr lang="en-US" sz="3600" b="0" i="0" dirty="0">
              <a:effectLst/>
              <a:latin typeface="ColfaxAI"/>
            </a:endParaRPr>
          </a:p>
          <a:p>
            <a:pPr>
              <a:buFont typeface="Wingdings" panose="05000000000000000000" pitchFamily="2" charset="2"/>
              <a:buChar char="q"/>
            </a:pPr>
            <a:r>
              <a:rPr lang="en-US" sz="3600" b="0" i="0" dirty="0">
                <a:effectLst/>
                <a:latin typeface="ColfaxAI"/>
              </a:rPr>
              <a:t>Working Compressed Hours</a:t>
            </a:r>
          </a:p>
          <a:p>
            <a:endParaRPr lang="en-US" dirty="0"/>
          </a:p>
        </p:txBody>
      </p:sp>
      <p:pic>
        <p:nvPicPr>
          <p:cNvPr id="6" name="Picture 5">
            <a:extLst>
              <a:ext uri="{FF2B5EF4-FFF2-40B4-BE49-F238E27FC236}">
                <a16:creationId xmlns:a16="http://schemas.microsoft.com/office/drawing/2014/main" xmlns="" id="{2E9012F9-D765-4DF2-813D-6F2E6A0A87CA}"/>
              </a:ext>
            </a:extLst>
          </p:cNvPr>
          <p:cNvPicPr>
            <a:picLocks noChangeAspect="1"/>
          </p:cNvPicPr>
          <p:nvPr/>
        </p:nvPicPr>
        <p:blipFill>
          <a:blip r:embed="rId3"/>
          <a:stretch>
            <a:fillRect/>
          </a:stretch>
        </p:blipFill>
        <p:spPr>
          <a:xfrm>
            <a:off x="0" y="1968569"/>
            <a:ext cx="5499652" cy="3594825"/>
          </a:xfrm>
          <a:prstGeom prst="rect">
            <a:avLst/>
          </a:prstGeom>
        </p:spPr>
      </p:pic>
      <p:sp>
        <p:nvSpPr>
          <p:cNvPr id="8" name="TextBox 7">
            <a:extLst>
              <a:ext uri="{FF2B5EF4-FFF2-40B4-BE49-F238E27FC236}">
                <a16:creationId xmlns:a16="http://schemas.microsoft.com/office/drawing/2014/main" xmlns="" id="{2B03D58C-6908-4DF7-836C-EA63ADC26C55}"/>
              </a:ext>
            </a:extLst>
          </p:cNvPr>
          <p:cNvSpPr txBox="1"/>
          <p:nvPr/>
        </p:nvSpPr>
        <p:spPr>
          <a:xfrm>
            <a:off x="-46383" y="6066101"/>
            <a:ext cx="5640505" cy="646331"/>
          </a:xfrm>
          <a:prstGeom prst="rect">
            <a:avLst/>
          </a:prstGeom>
          <a:noFill/>
        </p:spPr>
        <p:txBody>
          <a:bodyPr wrap="square">
            <a:spAutoFit/>
          </a:bodyPr>
          <a:lstStyle/>
          <a:p>
            <a:pPr algn="ctr"/>
            <a:r>
              <a:rPr lang="en-US" dirty="0"/>
              <a:t>https://bestmoneymoves.com/blog/2019/04/02/do-flexible-work-schedules-work/</a:t>
            </a:r>
          </a:p>
        </p:txBody>
      </p:sp>
    </p:spTree>
    <p:extLst>
      <p:ext uri="{BB962C8B-B14F-4D97-AF65-F5344CB8AC3E}">
        <p14:creationId xmlns:p14="http://schemas.microsoft.com/office/powerpoint/2010/main" val="618506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224096E-F6C5-4316-8510-77B3F37FF5DF}"/>
              </a:ext>
            </a:extLst>
          </p:cNvPr>
          <p:cNvSpPr>
            <a:spLocks noGrp="1"/>
          </p:cNvSpPr>
          <p:nvPr>
            <p:ph type="title"/>
          </p:nvPr>
        </p:nvSpPr>
        <p:spPr/>
        <p:txBody>
          <a:bodyPr>
            <a:normAutofit/>
          </a:bodyPr>
          <a:lstStyle/>
          <a:p>
            <a:pPr algn="ctr"/>
            <a:r>
              <a:rPr lang="en-US" sz="4000" b="1" dirty="0"/>
              <a:t>Benefits of Flexible Working</a:t>
            </a:r>
          </a:p>
        </p:txBody>
      </p:sp>
      <p:sp>
        <p:nvSpPr>
          <p:cNvPr id="3" name="Text Placeholder 2">
            <a:extLst>
              <a:ext uri="{FF2B5EF4-FFF2-40B4-BE49-F238E27FC236}">
                <a16:creationId xmlns:a16="http://schemas.microsoft.com/office/drawing/2014/main" xmlns="" id="{A3089A71-D575-4773-8423-D9C2E3F14DA3}"/>
              </a:ext>
            </a:extLst>
          </p:cNvPr>
          <p:cNvSpPr>
            <a:spLocks noGrp="1"/>
          </p:cNvSpPr>
          <p:nvPr>
            <p:ph type="body" idx="1"/>
          </p:nvPr>
        </p:nvSpPr>
        <p:spPr/>
        <p:txBody>
          <a:bodyPr>
            <a:normAutofit/>
          </a:bodyPr>
          <a:lstStyle/>
          <a:p>
            <a:r>
              <a:rPr lang="en-US" sz="3200" dirty="0"/>
              <a:t>For Employers</a:t>
            </a:r>
          </a:p>
        </p:txBody>
      </p:sp>
      <p:sp>
        <p:nvSpPr>
          <p:cNvPr id="4" name="Content Placeholder 3">
            <a:extLst>
              <a:ext uri="{FF2B5EF4-FFF2-40B4-BE49-F238E27FC236}">
                <a16:creationId xmlns:a16="http://schemas.microsoft.com/office/drawing/2014/main" xmlns="" id="{1B5E65FF-5AA9-4AFD-8F1B-A7F505DA9FA3}"/>
              </a:ext>
            </a:extLst>
          </p:cNvPr>
          <p:cNvSpPr>
            <a:spLocks noGrp="1"/>
          </p:cNvSpPr>
          <p:nvPr>
            <p:ph sz="half" idx="2"/>
          </p:nvPr>
        </p:nvSpPr>
        <p:spPr>
          <a:xfrm>
            <a:off x="226031" y="3298682"/>
            <a:ext cx="5594123" cy="3450305"/>
          </a:xfrm>
        </p:spPr>
        <p:txBody>
          <a:bodyPr>
            <a:noAutofit/>
          </a:bodyPr>
          <a:lstStyle/>
          <a:p>
            <a:r>
              <a:rPr lang="en-US" sz="3600" b="0" i="0" dirty="0">
                <a:solidFill>
                  <a:srgbClr val="353740"/>
                </a:solidFill>
                <a:effectLst/>
                <a:latin typeface="ColfaxAI"/>
              </a:rPr>
              <a:t>Reduced absences </a:t>
            </a:r>
          </a:p>
          <a:p>
            <a:r>
              <a:rPr lang="en-US" sz="3600" b="0" i="0" dirty="0">
                <a:solidFill>
                  <a:srgbClr val="353740"/>
                </a:solidFill>
                <a:effectLst/>
                <a:latin typeface="ColfaxAI"/>
              </a:rPr>
              <a:t>Increased productivity</a:t>
            </a:r>
          </a:p>
          <a:p>
            <a:r>
              <a:rPr lang="en-US" sz="3600" b="0" i="0" dirty="0">
                <a:solidFill>
                  <a:srgbClr val="353740"/>
                </a:solidFill>
                <a:effectLst/>
                <a:latin typeface="ColfaxAI"/>
              </a:rPr>
              <a:t> Increased staff retention</a:t>
            </a:r>
          </a:p>
          <a:p>
            <a:r>
              <a:rPr lang="en-US" sz="3600" b="0" i="0" dirty="0">
                <a:solidFill>
                  <a:srgbClr val="353740"/>
                </a:solidFill>
                <a:effectLst/>
                <a:latin typeface="ColfaxAI"/>
              </a:rPr>
              <a:t> Lower recruitment and training costs</a:t>
            </a:r>
            <a:endParaRPr lang="en-US" sz="3600" dirty="0"/>
          </a:p>
        </p:txBody>
      </p:sp>
      <p:sp>
        <p:nvSpPr>
          <p:cNvPr id="5" name="Text Placeholder 4">
            <a:extLst>
              <a:ext uri="{FF2B5EF4-FFF2-40B4-BE49-F238E27FC236}">
                <a16:creationId xmlns:a16="http://schemas.microsoft.com/office/drawing/2014/main" xmlns="" id="{AACB2E55-7EAC-4A60-ABF0-78EE26713327}"/>
              </a:ext>
            </a:extLst>
          </p:cNvPr>
          <p:cNvSpPr>
            <a:spLocks noGrp="1"/>
          </p:cNvSpPr>
          <p:nvPr>
            <p:ph type="body" sz="quarter" idx="3"/>
          </p:nvPr>
        </p:nvSpPr>
        <p:spPr/>
        <p:txBody>
          <a:bodyPr>
            <a:normAutofit/>
          </a:bodyPr>
          <a:lstStyle/>
          <a:p>
            <a:pPr algn="ctr"/>
            <a:r>
              <a:rPr lang="en-US" sz="3200" dirty="0"/>
              <a:t>For Employees</a:t>
            </a:r>
          </a:p>
        </p:txBody>
      </p:sp>
      <p:sp>
        <p:nvSpPr>
          <p:cNvPr id="6" name="Content Placeholder 5">
            <a:extLst>
              <a:ext uri="{FF2B5EF4-FFF2-40B4-BE49-F238E27FC236}">
                <a16:creationId xmlns:a16="http://schemas.microsoft.com/office/drawing/2014/main" xmlns="" id="{4EFBC151-51D8-4FD1-8AA7-5343686C20E9}"/>
              </a:ext>
            </a:extLst>
          </p:cNvPr>
          <p:cNvSpPr>
            <a:spLocks noGrp="1"/>
          </p:cNvSpPr>
          <p:nvPr>
            <p:ph sz="quarter" idx="4"/>
          </p:nvPr>
        </p:nvSpPr>
        <p:spPr>
          <a:xfrm>
            <a:off x="5594123" y="3298682"/>
            <a:ext cx="6438851" cy="3450305"/>
          </a:xfrm>
        </p:spPr>
        <p:txBody>
          <a:bodyPr/>
          <a:lstStyle/>
          <a:p>
            <a:r>
              <a:rPr lang="en-US" sz="3200" b="0" i="0" dirty="0">
                <a:solidFill>
                  <a:srgbClr val="353740"/>
                </a:solidFill>
                <a:effectLst/>
                <a:latin typeface="ColfaxAI"/>
              </a:rPr>
              <a:t>Increased work/life balance </a:t>
            </a:r>
          </a:p>
          <a:p>
            <a:r>
              <a:rPr lang="en-US" sz="3200" b="0" i="0" dirty="0">
                <a:solidFill>
                  <a:srgbClr val="353740"/>
                </a:solidFill>
                <a:effectLst/>
                <a:latin typeface="ColfaxAI"/>
              </a:rPr>
              <a:t>Greater control over their working hours -Reduced stress </a:t>
            </a:r>
          </a:p>
          <a:p>
            <a:r>
              <a:rPr lang="en-US" sz="3200" b="0" i="0" dirty="0">
                <a:solidFill>
                  <a:srgbClr val="353740"/>
                </a:solidFill>
                <a:effectLst/>
                <a:latin typeface="ColfaxAI"/>
              </a:rPr>
              <a:t>Improved mental and physical health</a:t>
            </a:r>
            <a:endParaRPr lang="en-US" sz="3200" dirty="0"/>
          </a:p>
        </p:txBody>
      </p:sp>
    </p:spTree>
    <p:extLst>
      <p:ext uri="{BB962C8B-B14F-4D97-AF65-F5344CB8AC3E}">
        <p14:creationId xmlns:p14="http://schemas.microsoft.com/office/powerpoint/2010/main" val="3626941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9CDA771-8B0D-4224-91AB-767E7DDF3EBB}"/>
              </a:ext>
            </a:extLst>
          </p:cNvPr>
          <p:cNvSpPr>
            <a:spLocks noGrp="1"/>
          </p:cNvSpPr>
          <p:nvPr>
            <p:ph type="title"/>
          </p:nvPr>
        </p:nvSpPr>
        <p:spPr/>
        <p:txBody>
          <a:bodyPr>
            <a:noAutofit/>
          </a:bodyPr>
          <a:lstStyle/>
          <a:p>
            <a:pPr algn="ctr"/>
            <a:r>
              <a:rPr lang="en-US" sz="4000" dirty="0">
                <a:effectLst/>
                <a:ea typeface="Calibri" panose="020F0502020204030204" pitchFamily="34" charset="0"/>
              </a:rPr>
              <a:t>Addressing work Balance Through Flexible Working</a:t>
            </a:r>
            <a:endParaRPr lang="en-US" sz="4000" dirty="0"/>
          </a:p>
        </p:txBody>
      </p:sp>
      <p:sp>
        <p:nvSpPr>
          <p:cNvPr id="4" name="Content Placeholder 3">
            <a:extLst>
              <a:ext uri="{FF2B5EF4-FFF2-40B4-BE49-F238E27FC236}">
                <a16:creationId xmlns:a16="http://schemas.microsoft.com/office/drawing/2014/main" xmlns="" id="{BF50DAB5-82B7-448F-86A4-65F4007B27F9}"/>
              </a:ext>
            </a:extLst>
          </p:cNvPr>
          <p:cNvSpPr>
            <a:spLocks noGrp="1"/>
          </p:cNvSpPr>
          <p:nvPr>
            <p:ph sz="half" idx="2"/>
          </p:nvPr>
        </p:nvSpPr>
        <p:spPr>
          <a:xfrm>
            <a:off x="5594123" y="2336872"/>
            <a:ext cx="6346086" cy="4521127"/>
          </a:xfrm>
        </p:spPr>
        <p:txBody>
          <a:bodyPr/>
          <a:lstStyle/>
          <a:p>
            <a:pPr algn="l" rtl="0"/>
            <a:r>
              <a:rPr lang="en-US" sz="3200" b="0" i="0" dirty="0">
                <a:effectLst/>
                <a:latin typeface="ColfaxAI"/>
              </a:rPr>
              <a:t>Employees having time for their Children</a:t>
            </a:r>
          </a:p>
          <a:p>
            <a:pPr algn="l" rtl="0"/>
            <a:endParaRPr lang="en-US" sz="3200" b="0" i="0" dirty="0">
              <a:effectLst/>
              <a:latin typeface="ColfaxAI"/>
            </a:endParaRPr>
          </a:p>
          <a:p>
            <a:pPr algn="l" rtl="0"/>
            <a:r>
              <a:rPr lang="en-US" sz="3200" b="0" i="0" dirty="0">
                <a:effectLst/>
                <a:latin typeface="ColfaxAI"/>
              </a:rPr>
              <a:t>Employees attending to Personal Commitments</a:t>
            </a:r>
          </a:p>
          <a:p>
            <a:pPr algn="l" rtl="0"/>
            <a:endParaRPr lang="en-US" sz="3200" b="0" i="0" dirty="0">
              <a:effectLst/>
              <a:latin typeface="ColfaxAI"/>
            </a:endParaRPr>
          </a:p>
          <a:p>
            <a:pPr algn="l" rtl="0"/>
            <a:r>
              <a:rPr lang="en-US" sz="3200" b="0" i="0" dirty="0">
                <a:effectLst/>
                <a:latin typeface="ColfaxAI"/>
              </a:rPr>
              <a:t>Better manage time to achieve work-life Balance</a:t>
            </a:r>
          </a:p>
          <a:p>
            <a:endParaRPr lang="en-US" dirty="0"/>
          </a:p>
        </p:txBody>
      </p:sp>
      <p:pic>
        <p:nvPicPr>
          <p:cNvPr id="6" name="Picture 5">
            <a:extLst>
              <a:ext uri="{FF2B5EF4-FFF2-40B4-BE49-F238E27FC236}">
                <a16:creationId xmlns:a16="http://schemas.microsoft.com/office/drawing/2014/main" xmlns="" id="{B9262ABB-7AFF-4BC7-999E-CD9AD84A27FD}"/>
              </a:ext>
            </a:extLst>
          </p:cNvPr>
          <p:cNvPicPr>
            <a:picLocks noChangeAspect="1"/>
          </p:cNvPicPr>
          <p:nvPr/>
        </p:nvPicPr>
        <p:blipFill>
          <a:blip r:embed="rId3"/>
          <a:stretch>
            <a:fillRect/>
          </a:stretch>
        </p:blipFill>
        <p:spPr>
          <a:xfrm>
            <a:off x="0" y="1958048"/>
            <a:ext cx="5657804" cy="3806647"/>
          </a:xfrm>
          <a:prstGeom prst="rect">
            <a:avLst/>
          </a:prstGeom>
        </p:spPr>
      </p:pic>
      <p:sp>
        <p:nvSpPr>
          <p:cNvPr id="8" name="TextBox 7">
            <a:extLst>
              <a:ext uri="{FF2B5EF4-FFF2-40B4-BE49-F238E27FC236}">
                <a16:creationId xmlns:a16="http://schemas.microsoft.com/office/drawing/2014/main" xmlns="" id="{F0D3D38C-40A5-4C2F-872A-2F0B3390A6A5}"/>
              </a:ext>
            </a:extLst>
          </p:cNvPr>
          <p:cNvSpPr txBox="1"/>
          <p:nvPr/>
        </p:nvSpPr>
        <p:spPr>
          <a:xfrm>
            <a:off x="-250938" y="5926532"/>
            <a:ext cx="6096000" cy="646331"/>
          </a:xfrm>
          <a:prstGeom prst="rect">
            <a:avLst/>
          </a:prstGeom>
          <a:noFill/>
        </p:spPr>
        <p:txBody>
          <a:bodyPr wrap="square">
            <a:spAutoFit/>
          </a:bodyPr>
          <a:lstStyle/>
          <a:p>
            <a:pPr algn="ctr"/>
            <a:r>
              <a:rPr lang="en-US" dirty="0"/>
              <a:t>https://www.oho.co.uk/blog/the-future-of-flexible-working-189660/</a:t>
            </a:r>
          </a:p>
        </p:txBody>
      </p:sp>
    </p:spTree>
    <p:extLst>
      <p:ext uri="{BB962C8B-B14F-4D97-AF65-F5344CB8AC3E}">
        <p14:creationId xmlns:p14="http://schemas.microsoft.com/office/powerpoint/2010/main" val="14078725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DD773D2-56A5-4824-905B-AE18A5A66C78}"/>
              </a:ext>
            </a:extLst>
          </p:cNvPr>
          <p:cNvSpPr>
            <a:spLocks noGrp="1"/>
          </p:cNvSpPr>
          <p:nvPr>
            <p:ph type="title"/>
          </p:nvPr>
        </p:nvSpPr>
        <p:spPr/>
        <p:txBody>
          <a:bodyPr>
            <a:noAutofit/>
          </a:bodyPr>
          <a:lstStyle/>
          <a:p>
            <a:pPr algn="ctr"/>
            <a:r>
              <a:rPr lang="en-US" sz="4000" b="1" dirty="0">
                <a:effectLst/>
                <a:ea typeface="Calibri" panose="020F0502020204030204" pitchFamily="34" charset="0"/>
              </a:rPr>
              <a:t>Issues to Consider when Introducing Flexible Working</a:t>
            </a:r>
            <a:endParaRPr lang="en-US" sz="4000" b="1" dirty="0"/>
          </a:p>
        </p:txBody>
      </p:sp>
      <p:sp>
        <p:nvSpPr>
          <p:cNvPr id="4" name="Content Placeholder 3">
            <a:extLst>
              <a:ext uri="{FF2B5EF4-FFF2-40B4-BE49-F238E27FC236}">
                <a16:creationId xmlns:a16="http://schemas.microsoft.com/office/drawing/2014/main" xmlns="" id="{1D2077E7-FC0F-4979-A770-5694E1E6E356}"/>
              </a:ext>
            </a:extLst>
          </p:cNvPr>
          <p:cNvSpPr>
            <a:spLocks noGrp="1"/>
          </p:cNvSpPr>
          <p:nvPr>
            <p:ph sz="half" idx="2"/>
          </p:nvPr>
        </p:nvSpPr>
        <p:spPr>
          <a:xfrm>
            <a:off x="5594122" y="2336872"/>
            <a:ext cx="6478607" cy="4355475"/>
          </a:xfrm>
        </p:spPr>
        <p:txBody>
          <a:bodyPr>
            <a:normAutofit fontScale="85000" lnSpcReduction="20000"/>
          </a:bodyPr>
          <a:lstStyle/>
          <a:p>
            <a:pPr algn="l" rtl="0"/>
            <a:r>
              <a:rPr lang="en-US" sz="3200" dirty="0">
                <a:latin typeface="ColfaxAI"/>
              </a:rPr>
              <a:t>P</a:t>
            </a:r>
            <a:r>
              <a:rPr lang="en-US" sz="3200" b="0" i="0" dirty="0">
                <a:effectLst/>
                <a:latin typeface="ColfaxAI"/>
              </a:rPr>
              <a:t>roviding Equal Opportunities to Employees</a:t>
            </a:r>
          </a:p>
          <a:p>
            <a:pPr marL="0" indent="0" algn="l" rtl="0">
              <a:buNone/>
            </a:pPr>
            <a:endParaRPr lang="en-US" sz="3200" b="0" i="0" dirty="0">
              <a:effectLst/>
              <a:latin typeface="ColfaxAI"/>
            </a:endParaRPr>
          </a:p>
          <a:p>
            <a:pPr algn="l" rtl="0"/>
            <a:r>
              <a:rPr lang="en-US" sz="3200" b="0" i="0" dirty="0">
                <a:effectLst/>
                <a:latin typeface="ColfaxAI"/>
              </a:rPr>
              <a:t>Consider Impact of Flexible Working</a:t>
            </a:r>
          </a:p>
          <a:p>
            <a:pPr marL="0" indent="0" algn="l" rtl="0">
              <a:buNone/>
            </a:pPr>
            <a:endParaRPr lang="en-US" sz="3200" b="0" i="0" dirty="0">
              <a:effectLst/>
              <a:latin typeface="ColfaxAI"/>
            </a:endParaRPr>
          </a:p>
          <a:p>
            <a:pPr algn="l" rtl="0"/>
            <a:r>
              <a:rPr lang="en-US" sz="3200" b="0" i="0" dirty="0">
                <a:effectLst/>
                <a:latin typeface="ColfaxAI"/>
              </a:rPr>
              <a:t>Consider Impact on Business Operations</a:t>
            </a:r>
          </a:p>
          <a:p>
            <a:pPr marL="0" indent="0" algn="l" rtl="0">
              <a:buNone/>
            </a:pPr>
            <a:endParaRPr lang="en-US" sz="3200" b="0" i="0" dirty="0">
              <a:effectLst/>
              <a:latin typeface="ColfaxAI"/>
            </a:endParaRPr>
          </a:p>
          <a:p>
            <a:pPr algn="l" rtl="0"/>
            <a:r>
              <a:rPr lang="en-US" sz="3200" b="0" i="0" dirty="0">
                <a:effectLst/>
                <a:latin typeface="ColfaxAI"/>
              </a:rPr>
              <a:t>Review Arrangements of Flexible Working</a:t>
            </a:r>
          </a:p>
          <a:p>
            <a:pPr marL="0" indent="0">
              <a:buNone/>
            </a:pPr>
            <a:r>
              <a:rPr lang="en-US" b="0" i="0" dirty="0">
                <a:solidFill>
                  <a:srgbClr val="353740"/>
                </a:solidFill>
                <a:effectLst/>
                <a:latin typeface="ColfaxAI"/>
              </a:rPr>
              <a:t/>
            </a:r>
            <a:br>
              <a:rPr lang="en-US" b="0" i="0" dirty="0">
                <a:solidFill>
                  <a:srgbClr val="353740"/>
                </a:solidFill>
                <a:effectLst/>
                <a:latin typeface="ColfaxAI"/>
              </a:rPr>
            </a:br>
            <a:endParaRPr lang="en-US" dirty="0"/>
          </a:p>
        </p:txBody>
      </p:sp>
      <p:pic>
        <p:nvPicPr>
          <p:cNvPr id="6" name="Picture 5">
            <a:extLst>
              <a:ext uri="{FF2B5EF4-FFF2-40B4-BE49-F238E27FC236}">
                <a16:creationId xmlns:a16="http://schemas.microsoft.com/office/drawing/2014/main" xmlns="" id="{DB8558FC-670B-47ED-9505-B9B33EE8CEE5}"/>
              </a:ext>
            </a:extLst>
          </p:cNvPr>
          <p:cNvPicPr>
            <a:picLocks noChangeAspect="1"/>
          </p:cNvPicPr>
          <p:nvPr/>
        </p:nvPicPr>
        <p:blipFill>
          <a:blip r:embed="rId3"/>
          <a:stretch>
            <a:fillRect/>
          </a:stretch>
        </p:blipFill>
        <p:spPr>
          <a:xfrm>
            <a:off x="0" y="1940183"/>
            <a:ext cx="5594122" cy="3638981"/>
          </a:xfrm>
          <a:prstGeom prst="rect">
            <a:avLst/>
          </a:prstGeom>
        </p:spPr>
      </p:pic>
      <p:sp>
        <p:nvSpPr>
          <p:cNvPr id="8" name="TextBox 7">
            <a:extLst>
              <a:ext uri="{FF2B5EF4-FFF2-40B4-BE49-F238E27FC236}">
                <a16:creationId xmlns:a16="http://schemas.microsoft.com/office/drawing/2014/main" xmlns="" id="{D89359A1-49C6-456C-92B9-E8710F94919C}"/>
              </a:ext>
            </a:extLst>
          </p:cNvPr>
          <p:cNvSpPr txBox="1"/>
          <p:nvPr/>
        </p:nvSpPr>
        <p:spPr>
          <a:xfrm>
            <a:off x="-250939" y="5825841"/>
            <a:ext cx="6096000" cy="646331"/>
          </a:xfrm>
          <a:prstGeom prst="rect">
            <a:avLst/>
          </a:prstGeom>
          <a:noFill/>
        </p:spPr>
        <p:txBody>
          <a:bodyPr wrap="square">
            <a:spAutoFit/>
          </a:bodyPr>
          <a:lstStyle/>
          <a:p>
            <a:pPr algn="ctr"/>
            <a:r>
              <a:rPr lang="en-US" dirty="0"/>
              <a:t>https://www.aclanz.de/en/flexible-working-time-arrangements-part-1/</a:t>
            </a:r>
          </a:p>
        </p:txBody>
      </p:sp>
    </p:spTree>
    <p:extLst>
      <p:ext uri="{BB962C8B-B14F-4D97-AF65-F5344CB8AC3E}">
        <p14:creationId xmlns:p14="http://schemas.microsoft.com/office/powerpoint/2010/main" val="2103482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11A1CAF-3A89-450F-A98F-17A3C46EB4D4}"/>
              </a:ext>
            </a:extLst>
          </p:cNvPr>
          <p:cNvSpPr>
            <a:spLocks noGrp="1"/>
          </p:cNvSpPr>
          <p:nvPr>
            <p:ph type="title"/>
          </p:nvPr>
        </p:nvSpPr>
        <p:spPr>
          <a:xfrm>
            <a:off x="571747" y="920141"/>
            <a:ext cx="9613861" cy="888096"/>
          </a:xfrm>
        </p:spPr>
        <p:txBody>
          <a:bodyPr>
            <a:normAutofit fontScale="90000"/>
          </a:bodyPr>
          <a:lstStyle/>
          <a:p>
            <a:pPr algn="ctr"/>
            <a:r>
              <a:rPr lang="en-US" sz="4000" b="1" dirty="0">
                <a:effectLst/>
                <a:ea typeface="Calibri" panose="020F0502020204030204" pitchFamily="34" charset="0"/>
                <a:cs typeface="Times New Roman" panose="02020603050405020304" pitchFamily="18" charset="0"/>
              </a:rPr>
              <a:t>How Flexible working Promotes inclusion and Diversity </a:t>
            </a:r>
            <a:r>
              <a:rPr lang="en-US" sz="1800" dirty="0">
                <a:effectLst/>
                <a:latin typeface="Calibri" panose="020F0502020204030204" pitchFamily="34" charset="0"/>
                <a:ea typeface="Calibri" panose="020F0502020204030204" pitchFamily="34" charset="0"/>
                <a:cs typeface="Times New Roman" panose="02020603050405020304" pitchFamily="18" charset="0"/>
              </a:rPr>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4" name="Content Placeholder 3">
            <a:extLst>
              <a:ext uri="{FF2B5EF4-FFF2-40B4-BE49-F238E27FC236}">
                <a16:creationId xmlns:a16="http://schemas.microsoft.com/office/drawing/2014/main" xmlns="" id="{1D75D5F3-0583-4A15-81C2-FA5E87059144}"/>
              </a:ext>
            </a:extLst>
          </p:cNvPr>
          <p:cNvSpPr>
            <a:spLocks noGrp="1"/>
          </p:cNvSpPr>
          <p:nvPr>
            <p:ph sz="half" idx="2"/>
          </p:nvPr>
        </p:nvSpPr>
        <p:spPr>
          <a:xfrm>
            <a:off x="5378678" y="2001078"/>
            <a:ext cx="6813321" cy="4572000"/>
          </a:xfrm>
        </p:spPr>
        <p:txBody>
          <a:bodyPr/>
          <a:lstStyle/>
          <a:p>
            <a:pPr algn="l" rtl="0"/>
            <a:endParaRPr lang="en-US" sz="3200" b="0" i="0" dirty="0">
              <a:solidFill>
                <a:srgbClr val="353740"/>
              </a:solidFill>
              <a:effectLst/>
              <a:latin typeface="ColfaxAI"/>
            </a:endParaRPr>
          </a:p>
          <a:p>
            <a:pPr algn="l" rtl="0"/>
            <a:r>
              <a:rPr lang="en-US" sz="3200" b="0" i="0" dirty="0">
                <a:effectLst/>
                <a:latin typeface="ColfaxAI"/>
              </a:rPr>
              <a:t>Makes Easier for employees of different backgrounds access workplace</a:t>
            </a:r>
          </a:p>
          <a:p>
            <a:pPr marL="0" indent="0" algn="l" rtl="0">
              <a:buNone/>
            </a:pPr>
            <a:endParaRPr lang="en-US" sz="3200" b="0" i="0" dirty="0">
              <a:effectLst/>
              <a:latin typeface="ColfaxAI"/>
            </a:endParaRPr>
          </a:p>
          <a:p>
            <a:pPr algn="l" rtl="0"/>
            <a:r>
              <a:rPr lang="en-US" sz="3200" b="0" i="0" dirty="0">
                <a:effectLst/>
                <a:latin typeface="ColfaxAI"/>
              </a:rPr>
              <a:t>Create More Inclusive working Environment</a:t>
            </a:r>
          </a:p>
          <a:p>
            <a:endParaRPr lang="en-US" dirty="0"/>
          </a:p>
        </p:txBody>
      </p:sp>
      <p:pic>
        <p:nvPicPr>
          <p:cNvPr id="6" name="Picture 5">
            <a:extLst>
              <a:ext uri="{FF2B5EF4-FFF2-40B4-BE49-F238E27FC236}">
                <a16:creationId xmlns:a16="http://schemas.microsoft.com/office/drawing/2014/main" xmlns="" id="{8AA91CBE-6DDD-460C-813B-1C7861DDD9FF}"/>
              </a:ext>
            </a:extLst>
          </p:cNvPr>
          <p:cNvPicPr>
            <a:picLocks noChangeAspect="1"/>
          </p:cNvPicPr>
          <p:nvPr/>
        </p:nvPicPr>
        <p:blipFill>
          <a:blip r:embed="rId3"/>
          <a:stretch>
            <a:fillRect/>
          </a:stretch>
        </p:blipFill>
        <p:spPr>
          <a:xfrm>
            <a:off x="0" y="2001078"/>
            <a:ext cx="5486400" cy="3498574"/>
          </a:xfrm>
          <a:prstGeom prst="rect">
            <a:avLst/>
          </a:prstGeom>
        </p:spPr>
      </p:pic>
      <p:sp>
        <p:nvSpPr>
          <p:cNvPr id="8" name="TextBox 7">
            <a:extLst>
              <a:ext uri="{FF2B5EF4-FFF2-40B4-BE49-F238E27FC236}">
                <a16:creationId xmlns:a16="http://schemas.microsoft.com/office/drawing/2014/main" xmlns="" id="{714519DE-7BB8-404F-B294-37DD1CDABDA6}"/>
              </a:ext>
            </a:extLst>
          </p:cNvPr>
          <p:cNvSpPr txBox="1"/>
          <p:nvPr/>
        </p:nvSpPr>
        <p:spPr>
          <a:xfrm>
            <a:off x="92765" y="5713199"/>
            <a:ext cx="5393635" cy="646331"/>
          </a:xfrm>
          <a:prstGeom prst="rect">
            <a:avLst/>
          </a:prstGeom>
          <a:noFill/>
        </p:spPr>
        <p:txBody>
          <a:bodyPr wrap="square">
            <a:spAutoFit/>
          </a:bodyPr>
          <a:lstStyle/>
          <a:p>
            <a:pPr algn="ctr"/>
            <a:r>
              <a:rPr lang="en-US" dirty="0"/>
              <a:t>https://www.thepeoplespace.com/ideas/articles/improving-workplace-diversity-infographic</a:t>
            </a:r>
          </a:p>
        </p:txBody>
      </p:sp>
    </p:spTree>
    <p:extLst>
      <p:ext uri="{BB962C8B-B14F-4D97-AF65-F5344CB8AC3E}">
        <p14:creationId xmlns:p14="http://schemas.microsoft.com/office/powerpoint/2010/main" val="17715390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F2A608F-5103-4C2A-A1E6-3C3674382029}"/>
              </a:ext>
            </a:extLst>
          </p:cNvPr>
          <p:cNvSpPr>
            <a:spLocks noGrp="1"/>
          </p:cNvSpPr>
          <p:nvPr>
            <p:ph type="title"/>
          </p:nvPr>
        </p:nvSpPr>
        <p:spPr/>
        <p:txBody>
          <a:bodyPr>
            <a:normAutofit/>
          </a:bodyPr>
          <a:lstStyle/>
          <a:p>
            <a:r>
              <a:rPr lang="en-US" sz="4000" b="1" dirty="0"/>
              <a:t>Challenges of Flexible Working</a:t>
            </a:r>
          </a:p>
        </p:txBody>
      </p:sp>
      <p:sp>
        <p:nvSpPr>
          <p:cNvPr id="4" name="Content Placeholder 3">
            <a:extLst>
              <a:ext uri="{FF2B5EF4-FFF2-40B4-BE49-F238E27FC236}">
                <a16:creationId xmlns:a16="http://schemas.microsoft.com/office/drawing/2014/main" xmlns="" id="{07547BBA-15C6-4A1E-8FA2-DA33CC96124C}"/>
              </a:ext>
            </a:extLst>
          </p:cNvPr>
          <p:cNvSpPr>
            <a:spLocks noGrp="1"/>
          </p:cNvSpPr>
          <p:nvPr>
            <p:ph sz="half" idx="2"/>
          </p:nvPr>
        </p:nvSpPr>
        <p:spPr>
          <a:xfrm>
            <a:off x="5594123" y="2336872"/>
            <a:ext cx="6505112" cy="4521128"/>
          </a:xfrm>
        </p:spPr>
        <p:txBody>
          <a:bodyPr/>
          <a:lstStyle/>
          <a:p>
            <a:pPr algn="l" rtl="0"/>
            <a:r>
              <a:rPr lang="en-US" sz="3200" b="0" i="0" dirty="0">
                <a:effectLst/>
                <a:latin typeface="ColfaxAI"/>
              </a:rPr>
              <a:t>Managing work-life balance</a:t>
            </a:r>
          </a:p>
          <a:p>
            <a:pPr algn="l" rtl="0"/>
            <a:endParaRPr lang="en-US" sz="3200" b="0" i="0" dirty="0">
              <a:effectLst/>
              <a:latin typeface="ColfaxAI"/>
            </a:endParaRPr>
          </a:p>
          <a:p>
            <a:pPr algn="l" rtl="0"/>
            <a:r>
              <a:rPr lang="en-US" sz="3200" b="0" i="0" dirty="0">
                <a:effectLst/>
                <a:latin typeface="ColfaxAI"/>
              </a:rPr>
              <a:t>Ensuring equitable treatment of employees</a:t>
            </a:r>
          </a:p>
          <a:p>
            <a:pPr algn="l" rtl="0"/>
            <a:endParaRPr lang="en-US" sz="3200" b="0" i="0" dirty="0">
              <a:effectLst/>
              <a:latin typeface="ColfaxAI"/>
            </a:endParaRPr>
          </a:p>
          <a:p>
            <a:pPr algn="l" rtl="0"/>
            <a:r>
              <a:rPr lang="en-US" sz="3200" b="0" i="0" dirty="0">
                <a:effectLst/>
                <a:latin typeface="ColfaxAI"/>
              </a:rPr>
              <a:t>Managing expectations</a:t>
            </a:r>
          </a:p>
          <a:p>
            <a:endParaRPr lang="en-US" dirty="0"/>
          </a:p>
        </p:txBody>
      </p:sp>
      <p:pic>
        <p:nvPicPr>
          <p:cNvPr id="6" name="Picture 5">
            <a:extLst>
              <a:ext uri="{FF2B5EF4-FFF2-40B4-BE49-F238E27FC236}">
                <a16:creationId xmlns:a16="http://schemas.microsoft.com/office/drawing/2014/main" xmlns="" id="{7E2FCA23-7464-4BBF-B0E9-2A978704CFE9}"/>
              </a:ext>
            </a:extLst>
          </p:cNvPr>
          <p:cNvPicPr>
            <a:picLocks noChangeAspect="1"/>
          </p:cNvPicPr>
          <p:nvPr/>
        </p:nvPicPr>
        <p:blipFill>
          <a:blip r:embed="rId3"/>
          <a:stretch>
            <a:fillRect/>
          </a:stretch>
        </p:blipFill>
        <p:spPr>
          <a:xfrm>
            <a:off x="0" y="1920910"/>
            <a:ext cx="5594123" cy="3830533"/>
          </a:xfrm>
          <a:prstGeom prst="rect">
            <a:avLst/>
          </a:prstGeom>
        </p:spPr>
      </p:pic>
      <p:sp>
        <p:nvSpPr>
          <p:cNvPr id="8" name="TextBox 7">
            <a:extLst>
              <a:ext uri="{FF2B5EF4-FFF2-40B4-BE49-F238E27FC236}">
                <a16:creationId xmlns:a16="http://schemas.microsoft.com/office/drawing/2014/main" xmlns="" id="{FED84CDF-6467-43B2-BFF1-0939D1700C6E}"/>
              </a:ext>
            </a:extLst>
          </p:cNvPr>
          <p:cNvSpPr txBox="1"/>
          <p:nvPr/>
        </p:nvSpPr>
        <p:spPr>
          <a:xfrm>
            <a:off x="680321" y="6216133"/>
            <a:ext cx="4633801" cy="369332"/>
          </a:xfrm>
          <a:prstGeom prst="rect">
            <a:avLst/>
          </a:prstGeom>
          <a:noFill/>
        </p:spPr>
        <p:txBody>
          <a:bodyPr wrap="square">
            <a:spAutoFit/>
          </a:bodyPr>
          <a:lstStyle/>
          <a:p>
            <a:r>
              <a:rPr lang="en-US" dirty="0"/>
              <a:t>https://www.paramountbb.com.au/</a:t>
            </a:r>
          </a:p>
        </p:txBody>
      </p:sp>
    </p:spTree>
    <p:extLst>
      <p:ext uri="{BB962C8B-B14F-4D97-AF65-F5344CB8AC3E}">
        <p14:creationId xmlns:p14="http://schemas.microsoft.com/office/powerpoint/2010/main" val="22985226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F5AE9D-1F05-4969-B6CD-A2EE072AE983}"/>
              </a:ext>
            </a:extLst>
          </p:cNvPr>
          <p:cNvSpPr>
            <a:spLocks noGrp="1"/>
          </p:cNvSpPr>
          <p:nvPr>
            <p:ph type="title"/>
          </p:nvPr>
        </p:nvSpPr>
        <p:spPr/>
        <p:txBody>
          <a:bodyPr>
            <a:noAutofit/>
          </a:bodyPr>
          <a:lstStyle/>
          <a:p>
            <a:pPr algn="ctr"/>
            <a:r>
              <a:rPr lang="en-US" sz="4000" b="1" dirty="0"/>
              <a:t>How Human Resources mitigate Challenges</a:t>
            </a:r>
          </a:p>
        </p:txBody>
      </p:sp>
      <p:sp>
        <p:nvSpPr>
          <p:cNvPr id="4" name="Content Placeholder 3">
            <a:extLst>
              <a:ext uri="{FF2B5EF4-FFF2-40B4-BE49-F238E27FC236}">
                <a16:creationId xmlns:a16="http://schemas.microsoft.com/office/drawing/2014/main" xmlns="" id="{E5EDB8EC-6AAB-493B-8FE8-0FCCAB5640E1}"/>
              </a:ext>
            </a:extLst>
          </p:cNvPr>
          <p:cNvSpPr>
            <a:spLocks noGrp="1"/>
          </p:cNvSpPr>
          <p:nvPr>
            <p:ph sz="half" idx="2"/>
          </p:nvPr>
        </p:nvSpPr>
        <p:spPr>
          <a:xfrm>
            <a:off x="5594122" y="1948070"/>
            <a:ext cx="6597877" cy="4909929"/>
          </a:xfrm>
        </p:spPr>
        <p:txBody>
          <a:bodyPr/>
          <a:lstStyle/>
          <a:p>
            <a:pPr algn="l" rtl="0"/>
            <a:endParaRPr lang="en-US" sz="3200" b="0" i="0" dirty="0">
              <a:solidFill>
                <a:srgbClr val="353740"/>
              </a:solidFill>
              <a:effectLst/>
              <a:latin typeface="ColfaxAI"/>
            </a:endParaRPr>
          </a:p>
          <a:p>
            <a:pPr algn="l" rtl="0"/>
            <a:r>
              <a:rPr lang="en-US" sz="3200" b="0" i="0" dirty="0">
                <a:effectLst/>
                <a:latin typeface="ColfaxAI"/>
              </a:rPr>
              <a:t>Manage work-life balance for employees</a:t>
            </a:r>
          </a:p>
          <a:p>
            <a:pPr marL="0" indent="0" algn="l" rtl="0">
              <a:buNone/>
            </a:pPr>
            <a:endParaRPr lang="en-US" sz="3200" b="0" i="0" dirty="0">
              <a:effectLst/>
              <a:latin typeface="ColfaxAI"/>
            </a:endParaRPr>
          </a:p>
          <a:p>
            <a:pPr algn="l" rtl="0"/>
            <a:r>
              <a:rPr lang="en-US" sz="3200" b="0" i="0" dirty="0">
                <a:effectLst/>
                <a:latin typeface="ColfaxAI"/>
              </a:rPr>
              <a:t>Ensure equitable treatment of employees</a:t>
            </a:r>
          </a:p>
          <a:p>
            <a:pPr marL="0" indent="0" algn="l" rtl="0">
              <a:buNone/>
            </a:pPr>
            <a:endParaRPr lang="en-US" sz="3200" b="0" i="0" dirty="0">
              <a:effectLst/>
              <a:latin typeface="ColfaxAI"/>
            </a:endParaRPr>
          </a:p>
          <a:p>
            <a:pPr algn="l" rtl="0"/>
            <a:r>
              <a:rPr lang="en-US" sz="3200" b="0" i="0" dirty="0">
                <a:effectLst/>
                <a:latin typeface="ColfaxAI"/>
              </a:rPr>
              <a:t>Manage expectations for both employees and employers</a:t>
            </a:r>
          </a:p>
          <a:p>
            <a:endParaRPr lang="en-US" dirty="0"/>
          </a:p>
        </p:txBody>
      </p:sp>
      <p:pic>
        <p:nvPicPr>
          <p:cNvPr id="6" name="Picture 5">
            <a:extLst>
              <a:ext uri="{FF2B5EF4-FFF2-40B4-BE49-F238E27FC236}">
                <a16:creationId xmlns:a16="http://schemas.microsoft.com/office/drawing/2014/main" xmlns="" id="{B4410CC8-9092-46C1-A102-6197B096F1E7}"/>
              </a:ext>
            </a:extLst>
          </p:cNvPr>
          <p:cNvPicPr>
            <a:picLocks noChangeAspect="1"/>
          </p:cNvPicPr>
          <p:nvPr/>
        </p:nvPicPr>
        <p:blipFill>
          <a:blip r:embed="rId3"/>
          <a:stretch>
            <a:fillRect/>
          </a:stretch>
        </p:blipFill>
        <p:spPr>
          <a:xfrm>
            <a:off x="0" y="1948070"/>
            <a:ext cx="5594122" cy="3790121"/>
          </a:xfrm>
          <a:prstGeom prst="rect">
            <a:avLst/>
          </a:prstGeom>
        </p:spPr>
      </p:pic>
      <p:sp>
        <p:nvSpPr>
          <p:cNvPr id="8" name="TextBox 7">
            <a:extLst>
              <a:ext uri="{FF2B5EF4-FFF2-40B4-BE49-F238E27FC236}">
                <a16:creationId xmlns:a16="http://schemas.microsoft.com/office/drawing/2014/main" xmlns="" id="{F9227504-9D3E-4C0A-8D61-79274178C90B}"/>
              </a:ext>
            </a:extLst>
          </p:cNvPr>
          <p:cNvSpPr txBox="1"/>
          <p:nvPr/>
        </p:nvSpPr>
        <p:spPr>
          <a:xfrm>
            <a:off x="463826" y="6113429"/>
            <a:ext cx="4916557" cy="369332"/>
          </a:xfrm>
          <a:prstGeom prst="rect">
            <a:avLst/>
          </a:prstGeom>
          <a:noFill/>
        </p:spPr>
        <p:txBody>
          <a:bodyPr wrap="square">
            <a:spAutoFit/>
          </a:bodyPr>
          <a:lstStyle/>
          <a:p>
            <a:r>
              <a:rPr lang="en-US" dirty="0"/>
              <a:t>http://grow3.com/tag/human-resources/</a:t>
            </a:r>
          </a:p>
        </p:txBody>
      </p:sp>
    </p:spTree>
    <p:extLst>
      <p:ext uri="{BB962C8B-B14F-4D97-AF65-F5344CB8AC3E}">
        <p14:creationId xmlns:p14="http://schemas.microsoft.com/office/powerpoint/2010/main" val="3459107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7AA7028-C7B0-48EB-89F3-6BF65EFAC90A}"/>
              </a:ext>
            </a:extLst>
          </p:cNvPr>
          <p:cNvSpPr>
            <a:spLocks noGrp="1"/>
          </p:cNvSpPr>
          <p:nvPr>
            <p:ph type="title"/>
          </p:nvPr>
        </p:nvSpPr>
        <p:spPr/>
        <p:txBody>
          <a:bodyPr>
            <a:normAutofit/>
          </a:bodyPr>
          <a:lstStyle/>
          <a:p>
            <a:pPr algn="ctr"/>
            <a:r>
              <a:rPr lang="en-US" sz="4000" b="1" dirty="0"/>
              <a:t>Best Practices for Flexible Working</a:t>
            </a:r>
          </a:p>
        </p:txBody>
      </p:sp>
      <p:sp>
        <p:nvSpPr>
          <p:cNvPr id="4" name="Content Placeholder 3">
            <a:extLst>
              <a:ext uri="{FF2B5EF4-FFF2-40B4-BE49-F238E27FC236}">
                <a16:creationId xmlns:a16="http://schemas.microsoft.com/office/drawing/2014/main" xmlns="" id="{8AC2DBF4-0C6C-4472-8678-08C20E3B6F22}"/>
              </a:ext>
            </a:extLst>
          </p:cNvPr>
          <p:cNvSpPr>
            <a:spLocks noGrp="1"/>
          </p:cNvSpPr>
          <p:nvPr>
            <p:ph sz="half" idx="2"/>
          </p:nvPr>
        </p:nvSpPr>
        <p:spPr>
          <a:xfrm>
            <a:off x="5594122" y="2336872"/>
            <a:ext cx="6597877" cy="4050675"/>
          </a:xfrm>
        </p:spPr>
        <p:txBody>
          <a:bodyPr>
            <a:normAutofit lnSpcReduction="10000"/>
          </a:bodyPr>
          <a:lstStyle/>
          <a:p>
            <a:pPr algn="l" rtl="0"/>
            <a:endParaRPr lang="en-US" sz="3200" b="0" i="0" dirty="0">
              <a:effectLst/>
              <a:latin typeface="ColfaxAI"/>
            </a:endParaRPr>
          </a:p>
          <a:p>
            <a:pPr algn="l" rtl="0"/>
            <a:r>
              <a:rPr lang="en-US" sz="3200" dirty="0">
                <a:latin typeface="ColfaxAI"/>
              </a:rPr>
              <a:t>P</a:t>
            </a:r>
            <a:r>
              <a:rPr lang="en-US" sz="3200" b="0" i="0" dirty="0">
                <a:effectLst/>
                <a:latin typeface="ColfaxAI"/>
              </a:rPr>
              <a:t>rovide Regular Check-ins and Reviews</a:t>
            </a:r>
          </a:p>
          <a:p>
            <a:pPr marL="0" indent="0" algn="l" rtl="0">
              <a:buNone/>
            </a:pPr>
            <a:endParaRPr lang="en-US" sz="3200" b="0" i="0" dirty="0">
              <a:effectLst/>
              <a:latin typeface="ColfaxAI"/>
            </a:endParaRPr>
          </a:p>
          <a:p>
            <a:pPr algn="l" rtl="0"/>
            <a:r>
              <a:rPr lang="en-US" sz="3200" b="0" i="0" dirty="0">
                <a:effectLst/>
                <a:latin typeface="ColfaxAI"/>
              </a:rPr>
              <a:t>Provide Clear and Concise Policy</a:t>
            </a:r>
          </a:p>
          <a:p>
            <a:pPr marL="0" indent="0" algn="l" rtl="0">
              <a:buNone/>
            </a:pPr>
            <a:endParaRPr lang="en-US" sz="3200" b="0" i="0" dirty="0">
              <a:effectLst/>
              <a:latin typeface="ColfaxAI"/>
            </a:endParaRPr>
          </a:p>
          <a:p>
            <a:pPr algn="l" rtl="0"/>
            <a:r>
              <a:rPr lang="en-US" sz="3200" b="0" i="0" dirty="0">
                <a:effectLst/>
                <a:latin typeface="ColfaxAI"/>
              </a:rPr>
              <a:t>Treat all employees fairly and equally</a:t>
            </a:r>
          </a:p>
          <a:p>
            <a:endParaRPr lang="en-US" b="1" dirty="0"/>
          </a:p>
        </p:txBody>
      </p:sp>
      <p:pic>
        <p:nvPicPr>
          <p:cNvPr id="6" name="Picture 5">
            <a:extLst>
              <a:ext uri="{FF2B5EF4-FFF2-40B4-BE49-F238E27FC236}">
                <a16:creationId xmlns:a16="http://schemas.microsoft.com/office/drawing/2014/main" xmlns="" id="{5B422A7C-464F-450C-86A5-A80F9ED85CD6}"/>
              </a:ext>
            </a:extLst>
          </p:cNvPr>
          <p:cNvPicPr>
            <a:picLocks noChangeAspect="1"/>
          </p:cNvPicPr>
          <p:nvPr/>
        </p:nvPicPr>
        <p:blipFill>
          <a:blip r:embed="rId3"/>
          <a:stretch>
            <a:fillRect/>
          </a:stretch>
        </p:blipFill>
        <p:spPr>
          <a:xfrm>
            <a:off x="0" y="1942295"/>
            <a:ext cx="5594122" cy="3686049"/>
          </a:xfrm>
          <a:prstGeom prst="rect">
            <a:avLst/>
          </a:prstGeom>
        </p:spPr>
      </p:pic>
      <p:sp>
        <p:nvSpPr>
          <p:cNvPr id="8" name="TextBox 7">
            <a:extLst>
              <a:ext uri="{FF2B5EF4-FFF2-40B4-BE49-F238E27FC236}">
                <a16:creationId xmlns:a16="http://schemas.microsoft.com/office/drawing/2014/main" xmlns="" id="{F1DC76B3-5154-4EA6-91BE-E35D59696CC0}"/>
              </a:ext>
            </a:extLst>
          </p:cNvPr>
          <p:cNvSpPr txBox="1"/>
          <p:nvPr/>
        </p:nvSpPr>
        <p:spPr>
          <a:xfrm>
            <a:off x="332157" y="5925882"/>
            <a:ext cx="4929809" cy="923330"/>
          </a:xfrm>
          <a:prstGeom prst="rect">
            <a:avLst/>
          </a:prstGeom>
          <a:noFill/>
        </p:spPr>
        <p:txBody>
          <a:bodyPr wrap="square">
            <a:spAutoFit/>
          </a:bodyPr>
          <a:lstStyle/>
          <a:p>
            <a:pPr algn="ctr"/>
            <a:r>
              <a:rPr lang="en-US" dirty="0"/>
              <a:t>https://workingfamilies.org.uk/shop/flexible-working-best-practice-1-hour-virtual-consultancy-and-toolkits/</a:t>
            </a:r>
          </a:p>
        </p:txBody>
      </p:sp>
    </p:spTree>
    <p:extLst>
      <p:ext uri="{BB962C8B-B14F-4D97-AF65-F5344CB8AC3E}">
        <p14:creationId xmlns:p14="http://schemas.microsoft.com/office/powerpoint/2010/main" val="4013911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8A42962-94D0-425A-9EA1-D8BF10DA0DD7}"/>
              </a:ext>
            </a:extLst>
          </p:cNvPr>
          <p:cNvSpPr>
            <a:spLocks noGrp="1"/>
          </p:cNvSpPr>
          <p:nvPr>
            <p:ph type="title"/>
          </p:nvPr>
        </p:nvSpPr>
        <p:spPr>
          <a:xfrm>
            <a:off x="1" y="753228"/>
            <a:ext cx="10294182" cy="1080938"/>
          </a:xfrm>
        </p:spPr>
        <p:txBody>
          <a:bodyPr>
            <a:normAutofit fontScale="90000"/>
          </a:bodyPr>
          <a:lstStyle/>
          <a:p>
            <a:pPr algn="ctr"/>
            <a:r>
              <a:rPr lang="en-US" sz="4000" b="1" dirty="0">
                <a:effectLst/>
                <a:ea typeface="Calibri" panose="020F0502020204030204" pitchFamily="34" charset="0"/>
                <a:cs typeface="Times New Roman" panose="02020603050405020304" pitchFamily="18" charset="0"/>
              </a:rPr>
              <a:t>How Human Resources Can Promote Flexible Working </a:t>
            </a:r>
            <a:r>
              <a:rPr lang="en-US" sz="1800" dirty="0">
                <a:effectLst/>
                <a:latin typeface="Calibri" panose="020F0502020204030204" pitchFamily="34" charset="0"/>
                <a:ea typeface="Calibri" panose="020F0502020204030204" pitchFamily="34" charset="0"/>
                <a:cs typeface="Times New Roman" panose="02020603050405020304" pitchFamily="18" charset="0"/>
              </a:rPr>
              <a:t/>
            </a:r>
            <a:br>
              <a:rPr lang="en-US"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4" name="Content Placeholder 3">
            <a:extLst>
              <a:ext uri="{FF2B5EF4-FFF2-40B4-BE49-F238E27FC236}">
                <a16:creationId xmlns:a16="http://schemas.microsoft.com/office/drawing/2014/main" xmlns="" id="{500B9E69-6932-4635-9DD9-30AF229AC8C8}"/>
              </a:ext>
            </a:extLst>
          </p:cNvPr>
          <p:cNvSpPr>
            <a:spLocks noGrp="1"/>
          </p:cNvSpPr>
          <p:nvPr>
            <p:ph sz="half" idx="2"/>
          </p:nvPr>
        </p:nvSpPr>
        <p:spPr>
          <a:xfrm>
            <a:off x="5594123" y="2336873"/>
            <a:ext cx="6597878" cy="4328970"/>
          </a:xfrm>
        </p:spPr>
        <p:txBody>
          <a:bodyPr>
            <a:normAutofit fontScale="92500" lnSpcReduction="20000"/>
          </a:bodyPr>
          <a:lstStyle/>
          <a:p>
            <a:pPr algn="l" rtl="0"/>
            <a:r>
              <a:rPr lang="en-US" sz="3200" b="0" i="0" dirty="0">
                <a:effectLst/>
                <a:latin typeface="ColfaxAI"/>
              </a:rPr>
              <a:t>Employers providing opportunity to work Flexibly</a:t>
            </a:r>
          </a:p>
          <a:p>
            <a:pPr marL="0" indent="0" algn="l" rtl="0">
              <a:buNone/>
            </a:pPr>
            <a:endParaRPr lang="en-US" sz="3200" b="0" i="0" dirty="0">
              <a:effectLst/>
              <a:latin typeface="ColfaxAI"/>
            </a:endParaRPr>
          </a:p>
          <a:p>
            <a:pPr algn="l" rtl="0"/>
            <a:r>
              <a:rPr lang="en-US" sz="3200" b="0" i="0" dirty="0">
                <a:effectLst/>
                <a:latin typeface="ColfaxAI"/>
              </a:rPr>
              <a:t>Offering Training to employees</a:t>
            </a:r>
          </a:p>
          <a:p>
            <a:pPr marL="0" indent="0" algn="l" rtl="0">
              <a:buNone/>
            </a:pPr>
            <a:endParaRPr lang="en-US" sz="3200" b="0" i="0" dirty="0">
              <a:effectLst/>
              <a:latin typeface="ColfaxAI"/>
            </a:endParaRPr>
          </a:p>
          <a:p>
            <a:pPr algn="l" rtl="0"/>
            <a:r>
              <a:rPr lang="en-US" sz="3200" b="0" i="0" dirty="0">
                <a:effectLst/>
                <a:latin typeface="ColfaxAI"/>
              </a:rPr>
              <a:t>Create a Culture of respect and inclusion</a:t>
            </a:r>
          </a:p>
          <a:p>
            <a:pPr algn="l" rtl="0"/>
            <a:endParaRPr lang="en-US" sz="3200" b="0" i="0" dirty="0">
              <a:effectLst/>
              <a:latin typeface="ColfaxAI"/>
            </a:endParaRPr>
          </a:p>
          <a:p>
            <a:pPr algn="l" rtl="0"/>
            <a:r>
              <a:rPr lang="en-US" sz="3200" b="0" i="0" dirty="0">
                <a:effectLst/>
                <a:latin typeface="ColfaxAI"/>
              </a:rPr>
              <a:t>Review policies and procedures on a regular basis</a:t>
            </a:r>
          </a:p>
          <a:p>
            <a:endParaRPr lang="en-US" dirty="0"/>
          </a:p>
        </p:txBody>
      </p:sp>
      <p:pic>
        <p:nvPicPr>
          <p:cNvPr id="6" name="Picture 5">
            <a:extLst>
              <a:ext uri="{FF2B5EF4-FFF2-40B4-BE49-F238E27FC236}">
                <a16:creationId xmlns:a16="http://schemas.microsoft.com/office/drawing/2014/main" xmlns="" id="{30F3E867-D6E6-441E-8A55-92D7E748D7BB}"/>
              </a:ext>
            </a:extLst>
          </p:cNvPr>
          <p:cNvPicPr>
            <a:picLocks noChangeAspect="1"/>
          </p:cNvPicPr>
          <p:nvPr/>
        </p:nvPicPr>
        <p:blipFill>
          <a:blip r:embed="rId3"/>
          <a:stretch>
            <a:fillRect/>
          </a:stretch>
        </p:blipFill>
        <p:spPr>
          <a:xfrm>
            <a:off x="0" y="1941029"/>
            <a:ext cx="5594123" cy="3638136"/>
          </a:xfrm>
          <a:prstGeom prst="rect">
            <a:avLst/>
          </a:prstGeom>
        </p:spPr>
      </p:pic>
      <p:sp>
        <p:nvSpPr>
          <p:cNvPr id="8" name="TextBox 7">
            <a:extLst>
              <a:ext uri="{FF2B5EF4-FFF2-40B4-BE49-F238E27FC236}">
                <a16:creationId xmlns:a16="http://schemas.microsoft.com/office/drawing/2014/main" xmlns="" id="{288C97CC-786F-4E78-9121-40FE84E84614}"/>
              </a:ext>
            </a:extLst>
          </p:cNvPr>
          <p:cNvSpPr txBox="1"/>
          <p:nvPr/>
        </p:nvSpPr>
        <p:spPr>
          <a:xfrm>
            <a:off x="0" y="5975009"/>
            <a:ext cx="5247861" cy="646331"/>
          </a:xfrm>
          <a:prstGeom prst="rect">
            <a:avLst/>
          </a:prstGeom>
          <a:noFill/>
        </p:spPr>
        <p:txBody>
          <a:bodyPr wrap="square">
            <a:spAutoFit/>
          </a:bodyPr>
          <a:lstStyle/>
          <a:p>
            <a:pPr algn="ctr"/>
            <a:r>
              <a:rPr lang="en-US" dirty="0"/>
              <a:t>https://www.phoenixabc.co.uk/services/hr-support/</a:t>
            </a:r>
          </a:p>
        </p:txBody>
      </p:sp>
    </p:spTree>
    <p:extLst>
      <p:ext uri="{BB962C8B-B14F-4D97-AF65-F5344CB8AC3E}">
        <p14:creationId xmlns:p14="http://schemas.microsoft.com/office/powerpoint/2010/main" val="9851104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155016C-7981-4CE6-B7AC-96ACAB6C508B}"/>
              </a:ext>
            </a:extLst>
          </p:cNvPr>
          <p:cNvSpPr>
            <a:spLocks noGrp="1"/>
          </p:cNvSpPr>
          <p:nvPr>
            <p:ph type="title"/>
          </p:nvPr>
        </p:nvSpPr>
        <p:spPr/>
        <p:txBody>
          <a:bodyPr>
            <a:normAutofit/>
          </a:bodyPr>
          <a:lstStyle/>
          <a:p>
            <a:pPr algn="ctr"/>
            <a:r>
              <a:rPr lang="en-US" sz="4000" b="1" dirty="0"/>
              <a:t>The Future of Flexible Working</a:t>
            </a:r>
          </a:p>
        </p:txBody>
      </p:sp>
      <p:sp>
        <p:nvSpPr>
          <p:cNvPr id="4" name="Content Placeholder 3">
            <a:extLst>
              <a:ext uri="{FF2B5EF4-FFF2-40B4-BE49-F238E27FC236}">
                <a16:creationId xmlns:a16="http://schemas.microsoft.com/office/drawing/2014/main" xmlns="" id="{647F75B5-582A-4E5C-9342-C3001C82254B}"/>
              </a:ext>
            </a:extLst>
          </p:cNvPr>
          <p:cNvSpPr>
            <a:spLocks noGrp="1"/>
          </p:cNvSpPr>
          <p:nvPr>
            <p:ph sz="half" idx="2"/>
          </p:nvPr>
        </p:nvSpPr>
        <p:spPr>
          <a:xfrm>
            <a:off x="5594122" y="2336872"/>
            <a:ext cx="6597877" cy="4368727"/>
          </a:xfrm>
        </p:spPr>
        <p:txBody>
          <a:bodyPr/>
          <a:lstStyle/>
          <a:p>
            <a:pPr algn="l" rtl="0"/>
            <a:r>
              <a:rPr lang="en-US" sz="3200" b="0" i="0" dirty="0">
                <a:effectLst/>
                <a:latin typeface="ColfaxAI"/>
              </a:rPr>
              <a:t>Becoming Widespread with more companies allowing Flexible Working</a:t>
            </a:r>
          </a:p>
          <a:p>
            <a:pPr marL="0" indent="0" algn="l" rtl="0">
              <a:buNone/>
            </a:pPr>
            <a:endParaRPr lang="en-US" sz="3200" b="0" i="0" dirty="0">
              <a:effectLst/>
              <a:latin typeface="ColfaxAI"/>
            </a:endParaRPr>
          </a:p>
          <a:p>
            <a:pPr algn="l" rtl="0"/>
            <a:r>
              <a:rPr lang="en-US" sz="3200" b="0" i="0" dirty="0">
                <a:effectLst/>
                <a:latin typeface="ColfaxAI"/>
              </a:rPr>
              <a:t>Ensuring Diversity of Workforce</a:t>
            </a:r>
          </a:p>
          <a:p>
            <a:pPr marL="0" indent="0" algn="l" rtl="0">
              <a:buNone/>
            </a:pPr>
            <a:endParaRPr lang="en-US" sz="3200" b="0" i="0" dirty="0">
              <a:effectLst/>
              <a:latin typeface="ColfaxAI"/>
            </a:endParaRPr>
          </a:p>
          <a:p>
            <a:pPr algn="l" rtl="0"/>
            <a:r>
              <a:rPr lang="en-US" sz="3200" b="0" i="0" dirty="0">
                <a:effectLst/>
                <a:latin typeface="ColfaxAI"/>
              </a:rPr>
              <a:t>Better accommodate needs of employees</a:t>
            </a:r>
          </a:p>
          <a:p>
            <a:pPr marL="0" indent="0">
              <a:buNone/>
            </a:pPr>
            <a:endParaRPr lang="en-US" dirty="0"/>
          </a:p>
        </p:txBody>
      </p:sp>
      <p:pic>
        <p:nvPicPr>
          <p:cNvPr id="6" name="Picture 5">
            <a:extLst>
              <a:ext uri="{FF2B5EF4-FFF2-40B4-BE49-F238E27FC236}">
                <a16:creationId xmlns:a16="http://schemas.microsoft.com/office/drawing/2014/main" xmlns="" id="{E52D9BDE-A210-446B-95F9-B03C603B3A29}"/>
              </a:ext>
            </a:extLst>
          </p:cNvPr>
          <p:cNvPicPr>
            <a:picLocks noChangeAspect="1"/>
          </p:cNvPicPr>
          <p:nvPr/>
        </p:nvPicPr>
        <p:blipFill>
          <a:blip r:embed="rId3"/>
          <a:stretch>
            <a:fillRect/>
          </a:stretch>
        </p:blipFill>
        <p:spPr>
          <a:xfrm>
            <a:off x="0" y="1959044"/>
            <a:ext cx="5751443" cy="3567114"/>
          </a:xfrm>
          <a:prstGeom prst="rect">
            <a:avLst/>
          </a:prstGeom>
        </p:spPr>
      </p:pic>
      <p:sp>
        <p:nvSpPr>
          <p:cNvPr id="8" name="TextBox 7">
            <a:extLst>
              <a:ext uri="{FF2B5EF4-FFF2-40B4-BE49-F238E27FC236}">
                <a16:creationId xmlns:a16="http://schemas.microsoft.com/office/drawing/2014/main" xmlns="" id="{D2F4BAAA-D5C0-48B2-874B-E9350852D89E}"/>
              </a:ext>
            </a:extLst>
          </p:cNvPr>
          <p:cNvSpPr txBox="1"/>
          <p:nvPr/>
        </p:nvSpPr>
        <p:spPr>
          <a:xfrm>
            <a:off x="0" y="5781606"/>
            <a:ext cx="5594122" cy="646331"/>
          </a:xfrm>
          <a:prstGeom prst="rect">
            <a:avLst/>
          </a:prstGeom>
          <a:noFill/>
        </p:spPr>
        <p:txBody>
          <a:bodyPr wrap="square">
            <a:spAutoFit/>
          </a:bodyPr>
          <a:lstStyle/>
          <a:p>
            <a:pPr algn="ctr"/>
            <a:r>
              <a:rPr lang="en-US" dirty="0"/>
              <a:t>https://umbrella.org.nz/flexible-working-wellbeing-distributed-teams-workshop/</a:t>
            </a:r>
          </a:p>
        </p:txBody>
      </p:sp>
    </p:spTree>
    <p:extLst>
      <p:ext uri="{BB962C8B-B14F-4D97-AF65-F5344CB8AC3E}">
        <p14:creationId xmlns:p14="http://schemas.microsoft.com/office/powerpoint/2010/main" val="39019847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38E693D-B19E-4499-8100-0E736511AA75}"/>
              </a:ext>
            </a:extLst>
          </p:cNvPr>
          <p:cNvSpPr>
            <a:spLocks noGrp="1"/>
          </p:cNvSpPr>
          <p:nvPr>
            <p:ph type="title"/>
          </p:nvPr>
        </p:nvSpPr>
        <p:spPr/>
        <p:txBody>
          <a:bodyPr>
            <a:normAutofit/>
          </a:bodyPr>
          <a:lstStyle/>
          <a:p>
            <a:pPr algn="ctr"/>
            <a:r>
              <a:rPr lang="en-US" sz="4000" b="1" dirty="0"/>
              <a:t>Conclusion</a:t>
            </a:r>
          </a:p>
        </p:txBody>
      </p:sp>
      <p:sp>
        <p:nvSpPr>
          <p:cNvPr id="4" name="Content Placeholder 3">
            <a:extLst>
              <a:ext uri="{FF2B5EF4-FFF2-40B4-BE49-F238E27FC236}">
                <a16:creationId xmlns:a16="http://schemas.microsoft.com/office/drawing/2014/main" xmlns="" id="{DC39C029-BF85-43BB-809A-EEA3E918BEB3}"/>
              </a:ext>
            </a:extLst>
          </p:cNvPr>
          <p:cNvSpPr>
            <a:spLocks noGrp="1"/>
          </p:cNvSpPr>
          <p:nvPr>
            <p:ph sz="half" idx="2"/>
          </p:nvPr>
        </p:nvSpPr>
        <p:spPr>
          <a:xfrm>
            <a:off x="5552662" y="2336872"/>
            <a:ext cx="6639338" cy="4521127"/>
          </a:xfrm>
        </p:spPr>
        <p:txBody>
          <a:bodyPr>
            <a:normAutofit lnSpcReduction="10000"/>
          </a:bodyPr>
          <a:lstStyle/>
          <a:p>
            <a:pPr marL="0" marR="0">
              <a:lnSpc>
                <a:spcPct val="107000"/>
              </a:lnSpc>
              <a:spcBef>
                <a:spcPts val="0"/>
              </a:spcBef>
              <a:spcAft>
                <a:spcPts val="800"/>
              </a:spcAft>
            </a:pPr>
            <a:r>
              <a:rPr lang="en-US" sz="3200" dirty="0">
                <a:effectLst/>
                <a:latin typeface="Helvetica" panose="020B0604020202020204" pitchFamily="34" charset="0"/>
                <a:ea typeface="Calibri" panose="020F0502020204030204" pitchFamily="34" charset="0"/>
                <a:cs typeface="Times New Roman" panose="02020603050405020304" pitchFamily="18" charset="0"/>
              </a:rPr>
              <a:t>Immense impact exists with Flexible working</a:t>
            </a:r>
          </a:p>
          <a:p>
            <a:pPr marL="0" marR="0">
              <a:lnSpc>
                <a:spcPct val="107000"/>
              </a:lnSpc>
              <a:spcBef>
                <a:spcPts val="0"/>
              </a:spcBef>
              <a:spcAft>
                <a:spcPts val="800"/>
              </a:spcAft>
            </a:pP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3200" dirty="0">
                <a:effectLst/>
                <a:latin typeface="Helvetica" panose="020B0604020202020204" pitchFamily="34" charset="0"/>
                <a:ea typeface="Calibri" panose="020F0502020204030204" pitchFamily="34" charset="0"/>
                <a:cs typeface="Times New Roman" panose="02020603050405020304" pitchFamily="18" charset="0"/>
              </a:rPr>
              <a:t>Provides a more inclusive work Environment</a:t>
            </a:r>
          </a:p>
          <a:p>
            <a:pPr marL="0" marR="0" indent="0">
              <a:lnSpc>
                <a:spcPct val="107000"/>
              </a:lnSpc>
              <a:spcBef>
                <a:spcPts val="0"/>
              </a:spcBef>
              <a:spcAft>
                <a:spcPts val="800"/>
              </a:spcAft>
              <a:buNone/>
            </a:pP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pPr marL="0" marR="0">
              <a:lnSpc>
                <a:spcPct val="107000"/>
              </a:lnSpc>
              <a:spcBef>
                <a:spcPts val="0"/>
              </a:spcBef>
              <a:spcAft>
                <a:spcPts val="800"/>
              </a:spcAft>
            </a:pPr>
            <a:r>
              <a:rPr lang="en-US" sz="3200" dirty="0">
                <a:effectLst/>
                <a:latin typeface="Helvetica" panose="020B0604020202020204" pitchFamily="34" charset="0"/>
                <a:ea typeface="Calibri" panose="020F0502020204030204" pitchFamily="34" charset="0"/>
                <a:cs typeface="Times New Roman" panose="02020603050405020304" pitchFamily="18" charset="0"/>
              </a:rPr>
              <a:t>Helps create a culture of respect and inclusion</a:t>
            </a:r>
            <a:endParaRPr lang="en-US" sz="32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pic>
        <p:nvPicPr>
          <p:cNvPr id="6" name="Picture 5">
            <a:extLst>
              <a:ext uri="{FF2B5EF4-FFF2-40B4-BE49-F238E27FC236}">
                <a16:creationId xmlns:a16="http://schemas.microsoft.com/office/drawing/2014/main" xmlns="" id="{1640F1CC-1D0C-4BE0-A15A-7C1897F87B5E}"/>
              </a:ext>
            </a:extLst>
          </p:cNvPr>
          <p:cNvPicPr>
            <a:picLocks noChangeAspect="1"/>
          </p:cNvPicPr>
          <p:nvPr/>
        </p:nvPicPr>
        <p:blipFill>
          <a:blip r:embed="rId3"/>
          <a:stretch>
            <a:fillRect/>
          </a:stretch>
        </p:blipFill>
        <p:spPr>
          <a:xfrm>
            <a:off x="0" y="1962770"/>
            <a:ext cx="5552662" cy="3841682"/>
          </a:xfrm>
          <a:prstGeom prst="rect">
            <a:avLst/>
          </a:prstGeom>
        </p:spPr>
      </p:pic>
      <p:sp>
        <p:nvSpPr>
          <p:cNvPr id="8" name="TextBox 7">
            <a:extLst>
              <a:ext uri="{FF2B5EF4-FFF2-40B4-BE49-F238E27FC236}">
                <a16:creationId xmlns:a16="http://schemas.microsoft.com/office/drawing/2014/main" xmlns="" id="{43D6CB0F-EF8D-4CC6-BD1D-514CA2BC39A8}"/>
              </a:ext>
            </a:extLst>
          </p:cNvPr>
          <p:cNvSpPr txBox="1"/>
          <p:nvPr/>
        </p:nvSpPr>
        <p:spPr>
          <a:xfrm>
            <a:off x="0" y="6045548"/>
            <a:ext cx="5393635" cy="738664"/>
          </a:xfrm>
          <a:prstGeom prst="rect">
            <a:avLst/>
          </a:prstGeom>
          <a:noFill/>
        </p:spPr>
        <p:txBody>
          <a:bodyPr wrap="square">
            <a:spAutoFit/>
          </a:bodyPr>
          <a:lstStyle/>
          <a:p>
            <a:pPr algn="ctr"/>
            <a:r>
              <a:rPr lang="en-US" sz="1400" dirty="0"/>
              <a:t>https://www.unido.org/news/flexible-working-arrangements-and-future-work-promoting-gender-equality-diversity-and-inclusion</a:t>
            </a:r>
          </a:p>
        </p:txBody>
      </p:sp>
    </p:spTree>
    <p:extLst>
      <p:ext uri="{BB962C8B-B14F-4D97-AF65-F5344CB8AC3E}">
        <p14:creationId xmlns:p14="http://schemas.microsoft.com/office/powerpoint/2010/main" val="672728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9A662F-557A-4A7E-BA46-E6D7AFE07C64}"/>
              </a:ext>
            </a:extLst>
          </p:cNvPr>
          <p:cNvSpPr>
            <a:spLocks noGrp="1"/>
          </p:cNvSpPr>
          <p:nvPr>
            <p:ph type="title"/>
          </p:nvPr>
        </p:nvSpPr>
        <p:spPr>
          <a:xfrm>
            <a:off x="119271" y="753228"/>
            <a:ext cx="10174912" cy="1080938"/>
          </a:xfrm>
        </p:spPr>
        <p:txBody>
          <a:bodyPr>
            <a:normAutofit/>
          </a:bodyPr>
          <a:lstStyle/>
          <a:p>
            <a:pPr algn="ctr"/>
            <a:r>
              <a:rPr lang="en-US" sz="4000" b="1" dirty="0"/>
              <a:t>Bibliography</a:t>
            </a:r>
          </a:p>
        </p:txBody>
      </p:sp>
      <p:sp>
        <p:nvSpPr>
          <p:cNvPr id="3" name="Content Placeholder 2">
            <a:extLst>
              <a:ext uri="{FF2B5EF4-FFF2-40B4-BE49-F238E27FC236}">
                <a16:creationId xmlns:a16="http://schemas.microsoft.com/office/drawing/2014/main" xmlns="" id="{3A9AA16E-9CD7-4EE2-BF26-0AD8C8F35FC4}"/>
              </a:ext>
            </a:extLst>
          </p:cNvPr>
          <p:cNvSpPr>
            <a:spLocks noGrp="1"/>
          </p:cNvSpPr>
          <p:nvPr>
            <p:ph idx="1"/>
          </p:nvPr>
        </p:nvSpPr>
        <p:spPr>
          <a:xfrm>
            <a:off x="0" y="1948070"/>
            <a:ext cx="12191999" cy="4909930"/>
          </a:xfrm>
        </p:spPr>
        <p:txBody>
          <a:bodyPr>
            <a:normAutofit fontScale="77500" lnSpcReduction="20000"/>
          </a:bodyPr>
          <a:lstStyle/>
          <a:p>
            <a:pPr marL="0" indent="0" algn="l">
              <a:lnSpc>
                <a:spcPct val="150000"/>
              </a:lnSpc>
              <a:buNone/>
            </a:pPr>
            <a:endParaRPr lang="en-US" sz="1800" b="0" dirty="0">
              <a:effectLst/>
              <a:latin typeface="Times New Roman" panose="02020603050405020304" pitchFamily="18" charset="0"/>
            </a:endParaRPr>
          </a:p>
          <a:p>
            <a:pPr>
              <a:lnSpc>
                <a:spcPct val="150000"/>
              </a:lnSpc>
            </a:pPr>
            <a:r>
              <a:rPr lang="en-US" sz="1800" dirty="0">
                <a:effectLst/>
                <a:latin typeface="Times New Roman" panose="02020603050405020304" pitchFamily="18" charset="0"/>
              </a:rPr>
              <a:t>Chung, H. and van der Lippe, T. (2018). Flexible Working, Work–Life Balance, and Gender Equality: Introduction. </a:t>
            </a:r>
            <a:r>
              <a:rPr lang="en-US" sz="1800" i="1" dirty="0">
                <a:effectLst/>
                <a:latin typeface="Times New Roman" panose="02020603050405020304" pitchFamily="18" charset="0"/>
              </a:rPr>
              <a:t>Social Indicators Research</a:t>
            </a:r>
            <a:r>
              <a:rPr lang="en-US" sz="1800" dirty="0">
                <a:effectLst/>
                <a:latin typeface="Times New Roman" panose="02020603050405020304" pitchFamily="18" charset="0"/>
              </a:rPr>
              <a:t>, [online] 151(2), pp.365–381. doi:10.1007/s11205-018-2025-x.</a:t>
            </a:r>
          </a:p>
          <a:p>
            <a:pPr>
              <a:lnSpc>
                <a:spcPct val="150000"/>
              </a:lnSpc>
            </a:pPr>
            <a:r>
              <a:rPr lang="en-US" sz="1800" dirty="0">
                <a:effectLst/>
                <a:latin typeface="Times New Roman" panose="02020603050405020304" pitchFamily="18" charset="0"/>
              </a:rPr>
              <a:t>Ewald, A. and Hogg, R. (2020). Invisible boundaries: barriers to flexible working arrangements for fathers. </a:t>
            </a:r>
            <a:r>
              <a:rPr lang="en-US" sz="1800" i="1" dirty="0">
                <a:effectLst/>
                <a:latin typeface="Times New Roman" panose="02020603050405020304" pitchFamily="18" charset="0"/>
              </a:rPr>
              <a:t>Community, Work &amp; Family</a:t>
            </a:r>
            <a:r>
              <a:rPr lang="en-US" sz="1800" dirty="0">
                <a:effectLst/>
                <a:latin typeface="Times New Roman" panose="02020603050405020304" pitchFamily="18" charset="0"/>
              </a:rPr>
              <a:t>, 2(3), pp.1–17. doi:10.1080/13668803.2020.1768051.</a:t>
            </a:r>
          </a:p>
          <a:p>
            <a:pPr>
              <a:lnSpc>
                <a:spcPct val="150000"/>
              </a:lnSpc>
            </a:pPr>
            <a:r>
              <a:rPr lang="en-US" sz="1800" dirty="0">
                <a:effectLst/>
                <a:latin typeface="Times New Roman" panose="02020603050405020304" pitchFamily="18" charset="0"/>
              </a:rPr>
              <a:t>Munjal, S. (2017). Work-Life-Integration Through Flexible Work Arrangements: A Holistic Approach to Work Life Balance. </a:t>
            </a:r>
            <a:r>
              <a:rPr lang="en-US" sz="1800" i="1" dirty="0">
                <a:effectLst/>
                <a:latin typeface="Times New Roman" panose="02020603050405020304" pitchFamily="18" charset="0"/>
              </a:rPr>
              <a:t>SSRN Electronic Journal</a:t>
            </a:r>
            <a:r>
              <a:rPr lang="en-US" sz="1800" dirty="0">
                <a:effectLst/>
                <a:latin typeface="Times New Roman" panose="02020603050405020304" pitchFamily="18" charset="0"/>
              </a:rPr>
              <a:t>, 2(3). doi:10.2139/ssrn.3379084.</a:t>
            </a:r>
          </a:p>
          <a:p>
            <a:pPr>
              <a:lnSpc>
                <a:spcPct val="150000"/>
              </a:lnSpc>
            </a:pPr>
            <a:r>
              <a:rPr lang="en-US" sz="1800" dirty="0" err="1">
                <a:effectLst/>
                <a:latin typeface="Times New Roman" panose="02020603050405020304" pitchFamily="18" charset="0"/>
              </a:rPr>
              <a:t>Seungah</a:t>
            </a:r>
            <a:r>
              <a:rPr lang="en-US" sz="1800" dirty="0">
                <a:effectLst/>
                <a:latin typeface="Times New Roman" panose="02020603050405020304" pitchFamily="18" charset="0"/>
              </a:rPr>
              <a:t> Hong (2012). The Effects of Flexible Working on the Working Parent’s Work-Life Balance: Strategic Choice or Gender Trap? </a:t>
            </a:r>
            <a:r>
              <a:rPr lang="en-US" sz="1800" i="1" dirty="0">
                <a:effectLst/>
                <a:latin typeface="Times New Roman" panose="02020603050405020304" pitchFamily="18" charset="0"/>
              </a:rPr>
              <a:t>Family and Culture</a:t>
            </a:r>
            <a:r>
              <a:rPr lang="en-US" sz="1800" dirty="0">
                <a:effectLst/>
                <a:latin typeface="Times New Roman" panose="02020603050405020304" pitchFamily="18" charset="0"/>
              </a:rPr>
              <a:t>, 24(4), pp.135–165. doi:10.21478/family.24.4.201212.005.</a:t>
            </a:r>
          </a:p>
          <a:p>
            <a:pPr>
              <a:lnSpc>
                <a:spcPct val="150000"/>
              </a:lnSpc>
            </a:pPr>
            <a:r>
              <a:rPr lang="en-US" sz="1800" dirty="0">
                <a:effectLst/>
                <a:latin typeface="Times New Roman" panose="02020603050405020304" pitchFamily="18" charset="0"/>
              </a:rPr>
              <a:t>Stahl, G.K., Brewster, C.J., Collings, D.G. and </a:t>
            </a:r>
            <a:r>
              <a:rPr lang="en-US" sz="1800" dirty="0" err="1">
                <a:effectLst/>
                <a:latin typeface="Times New Roman" panose="02020603050405020304" pitchFamily="18" charset="0"/>
              </a:rPr>
              <a:t>Hajro</a:t>
            </a:r>
            <a:r>
              <a:rPr lang="en-US" sz="1800" dirty="0">
                <a:effectLst/>
                <a:latin typeface="Times New Roman" panose="02020603050405020304" pitchFamily="18" charset="0"/>
              </a:rPr>
              <a:t>, A. (2020). Enhancing the role of human resource management in corporate sustainability and social responsibility: A multi-stakeholder, multidimensional approach to HRM. </a:t>
            </a:r>
            <a:r>
              <a:rPr lang="en-US" sz="1800" i="1" dirty="0">
                <a:effectLst/>
                <a:latin typeface="Times New Roman" panose="02020603050405020304" pitchFamily="18" charset="0"/>
              </a:rPr>
              <a:t>Human Resource Management Review</a:t>
            </a:r>
            <a:r>
              <a:rPr lang="en-US" sz="1800" dirty="0">
                <a:effectLst/>
                <a:latin typeface="Times New Roman" panose="02020603050405020304" pitchFamily="18" charset="0"/>
              </a:rPr>
              <a:t>, [online] 30(3), p.100708. doi:10.1016/j.hrmr.2019.100708.</a:t>
            </a:r>
          </a:p>
          <a:p>
            <a:pPr>
              <a:lnSpc>
                <a:spcPct val="150000"/>
              </a:lnSpc>
            </a:pPr>
            <a:r>
              <a:rPr lang="en-US" sz="1800" dirty="0">
                <a:effectLst/>
                <a:latin typeface="Times New Roman" panose="02020603050405020304" pitchFamily="18" charset="0"/>
              </a:rPr>
              <a:t>Yu, R., Burke, M. and </a:t>
            </a:r>
            <a:r>
              <a:rPr lang="en-US" sz="1800" dirty="0" err="1">
                <a:effectLst/>
                <a:latin typeface="Times New Roman" panose="02020603050405020304" pitchFamily="18" charset="0"/>
              </a:rPr>
              <a:t>Raad</a:t>
            </a:r>
            <a:r>
              <a:rPr lang="en-US" sz="1800" dirty="0">
                <a:effectLst/>
                <a:latin typeface="Times New Roman" panose="02020603050405020304" pitchFamily="18" charset="0"/>
              </a:rPr>
              <a:t>, N. (2019). Exploring impact of future flexible working model evolution on urban environment, economy and planning. </a:t>
            </a:r>
            <a:r>
              <a:rPr lang="en-US" sz="1800" i="1" dirty="0">
                <a:effectLst/>
                <a:latin typeface="Times New Roman" panose="02020603050405020304" pitchFamily="18" charset="0"/>
              </a:rPr>
              <a:t>Journal of Urban Management</a:t>
            </a:r>
            <a:r>
              <a:rPr lang="en-US" sz="1800" dirty="0">
                <a:effectLst/>
                <a:latin typeface="Times New Roman" panose="02020603050405020304" pitchFamily="18" charset="0"/>
              </a:rPr>
              <a:t>, 8(3). doi:10.1016/j.jum.2019.05.002.</a:t>
            </a:r>
          </a:p>
          <a:p>
            <a:endParaRPr lang="en-US" dirty="0"/>
          </a:p>
        </p:txBody>
      </p:sp>
    </p:spTree>
    <p:extLst>
      <p:ext uri="{BB962C8B-B14F-4D97-AF65-F5344CB8AC3E}">
        <p14:creationId xmlns:p14="http://schemas.microsoft.com/office/powerpoint/2010/main" val="1897472295"/>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xmlns=""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TM04033917[[fn=Berlin]]</Template>
  <TotalTime>0</TotalTime>
  <Words>2215</Words>
  <Application>Microsoft Office PowerPoint</Application>
  <PresentationFormat>Custom</PresentationFormat>
  <Paragraphs>128</Paragraphs>
  <Slides>14</Slides>
  <Notes>12</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Berlin</vt:lpstr>
      <vt:lpstr>Managing People</vt:lpstr>
      <vt:lpstr>Introduction</vt:lpstr>
      <vt:lpstr>Understanding Flexible Working</vt:lpstr>
      <vt:lpstr>Benefits of Flexible Working</vt:lpstr>
      <vt:lpstr>Addressing work Balance Through Flexible Working</vt:lpstr>
      <vt:lpstr>Issues to Consider when Introducing Flexible Working</vt:lpstr>
      <vt:lpstr>How Flexible working Promotes inclusion and Diversity  </vt:lpstr>
      <vt:lpstr>Challenges of Flexible Working</vt:lpstr>
      <vt:lpstr>How Human Resources mitigate Challenges</vt:lpstr>
      <vt:lpstr>Best Practices for Flexible Working</vt:lpstr>
      <vt:lpstr>How Human Resources Can Promote Flexible Working  </vt:lpstr>
      <vt:lpstr>The Future of Flexible Working</vt:lpstr>
      <vt:lpstr>Conclusion</vt:lpstr>
      <vt:lpstr>Bibliography</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2022-10-26T01:07:42Z</dcterms:created>
  <dcterms:modified xsi:type="dcterms:W3CDTF">2022-10-26T01:11:06Z</dcterms:modified>
</cp:coreProperties>
</file>