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embeddedFontLst>
    <p:embeddedFont>
      <p:font typeface="Play" pitchFamily="2" charset="0"/>
      <p:regular r:id="rId18"/>
      <p:bold r:id="rId1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2" roundtripDataSignature="AMtx7mg1Jedj2VN1juHWLqBx2fqF1NIgQ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font" Target="fonts/font1.fntdata" /><Relationship Id="rId26"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notesMaster" Target="notesMasters/notesMaster1.xml" /><Relationship Id="rId25"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slide" Target="slides/slide15.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viewProps" Target="view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presProps" Target="presProps.xml" /><Relationship Id="rId10" Type="http://schemas.openxmlformats.org/officeDocument/2006/relationships/slide" Target="slides/slide9.xml" /><Relationship Id="rId19" Type="http://schemas.openxmlformats.org/officeDocument/2006/relationships/font" Target="fonts/font2.fntdata"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customschemas.google.com/relationships/presentationmetadata" Target="metadata"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L="914400" marR="0" lvl="1"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2pPr>
            <a:lvl3pPr marL="1371600" marR="0" lvl="2"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3pPr>
            <a:lvl4pPr marL="1828800" marR="0" lvl="3"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4pPr>
            <a:lvl5pPr marL="2286000" marR="0" lvl="4"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6pPr>
            <a:lvl7pPr marL="3200400" marR="0" lvl="6"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7pPr>
            <a:lvl8pPr marL="3657600" marR="0" lvl="7"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8pPr>
            <a:lvl9pPr marL="4114800" marR="0" lvl="8"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7" name="Google Shape;9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b="0" i="0" u="none" strike="noStrike">
                <a:solidFill>
                  <a:schemeClr val="dk1"/>
                </a:solidFill>
                <a:latin typeface="Arial"/>
                <a:ea typeface="Arial"/>
                <a:cs typeface="Arial"/>
                <a:sym typeface="Arial"/>
              </a:rPr>
              <a:t>One of the most prominent retailers in the UK is Tesco that has thousands of stores and more than 330,000 employees worldwide (Tesco PLC, 2024). Its size implies that the adequate leadership in its stores is the key to operational efficiency and the regular customer experience. Competitiveness in the UK grocery market is very high, especially because of the pressure posed by the discount retailers like Aldi and Lidl (BBC News, 2023). The group revenues of Tesco have reached 68.2 billion in 2023/24, but the performance occurred against the background of inflation and rising cost (Tesco PLC, 2024). This underscores the need to have strategic human resource planning in order to make sure that qualified leaders are hired and nurtured to provide sustainable performance (Armstrong and Taylor, 2023).</a:t>
            </a:r>
            <a:endParaRPr/>
          </a:p>
        </p:txBody>
      </p:sp>
      <p:sp>
        <p:nvSpPr>
          <p:cNvPr id="98" name="Google Shape;9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7" name="Google Shape;107;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b="0" i="0" u="none" strike="noStrike">
                <a:solidFill>
                  <a:schemeClr val="dk1"/>
                </a:solidFill>
                <a:latin typeface="Arial"/>
                <a:ea typeface="Arial"/>
                <a:cs typeface="Arial"/>
                <a:sym typeface="Arial"/>
              </a:rPr>
              <a:t>The Store Manager is very vital in converting the corporate strategy into operational performance. Their role is to guarantee financial performance, employee management, and customer satisfaction levels (Tesco PLC, 2024). The studies indicate that the level of leadership plays a significant role in the engagement of the employees and this element affects the productivity and level of service delivery (CIPD, 2023). High turnover in employees is a problem in the retail sector, which has heightened the necessity of good leadership in branches (Deloitte, 2022). The Store Manager will need to create a balance between cost management and quality of service delivery especially during seasons of economic uncertainties (Financial Times, 2023). Thus, the organisational stability and long-term performance are directly influenced by the process of recruitment and development at this level (Armstrong and Taylor, 2023).</a:t>
            </a:r>
            <a:endParaRPr/>
          </a:p>
        </p:txBody>
      </p:sp>
      <p:sp>
        <p:nvSpPr>
          <p:cNvPr id="108" name="Google Shape;108;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7" name="Google Shape;117;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b="0" i="0" u="none" strike="noStrike">
                <a:solidFill>
                  <a:schemeClr val="dk1"/>
                </a:solidFill>
                <a:latin typeface="Arial"/>
                <a:ea typeface="Arial"/>
                <a:cs typeface="Arial"/>
                <a:sym typeface="Arial"/>
              </a:rPr>
              <a:t>Human resource planning makes sure that the capability of the workforce is aligned with the business strategy and future demand (CIPD, 2022). In the retail sector, labour demand needs to be forecasted based on the seasonal changes and labour deficit (ONS, 2023). Tesco will also need to develop succession lines to minimize leadership voids and promote within (Armstrong and Taylor, 2023). This may lead to a skills gap and high costs of recruitment that impact on store performance in case of weak workforce planning (Taylor, 2021). When the organisation strategy is aligned with the HR planning, Tesco will also enhance its capacity to recruit Store Managers that have the skills needed to achieve operational targets. This illustrates the association between strategy HR planning and sustainable business performance.</a:t>
            </a:r>
            <a:endParaRPr/>
          </a:p>
        </p:txBody>
      </p:sp>
      <p:sp>
        <p:nvSpPr>
          <p:cNvPr id="118" name="Google Shape;118;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7" name="Google Shape;127;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b="0" i="0" u="none" strike="noStrike">
                <a:solidFill>
                  <a:schemeClr val="dk1"/>
                </a:solidFill>
                <a:latin typeface="Arial"/>
                <a:ea typeface="Arial"/>
                <a:cs typeface="Arial"/>
                <a:sym typeface="Arial"/>
              </a:rPr>
              <a:t>An organised recruitment process also enhances chances of choosing candidates that fit in organisational needs (CIPD, 2022). It starts with the identification of the workforce requirements, then a job analysis, advertising, shortlisting, interview and the final selection (Taylor, 2021). The internal recruitment process can provide higher motivation to employees, whereas external recruitment increases the working pool (Armstrong and Taylor, 2023). Open procedures are necessary to adhere to the Equality Act 2010 and provide equal treatment (GOV.UK, 2023). Evidence-based hiring minimizes discrimination and enhances the performance results (CIPD, 2023). Tesco, therefore, in its recruitment strategy needs to incorporate fairness, strategic alignment and objective assessment process to appoint competent Store Managers.</a:t>
            </a:r>
            <a:endParaRPr/>
          </a:p>
        </p:txBody>
      </p:sp>
      <p:sp>
        <p:nvSpPr>
          <p:cNvPr id="128" name="Google Shape;128;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7" name="Google Shape;137;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b="0" i="0" u="none" strike="noStrike">
                <a:solidFill>
                  <a:schemeClr val="dk1"/>
                </a:solidFill>
                <a:latin typeface="Arial"/>
                <a:ea typeface="Arial"/>
                <a:cs typeface="Arial"/>
                <a:sym typeface="Arial"/>
              </a:rPr>
              <a:t>Job analysis is used to determine tasks, responsibilities, and competencies to successfully perform (Armstrong and Taylor, 2023).This can be organized interviews with existing managers and performance measurements in retail management (Taylor, 2021).Proper job analysis removes the uncertainty and provides a clear measure regarding the performance of the leadership (CIPD, 2022). In the case of Store Managers, financial management, team leadership, and operational decision-making are some of the competencies (Deloitte, 2022). Recruitment decisions can be compromised with business needs without proper job analysis that will result in low performance and elevated turnover. Job analysis then gives the basis of the job description as well as person specifications.</a:t>
            </a:r>
            <a:endParaRPr/>
          </a:p>
        </p:txBody>
      </p:sp>
      <p:sp>
        <p:nvSpPr>
          <p:cNvPr id="138" name="Google Shape;138;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7" name="Google Shape;147;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b="0" i="0" u="none" strike="noStrike">
                <a:solidFill>
                  <a:schemeClr val="dk1"/>
                </a:solidFill>
                <a:latin typeface="Arial"/>
                <a:ea typeface="Arial"/>
                <a:cs typeface="Arial"/>
                <a:sym typeface="Arial"/>
              </a:rPr>
              <a:t>The job description also introduces the essence of the work of the Store Manager, the fulfillment of sales objectives, people management, and operational cost regulation (Tesco PLC, 2024). It also demarcates line reporting and accountability hierarchy, which maintain transparency within organisations (Armstrong and Taylor, 2023). Well-defined performance measures provide well-organized appraisal procedures and objective assessment (CIPD, 2023). By defining the objectives that are quantifiable, Tesco will make sure that it will be able to measure performance. The job description is properly developed and minimizes role confusion and enhances the effectiveness of recruitment. It further guarantees that those candidates who are appointed to the post are aware of the expectations of performance in advance and chances of misalignment in future are minimized.</a:t>
            </a:r>
            <a:endParaRPr/>
          </a:p>
        </p:txBody>
      </p:sp>
      <p:sp>
        <p:nvSpPr>
          <p:cNvPr id="148" name="Google Shape;148;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6" name="Google Shape;156;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b="0" i="0" u="none" strike="noStrike">
                <a:solidFill>
                  <a:schemeClr val="dk1"/>
                </a:solidFill>
                <a:latin typeface="Arial"/>
                <a:ea typeface="Arial"/>
                <a:cs typeface="Arial"/>
                <a:sym typeface="Arial"/>
              </a:rPr>
              <a:t>The person specification explains the qualifications, experience and competencies that are necessary to undertake the Store Manager role (Taylor, 2021). According to person-job fit theory, the fit between the personal ability and the job requirements enhances performance and satisfaction (CIPD, 2022). EI is especially applicable to leadership where it promotes engagement in the team and conflict management (Goleman, 2020). Managers in retail should also show resilience and flexibility to economic volatility (Financial Times, 2023). When there is no good fit of recruits to the job, organisations are exposed to high turnover and expenses.So the competency-based specifications enhance the results of the recruitment process.</a:t>
            </a:r>
            <a:endParaRPr/>
          </a:p>
        </p:txBody>
      </p:sp>
      <p:sp>
        <p:nvSpPr>
          <p:cNvPr id="157" name="Google Shape;157;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5" name="Google Shape;165;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b="0" i="0" u="none" strike="noStrike">
                <a:solidFill>
                  <a:schemeClr val="dk1"/>
                </a:solidFill>
                <a:latin typeface="Arial"/>
                <a:ea typeface="Arial"/>
                <a:cs typeface="Arial"/>
                <a:sym typeface="Arial"/>
              </a:rPr>
              <a:t>Structured interviews are also more valid than informal interviews since subjective bias is minimized (CIPD, 2023). Assessment centres enable the applicants to express their leadership and decision making capabilities in simulated situations (Taylor, 2021).Cognitive ability testing and behavioural tendency testing can be used through psychometric testing to gauge managerial performance (Armstrong and Taylor, 2023). The predictive validity is higher with multiple selection tools, and they help to make fair decisions (CIPD, 2022). The integration of the techniques will help Tesco assess both behavioural and technical qualities. This enhances the accuracy of recruitment and minimizes chances of bad hiring move.</a:t>
            </a:r>
            <a:endParaRPr/>
          </a:p>
        </p:txBody>
      </p:sp>
      <p:sp>
        <p:nvSpPr>
          <p:cNvPr id="166" name="Google Shape;166;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2" name="Google Shape;192;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b="0" i="0" u="none" strike="noStrike">
                <a:solidFill>
                  <a:schemeClr val="dk1"/>
                </a:solidFill>
                <a:latin typeface="Arial"/>
                <a:ea typeface="Arial"/>
                <a:cs typeface="Arial"/>
                <a:sym typeface="Arial"/>
              </a:rPr>
              <a:t>After the recruitment, Training Needs Analysis helps to detect the differences between the available and necessary skills (CIPD, 2022). Store Managers need continuous advancement in digital systems and data analytics to be able to react to new demands in retail (Deloitte, 2023). Leadership growth improves conflict management and involvement of the employees (CIPD, 2023).Professional growth enhances flexibility within a competitive setting (Armstrong and Taylor, 2023). Managerial capability can be stagnated without the development in a structured manner. Thus, sustainable performance and long term organisational resilience targets are aided by investment in selected learning programmes.</a:t>
            </a:r>
            <a:endParaRPr/>
          </a:p>
        </p:txBody>
      </p:sp>
      <p:sp>
        <p:nvSpPr>
          <p:cNvPr id="193" name="Google Shape;193;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1" name="Google Shape;211;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b="0" i="0" u="none" strike="noStrike">
                <a:solidFill>
                  <a:schemeClr val="dk1"/>
                </a:solidFill>
                <a:latin typeface="Arial"/>
                <a:ea typeface="Arial"/>
                <a:cs typeface="Arial"/>
                <a:sym typeface="Arial"/>
              </a:rPr>
              <a:t>According to the behaviourist theory of learning, reinforcement and reward influence behaviour (Armstrong and Taylor, 2023).Bonuses on performance can thus motivate the desirable managerial behaviours (CIPD, 2023). Nevertheless, over dependence on monetary rewards can decrease intrinsic motivation (CIPD, 2022). Cognitivist theory focuses on organised learning and acquisition of knowledge (Taylor, 2021). Electronic training programs increase problem-solving and operations. Integrating learning based on behavioural rewards and systematised cognitive learning will produce a balanced learning strategy. This is in favour of short-term performance and long-term ability development.</a:t>
            </a:r>
            <a:endParaRPr/>
          </a:p>
        </p:txBody>
      </p:sp>
      <p:sp>
        <p:nvSpPr>
          <p:cNvPr id="212" name="Google Shape;212;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0" name="Google Shape;230;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b="0" i="0" u="none" strike="noStrike">
                <a:solidFill>
                  <a:schemeClr val="dk1"/>
                </a:solidFill>
                <a:latin typeface="Arial"/>
                <a:ea typeface="Arial"/>
                <a:cs typeface="Arial"/>
                <a:sym typeface="Arial"/>
              </a:rPr>
              <a:t>The humanist theory is concerned with personal development and intrinsic motivation (Maslow, 2020 edition). Coaching leadership promotes self awareness and reflection, which is essential in effective management. The experiential learning cycle is an approach that supports experiential and reflective learning (Kolb, 2020). Store Managers are able to gain hands-on experience and therefore gain hands-on confidence in leadership. Experience-based learning works especially well in retail companies with a rapid pace of decisions where decision-making is a continuous process (Deloitte, 2023). Consequently, having coaching and actual working responsibility reinforces managerial competence.</a:t>
            </a:r>
            <a:endParaRPr/>
          </a:p>
        </p:txBody>
      </p:sp>
      <p:sp>
        <p:nvSpPr>
          <p:cNvPr id="231" name="Google Shape;231;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0" name="Google Shape;240;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b="0" i="0" u="none" strike="noStrike">
                <a:solidFill>
                  <a:schemeClr val="dk1"/>
                </a:solidFill>
                <a:latin typeface="Arial"/>
                <a:ea typeface="Arial"/>
                <a:cs typeface="Arial"/>
                <a:sym typeface="Arial"/>
              </a:rPr>
              <a:t>Performance management balances the individual goals with the organisational ones (CIPD, 2023). Goal-setting theory proves that specific and measurable goals enhance the performance results (Locke and Latham, 2020). 360-degree feedback enhances the leadership accountability and self-awareness (Taylor, 2021). Reward systems also determine attractiveness of recruitment as well as employee retention (CIPD, 2022). Nevertheless, excessive focus on financial goals can promote short-termism and pressure (Financial Times, 2023). The balanced performance systems hence promote sustainable organisational success.</a:t>
            </a:r>
            <a:endParaRPr/>
          </a:p>
        </p:txBody>
      </p:sp>
      <p:sp>
        <p:nvSpPr>
          <p:cNvPr id="241" name="Google Shape;241;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9" name="Google Shape;249;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b="0" i="0" u="none" strike="noStrike">
                <a:solidFill>
                  <a:schemeClr val="dk1"/>
                </a:solidFill>
                <a:latin typeface="Arial"/>
                <a:ea typeface="Arial"/>
                <a:cs typeface="Arial"/>
                <a:sym typeface="Arial"/>
              </a:rPr>
              <a:t>As a strategic fit, Tesco ought to use competency-based recruitment in line with workforce planning (Armstrong and Taylor, 2023).Digital learning, coaching, and exposure to experience should be implemented as structured leadership development programmes (CIPD, 2023). Performance monitoring should be based on data, and employee wellbeing should also be considered in order not to burn them. Creating succession opportunities within the organization enhances resilience. On the whole, sustainable performance in a competitive retail industry directly depends on the effectiveness of recruitment and continuous development of Store Managers.</a:t>
            </a:r>
            <a:endParaRPr/>
          </a:p>
        </p:txBody>
      </p:sp>
      <p:sp>
        <p:nvSpPr>
          <p:cNvPr id="250" name="Google Shape;250;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9" name="Google Shape;259;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1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6"/>
        <p:cNvGrpSpPr/>
        <p:nvPr/>
      </p:nvGrpSpPr>
      <p:grpSpPr>
        <a:xfrm>
          <a:off x="0" y="0"/>
          <a:ext cx="0" cy="0"/>
          <a:chOff x="0" y="0"/>
          <a:chExt cx="0" cy="0"/>
        </a:xfrm>
      </p:grpSpPr>
      <p:sp>
        <p:nvSpPr>
          <p:cNvPr id="27" name="Google Shape;27;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2"/>
        <p:cNvGrpSpPr/>
        <p:nvPr/>
      </p:nvGrpSpPr>
      <p:grpSpPr>
        <a:xfrm>
          <a:off x="0" y="0"/>
          <a:ext cx="0" cy="0"/>
          <a:chOff x="0" y="0"/>
          <a:chExt cx="0" cy="0"/>
        </a:xfrm>
      </p:grpSpPr>
      <p:sp>
        <p:nvSpPr>
          <p:cNvPr id="33" name="Google Shape;33;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35" name="Google Shape;35;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8"/>
        <p:cNvGrpSpPr/>
        <p:nvPr/>
      </p:nvGrpSpPr>
      <p:grpSpPr>
        <a:xfrm>
          <a:off x="0" y="0"/>
          <a:ext cx="0" cy="0"/>
          <a:chOff x="0" y="0"/>
          <a:chExt cx="0" cy="0"/>
        </a:xfrm>
      </p:grpSpPr>
      <p:sp>
        <p:nvSpPr>
          <p:cNvPr id="39" name="Google Shape;39;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5"/>
        <p:cNvGrpSpPr/>
        <p:nvPr/>
      </p:nvGrpSpPr>
      <p:grpSpPr>
        <a:xfrm>
          <a:off x="0" y="0"/>
          <a:ext cx="0" cy="0"/>
          <a:chOff x="0" y="0"/>
          <a:chExt cx="0" cy="0"/>
        </a:xfrm>
      </p:grpSpPr>
      <p:sp>
        <p:nvSpPr>
          <p:cNvPr id="46" name="Google Shape;46;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8" name="Google Shape;48;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0" name="Google Shape;50;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25"/>
          <p:cNvSpPr>
            <a:spLocks noGrp="1"/>
          </p:cNvSpPr>
          <p:nvPr>
            <p:ph type="pic" idx="2"/>
          </p:nvPr>
        </p:nvSpPr>
        <p:spPr>
          <a:xfrm>
            <a:off x="5183188" y="987425"/>
            <a:ext cx="6172200" cy="4873625"/>
          </a:xfrm>
          <a:prstGeom prst="rect">
            <a:avLst/>
          </a:prstGeom>
          <a:noFill/>
          <a:ln>
            <a:noFill/>
          </a:ln>
        </p:spPr>
      </p:sp>
      <p:sp>
        <p:nvSpPr>
          <p:cNvPr id="68" name="Google Shape;68;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757575"/>
                </a:solidFill>
                <a:latin typeface="Arial"/>
                <a:ea typeface="Arial"/>
                <a:cs typeface="Arial"/>
                <a:sym typeface="Arial"/>
              </a:defRPr>
            </a:lvl1pPr>
            <a:lvl2pPr marL="0" marR="0" lvl="1" indent="0" algn="r" rtl="0">
              <a:spcBef>
                <a:spcPts val="0"/>
              </a:spcBef>
              <a:buNone/>
              <a:defRPr sz="1200" b="0" i="0" u="none" strike="noStrike" cap="none">
                <a:solidFill>
                  <a:srgbClr val="757575"/>
                </a:solidFill>
                <a:latin typeface="Arial"/>
                <a:ea typeface="Arial"/>
                <a:cs typeface="Arial"/>
                <a:sym typeface="Arial"/>
              </a:defRPr>
            </a:lvl2pPr>
            <a:lvl3pPr marL="0" marR="0" lvl="2" indent="0" algn="r" rtl="0">
              <a:spcBef>
                <a:spcPts val="0"/>
              </a:spcBef>
              <a:buNone/>
              <a:defRPr sz="1200" b="0" i="0" u="none" strike="noStrike" cap="none">
                <a:solidFill>
                  <a:srgbClr val="757575"/>
                </a:solidFill>
                <a:latin typeface="Arial"/>
                <a:ea typeface="Arial"/>
                <a:cs typeface="Arial"/>
                <a:sym typeface="Arial"/>
              </a:defRPr>
            </a:lvl3pPr>
            <a:lvl4pPr marL="0" marR="0" lvl="3" indent="0" algn="r" rtl="0">
              <a:spcBef>
                <a:spcPts val="0"/>
              </a:spcBef>
              <a:buNone/>
              <a:defRPr sz="1200" b="0" i="0" u="none" strike="noStrike" cap="none">
                <a:solidFill>
                  <a:srgbClr val="757575"/>
                </a:solidFill>
                <a:latin typeface="Arial"/>
                <a:ea typeface="Arial"/>
                <a:cs typeface="Arial"/>
                <a:sym typeface="Arial"/>
              </a:defRPr>
            </a:lvl4pPr>
            <a:lvl5pPr marL="0" marR="0" lvl="4" indent="0" algn="r" rtl="0">
              <a:spcBef>
                <a:spcPts val="0"/>
              </a:spcBef>
              <a:buNone/>
              <a:defRPr sz="1200" b="0" i="0" u="none" strike="noStrike" cap="none">
                <a:solidFill>
                  <a:srgbClr val="757575"/>
                </a:solidFill>
                <a:latin typeface="Arial"/>
                <a:ea typeface="Arial"/>
                <a:cs typeface="Arial"/>
                <a:sym typeface="Arial"/>
              </a:defRPr>
            </a:lvl5pPr>
            <a:lvl6pPr marL="0" marR="0" lvl="5" indent="0" algn="r" rtl="0">
              <a:spcBef>
                <a:spcPts val="0"/>
              </a:spcBef>
              <a:buNone/>
              <a:defRPr sz="1200" b="0" i="0" u="none" strike="noStrike" cap="none">
                <a:solidFill>
                  <a:srgbClr val="757575"/>
                </a:solidFill>
                <a:latin typeface="Arial"/>
                <a:ea typeface="Arial"/>
                <a:cs typeface="Arial"/>
                <a:sym typeface="Arial"/>
              </a:defRPr>
            </a:lvl6pPr>
            <a:lvl7pPr marL="0" marR="0" lvl="6" indent="0" algn="r" rtl="0">
              <a:spcBef>
                <a:spcPts val="0"/>
              </a:spcBef>
              <a:buNone/>
              <a:defRPr sz="1200" b="0" i="0" u="none" strike="noStrike" cap="none">
                <a:solidFill>
                  <a:srgbClr val="757575"/>
                </a:solidFill>
                <a:latin typeface="Arial"/>
                <a:ea typeface="Arial"/>
                <a:cs typeface="Arial"/>
                <a:sym typeface="Arial"/>
              </a:defRPr>
            </a:lvl7pPr>
            <a:lvl8pPr marL="0" marR="0" lvl="7" indent="0" algn="r" rtl="0">
              <a:spcBef>
                <a:spcPts val="0"/>
              </a:spcBef>
              <a:buNone/>
              <a:defRPr sz="1200" b="0" i="0" u="none" strike="noStrike" cap="none">
                <a:solidFill>
                  <a:srgbClr val="757575"/>
                </a:solidFill>
                <a:latin typeface="Arial"/>
                <a:ea typeface="Arial"/>
                <a:cs typeface="Arial"/>
                <a:sym typeface="Arial"/>
              </a:defRPr>
            </a:lvl8pPr>
            <a:lvl9pPr marL="0" marR="0" lvl="8" indent="0" algn="r" rtl="0">
              <a:spcBef>
                <a:spcPts val="0"/>
              </a:spcBef>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 /><Relationship Id="rId2" Type="http://schemas.openxmlformats.org/officeDocument/2006/relationships/notesSlide" Target="../notesSlides/notesSlide1.xml" /><Relationship Id="rId1" Type="http://schemas.openxmlformats.org/officeDocument/2006/relationships/slideLayout" Target="../slideLayouts/slideLayout1.xml" /><Relationship Id="rId4" Type="http://schemas.openxmlformats.org/officeDocument/2006/relationships/image" Target="../media/image2.jpg" /></Relationships>
</file>

<file path=ppt/slides/_rels/slide2.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4.jp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5.jp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6.jp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7.jpg" /><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8.jpg" /><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9.jpg" /><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9.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notesSlide" Target="../notesSlides/notesSlide10.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3" Type="http://schemas.openxmlformats.org/officeDocument/2006/relationships/image" Target="../media/image12.jpg" /><Relationship Id="rId2" Type="http://schemas.openxmlformats.org/officeDocument/2006/relationships/notesSlide" Target="../notesSlides/notesSlide11.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3" Type="http://schemas.openxmlformats.org/officeDocument/2006/relationships/image" Target="../media/image7.jpg" /><Relationship Id="rId2" Type="http://schemas.openxmlformats.org/officeDocument/2006/relationships/notesSlide" Target="../notesSlides/notesSlide13.xml"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8" Type="http://schemas.openxmlformats.org/officeDocument/2006/relationships/hyperlink" Target="https://www.ons.gov.uk/" TargetMode="External" /><Relationship Id="rId3" Type="http://schemas.openxmlformats.org/officeDocument/2006/relationships/hyperlink" Target="https://www.bbc.co.uk/news" TargetMode="External" /><Relationship Id="rId7" Type="http://schemas.openxmlformats.org/officeDocument/2006/relationships/hyperlink" Target="https://www.gov.uk/guidance/equality-act-2010-guidance" TargetMode="External" /><Relationship Id="rId2" Type="http://schemas.openxmlformats.org/officeDocument/2006/relationships/notesSlide" Target="../notesSlides/notesSlide15.xml" /><Relationship Id="rId1" Type="http://schemas.openxmlformats.org/officeDocument/2006/relationships/slideLayout" Target="../slideLayouts/slideLayout2.xml" /><Relationship Id="rId6" Type="http://schemas.openxmlformats.org/officeDocument/2006/relationships/hyperlink" Target="https://www.ft.com/" TargetMode="External" /><Relationship Id="rId5" Type="http://schemas.openxmlformats.org/officeDocument/2006/relationships/hyperlink" Target="https://www2.deloitte.com/" TargetMode="External" /><Relationship Id="rId4" Type="http://schemas.openxmlformats.org/officeDocument/2006/relationships/hyperlink" Target="https://www.cipd.org/" TargetMode="External" /><Relationship Id="rId9" Type="http://schemas.openxmlformats.org/officeDocument/2006/relationships/hyperlink" Target="https://www.tescoplc.com/"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7"/>
        <p:cNvGrpSpPr/>
        <p:nvPr/>
      </p:nvGrpSpPr>
      <p:grpSpPr>
        <a:xfrm>
          <a:off x="0" y="0"/>
          <a:ext cx="0" cy="0"/>
          <a:chOff x="0" y="0"/>
          <a:chExt cx="0" cy="0"/>
        </a:xfrm>
      </p:grpSpPr>
      <p:sp>
        <p:nvSpPr>
          <p:cNvPr id="88" name="Google Shape;88;p1"/>
          <p:cNvSpPr/>
          <p:nvPr/>
        </p:nvSpPr>
        <p:spPr>
          <a:xfrm>
            <a:off x="0" y="127675"/>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89" name="Google Shape;89;p1"/>
          <p:cNvSpPr/>
          <p:nvPr/>
        </p:nvSpPr>
        <p:spPr>
          <a:xfrm>
            <a:off x="11141700" y="0"/>
            <a:ext cx="1047252" cy="6858000"/>
          </a:xfrm>
          <a:prstGeom prst="rect">
            <a:avLst/>
          </a:prstGeom>
          <a:solidFill>
            <a:schemeClr val="lt2">
              <a:alpha val="4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90" name="Google Shape;90;p1"/>
          <p:cNvSpPr/>
          <p:nvPr/>
        </p:nvSpPr>
        <p:spPr>
          <a:xfrm>
            <a:off x="0" y="-109450"/>
            <a:ext cx="12192000" cy="4607100"/>
          </a:xfrm>
          <a:prstGeom prst="rect">
            <a:avLst/>
          </a:prstGeom>
          <a:solidFill>
            <a:schemeClr val="lt1"/>
          </a:solidFill>
          <a:ln>
            <a:noFill/>
          </a:ln>
          <a:effectLst>
            <a:outerShdw blurRad="596900" dist="393700" dir="8820000" sx="90000" sy="90000" algn="t" rotWithShape="0">
              <a:srgbClr val="000000">
                <a:alpha val="26666"/>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91" name="Google Shape;91;p1"/>
          <p:cNvSpPr txBox="1">
            <a:spLocks noGrp="1"/>
          </p:cNvSpPr>
          <p:nvPr>
            <p:ph type="ctrTitle"/>
          </p:nvPr>
        </p:nvSpPr>
        <p:spPr>
          <a:xfrm>
            <a:off x="200625" y="412475"/>
            <a:ext cx="7173000" cy="22140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4800"/>
              <a:buFont typeface="Play"/>
              <a:buNone/>
            </a:pPr>
            <a:r>
              <a:rPr lang="en-US" sz="4800"/>
              <a:t>  Recruitment  and Development  of  a  Store Manager  at  Tesco</a:t>
            </a:r>
            <a:endParaRPr/>
          </a:p>
        </p:txBody>
      </p:sp>
      <p:sp>
        <p:nvSpPr>
          <p:cNvPr id="92" name="Google Shape;92;p1"/>
          <p:cNvSpPr txBox="1">
            <a:spLocks noGrp="1"/>
          </p:cNvSpPr>
          <p:nvPr>
            <p:ph type="subTitle" idx="1"/>
          </p:nvPr>
        </p:nvSpPr>
        <p:spPr>
          <a:xfrm>
            <a:off x="0" y="2849525"/>
            <a:ext cx="7173000" cy="3862500"/>
          </a:xfrm>
          <a:prstGeom prst="rect">
            <a:avLst/>
          </a:prstGeom>
          <a:noFill/>
          <a:ln>
            <a:noFill/>
          </a:ln>
        </p:spPr>
        <p:txBody>
          <a:bodyPr spcFirstLastPara="1" wrap="square" lIns="91425" tIns="45700" rIns="91425" bIns="45700" anchor="ctr" anchorCtr="0">
            <a:normAutofit fontScale="85000" lnSpcReduction="20000"/>
          </a:bodyPr>
          <a:lstStyle/>
          <a:p>
            <a:pPr marL="0" lvl="0" indent="0" algn="l" rtl="0">
              <a:lnSpc>
                <a:spcPct val="90000"/>
              </a:lnSpc>
              <a:spcBef>
                <a:spcPts val="0"/>
              </a:spcBef>
              <a:spcAft>
                <a:spcPts val="0"/>
              </a:spcAft>
              <a:buClr>
                <a:schemeClr val="dk1"/>
              </a:buClr>
              <a:buSzPct val="84210"/>
              <a:buNone/>
            </a:pPr>
            <a:r>
              <a:rPr lang="en-US" sz="2850">
                <a:solidFill>
                  <a:srgbClr val="FF0000"/>
                </a:solidFill>
              </a:rPr>
              <a:t>Module name:Developing and Managing Individuals and Teams</a:t>
            </a:r>
            <a:endParaRPr sz="2850">
              <a:solidFill>
                <a:srgbClr val="FF0000"/>
              </a:solidFill>
            </a:endParaRPr>
          </a:p>
          <a:p>
            <a:pPr marL="0" lvl="0" indent="0" algn="l" rtl="0">
              <a:lnSpc>
                <a:spcPct val="90000"/>
              </a:lnSpc>
              <a:spcBef>
                <a:spcPts val="0"/>
              </a:spcBef>
              <a:spcAft>
                <a:spcPts val="0"/>
              </a:spcAft>
              <a:buClr>
                <a:schemeClr val="dk1"/>
              </a:buClr>
              <a:buSzPct val="84210"/>
              <a:buNone/>
            </a:pPr>
            <a:endParaRPr sz="2850">
              <a:solidFill>
                <a:srgbClr val="FF0000"/>
              </a:solidFill>
            </a:endParaRPr>
          </a:p>
          <a:p>
            <a:pPr marL="0" lvl="0" indent="0" algn="l" rtl="0">
              <a:lnSpc>
                <a:spcPct val="90000"/>
              </a:lnSpc>
              <a:spcBef>
                <a:spcPts val="0"/>
              </a:spcBef>
              <a:spcAft>
                <a:spcPts val="0"/>
              </a:spcAft>
              <a:buClr>
                <a:schemeClr val="dk1"/>
              </a:buClr>
              <a:buSzPct val="84210"/>
              <a:buNone/>
            </a:pPr>
            <a:r>
              <a:rPr lang="en-US" sz="2850">
                <a:solidFill>
                  <a:srgbClr val="FF0000"/>
                </a:solidFill>
              </a:rPr>
              <a:t>Module Code:LCLM5002</a:t>
            </a:r>
            <a:endParaRPr sz="2850">
              <a:solidFill>
                <a:srgbClr val="FF0000"/>
              </a:solidFill>
            </a:endParaRPr>
          </a:p>
          <a:p>
            <a:pPr marL="0" lvl="0" indent="0" algn="l" rtl="0">
              <a:lnSpc>
                <a:spcPct val="90000"/>
              </a:lnSpc>
              <a:spcBef>
                <a:spcPts val="0"/>
              </a:spcBef>
              <a:spcAft>
                <a:spcPts val="0"/>
              </a:spcAft>
              <a:buClr>
                <a:schemeClr val="dk1"/>
              </a:buClr>
              <a:buSzPct val="84210"/>
              <a:buNone/>
            </a:pPr>
            <a:endParaRPr sz="2850">
              <a:solidFill>
                <a:srgbClr val="FF0000"/>
              </a:solidFill>
            </a:endParaRPr>
          </a:p>
          <a:p>
            <a:pPr marL="0" lvl="0" indent="0" algn="l" rtl="0">
              <a:lnSpc>
                <a:spcPct val="90000"/>
              </a:lnSpc>
              <a:spcBef>
                <a:spcPts val="0"/>
              </a:spcBef>
              <a:spcAft>
                <a:spcPts val="0"/>
              </a:spcAft>
              <a:buClr>
                <a:schemeClr val="dk1"/>
              </a:buClr>
              <a:buSzPct val="84210"/>
              <a:buNone/>
            </a:pPr>
            <a:r>
              <a:rPr lang="en-US" sz="2850">
                <a:solidFill>
                  <a:srgbClr val="FF0000"/>
                </a:solidFill>
              </a:rPr>
              <a:t>Student name:Elena Diana Trandafir</a:t>
            </a:r>
            <a:endParaRPr sz="2850">
              <a:solidFill>
                <a:srgbClr val="FF0000"/>
              </a:solidFill>
            </a:endParaRPr>
          </a:p>
          <a:p>
            <a:pPr marL="0" lvl="0" indent="0" algn="l" rtl="0">
              <a:lnSpc>
                <a:spcPct val="90000"/>
              </a:lnSpc>
              <a:spcBef>
                <a:spcPts val="0"/>
              </a:spcBef>
              <a:spcAft>
                <a:spcPts val="0"/>
              </a:spcAft>
              <a:buClr>
                <a:schemeClr val="dk1"/>
              </a:buClr>
              <a:buSzPct val="84210"/>
              <a:buNone/>
            </a:pPr>
            <a:endParaRPr sz="2850">
              <a:solidFill>
                <a:srgbClr val="FF0000"/>
              </a:solidFill>
            </a:endParaRPr>
          </a:p>
          <a:p>
            <a:pPr marL="0" lvl="0" indent="0" algn="l" rtl="0">
              <a:lnSpc>
                <a:spcPct val="90000"/>
              </a:lnSpc>
              <a:spcBef>
                <a:spcPts val="1000"/>
              </a:spcBef>
              <a:spcAft>
                <a:spcPts val="0"/>
              </a:spcAft>
              <a:buClr>
                <a:schemeClr val="dk1"/>
              </a:buClr>
              <a:buSzPct val="84210"/>
              <a:buNone/>
            </a:pPr>
            <a:r>
              <a:rPr lang="en-US" sz="2850">
                <a:solidFill>
                  <a:srgbClr val="FF0000"/>
                </a:solidFill>
              </a:rPr>
              <a:t>Student number:2427629</a:t>
            </a:r>
            <a:endParaRPr sz="2850">
              <a:solidFill>
                <a:srgbClr val="FF0000"/>
              </a:solidFill>
            </a:endParaRPr>
          </a:p>
          <a:p>
            <a:pPr marL="0" lvl="0" indent="0" algn="l" rtl="0">
              <a:lnSpc>
                <a:spcPct val="90000"/>
              </a:lnSpc>
              <a:spcBef>
                <a:spcPts val="1000"/>
              </a:spcBef>
              <a:spcAft>
                <a:spcPts val="0"/>
              </a:spcAft>
              <a:buClr>
                <a:schemeClr val="dk1"/>
              </a:buClr>
              <a:buSzPct val="84210"/>
              <a:buNone/>
            </a:pPr>
            <a:endParaRPr sz="2850">
              <a:solidFill>
                <a:srgbClr val="FF0000"/>
              </a:solidFill>
            </a:endParaRPr>
          </a:p>
          <a:p>
            <a:pPr marL="0" lvl="0" indent="0" algn="l" rtl="0">
              <a:lnSpc>
                <a:spcPct val="90000"/>
              </a:lnSpc>
              <a:spcBef>
                <a:spcPts val="1000"/>
              </a:spcBef>
              <a:spcAft>
                <a:spcPts val="0"/>
              </a:spcAft>
              <a:buClr>
                <a:schemeClr val="dk1"/>
              </a:buClr>
              <a:buSzPct val="84210"/>
              <a:buNone/>
            </a:pPr>
            <a:r>
              <a:rPr lang="en-US" sz="2850">
                <a:solidFill>
                  <a:srgbClr val="FF0000"/>
                </a:solidFill>
              </a:rPr>
              <a:t>Lecturer:Amer Kareem</a:t>
            </a:r>
            <a:endParaRPr sz="2850">
              <a:solidFill>
                <a:srgbClr val="FF0000"/>
              </a:solidFill>
            </a:endParaRPr>
          </a:p>
          <a:p>
            <a:pPr marL="0" lvl="0" indent="0" algn="l" rtl="0">
              <a:lnSpc>
                <a:spcPct val="90000"/>
              </a:lnSpc>
              <a:spcBef>
                <a:spcPts val="1000"/>
              </a:spcBef>
              <a:spcAft>
                <a:spcPts val="0"/>
              </a:spcAft>
              <a:buClr>
                <a:schemeClr val="dk1"/>
              </a:buClr>
              <a:buSzPct val="100000"/>
              <a:buNone/>
            </a:pPr>
            <a:endParaRPr/>
          </a:p>
          <a:p>
            <a:pPr marL="0" lvl="0" indent="0" algn="l" rtl="0">
              <a:lnSpc>
                <a:spcPct val="90000"/>
              </a:lnSpc>
              <a:spcBef>
                <a:spcPts val="1000"/>
              </a:spcBef>
              <a:spcAft>
                <a:spcPts val="0"/>
              </a:spcAft>
              <a:buClr>
                <a:schemeClr val="dk1"/>
              </a:buClr>
              <a:buSzPct val="100000"/>
              <a:buNone/>
            </a:pPr>
            <a:endParaRPr/>
          </a:p>
        </p:txBody>
      </p:sp>
      <p:pic>
        <p:nvPicPr>
          <p:cNvPr id="93" name="Google Shape;93;p1"/>
          <p:cNvPicPr preferRelativeResize="0"/>
          <p:nvPr/>
        </p:nvPicPr>
        <p:blipFill rotWithShape="1">
          <a:blip r:embed="rId3">
            <a:alphaModFix/>
          </a:blip>
          <a:srcRect r="-3" b="10313"/>
          <a:stretch/>
        </p:blipFill>
        <p:spPr>
          <a:xfrm>
            <a:off x="7373700" y="3376825"/>
            <a:ext cx="4646050" cy="3335250"/>
          </a:xfrm>
          <a:prstGeom prst="rect">
            <a:avLst/>
          </a:prstGeom>
          <a:noFill/>
          <a:ln>
            <a:noFill/>
          </a:ln>
        </p:spPr>
      </p:pic>
      <p:pic>
        <p:nvPicPr>
          <p:cNvPr id="94" name="Google Shape;94;p1"/>
          <p:cNvPicPr preferRelativeResize="0"/>
          <p:nvPr/>
        </p:nvPicPr>
        <p:blipFill rotWithShape="1">
          <a:blip r:embed="rId4">
            <a:alphaModFix/>
          </a:blip>
          <a:srcRect l="11009" r="5436"/>
          <a:stretch/>
        </p:blipFill>
        <p:spPr>
          <a:xfrm>
            <a:off x="7373700" y="206025"/>
            <a:ext cx="4737225" cy="3004100"/>
          </a:xfrm>
          <a:prstGeom prst="rect">
            <a:avLst/>
          </a:prstGeom>
          <a:noFill/>
          <a:ln>
            <a:noFill/>
          </a:ln>
          <a:effectLst>
            <a:outerShdw blurRad="203200" dist="76200" dir="5580000" sx="90000" sy="90000" algn="ctr" rotWithShape="0">
              <a:srgbClr val="000000">
                <a:alpha val="25098"/>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9"/>
        <p:cNvGrpSpPr/>
        <p:nvPr/>
      </p:nvGrpSpPr>
      <p:grpSpPr>
        <a:xfrm>
          <a:off x="0" y="0"/>
          <a:ext cx="0" cy="0"/>
          <a:chOff x="0" y="0"/>
          <a:chExt cx="0" cy="0"/>
        </a:xfrm>
      </p:grpSpPr>
      <p:sp>
        <p:nvSpPr>
          <p:cNvPr id="100" name="Google Shape;100;p2"/>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01" name="Google Shape;101;p2"/>
          <p:cNvSpPr/>
          <p:nvPr/>
        </p:nvSpPr>
        <p:spPr>
          <a:xfrm>
            <a:off x="-1" y="-4290"/>
            <a:ext cx="12192000" cy="1733407"/>
          </a:xfrm>
          <a:prstGeom prst="rect">
            <a:avLst/>
          </a:prstGeom>
          <a:solidFill>
            <a:schemeClr val="lt1"/>
          </a:solidFill>
          <a:ln>
            <a:noFill/>
          </a:ln>
          <a:effectLst>
            <a:outerShdw blurRad="254000" dist="38100" dir="5460000" sx="94000" sy="94000" algn="t" rotWithShape="0">
              <a:srgbClr val="000000">
                <a:alpha val="30196"/>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02" name="Google Shape;102;p2"/>
          <p:cNvSpPr txBox="1">
            <a:spLocks noGrp="1"/>
          </p:cNvSpPr>
          <p:nvPr>
            <p:ph type="title"/>
          </p:nvPr>
        </p:nvSpPr>
        <p:spPr>
          <a:xfrm>
            <a:off x="291825" y="240250"/>
            <a:ext cx="6219900" cy="1228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Play"/>
              <a:buNone/>
            </a:pPr>
            <a:r>
              <a:rPr lang="en-US" sz="4000">
                <a:solidFill>
                  <a:schemeClr val="dk1"/>
                </a:solidFill>
                <a:latin typeface="Play"/>
                <a:ea typeface="Play"/>
                <a:cs typeface="Play"/>
                <a:sym typeface="Play"/>
              </a:rPr>
              <a:t>Introduction to Tesco</a:t>
            </a:r>
            <a:endParaRPr/>
          </a:p>
        </p:txBody>
      </p:sp>
      <p:sp>
        <p:nvSpPr>
          <p:cNvPr id="103" name="Google Shape;103;p2"/>
          <p:cNvSpPr txBox="1"/>
          <p:nvPr/>
        </p:nvSpPr>
        <p:spPr>
          <a:xfrm>
            <a:off x="0" y="1729125"/>
            <a:ext cx="9010200" cy="4906500"/>
          </a:xfrm>
          <a:prstGeom prst="rect">
            <a:avLst/>
          </a:prstGeom>
          <a:noFill/>
          <a:ln>
            <a:noFill/>
          </a:ln>
        </p:spPr>
        <p:txBody>
          <a:bodyPr spcFirstLastPara="1" wrap="square" lIns="91425" tIns="45700" rIns="91425" bIns="45700" anchor="ctr" anchorCtr="0">
            <a:normAutofit/>
          </a:bodyPr>
          <a:lstStyle/>
          <a:p>
            <a:pPr marL="0" marR="0" lvl="0" indent="-31750" algn="l" rtl="0">
              <a:lnSpc>
                <a:spcPct val="90000"/>
              </a:lnSpc>
              <a:spcBef>
                <a:spcPts val="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The Tesco group is among the largest multinational companies in the UK that have more than 4,000 stores worldwide and hire over 330,000 employees (Tesco PLC, 2023).</a:t>
            </a:r>
            <a:endParaRPr sz="1800"/>
          </a:p>
          <a:p>
            <a:pPr marL="0" marR="0" lvl="0" indent="-317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The organisation is in the context of a very competitive UK grocery market, which is pressurised by discount retailers, including Aldi and Lidl (BBC News, 2023).</a:t>
            </a:r>
            <a:endParaRPr sz="1800"/>
          </a:p>
          <a:p>
            <a:pPr marL="0" marR="0" lvl="0" indent="-317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As of 2023/24, the group revenue of Tesco amounted to £68.2 billion, a key indicator of leading position on the market, but at the same time the influence of inflation and the cost factor (Tesco PLC, 2024).</a:t>
            </a:r>
            <a:endParaRPr sz="1800"/>
          </a:p>
          <a:p>
            <a:pPr marL="0" marR="0" lvl="0" indent="-317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Good store level leadership is paramount to store-level operational efficiency, client satisfaction and profitability in a fluctuating retail setting (CIPD, 2022).</a:t>
            </a:r>
            <a:endParaRPr sz="1800"/>
          </a:p>
          <a:p>
            <a:pPr marL="0" marR="0" lvl="0" indent="-317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Strategic human resource planning is a practice that makes sure that the recruitment and development practice can meet the business goals and sustainability in the long term (Armstrong and Taylor, 2023).</a:t>
            </a:r>
            <a:endParaRPr sz="1800"/>
          </a:p>
        </p:txBody>
      </p:sp>
      <p:pic>
        <p:nvPicPr>
          <p:cNvPr id="104" name="Google Shape;104;p2"/>
          <p:cNvPicPr preferRelativeResize="0"/>
          <p:nvPr/>
        </p:nvPicPr>
        <p:blipFill rotWithShape="1">
          <a:blip r:embed="rId3">
            <a:alphaModFix/>
          </a:blip>
          <a:srcRect/>
          <a:stretch/>
        </p:blipFill>
        <p:spPr>
          <a:xfrm>
            <a:off x="9010250" y="714100"/>
            <a:ext cx="3082450" cy="58156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9"/>
        <p:cNvGrpSpPr/>
        <p:nvPr/>
      </p:nvGrpSpPr>
      <p:grpSpPr>
        <a:xfrm>
          <a:off x="0" y="0"/>
          <a:ext cx="0" cy="0"/>
          <a:chOff x="0" y="0"/>
          <a:chExt cx="0" cy="0"/>
        </a:xfrm>
      </p:grpSpPr>
      <p:sp>
        <p:nvSpPr>
          <p:cNvPr id="110" name="Google Shape;110;p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11" name="Google Shape;111;p3"/>
          <p:cNvSpPr/>
          <p:nvPr/>
        </p:nvSpPr>
        <p:spPr>
          <a:xfrm>
            <a:off x="-1" y="-4290"/>
            <a:ext cx="12192000" cy="1733407"/>
          </a:xfrm>
          <a:prstGeom prst="rect">
            <a:avLst/>
          </a:prstGeom>
          <a:solidFill>
            <a:schemeClr val="lt1"/>
          </a:solidFill>
          <a:ln>
            <a:noFill/>
          </a:ln>
          <a:effectLst>
            <a:outerShdw blurRad="254000" dist="38100" dir="5460000" sx="94000" sy="94000" algn="t" rotWithShape="0">
              <a:srgbClr val="000000">
                <a:alpha val="30196"/>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12" name="Google Shape;112;p3"/>
          <p:cNvSpPr txBox="1">
            <a:spLocks noGrp="1"/>
          </p:cNvSpPr>
          <p:nvPr>
            <p:ph type="title"/>
          </p:nvPr>
        </p:nvSpPr>
        <p:spPr>
          <a:xfrm>
            <a:off x="715975" y="94348"/>
            <a:ext cx="10760100" cy="9636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Play"/>
              <a:buNone/>
            </a:pPr>
            <a:r>
              <a:rPr lang="en-US" sz="4000">
                <a:solidFill>
                  <a:schemeClr val="dk1"/>
                </a:solidFill>
                <a:latin typeface="Play"/>
                <a:ea typeface="Play"/>
                <a:cs typeface="Play"/>
                <a:sym typeface="Play"/>
              </a:rPr>
              <a:t>Importance of the Store Manager Role</a:t>
            </a:r>
            <a:endParaRPr/>
          </a:p>
        </p:txBody>
      </p:sp>
      <p:sp>
        <p:nvSpPr>
          <p:cNvPr id="113" name="Google Shape;113;p3"/>
          <p:cNvSpPr txBox="1"/>
          <p:nvPr/>
        </p:nvSpPr>
        <p:spPr>
          <a:xfrm>
            <a:off x="109425" y="1468550"/>
            <a:ext cx="7788300" cy="5261700"/>
          </a:xfrm>
          <a:prstGeom prst="rect">
            <a:avLst/>
          </a:prstGeom>
          <a:noFill/>
          <a:ln>
            <a:noFill/>
          </a:ln>
        </p:spPr>
        <p:txBody>
          <a:bodyPr spcFirstLastPara="1" wrap="square" lIns="91425" tIns="45700" rIns="91425" bIns="45700" anchor="ctr" anchorCtr="0">
            <a:noAutofit/>
          </a:bodyPr>
          <a:lstStyle/>
          <a:p>
            <a:pPr marL="0" marR="0" lvl="0" indent="-44450" algn="l" rtl="0">
              <a:lnSpc>
                <a:spcPct val="90000"/>
              </a:lnSpc>
              <a:spcBef>
                <a:spcPts val="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The Store Manager will have the task of delivering financial goals, operational effectiveness and customer satisfaction at the branch level (Tesco PLC, 2024). </a:t>
            </a:r>
            <a:endParaRPr sz="1800"/>
          </a:p>
          <a:p>
            <a:pPr marL="0" marR="0" lvl="0" indent="69850" algn="l" rtl="0">
              <a:lnSpc>
                <a:spcPct val="90000"/>
              </a:lnSpc>
              <a:spcBef>
                <a:spcPts val="60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a:p>
            <a:pPr marL="0" marR="0" lvl="0" indent="-444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Directly connected to store-level leadership is employee engagement, which is closely related to productivity and organisational performance (CIPD, 2023).</a:t>
            </a:r>
            <a:endParaRPr sz="1800"/>
          </a:p>
          <a:p>
            <a:pPr marL="0" marR="0" lvl="0" indent="69850" algn="l" rtl="0">
              <a:lnSpc>
                <a:spcPct val="90000"/>
              </a:lnSpc>
              <a:spcBef>
                <a:spcPts val="60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a:p>
            <a:pPr marL="0" marR="0" lvl="0" indent="-444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 Retail leadership also enhances motivation by the team and minimises staff turnover, which has been a major problem in the UK retail sector (Deloitte, 2022).</a:t>
            </a:r>
            <a:endParaRPr sz="1800"/>
          </a:p>
          <a:p>
            <a:pPr marL="0" marR="0" lvl="0" indent="69850" algn="l" rtl="0">
              <a:lnSpc>
                <a:spcPct val="90000"/>
              </a:lnSpc>
              <a:spcBef>
                <a:spcPts val="60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a:p>
            <a:pPr marL="0" marR="0" lvl="0" indent="-444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 The position includes the necessity to balance cost management and quality of services, especially in the time of the rise in prices and the disruption of the supply chain (Financial Times, 2023). </a:t>
            </a:r>
            <a:endParaRPr sz="1800"/>
          </a:p>
          <a:p>
            <a:pPr marL="0" marR="0" lvl="0" indent="69850" algn="l" rtl="0">
              <a:lnSpc>
                <a:spcPct val="90000"/>
              </a:lnSpc>
              <a:spcBef>
                <a:spcPts val="60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a:p>
            <a:pPr marL="0" marR="0" lvl="0" indent="-444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Thus, the strategic importance of recruiting and developing effective Store Managers is related to sustainable business performance (Armstrong and Taylor, 2023).</a:t>
            </a:r>
            <a:endParaRPr sz="1800" b="0" i="0" u="none" strike="noStrike" cap="none">
              <a:solidFill>
                <a:schemeClr val="dk1"/>
              </a:solidFill>
              <a:latin typeface="Arial"/>
              <a:ea typeface="Arial"/>
              <a:cs typeface="Arial"/>
              <a:sym typeface="Arial"/>
            </a:endParaRPr>
          </a:p>
        </p:txBody>
      </p:sp>
      <p:pic>
        <p:nvPicPr>
          <p:cNvPr id="114" name="Google Shape;114;p3"/>
          <p:cNvPicPr preferRelativeResize="0"/>
          <p:nvPr/>
        </p:nvPicPr>
        <p:blipFill rotWithShape="1">
          <a:blip r:embed="rId3">
            <a:alphaModFix/>
          </a:blip>
          <a:srcRect/>
          <a:stretch/>
        </p:blipFill>
        <p:spPr>
          <a:xfrm>
            <a:off x="8043550" y="2046250"/>
            <a:ext cx="4067375" cy="38507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19"/>
        <p:cNvGrpSpPr/>
        <p:nvPr/>
      </p:nvGrpSpPr>
      <p:grpSpPr>
        <a:xfrm>
          <a:off x="0" y="0"/>
          <a:ext cx="0" cy="0"/>
          <a:chOff x="0" y="0"/>
          <a:chExt cx="0" cy="0"/>
        </a:xfrm>
      </p:grpSpPr>
      <p:sp>
        <p:nvSpPr>
          <p:cNvPr id="120" name="Google Shape;120;p4"/>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21" name="Google Shape;121;p4"/>
          <p:cNvSpPr/>
          <p:nvPr/>
        </p:nvSpPr>
        <p:spPr>
          <a:xfrm>
            <a:off x="-1" y="-4290"/>
            <a:ext cx="12192000" cy="1733407"/>
          </a:xfrm>
          <a:prstGeom prst="rect">
            <a:avLst/>
          </a:prstGeom>
          <a:solidFill>
            <a:schemeClr val="lt1"/>
          </a:solidFill>
          <a:ln>
            <a:noFill/>
          </a:ln>
          <a:effectLst>
            <a:outerShdw blurRad="254000" dist="38100" dir="5460000" sx="94000" sy="94000" algn="t" rotWithShape="0">
              <a:srgbClr val="000000">
                <a:alpha val="30196"/>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22" name="Google Shape;122;p4"/>
          <p:cNvSpPr txBox="1">
            <a:spLocks noGrp="1"/>
          </p:cNvSpPr>
          <p:nvPr>
            <p:ph type="title"/>
          </p:nvPr>
        </p:nvSpPr>
        <p:spPr>
          <a:xfrm>
            <a:off x="761802" y="240241"/>
            <a:ext cx="10760054" cy="1228299"/>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Play"/>
              <a:buNone/>
            </a:pPr>
            <a:r>
              <a:rPr lang="en-US" sz="4000">
                <a:solidFill>
                  <a:schemeClr val="dk1"/>
                </a:solidFill>
                <a:latin typeface="Play"/>
                <a:ea typeface="Play"/>
                <a:cs typeface="Play"/>
                <a:sym typeface="Play"/>
              </a:rPr>
              <a:t>Human Resource Planning at Tesco</a:t>
            </a:r>
            <a:endParaRPr/>
          </a:p>
        </p:txBody>
      </p:sp>
      <p:sp>
        <p:nvSpPr>
          <p:cNvPr id="123" name="Google Shape;123;p4"/>
          <p:cNvSpPr txBox="1"/>
          <p:nvPr/>
        </p:nvSpPr>
        <p:spPr>
          <a:xfrm>
            <a:off x="291825" y="1729125"/>
            <a:ext cx="8426700" cy="4855200"/>
          </a:xfrm>
          <a:prstGeom prst="rect">
            <a:avLst/>
          </a:prstGeom>
          <a:noFill/>
          <a:ln>
            <a:noFill/>
          </a:ln>
        </p:spPr>
        <p:txBody>
          <a:bodyPr spcFirstLastPara="1" wrap="square" lIns="91425" tIns="45700" rIns="91425" bIns="45700" anchor="ctr" anchorCtr="0">
            <a:normAutofit/>
          </a:bodyPr>
          <a:lstStyle/>
          <a:p>
            <a:pPr marL="0" marR="0" lvl="0" indent="-31750" algn="l" rtl="0">
              <a:lnSpc>
                <a:spcPct val="90000"/>
              </a:lnSpc>
              <a:spcBef>
                <a:spcPts val="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Human resource planning matches the capability of the workforce to the organisational strategy and future need (CIPD, 2022). </a:t>
            </a:r>
            <a:endParaRPr sz="1800"/>
          </a:p>
          <a:p>
            <a:pPr marL="0" marR="0" lvl="0" indent="82550" algn="l" rtl="0">
              <a:lnSpc>
                <a:spcPct val="90000"/>
              </a:lnSpc>
              <a:spcBef>
                <a:spcPts val="600"/>
              </a:spcBef>
              <a:spcAft>
                <a:spcPts val="0"/>
              </a:spcAft>
              <a:buClr>
                <a:schemeClr val="dk1"/>
              </a:buClr>
              <a:buSzPts val="1300"/>
              <a:buFont typeface="Arial"/>
              <a:buNone/>
            </a:pPr>
            <a:endParaRPr sz="1800" b="0" i="0" u="none" strike="noStrike" cap="none">
              <a:solidFill>
                <a:schemeClr val="dk1"/>
              </a:solidFill>
              <a:latin typeface="Arial"/>
              <a:ea typeface="Arial"/>
              <a:cs typeface="Arial"/>
              <a:sym typeface="Arial"/>
            </a:endParaRPr>
          </a:p>
          <a:p>
            <a:pPr marL="0" marR="0" lvl="0" indent="-317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Workforce forecasting is necessary in large retailers because of the seasonal changes of demand and labour deficiencies (ONS, 2023). </a:t>
            </a:r>
            <a:endParaRPr sz="1800"/>
          </a:p>
          <a:p>
            <a:pPr marL="0" marR="0" lvl="0" indent="82550" algn="l" rtl="0">
              <a:lnSpc>
                <a:spcPct val="90000"/>
              </a:lnSpc>
              <a:spcBef>
                <a:spcPts val="600"/>
              </a:spcBef>
              <a:spcAft>
                <a:spcPts val="0"/>
              </a:spcAft>
              <a:buClr>
                <a:schemeClr val="dk1"/>
              </a:buClr>
              <a:buSzPts val="1300"/>
              <a:buFont typeface="Arial"/>
              <a:buNone/>
            </a:pPr>
            <a:endParaRPr sz="1800" b="0" i="0" u="none" strike="noStrike" cap="none">
              <a:solidFill>
                <a:schemeClr val="dk1"/>
              </a:solidFill>
              <a:latin typeface="Arial"/>
              <a:ea typeface="Arial"/>
              <a:cs typeface="Arial"/>
              <a:sym typeface="Arial"/>
            </a:endParaRPr>
          </a:p>
          <a:p>
            <a:pPr marL="0" marR="0" lvl="0" indent="-317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Succession planning eliminates leadership voids and promotes growth within the organization, reinforcing talent pipelines (Armstrong &amp; Taylor, 2023). </a:t>
            </a:r>
            <a:endParaRPr sz="1800"/>
          </a:p>
          <a:p>
            <a:pPr marL="0" marR="0" lvl="0" indent="82550" algn="l" rtl="0">
              <a:lnSpc>
                <a:spcPct val="90000"/>
              </a:lnSpc>
              <a:spcBef>
                <a:spcPts val="600"/>
              </a:spcBef>
              <a:spcAft>
                <a:spcPts val="0"/>
              </a:spcAft>
              <a:buClr>
                <a:schemeClr val="dk1"/>
              </a:buClr>
              <a:buSzPts val="1300"/>
              <a:buFont typeface="Arial"/>
              <a:buNone/>
            </a:pPr>
            <a:endParaRPr sz="1800" b="0" i="0" u="none" strike="noStrike" cap="none">
              <a:solidFill>
                <a:schemeClr val="dk1"/>
              </a:solidFill>
              <a:latin typeface="Arial"/>
              <a:ea typeface="Arial"/>
              <a:cs typeface="Arial"/>
              <a:sym typeface="Arial"/>
            </a:endParaRPr>
          </a:p>
          <a:p>
            <a:pPr marL="0" marR="0" lvl="0" indent="-317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Workforce planning failure may cause a lack of skills, staffing efficiency and high recruitment expenses (Taylor, 2021). </a:t>
            </a:r>
            <a:endParaRPr sz="1800"/>
          </a:p>
          <a:p>
            <a:pPr marL="0" marR="0" lvl="0" indent="82550" algn="l" rtl="0">
              <a:lnSpc>
                <a:spcPct val="90000"/>
              </a:lnSpc>
              <a:spcBef>
                <a:spcPts val="600"/>
              </a:spcBef>
              <a:spcAft>
                <a:spcPts val="0"/>
              </a:spcAft>
              <a:buClr>
                <a:schemeClr val="dk1"/>
              </a:buClr>
              <a:buSzPts val="1300"/>
              <a:buFont typeface="Arial"/>
              <a:buNone/>
            </a:pPr>
            <a:endParaRPr sz="1800" b="0" i="0" u="none" strike="noStrike" cap="none">
              <a:solidFill>
                <a:schemeClr val="dk1"/>
              </a:solidFill>
              <a:latin typeface="Arial"/>
              <a:ea typeface="Arial"/>
              <a:cs typeface="Arial"/>
              <a:sym typeface="Arial"/>
            </a:endParaRPr>
          </a:p>
          <a:p>
            <a:pPr marL="0" marR="0" lvl="0" indent="-317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Proper recruitment of senior store-level leadership thus is based on strategic HR planning.</a:t>
            </a:r>
            <a:endParaRPr sz="1800" b="0" i="0" u="none" strike="noStrike" cap="none">
              <a:solidFill>
                <a:schemeClr val="dk1"/>
              </a:solidFill>
              <a:latin typeface="Arial"/>
              <a:ea typeface="Arial"/>
              <a:cs typeface="Arial"/>
              <a:sym typeface="Arial"/>
            </a:endParaRPr>
          </a:p>
        </p:txBody>
      </p:sp>
      <p:pic>
        <p:nvPicPr>
          <p:cNvPr id="124" name="Google Shape;124;p4"/>
          <p:cNvPicPr preferRelativeResize="0"/>
          <p:nvPr/>
        </p:nvPicPr>
        <p:blipFill rotWithShape="1">
          <a:blip r:embed="rId3">
            <a:alphaModFix/>
          </a:blip>
          <a:srcRect/>
          <a:stretch/>
        </p:blipFill>
        <p:spPr>
          <a:xfrm>
            <a:off x="8882575" y="1641550"/>
            <a:ext cx="3155400" cy="49428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29"/>
        <p:cNvGrpSpPr/>
        <p:nvPr/>
      </p:nvGrpSpPr>
      <p:grpSpPr>
        <a:xfrm>
          <a:off x="0" y="0"/>
          <a:ext cx="0" cy="0"/>
          <a:chOff x="0" y="0"/>
          <a:chExt cx="0" cy="0"/>
        </a:xfrm>
      </p:grpSpPr>
      <p:sp>
        <p:nvSpPr>
          <p:cNvPr id="130" name="Google Shape;130;p5"/>
          <p:cNvSpPr/>
          <p:nvPr/>
        </p:nvSpPr>
        <p:spPr>
          <a:xfrm>
            <a:off x="0" y="109436"/>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31" name="Google Shape;131;p5" descr="Person holding a puzzle piece"/>
          <p:cNvPicPr preferRelativeResize="0"/>
          <p:nvPr/>
        </p:nvPicPr>
        <p:blipFill rotWithShape="1">
          <a:blip r:embed="rId3">
            <a:alphaModFix/>
          </a:blip>
          <a:srcRect l="23439" r="23113" b="-1"/>
          <a:stretch/>
        </p:blipFill>
        <p:spPr>
          <a:xfrm>
            <a:off x="0" y="0"/>
            <a:ext cx="4140324" cy="6858001"/>
          </a:xfrm>
          <a:prstGeom prst="rect">
            <a:avLst/>
          </a:prstGeom>
          <a:noFill/>
          <a:ln>
            <a:noFill/>
          </a:ln>
        </p:spPr>
      </p:pic>
      <p:sp>
        <p:nvSpPr>
          <p:cNvPr id="132" name="Google Shape;132;p5"/>
          <p:cNvSpPr/>
          <p:nvPr/>
        </p:nvSpPr>
        <p:spPr>
          <a:xfrm>
            <a:off x="5410197" y="-1"/>
            <a:ext cx="6781802" cy="2286000"/>
          </a:xfrm>
          <a:prstGeom prst="rect">
            <a:avLst/>
          </a:prstGeom>
          <a:solidFill>
            <a:schemeClr val="lt1"/>
          </a:solidFill>
          <a:ln>
            <a:noFill/>
          </a:ln>
          <a:effectLst>
            <a:outerShdw blurRad="355600" dist="152400" sx="95000" sy="95000" algn="t" rotWithShape="0">
              <a:srgbClr val="000000">
                <a:alpha val="29019"/>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33" name="Google Shape;133;p5"/>
          <p:cNvSpPr txBox="1">
            <a:spLocks noGrp="1"/>
          </p:cNvSpPr>
          <p:nvPr>
            <p:ph type="title"/>
          </p:nvPr>
        </p:nvSpPr>
        <p:spPr>
          <a:xfrm>
            <a:off x="4802076" y="442150"/>
            <a:ext cx="6488100" cy="15594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Play"/>
              <a:buNone/>
            </a:pPr>
            <a:r>
              <a:rPr lang="en-US" sz="4000"/>
              <a:t>  Recruitment Process          Overview</a:t>
            </a:r>
            <a:endParaRPr/>
          </a:p>
        </p:txBody>
      </p:sp>
      <p:sp>
        <p:nvSpPr>
          <p:cNvPr id="134" name="Google Shape;134;p5"/>
          <p:cNvSpPr txBox="1"/>
          <p:nvPr/>
        </p:nvSpPr>
        <p:spPr>
          <a:xfrm>
            <a:off x="4432175" y="2451375"/>
            <a:ext cx="7217100" cy="4078200"/>
          </a:xfrm>
          <a:prstGeom prst="rect">
            <a:avLst/>
          </a:prstGeom>
          <a:noFill/>
          <a:ln>
            <a:noFill/>
          </a:ln>
        </p:spPr>
        <p:txBody>
          <a:bodyPr spcFirstLastPara="1" wrap="square" lIns="91425" tIns="45700" rIns="91425" bIns="45700" anchor="ctr" anchorCtr="0">
            <a:normAutofit/>
          </a:bodyPr>
          <a:lstStyle/>
          <a:p>
            <a:pPr marL="0" marR="0" lvl="0" indent="-19050" algn="l" rtl="0">
              <a:lnSpc>
                <a:spcPct val="90000"/>
              </a:lnSpc>
              <a:spcBef>
                <a:spcPts val="0"/>
              </a:spcBef>
              <a:spcAft>
                <a:spcPts val="0"/>
              </a:spcAft>
              <a:buClr>
                <a:schemeClr val="dk1"/>
              </a:buClr>
              <a:buSzPts val="1400"/>
              <a:buFont typeface="Arial"/>
              <a:buChar char="•"/>
            </a:pPr>
            <a:r>
              <a:rPr lang="en-US" b="0" i="0" u="none" strike="noStrike" cap="none">
                <a:solidFill>
                  <a:schemeClr val="dk1"/>
                </a:solidFill>
                <a:latin typeface="Arial"/>
                <a:ea typeface="Arial"/>
                <a:cs typeface="Arial"/>
                <a:sym typeface="Arial"/>
              </a:rPr>
              <a:t>The process of recruitment starts with workforce analysis to identify the need in the organisation (CIPD, 2022). </a:t>
            </a:r>
            <a:endParaRPr/>
          </a:p>
          <a:p>
            <a:pPr marL="0" marR="0" lvl="0" indent="69850" algn="l" rtl="0">
              <a:lnSpc>
                <a:spcPct val="90000"/>
              </a:lnSpc>
              <a:spcBef>
                <a:spcPts val="600"/>
              </a:spcBef>
              <a:spcAft>
                <a:spcPts val="0"/>
              </a:spcAft>
              <a:buClr>
                <a:schemeClr val="dk1"/>
              </a:buClr>
              <a:buSzPts val="1100"/>
              <a:buFont typeface="Arial"/>
              <a:buNone/>
            </a:pPr>
            <a:endParaRPr b="0" i="0" u="none" strike="noStrike" cap="none">
              <a:solidFill>
                <a:schemeClr val="dk1"/>
              </a:solidFill>
              <a:latin typeface="Arial"/>
              <a:ea typeface="Arial"/>
              <a:cs typeface="Arial"/>
              <a:sym typeface="Arial"/>
            </a:endParaRPr>
          </a:p>
          <a:p>
            <a:pPr marL="0" marR="0" lvl="0" indent="-19050" algn="l" rtl="0">
              <a:lnSpc>
                <a:spcPct val="90000"/>
              </a:lnSpc>
              <a:spcBef>
                <a:spcPts val="600"/>
              </a:spcBef>
              <a:spcAft>
                <a:spcPts val="0"/>
              </a:spcAft>
              <a:buClr>
                <a:schemeClr val="dk1"/>
              </a:buClr>
              <a:buSzPts val="1400"/>
              <a:buFont typeface="Arial"/>
              <a:buChar char="•"/>
            </a:pPr>
            <a:r>
              <a:rPr lang="en-US" b="0" i="0" u="none" strike="noStrike" cap="none">
                <a:solidFill>
                  <a:schemeClr val="dk1"/>
                </a:solidFill>
                <a:latin typeface="Arial"/>
                <a:ea typeface="Arial"/>
                <a:cs typeface="Arial"/>
                <a:sym typeface="Arial"/>
              </a:rPr>
              <a:t>Well-organized recruitment will enhance the effectiveness of the selection process and decrease the level of bias (Taylor, 2021).</a:t>
            </a:r>
            <a:endParaRPr/>
          </a:p>
          <a:p>
            <a:pPr marL="0" marR="0" lvl="0" indent="69850" algn="l" rtl="0">
              <a:lnSpc>
                <a:spcPct val="90000"/>
              </a:lnSpc>
              <a:spcBef>
                <a:spcPts val="600"/>
              </a:spcBef>
              <a:spcAft>
                <a:spcPts val="0"/>
              </a:spcAft>
              <a:buClr>
                <a:schemeClr val="dk1"/>
              </a:buClr>
              <a:buSzPts val="1100"/>
              <a:buFont typeface="Arial"/>
              <a:buNone/>
            </a:pPr>
            <a:endParaRPr b="0" i="0" u="none" strike="noStrike" cap="none">
              <a:solidFill>
                <a:schemeClr val="dk1"/>
              </a:solidFill>
              <a:latin typeface="Arial"/>
              <a:ea typeface="Arial"/>
              <a:cs typeface="Arial"/>
              <a:sym typeface="Arial"/>
            </a:endParaRPr>
          </a:p>
          <a:p>
            <a:pPr marL="0" marR="0" lvl="0" indent="-19050" algn="l" rtl="0">
              <a:lnSpc>
                <a:spcPct val="90000"/>
              </a:lnSpc>
              <a:spcBef>
                <a:spcPts val="600"/>
              </a:spcBef>
              <a:spcAft>
                <a:spcPts val="0"/>
              </a:spcAft>
              <a:buClr>
                <a:schemeClr val="dk1"/>
              </a:buClr>
              <a:buSzPts val="1400"/>
              <a:buFont typeface="Arial"/>
              <a:buChar char="•"/>
            </a:pPr>
            <a:r>
              <a:rPr lang="en-US" b="0" i="0" u="none" strike="noStrike" cap="none">
                <a:solidFill>
                  <a:schemeClr val="dk1"/>
                </a:solidFill>
                <a:latin typeface="Arial"/>
                <a:ea typeface="Arial"/>
                <a:cs typeface="Arial"/>
                <a:sym typeface="Arial"/>
              </a:rPr>
              <a:t> External recruitment increases the talent pool, whereas internal recruitment promotes motivation and retention (Armstrong and Taylor, 2023).</a:t>
            </a:r>
            <a:endParaRPr/>
          </a:p>
          <a:p>
            <a:pPr marL="0" marR="0" lvl="0" indent="69850" algn="l" rtl="0">
              <a:lnSpc>
                <a:spcPct val="90000"/>
              </a:lnSpc>
              <a:spcBef>
                <a:spcPts val="600"/>
              </a:spcBef>
              <a:spcAft>
                <a:spcPts val="0"/>
              </a:spcAft>
              <a:buClr>
                <a:schemeClr val="dk1"/>
              </a:buClr>
              <a:buSzPts val="1100"/>
              <a:buFont typeface="Arial"/>
              <a:buNone/>
            </a:pPr>
            <a:endParaRPr b="0" i="0" u="none" strike="noStrike" cap="none">
              <a:solidFill>
                <a:schemeClr val="dk1"/>
              </a:solidFill>
              <a:latin typeface="Arial"/>
              <a:ea typeface="Arial"/>
              <a:cs typeface="Arial"/>
              <a:sym typeface="Arial"/>
            </a:endParaRPr>
          </a:p>
          <a:p>
            <a:pPr marL="0" marR="0" lvl="0" indent="-19050" algn="l" rtl="0">
              <a:lnSpc>
                <a:spcPct val="90000"/>
              </a:lnSpc>
              <a:spcBef>
                <a:spcPts val="600"/>
              </a:spcBef>
              <a:spcAft>
                <a:spcPts val="0"/>
              </a:spcAft>
              <a:buClr>
                <a:schemeClr val="dk1"/>
              </a:buClr>
              <a:buSzPts val="1400"/>
              <a:buFont typeface="Arial"/>
              <a:buChar char="•"/>
            </a:pPr>
            <a:r>
              <a:rPr lang="en-US" b="0" i="0" u="none" strike="noStrike" cap="none">
                <a:solidFill>
                  <a:schemeClr val="dk1"/>
                </a:solidFill>
                <a:latin typeface="Arial"/>
                <a:ea typeface="Arial"/>
                <a:cs typeface="Arial"/>
                <a:sym typeface="Arial"/>
              </a:rPr>
              <a:t> It is designed to achieve transparency and fairness in selection processes in order to comply with the UK equality legislation ( Equality Act 2010). </a:t>
            </a:r>
            <a:endParaRPr/>
          </a:p>
          <a:p>
            <a:pPr marL="0" marR="0" lvl="0" indent="69850" algn="l" rtl="0">
              <a:lnSpc>
                <a:spcPct val="90000"/>
              </a:lnSpc>
              <a:spcBef>
                <a:spcPts val="600"/>
              </a:spcBef>
              <a:spcAft>
                <a:spcPts val="0"/>
              </a:spcAft>
              <a:buClr>
                <a:schemeClr val="dk1"/>
              </a:buClr>
              <a:buSzPts val="1100"/>
              <a:buFont typeface="Arial"/>
              <a:buNone/>
            </a:pPr>
            <a:endParaRPr b="0" i="0" u="none" strike="noStrike" cap="none">
              <a:solidFill>
                <a:schemeClr val="dk1"/>
              </a:solidFill>
              <a:latin typeface="Arial"/>
              <a:ea typeface="Arial"/>
              <a:cs typeface="Arial"/>
              <a:sym typeface="Arial"/>
            </a:endParaRPr>
          </a:p>
          <a:p>
            <a:pPr marL="0" marR="0" lvl="0" indent="-19050" algn="l" rtl="0">
              <a:lnSpc>
                <a:spcPct val="90000"/>
              </a:lnSpc>
              <a:spcBef>
                <a:spcPts val="600"/>
              </a:spcBef>
              <a:spcAft>
                <a:spcPts val="0"/>
              </a:spcAft>
              <a:buClr>
                <a:schemeClr val="dk1"/>
              </a:buClr>
              <a:buSzPts val="1400"/>
              <a:buFont typeface="Arial"/>
              <a:buChar char="•"/>
            </a:pPr>
            <a:r>
              <a:rPr lang="en-US" b="0" i="0" u="none" strike="noStrike" cap="none">
                <a:solidFill>
                  <a:schemeClr val="dk1"/>
                </a:solidFill>
                <a:latin typeface="Arial"/>
                <a:ea typeface="Arial"/>
                <a:cs typeface="Arial"/>
                <a:sym typeface="Arial"/>
              </a:rPr>
              <a:t>The enhanced performance outcomes are linked to the use of evidence-based recruitment decisions (CIPD, 2023).</a:t>
            </a:r>
            <a:endParaRPr b="0" i="0" u="none" strike="noStrike" cap="none">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9"/>
        <p:cNvGrpSpPr/>
        <p:nvPr/>
      </p:nvGrpSpPr>
      <p:grpSpPr>
        <a:xfrm>
          <a:off x="0" y="0"/>
          <a:ext cx="0" cy="0"/>
          <a:chOff x="0" y="0"/>
          <a:chExt cx="0" cy="0"/>
        </a:xfrm>
      </p:grpSpPr>
      <p:sp>
        <p:nvSpPr>
          <p:cNvPr id="140" name="Google Shape;140;p6"/>
          <p:cNvSpPr/>
          <p:nvPr/>
        </p:nvSpPr>
        <p:spPr>
          <a:xfrm>
            <a:off x="0" y="18239"/>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41" name="Google Shape;141;p6" descr="Desk with productivity items"/>
          <p:cNvPicPr preferRelativeResize="0"/>
          <p:nvPr/>
        </p:nvPicPr>
        <p:blipFill rotWithShape="1">
          <a:blip r:embed="rId3">
            <a:alphaModFix/>
          </a:blip>
          <a:srcRect l="31295" r="16045" b="-2"/>
          <a:stretch/>
        </p:blipFill>
        <p:spPr>
          <a:xfrm>
            <a:off x="0" y="0"/>
            <a:ext cx="4122102" cy="6857999"/>
          </a:xfrm>
          <a:prstGeom prst="rect">
            <a:avLst/>
          </a:prstGeom>
          <a:noFill/>
          <a:ln>
            <a:noFill/>
          </a:ln>
        </p:spPr>
      </p:pic>
      <p:sp>
        <p:nvSpPr>
          <p:cNvPr id="142" name="Google Shape;142;p6"/>
          <p:cNvSpPr/>
          <p:nvPr/>
        </p:nvSpPr>
        <p:spPr>
          <a:xfrm>
            <a:off x="5410197" y="-1"/>
            <a:ext cx="6781802" cy="2286000"/>
          </a:xfrm>
          <a:prstGeom prst="rect">
            <a:avLst/>
          </a:prstGeom>
          <a:solidFill>
            <a:schemeClr val="lt1"/>
          </a:solidFill>
          <a:ln>
            <a:noFill/>
          </a:ln>
          <a:effectLst>
            <a:outerShdw blurRad="355600" dist="152400" sx="95000" sy="95000" algn="t" rotWithShape="0">
              <a:srgbClr val="000000">
                <a:alpha val="29019"/>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43" name="Google Shape;143;p6"/>
          <p:cNvSpPr txBox="1">
            <a:spLocks noGrp="1"/>
          </p:cNvSpPr>
          <p:nvPr>
            <p:ph type="title"/>
          </p:nvPr>
        </p:nvSpPr>
        <p:spPr>
          <a:xfrm>
            <a:off x="5203342" y="241535"/>
            <a:ext cx="5465100" cy="15594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Play"/>
              <a:buNone/>
            </a:pPr>
            <a:r>
              <a:rPr lang="en-US" sz="4000"/>
              <a:t>Job Analysis</a:t>
            </a:r>
            <a:endParaRPr/>
          </a:p>
        </p:txBody>
      </p:sp>
      <p:sp>
        <p:nvSpPr>
          <p:cNvPr id="144" name="Google Shape;144;p6"/>
          <p:cNvSpPr txBox="1"/>
          <p:nvPr/>
        </p:nvSpPr>
        <p:spPr>
          <a:xfrm>
            <a:off x="4468650" y="1641550"/>
            <a:ext cx="7442100" cy="4778700"/>
          </a:xfrm>
          <a:prstGeom prst="rect">
            <a:avLst/>
          </a:prstGeom>
          <a:noFill/>
          <a:ln>
            <a:noFill/>
          </a:ln>
        </p:spPr>
        <p:txBody>
          <a:bodyPr spcFirstLastPara="1" wrap="square" lIns="91425" tIns="45700" rIns="91425" bIns="45700" anchor="ctr" anchorCtr="0">
            <a:noAutofit/>
          </a:bodyPr>
          <a:lstStyle/>
          <a:p>
            <a:pPr marL="0" marR="0" lvl="0" indent="-44450" algn="l" rtl="0">
              <a:lnSpc>
                <a:spcPct val="90000"/>
              </a:lnSpc>
              <a:spcBef>
                <a:spcPts val="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Job analysis is a methodical approach to defining duties and responsibilities and necessary competencies to perform effectively (Armstrong and Taylor, 2023).</a:t>
            </a:r>
            <a:endParaRPr sz="1800"/>
          </a:p>
          <a:p>
            <a:pPr marL="0" marR="0" lvl="0" indent="69850" algn="l" rtl="0">
              <a:lnSpc>
                <a:spcPct val="90000"/>
              </a:lnSpc>
              <a:spcBef>
                <a:spcPts val="60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a:p>
            <a:pPr marL="0" marR="0" lvl="0" indent="-444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 These are by way of observation, structured interviews and competency mapping (Taylor, 2021). </a:t>
            </a:r>
            <a:endParaRPr sz="1800"/>
          </a:p>
          <a:p>
            <a:pPr marL="0" marR="0" lvl="0" indent="69850" algn="l" rtl="0">
              <a:lnSpc>
                <a:spcPct val="90000"/>
              </a:lnSpc>
              <a:spcBef>
                <a:spcPts val="60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a:p>
            <a:pPr marL="0" marR="0" lvl="0" indent="-444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Sound job analysis decreases job ambiguity and enhances performance expectations (CIPD, 2022). </a:t>
            </a:r>
            <a:endParaRPr sz="1800"/>
          </a:p>
          <a:p>
            <a:pPr marL="0" marR="0" lvl="0" indent="69850" algn="l" rtl="0">
              <a:lnSpc>
                <a:spcPct val="90000"/>
              </a:lnSpc>
              <a:spcBef>
                <a:spcPts val="60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a:p>
            <a:pPr marL="0" marR="0" lvl="0" indent="-444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Financial acumen, team leadership and customer service management are some of the competencies prevalent in the retail industry in the leadership positions (Deloitte, 2022).</a:t>
            </a:r>
            <a:endParaRPr sz="1800"/>
          </a:p>
          <a:p>
            <a:pPr marL="0" marR="0" lvl="0" indent="69850" algn="l" rtl="0">
              <a:lnSpc>
                <a:spcPct val="90000"/>
              </a:lnSpc>
              <a:spcBef>
                <a:spcPts val="60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a:p>
            <a:pPr marL="0" marR="0" lvl="0" indent="-444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 Ineffective job analysis can lead to the lack of alignment between organisational demands and the ability of candidates. </a:t>
            </a: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49"/>
        <p:cNvGrpSpPr/>
        <p:nvPr/>
      </p:nvGrpSpPr>
      <p:grpSpPr>
        <a:xfrm>
          <a:off x="0" y="0"/>
          <a:ext cx="0" cy="0"/>
          <a:chOff x="0" y="0"/>
          <a:chExt cx="0" cy="0"/>
        </a:xfrm>
      </p:grpSpPr>
      <p:sp>
        <p:nvSpPr>
          <p:cNvPr id="150" name="Google Shape;150;p7"/>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51" name="Google Shape;151;p7"/>
          <p:cNvSpPr txBox="1">
            <a:spLocks noGrp="1"/>
          </p:cNvSpPr>
          <p:nvPr>
            <p:ph type="title"/>
          </p:nvPr>
        </p:nvSpPr>
        <p:spPr>
          <a:xfrm>
            <a:off x="688825" y="415451"/>
            <a:ext cx="5334300" cy="1708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Play"/>
              <a:buNone/>
            </a:pPr>
            <a:r>
              <a:rPr lang="en-US" sz="4000"/>
              <a:t>Job Description (Store Manager)</a:t>
            </a:r>
            <a:endParaRPr/>
          </a:p>
        </p:txBody>
      </p:sp>
      <p:sp>
        <p:nvSpPr>
          <p:cNvPr id="152" name="Google Shape;152;p7"/>
          <p:cNvSpPr txBox="1"/>
          <p:nvPr/>
        </p:nvSpPr>
        <p:spPr>
          <a:xfrm>
            <a:off x="342300" y="1951600"/>
            <a:ext cx="7409400" cy="4723800"/>
          </a:xfrm>
          <a:prstGeom prst="rect">
            <a:avLst/>
          </a:prstGeom>
          <a:noFill/>
          <a:ln>
            <a:noFill/>
          </a:ln>
        </p:spPr>
        <p:txBody>
          <a:bodyPr spcFirstLastPara="1" wrap="square" lIns="91425" tIns="45700" rIns="91425" bIns="45700" anchor="ctr" anchorCtr="0">
            <a:noAutofit/>
          </a:bodyPr>
          <a:lstStyle/>
          <a:p>
            <a:pPr marL="0" marR="0" lvl="0" indent="-31750" algn="l" rtl="0">
              <a:lnSpc>
                <a:spcPct val="90000"/>
              </a:lnSpc>
              <a:spcBef>
                <a:spcPts val="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Sales performance, budget control and team management are some of the key tasks identified in the job description (Tesco PLC, 2024). </a:t>
            </a:r>
            <a:endParaRPr sz="1800" b="0" i="0" u="none" strike="noStrike" cap="none">
              <a:solidFill>
                <a:schemeClr val="dk1"/>
              </a:solidFill>
              <a:latin typeface="Arial"/>
              <a:ea typeface="Arial"/>
              <a:cs typeface="Arial"/>
              <a:sym typeface="Arial"/>
            </a:endParaRPr>
          </a:p>
          <a:p>
            <a:pPr marL="0" marR="0" lvl="0" indent="82550" algn="l" rtl="0">
              <a:lnSpc>
                <a:spcPct val="90000"/>
              </a:lnSpc>
              <a:spcBef>
                <a:spcPts val="600"/>
              </a:spcBef>
              <a:spcAft>
                <a:spcPts val="0"/>
              </a:spcAft>
              <a:buClr>
                <a:schemeClr val="dk1"/>
              </a:buClr>
              <a:buSzPts val="1300"/>
              <a:buFont typeface="Arial"/>
              <a:buNone/>
            </a:pPr>
            <a:endParaRPr sz="1800" b="0" i="0" u="none" strike="noStrike" cap="none">
              <a:solidFill>
                <a:schemeClr val="dk1"/>
              </a:solidFill>
              <a:latin typeface="Arial"/>
              <a:ea typeface="Arial"/>
              <a:cs typeface="Arial"/>
              <a:sym typeface="Arial"/>
            </a:endParaRPr>
          </a:p>
          <a:p>
            <a:pPr marL="0" marR="0" lvl="0" indent="-317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Some of the key performance indicators that Store Managers are supposed to attain include revenue increase and shrinkage decrease. </a:t>
            </a:r>
            <a:endParaRPr sz="1800"/>
          </a:p>
          <a:p>
            <a:pPr marL="0" marR="0" lvl="0" indent="82550" algn="l" rtl="0">
              <a:lnSpc>
                <a:spcPct val="90000"/>
              </a:lnSpc>
              <a:spcBef>
                <a:spcPts val="600"/>
              </a:spcBef>
              <a:spcAft>
                <a:spcPts val="0"/>
              </a:spcAft>
              <a:buClr>
                <a:schemeClr val="dk1"/>
              </a:buClr>
              <a:buSzPts val="1300"/>
              <a:buFont typeface="Arial"/>
              <a:buNone/>
            </a:pPr>
            <a:endParaRPr sz="1800" b="0" i="0" u="none" strike="noStrike" cap="none">
              <a:solidFill>
                <a:schemeClr val="dk1"/>
              </a:solidFill>
              <a:latin typeface="Arial"/>
              <a:ea typeface="Arial"/>
              <a:cs typeface="Arial"/>
              <a:sym typeface="Arial"/>
            </a:endParaRPr>
          </a:p>
          <a:p>
            <a:pPr marL="0" marR="0" lvl="0" indent="-317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Bright reporting lines result in accountability and clarity of operation (Armstrong and Taylor, 2023). </a:t>
            </a:r>
            <a:endParaRPr sz="1800"/>
          </a:p>
          <a:p>
            <a:pPr marL="0" marR="0" lvl="0" indent="82550" algn="l" rtl="0">
              <a:lnSpc>
                <a:spcPct val="90000"/>
              </a:lnSpc>
              <a:spcBef>
                <a:spcPts val="600"/>
              </a:spcBef>
              <a:spcAft>
                <a:spcPts val="0"/>
              </a:spcAft>
              <a:buClr>
                <a:schemeClr val="dk1"/>
              </a:buClr>
              <a:buSzPts val="1300"/>
              <a:buFont typeface="Arial"/>
              <a:buNone/>
            </a:pPr>
            <a:endParaRPr sz="1800" b="0" i="0" u="none" strike="noStrike" cap="none">
              <a:solidFill>
                <a:schemeClr val="dk1"/>
              </a:solidFill>
              <a:latin typeface="Arial"/>
              <a:ea typeface="Arial"/>
              <a:cs typeface="Arial"/>
              <a:sym typeface="Arial"/>
            </a:endParaRPr>
          </a:p>
          <a:p>
            <a:pPr marL="0" marR="0" lvl="0" indent="-317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Performance monitoring and appraisal processes are aided with defined objectives (CIPD, 2023).</a:t>
            </a:r>
            <a:endParaRPr sz="1800"/>
          </a:p>
          <a:p>
            <a:pPr marL="0" marR="0" lvl="0" indent="82550" algn="l" rtl="0">
              <a:lnSpc>
                <a:spcPct val="90000"/>
              </a:lnSpc>
              <a:spcBef>
                <a:spcPts val="600"/>
              </a:spcBef>
              <a:spcAft>
                <a:spcPts val="0"/>
              </a:spcAft>
              <a:buClr>
                <a:schemeClr val="dk1"/>
              </a:buClr>
              <a:buSzPts val="1300"/>
              <a:buFont typeface="Arial"/>
              <a:buNone/>
            </a:pPr>
            <a:endParaRPr sz="1800" b="0" i="0" u="none" strike="noStrike" cap="none">
              <a:solidFill>
                <a:schemeClr val="dk1"/>
              </a:solidFill>
              <a:latin typeface="Arial"/>
              <a:ea typeface="Arial"/>
              <a:cs typeface="Arial"/>
              <a:sym typeface="Arial"/>
            </a:endParaRPr>
          </a:p>
          <a:p>
            <a:pPr marL="0" marR="0" lvl="0" indent="-317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 Properly designed job descriptions minimize confusion and make the recruitment more efficient.</a:t>
            </a:r>
            <a:endParaRPr sz="1800" b="0" i="0" u="none" strike="noStrike" cap="none">
              <a:solidFill>
                <a:schemeClr val="dk1"/>
              </a:solidFill>
              <a:latin typeface="Arial"/>
              <a:ea typeface="Arial"/>
              <a:cs typeface="Arial"/>
              <a:sym typeface="Arial"/>
            </a:endParaRPr>
          </a:p>
        </p:txBody>
      </p:sp>
      <p:pic>
        <p:nvPicPr>
          <p:cNvPr id="153" name="Google Shape;153;p7" descr="Magnifying glass showing decling performance"/>
          <p:cNvPicPr preferRelativeResize="0"/>
          <p:nvPr/>
        </p:nvPicPr>
        <p:blipFill rotWithShape="1">
          <a:blip r:embed="rId3">
            <a:alphaModFix/>
          </a:blip>
          <a:srcRect l="8800" r="39364" b="-1"/>
          <a:stretch/>
        </p:blipFill>
        <p:spPr>
          <a:xfrm>
            <a:off x="7897650" y="-5450"/>
            <a:ext cx="4294349" cy="6868875"/>
          </a:xfrm>
          <a:prstGeom prst="rect">
            <a:avLst/>
          </a:prstGeom>
          <a:noFill/>
          <a:ln>
            <a:noFill/>
          </a:ln>
          <a:effectLst>
            <a:outerShdw blurRad="127000" dist="50800" dir="10800000" sx="99000" sy="99000" algn="r" rotWithShape="0">
              <a:srgbClr val="000000">
                <a:alpha val="40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8"/>
        <p:cNvGrpSpPr/>
        <p:nvPr/>
      </p:nvGrpSpPr>
      <p:grpSpPr>
        <a:xfrm>
          <a:off x="0" y="0"/>
          <a:ext cx="0" cy="0"/>
          <a:chOff x="0" y="0"/>
          <a:chExt cx="0" cy="0"/>
        </a:xfrm>
      </p:grpSpPr>
      <p:sp>
        <p:nvSpPr>
          <p:cNvPr id="159" name="Google Shape;159;p8"/>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60" name="Google Shape;160;p8"/>
          <p:cNvSpPr txBox="1">
            <a:spLocks noGrp="1"/>
          </p:cNvSpPr>
          <p:nvPr>
            <p:ph type="title"/>
          </p:nvPr>
        </p:nvSpPr>
        <p:spPr>
          <a:xfrm>
            <a:off x="634125" y="342501"/>
            <a:ext cx="5334300" cy="17082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Play"/>
              <a:buNone/>
            </a:pPr>
            <a:r>
              <a:rPr lang="en-US" sz="4000"/>
              <a:t>Person Specification</a:t>
            </a:r>
            <a:endParaRPr/>
          </a:p>
        </p:txBody>
      </p:sp>
      <p:sp>
        <p:nvSpPr>
          <p:cNvPr id="161" name="Google Shape;161;p8"/>
          <p:cNvSpPr txBox="1"/>
          <p:nvPr/>
        </p:nvSpPr>
        <p:spPr>
          <a:xfrm>
            <a:off x="182400" y="1823925"/>
            <a:ext cx="8189400" cy="4742400"/>
          </a:xfrm>
          <a:prstGeom prst="rect">
            <a:avLst/>
          </a:prstGeom>
          <a:noFill/>
          <a:ln>
            <a:noFill/>
          </a:ln>
        </p:spPr>
        <p:txBody>
          <a:bodyPr spcFirstLastPara="1" wrap="square" lIns="91425" tIns="45700" rIns="91425" bIns="45700" anchor="ctr" anchorCtr="0">
            <a:normAutofit/>
          </a:bodyPr>
          <a:lstStyle/>
          <a:p>
            <a:pPr marL="0" marR="0" lvl="0" indent="-31750" algn="l" rtl="0">
              <a:lnSpc>
                <a:spcPct val="90000"/>
              </a:lnSpc>
              <a:spcBef>
                <a:spcPts val="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The person specification is used to define the necessary qualifications, leadership experience, and behavioural skills (Taylor, 2021). </a:t>
            </a:r>
            <a:endParaRPr sz="1800"/>
          </a:p>
          <a:p>
            <a:pPr marL="0" marR="0" lvl="0" indent="82550" algn="l" rtl="0">
              <a:lnSpc>
                <a:spcPct val="90000"/>
              </a:lnSpc>
              <a:spcBef>
                <a:spcPts val="600"/>
              </a:spcBef>
              <a:spcAft>
                <a:spcPts val="0"/>
              </a:spcAft>
              <a:buClr>
                <a:schemeClr val="dk1"/>
              </a:buClr>
              <a:buSzPts val="1300"/>
              <a:buFont typeface="Arial"/>
              <a:buNone/>
            </a:pPr>
            <a:endParaRPr sz="1800" b="0" i="0" u="none" strike="noStrike" cap="none">
              <a:solidFill>
                <a:schemeClr val="dk1"/>
              </a:solidFill>
              <a:latin typeface="Arial"/>
              <a:ea typeface="Arial"/>
              <a:cs typeface="Arial"/>
              <a:sym typeface="Arial"/>
            </a:endParaRPr>
          </a:p>
          <a:p>
            <a:pPr marL="0" marR="0" lvl="0" indent="-317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Person-job fit theory indicates that conformity between personal competence and job requirements is an indicator of greater performance (CIPD, 2022). </a:t>
            </a:r>
            <a:endParaRPr sz="1800"/>
          </a:p>
          <a:p>
            <a:pPr marL="0" marR="0" lvl="0" indent="82550" algn="l" rtl="0">
              <a:lnSpc>
                <a:spcPct val="90000"/>
              </a:lnSpc>
              <a:spcBef>
                <a:spcPts val="600"/>
              </a:spcBef>
              <a:spcAft>
                <a:spcPts val="0"/>
              </a:spcAft>
              <a:buClr>
                <a:schemeClr val="dk1"/>
              </a:buClr>
              <a:buSzPts val="1300"/>
              <a:buFont typeface="Arial"/>
              <a:buNone/>
            </a:pPr>
            <a:endParaRPr sz="1800" b="0" i="0" u="none" strike="noStrike" cap="none">
              <a:solidFill>
                <a:schemeClr val="dk1"/>
              </a:solidFill>
              <a:latin typeface="Arial"/>
              <a:ea typeface="Arial"/>
              <a:cs typeface="Arial"/>
              <a:sym typeface="Arial"/>
            </a:endParaRPr>
          </a:p>
          <a:p>
            <a:pPr marL="0" marR="0" lvl="0" indent="-317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Such leadership skills as emotional intelligence are linked to enhanced team engagement (Goleman, 2020). </a:t>
            </a:r>
            <a:endParaRPr sz="1800"/>
          </a:p>
          <a:p>
            <a:pPr marL="0" marR="0" lvl="0" indent="82550" algn="l" rtl="0">
              <a:lnSpc>
                <a:spcPct val="90000"/>
              </a:lnSpc>
              <a:spcBef>
                <a:spcPts val="600"/>
              </a:spcBef>
              <a:spcAft>
                <a:spcPts val="0"/>
              </a:spcAft>
              <a:buClr>
                <a:schemeClr val="dk1"/>
              </a:buClr>
              <a:buSzPts val="1300"/>
              <a:buFont typeface="Arial"/>
              <a:buNone/>
            </a:pPr>
            <a:endParaRPr sz="1800" b="0" i="0" u="none" strike="noStrike" cap="none">
              <a:solidFill>
                <a:schemeClr val="dk1"/>
              </a:solidFill>
              <a:latin typeface="Arial"/>
              <a:ea typeface="Arial"/>
              <a:cs typeface="Arial"/>
              <a:sym typeface="Arial"/>
            </a:endParaRPr>
          </a:p>
          <a:p>
            <a:pPr marL="0" marR="0" lvl="0" indent="-317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The retail management needs strength and adaptability to the market fluctuations (Financial Times, 2023).</a:t>
            </a:r>
            <a:endParaRPr sz="1800"/>
          </a:p>
          <a:p>
            <a:pPr marL="0" marR="0" lvl="0" indent="82550" algn="l" rtl="0">
              <a:lnSpc>
                <a:spcPct val="90000"/>
              </a:lnSpc>
              <a:spcBef>
                <a:spcPts val="600"/>
              </a:spcBef>
              <a:spcAft>
                <a:spcPts val="0"/>
              </a:spcAft>
              <a:buClr>
                <a:schemeClr val="dk1"/>
              </a:buClr>
              <a:buSzPts val="1300"/>
              <a:buFont typeface="Arial"/>
              <a:buNone/>
            </a:pPr>
            <a:endParaRPr sz="1800" b="0" i="0" u="none" strike="noStrike" cap="none">
              <a:solidFill>
                <a:schemeClr val="dk1"/>
              </a:solidFill>
              <a:latin typeface="Arial"/>
              <a:ea typeface="Arial"/>
              <a:cs typeface="Arial"/>
              <a:sym typeface="Arial"/>
            </a:endParaRPr>
          </a:p>
          <a:p>
            <a:pPr marL="0" marR="0" lvl="0" indent="-3175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 Lack of good person-job fit exposes one to turnover and expense on recruitment.</a:t>
            </a:r>
            <a:endParaRPr sz="1800" b="0" i="0" u="none" strike="noStrike" cap="none">
              <a:solidFill>
                <a:schemeClr val="dk1"/>
              </a:solidFill>
              <a:latin typeface="Arial"/>
              <a:ea typeface="Arial"/>
              <a:cs typeface="Arial"/>
              <a:sym typeface="Arial"/>
            </a:endParaRPr>
          </a:p>
        </p:txBody>
      </p:sp>
      <p:pic>
        <p:nvPicPr>
          <p:cNvPr id="162" name="Google Shape;162;p8" descr="A group of yellow figures and a red figure on the other side"/>
          <p:cNvPicPr preferRelativeResize="0"/>
          <p:nvPr/>
        </p:nvPicPr>
        <p:blipFill rotWithShape="1">
          <a:blip r:embed="rId3">
            <a:alphaModFix/>
          </a:blip>
          <a:srcRect l="42392" r="5771" b="-1"/>
          <a:stretch/>
        </p:blipFill>
        <p:spPr>
          <a:xfrm>
            <a:off x="8645450" y="-10875"/>
            <a:ext cx="3546552" cy="6868875"/>
          </a:xfrm>
          <a:prstGeom prst="rect">
            <a:avLst/>
          </a:prstGeom>
          <a:noFill/>
          <a:ln>
            <a:noFill/>
          </a:ln>
          <a:effectLst>
            <a:outerShdw blurRad="127000" dist="50800" dir="10800000" sx="99000" sy="99000" algn="r" rotWithShape="0">
              <a:srgbClr val="000000">
                <a:alpha val="40000"/>
              </a:srgbClr>
            </a:outerShdw>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7"/>
        <p:cNvGrpSpPr/>
        <p:nvPr/>
      </p:nvGrpSpPr>
      <p:grpSpPr>
        <a:xfrm>
          <a:off x="0" y="0"/>
          <a:ext cx="0" cy="0"/>
          <a:chOff x="0" y="0"/>
          <a:chExt cx="0" cy="0"/>
        </a:xfrm>
      </p:grpSpPr>
      <p:pic>
        <p:nvPicPr>
          <p:cNvPr id="168" name="Google Shape;168;p9"/>
          <p:cNvPicPr preferRelativeResize="0"/>
          <p:nvPr/>
        </p:nvPicPr>
        <p:blipFill rotWithShape="1">
          <a:blip r:embed="rId3">
            <a:alphaModFix/>
          </a:blip>
          <a:srcRect t="15279" b="451"/>
          <a:stretch/>
        </p:blipFill>
        <p:spPr>
          <a:xfrm>
            <a:off x="20" y="10"/>
            <a:ext cx="12191980" cy="6857990"/>
          </a:xfrm>
          <a:prstGeom prst="rect">
            <a:avLst/>
          </a:prstGeom>
          <a:noFill/>
          <a:ln>
            <a:noFill/>
          </a:ln>
        </p:spPr>
      </p:pic>
      <p:sp>
        <p:nvSpPr>
          <p:cNvPr id="169" name="Google Shape;169;p9"/>
          <p:cNvSpPr/>
          <p:nvPr/>
        </p:nvSpPr>
        <p:spPr>
          <a:xfrm>
            <a:off x="0" y="0"/>
            <a:ext cx="12192000" cy="6858000"/>
          </a:xfrm>
          <a:prstGeom prst="rect">
            <a:avLst/>
          </a:prstGeom>
          <a:gradFill>
            <a:gsLst>
              <a:gs pos="0">
                <a:srgbClr val="E8E8E8">
                  <a:alpha val="67843"/>
                </a:srgbClr>
              </a:gs>
              <a:gs pos="10000">
                <a:srgbClr val="E8E8E8">
                  <a:alpha val="67843"/>
                </a:srgbClr>
              </a:gs>
              <a:gs pos="85000">
                <a:srgbClr val="E8E8E8">
                  <a:alpha val="96862"/>
                </a:srgbClr>
              </a:gs>
              <a:gs pos="100000">
                <a:srgbClr val="E8E8E8">
                  <a:alpha val="96862"/>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70" name="Google Shape;17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Play"/>
              <a:buNone/>
            </a:pPr>
            <a:r>
              <a:rPr lang="en-US"/>
              <a:t>Selection Methods</a:t>
            </a:r>
            <a:endParaRPr/>
          </a:p>
        </p:txBody>
      </p:sp>
      <p:grpSp>
        <p:nvGrpSpPr>
          <p:cNvPr id="171" name="Google Shape;171;p9"/>
          <p:cNvGrpSpPr/>
          <p:nvPr/>
        </p:nvGrpSpPr>
        <p:grpSpPr>
          <a:xfrm>
            <a:off x="838200" y="1825625"/>
            <a:ext cx="10515599" cy="4351337"/>
            <a:chOff x="0" y="0"/>
            <a:chExt cx="10515599" cy="4351337"/>
          </a:xfrm>
        </p:grpSpPr>
        <p:sp>
          <p:nvSpPr>
            <p:cNvPr id="172" name="Google Shape;172;p9"/>
            <p:cNvSpPr/>
            <p:nvPr/>
          </p:nvSpPr>
          <p:spPr>
            <a:xfrm>
              <a:off x="0" y="0"/>
              <a:ext cx="8097012" cy="783240"/>
            </a:xfrm>
            <a:prstGeom prst="roundRect">
              <a:avLst>
                <a:gd name="adj" fmla="val 10000"/>
              </a:avLst>
            </a:prstGeom>
            <a:solidFill>
              <a:srgbClr val="E97131"/>
            </a:solid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9"/>
            <p:cNvSpPr txBox="1"/>
            <p:nvPr/>
          </p:nvSpPr>
          <p:spPr>
            <a:xfrm>
              <a:off x="22940" y="22940"/>
              <a:ext cx="7160195" cy="737360"/>
            </a:xfrm>
            <a:prstGeom prst="rect">
              <a:avLst/>
            </a:prstGeom>
            <a:noFill/>
            <a:ln>
              <a:noFill/>
            </a:ln>
          </p:spPr>
          <p:txBody>
            <a:bodyPr spcFirstLastPara="1" wrap="square" lIns="57150" tIns="57150" rIns="57150" bIns="57150" anchor="ctr" anchorCtr="0">
              <a:noAutofit/>
            </a:bodyPr>
            <a:lstStyle/>
            <a:p>
              <a:pPr marL="0" marR="0" lvl="0" indent="0" algn="l" rtl="0">
                <a:lnSpc>
                  <a:spcPct val="90000"/>
                </a:lnSpc>
                <a:spcBef>
                  <a:spcPts val="0"/>
                </a:spcBef>
                <a:spcAft>
                  <a:spcPts val="0"/>
                </a:spcAft>
                <a:buClr>
                  <a:schemeClr val="lt1"/>
                </a:buClr>
                <a:buSzPts val="1500"/>
                <a:buFont typeface="Arial"/>
                <a:buNone/>
              </a:pPr>
              <a:r>
                <a:rPr lang="en-US" sz="1500" b="0" i="0" u="none" strike="noStrike" cap="none">
                  <a:solidFill>
                    <a:schemeClr val="lt1"/>
                  </a:solidFill>
                  <a:latin typeface="Arial"/>
                  <a:ea typeface="Arial"/>
                  <a:cs typeface="Arial"/>
                  <a:sym typeface="Arial"/>
                </a:rPr>
                <a:t>The structured interview enhances reliability and minimizes bias by interviewers in contrast to the unstructured interview type (CIPD, 2023). </a:t>
              </a:r>
              <a:endParaRPr sz="1500" b="0" i="0" u="none" strike="noStrike" cap="none">
                <a:solidFill>
                  <a:schemeClr val="lt1"/>
                </a:solidFill>
                <a:latin typeface="Arial"/>
                <a:ea typeface="Arial"/>
                <a:cs typeface="Arial"/>
                <a:sym typeface="Arial"/>
              </a:endParaRPr>
            </a:p>
          </p:txBody>
        </p:sp>
        <p:sp>
          <p:nvSpPr>
            <p:cNvPr id="174" name="Google Shape;174;p9"/>
            <p:cNvSpPr/>
            <p:nvPr/>
          </p:nvSpPr>
          <p:spPr>
            <a:xfrm>
              <a:off x="604646" y="892024"/>
              <a:ext cx="8097012" cy="783240"/>
            </a:xfrm>
            <a:prstGeom prst="roundRect">
              <a:avLst>
                <a:gd name="adj" fmla="val 10000"/>
              </a:avLst>
            </a:prstGeom>
            <a:solidFill>
              <a:srgbClr val="176B22"/>
            </a:solid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9"/>
            <p:cNvSpPr txBox="1"/>
            <p:nvPr/>
          </p:nvSpPr>
          <p:spPr>
            <a:xfrm>
              <a:off x="627586" y="914964"/>
              <a:ext cx="6937378" cy="737360"/>
            </a:xfrm>
            <a:prstGeom prst="rect">
              <a:avLst/>
            </a:prstGeom>
            <a:noFill/>
            <a:ln>
              <a:noFill/>
            </a:ln>
          </p:spPr>
          <p:txBody>
            <a:bodyPr spcFirstLastPara="1" wrap="square" lIns="57150" tIns="57150" rIns="57150" bIns="57150" anchor="ctr" anchorCtr="0">
              <a:noAutofit/>
            </a:bodyPr>
            <a:lstStyle/>
            <a:p>
              <a:pPr marL="0" marR="0" lvl="0" indent="0" algn="l" rtl="0">
                <a:lnSpc>
                  <a:spcPct val="90000"/>
                </a:lnSpc>
                <a:spcBef>
                  <a:spcPts val="0"/>
                </a:spcBef>
                <a:spcAft>
                  <a:spcPts val="0"/>
                </a:spcAft>
                <a:buClr>
                  <a:schemeClr val="lt1"/>
                </a:buClr>
                <a:buSzPts val="1500"/>
                <a:buFont typeface="Arial"/>
                <a:buNone/>
              </a:pPr>
              <a:r>
                <a:rPr lang="en-US" sz="1500" b="0" i="0" u="none" strike="noStrike" cap="none">
                  <a:solidFill>
                    <a:schemeClr val="lt1"/>
                  </a:solidFill>
                  <a:latin typeface="Arial"/>
                  <a:ea typeface="Arial"/>
                  <a:cs typeface="Arial"/>
                  <a:sym typeface="Arial"/>
                </a:rPr>
                <a:t>Assessment centres permit the evaluation of the leadership, decision-making, and problem-solving skills, in the simulated situations (Taylor, 2021).</a:t>
              </a:r>
              <a:endParaRPr sz="1500" b="0" i="0" u="none" strike="noStrike" cap="none">
                <a:solidFill>
                  <a:schemeClr val="lt1"/>
                </a:solidFill>
                <a:latin typeface="Arial"/>
                <a:ea typeface="Arial"/>
                <a:cs typeface="Arial"/>
                <a:sym typeface="Arial"/>
              </a:endParaRPr>
            </a:p>
          </p:txBody>
        </p:sp>
        <p:sp>
          <p:nvSpPr>
            <p:cNvPr id="176" name="Google Shape;176;p9"/>
            <p:cNvSpPr/>
            <p:nvPr/>
          </p:nvSpPr>
          <p:spPr>
            <a:xfrm>
              <a:off x="1209293" y="1784048"/>
              <a:ext cx="8097012" cy="783240"/>
            </a:xfrm>
            <a:prstGeom prst="roundRect">
              <a:avLst>
                <a:gd name="adj" fmla="val 10000"/>
              </a:avLst>
            </a:prstGeom>
            <a:solidFill>
              <a:srgbClr val="0C9ED5"/>
            </a:solid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9"/>
            <p:cNvSpPr txBox="1"/>
            <p:nvPr/>
          </p:nvSpPr>
          <p:spPr>
            <a:xfrm>
              <a:off x="1232233" y="1806988"/>
              <a:ext cx="6937378" cy="737360"/>
            </a:xfrm>
            <a:prstGeom prst="rect">
              <a:avLst/>
            </a:prstGeom>
            <a:noFill/>
            <a:ln>
              <a:noFill/>
            </a:ln>
          </p:spPr>
          <p:txBody>
            <a:bodyPr spcFirstLastPara="1" wrap="square" lIns="57150" tIns="57150" rIns="57150" bIns="57150" anchor="ctr" anchorCtr="0">
              <a:noAutofit/>
            </a:bodyPr>
            <a:lstStyle/>
            <a:p>
              <a:pPr marL="0" marR="0" lvl="0" indent="0" algn="l" rtl="0">
                <a:lnSpc>
                  <a:spcPct val="90000"/>
                </a:lnSpc>
                <a:spcBef>
                  <a:spcPts val="0"/>
                </a:spcBef>
                <a:spcAft>
                  <a:spcPts val="0"/>
                </a:spcAft>
                <a:buClr>
                  <a:schemeClr val="lt1"/>
                </a:buClr>
                <a:buSzPts val="1500"/>
                <a:buFont typeface="Arial"/>
                <a:buNone/>
              </a:pPr>
              <a:r>
                <a:rPr lang="en-US" sz="1500" b="0" i="0" u="none" strike="noStrike" cap="none">
                  <a:solidFill>
                    <a:schemeClr val="lt1"/>
                  </a:solidFill>
                  <a:latin typeface="Arial"/>
                  <a:ea typeface="Arial"/>
                  <a:cs typeface="Arial"/>
                  <a:sym typeface="Arial"/>
                </a:rPr>
                <a:t>Cognitive ability and behavioural characteristics associated with leadership performance can be measured by psychometric tests (Armstrong and Taylor, 2023). </a:t>
              </a:r>
              <a:endParaRPr sz="1500" b="0" i="0" u="none" strike="noStrike" cap="none">
                <a:solidFill>
                  <a:schemeClr val="lt1"/>
                </a:solidFill>
                <a:latin typeface="Arial"/>
                <a:ea typeface="Arial"/>
                <a:cs typeface="Arial"/>
                <a:sym typeface="Arial"/>
              </a:endParaRPr>
            </a:p>
          </p:txBody>
        </p:sp>
        <p:sp>
          <p:nvSpPr>
            <p:cNvPr id="178" name="Google Shape;178;p9"/>
            <p:cNvSpPr/>
            <p:nvPr/>
          </p:nvSpPr>
          <p:spPr>
            <a:xfrm>
              <a:off x="1813940" y="2676072"/>
              <a:ext cx="8097012" cy="783240"/>
            </a:xfrm>
            <a:prstGeom prst="roundRect">
              <a:avLst>
                <a:gd name="adj" fmla="val 10000"/>
              </a:avLst>
            </a:prstGeom>
            <a:solidFill>
              <a:srgbClr val="A02891"/>
            </a:solid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9"/>
            <p:cNvSpPr txBox="1"/>
            <p:nvPr/>
          </p:nvSpPr>
          <p:spPr>
            <a:xfrm>
              <a:off x="1836880" y="2699012"/>
              <a:ext cx="6937378" cy="737360"/>
            </a:xfrm>
            <a:prstGeom prst="rect">
              <a:avLst/>
            </a:prstGeom>
            <a:noFill/>
            <a:ln>
              <a:noFill/>
            </a:ln>
          </p:spPr>
          <p:txBody>
            <a:bodyPr spcFirstLastPara="1" wrap="square" lIns="57150" tIns="57150" rIns="57150" bIns="57150" anchor="ctr" anchorCtr="0">
              <a:noAutofit/>
            </a:bodyPr>
            <a:lstStyle/>
            <a:p>
              <a:pPr marL="0" marR="0" lvl="0" indent="0" algn="l" rtl="0">
                <a:lnSpc>
                  <a:spcPct val="90000"/>
                </a:lnSpc>
                <a:spcBef>
                  <a:spcPts val="0"/>
                </a:spcBef>
                <a:spcAft>
                  <a:spcPts val="0"/>
                </a:spcAft>
                <a:buClr>
                  <a:schemeClr val="lt1"/>
                </a:buClr>
                <a:buSzPts val="1500"/>
                <a:buFont typeface="Arial"/>
                <a:buNone/>
              </a:pPr>
              <a:r>
                <a:rPr lang="en-US" sz="1500" b="0" i="0" u="none" strike="noStrike" cap="none">
                  <a:solidFill>
                    <a:schemeClr val="lt1"/>
                  </a:solidFill>
                  <a:latin typeface="Arial"/>
                  <a:ea typeface="Arial"/>
                  <a:cs typeface="Arial"/>
                  <a:sym typeface="Arial"/>
                </a:rPr>
                <a:t>Background checks and reference checks strengthen the management and organisational security. </a:t>
              </a:r>
              <a:endParaRPr sz="1500" b="0" i="0" u="none" strike="noStrike" cap="none">
                <a:solidFill>
                  <a:schemeClr val="lt1"/>
                </a:solidFill>
                <a:latin typeface="Arial"/>
                <a:ea typeface="Arial"/>
                <a:cs typeface="Arial"/>
                <a:sym typeface="Arial"/>
              </a:endParaRPr>
            </a:p>
          </p:txBody>
        </p:sp>
        <p:sp>
          <p:nvSpPr>
            <p:cNvPr id="180" name="Google Shape;180;p9"/>
            <p:cNvSpPr/>
            <p:nvPr/>
          </p:nvSpPr>
          <p:spPr>
            <a:xfrm>
              <a:off x="2418587" y="3568097"/>
              <a:ext cx="8097012" cy="783240"/>
            </a:xfrm>
            <a:prstGeom prst="roundRect">
              <a:avLst>
                <a:gd name="adj" fmla="val 10000"/>
              </a:avLst>
            </a:prstGeom>
            <a:solidFill>
              <a:srgbClr val="4EA62C"/>
            </a:solid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9"/>
            <p:cNvSpPr txBox="1"/>
            <p:nvPr/>
          </p:nvSpPr>
          <p:spPr>
            <a:xfrm>
              <a:off x="2441527" y="3591037"/>
              <a:ext cx="6937378" cy="737360"/>
            </a:xfrm>
            <a:prstGeom prst="rect">
              <a:avLst/>
            </a:prstGeom>
            <a:noFill/>
            <a:ln>
              <a:noFill/>
            </a:ln>
          </p:spPr>
          <p:txBody>
            <a:bodyPr spcFirstLastPara="1" wrap="square" lIns="57150" tIns="57150" rIns="57150" bIns="57150" anchor="ctr" anchorCtr="0">
              <a:noAutofit/>
            </a:bodyPr>
            <a:lstStyle/>
            <a:p>
              <a:pPr marL="0" marR="0" lvl="0" indent="0" algn="l" rtl="0">
                <a:lnSpc>
                  <a:spcPct val="90000"/>
                </a:lnSpc>
                <a:spcBef>
                  <a:spcPts val="0"/>
                </a:spcBef>
                <a:spcAft>
                  <a:spcPts val="0"/>
                </a:spcAft>
                <a:buClr>
                  <a:schemeClr val="lt1"/>
                </a:buClr>
                <a:buSzPts val="1500"/>
                <a:buFont typeface="Arial"/>
                <a:buNone/>
              </a:pPr>
              <a:r>
                <a:rPr lang="en-US" sz="1500" b="0" i="0" u="none" strike="noStrike" cap="none">
                  <a:solidFill>
                    <a:schemeClr val="lt1"/>
                  </a:solidFill>
                  <a:latin typeface="Arial"/>
                  <a:ea typeface="Arial"/>
                  <a:cs typeface="Arial"/>
                  <a:sym typeface="Arial"/>
                </a:rPr>
                <a:t>Concurrently used selection methods enhance predictive validity (CIPD, 2022).</a:t>
              </a:r>
              <a:endParaRPr sz="1500" b="0" i="0" u="none" strike="noStrike" cap="none">
                <a:solidFill>
                  <a:schemeClr val="lt1"/>
                </a:solidFill>
                <a:latin typeface="Arial"/>
                <a:ea typeface="Arial"/>
                <a:cs typeface="Arial"/>
                <a:sym typeface="Arial"/>
              </a:endParaRPr>
            </a:p>
          </p:txBody>
        </p:sp>
        <p:sp>
          <p:nvSpPr>
            <p:cNvPr id="182" name="Google Shape;182;p9"/>
            <p:cNvSpPr/>
            <p:nvPr/>
          </p:nvSpPr>
          <p:spPr>
            <a:xfrm>
              <a:off x="7587905" y="572200"/>
              <a:ext cx="509106" cy="509106"/>
            </a:xfrm>
            <a:prstGeom prst="downArrow">
              <a:avLst>
                <a:gd name="adj1" fmla="val 55000"/>
                <a:gd name="adj2" fmla="val 45000"/>
              </a:avLst>
            </a:prstGeom>
            <a:solidFill>
              <a:srgbClr val="F6D4CC">
                <a:alpha val="90196"/>
              </a:srgbClr>
            </a:solidFill>
            <a:ln w="19050" cap="flat" cmpd="sng">
              <a:solidFill>
                <a:srgbClr val="F6D4CC">
                  <a:alpha val="90196"/>
                </a:srgbClr>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9"/>
            <p:cNvSpPr txBox="1"/>
            <p:nvPr/>
          </p:nvSpPr>
          <p:spPr>
            <a:xfrm>
              <a:off x="7702454" y="572200"/>
              <a:ext cx="280008" cy="383102"/>
            </a:xfrm>
            <a:prstGeom prst="rect">
              <a:avLst/>
            </a:prstGeom>
            <a:noFill/>
            <a:ln>
              <a:noFill/>
            </a:ln>
          </p:spPr>
          <p:txBody>
            <a:bodyPr spcFirstLastPara="1" wrap="square" lIns="29200" tIns="29200" rIns="29200" bIns="29200" anchor="ctr" anchorCtr="0">
              <a:noAutofit/>
            </a:bodyPr>
            <a:lstStyle/>
            <a:p>
              <a:pPr marL="0" marR="0" lvl="0" indent="0" algn="ctr" rtl="0">
                <a:lnSpc>
                  <a:spcPct val="90000"/>
                </a:lnSpc>
                <a:spcBef>
                  <a:spcPts val="0"/>
                </a:spcBef>
                <a:spcAft>
                  <a:spcPts val="0"/>
                </a:spcAft>
                <a:buClr>
                  <a:schemeClr val="dk1"/>
                </a:buClr>
                <a:buSzPts val="2300"/>
                <a:buFont typeface="Arial"/>
                <a:buNone/>
              </a:pPr>
              <a:endParaRPr sz="2300" b="0" i="0" u="none" strike="noStrike" cap="none">
                <a:solidFill>
                  <a:schemeClr val="dk1"/>
                </a:solidFill>
                <a:latin typeface="Arial"/>
                <a:ea typeface="Arial"/>
                <a:cs typeface="Arial"/>
                <a:sym typeface="Arial"/>
              </a:endParaRPr>
            </a:p>
          </p:txBody>
        </p:sp>
        <p:sp>
          <p:nvSpPr>
            <p:cNvPr id="184" name="Google Shape;184;p9"/>
            <p:cNvSpPr/>
            <p:nvPr/>
          </p:nvSpPr>
          <p:spPr>
            <a:xfrm>
              <a:off x="8192552" y="1464225"/>
              <a:ext cx="509106" cy="509106"/>
            </a:xfrm>
            <a:prstGeom prst="downArrow">
              <a:avLst>
                <a:gd name="adj1" fmla="val 55000"/>
                <a:gd name="adj2" fmla="val 45000"/>
              </a:avLst>
            </a:prstGeom>
            <a:solidFill>
              <a:srgbClr val="CBD3CB">
                <a:alpha val="90196"/>
              </a:srgbClr>
            </a:solidFill>
            <a:ln w="19050" cap="flat" cmpd="sng">
              <a:solidFill>
                <a:srgbClr val="CBD3CB">
                  <a:alpha val="90196"/>
                </a:srgbClr>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9"/>
            <p:cNvSpPr txBox="1"/>
            <p:nvPr/>
          </p:nvSpPr>
          <p:spPr>
            <a:xfrm>
              <a:off x="8307101" y="1464225"/>
              <a:ext cx="280008" cy="383102"/>
            </a:xfrm>
            <a:prstGeom prst="rect">
              <a:avLst/>
            </a:prstGeom>
            <a:noFill/>
            <a:ln>
              <a:noFill/>
            </a:ln>
          </p:spPr>
          <p:txBody>
            <a:bodyPr spcFirstLastPara="1" wrap="square" lIns="29200" tIns="29200" rIns="29200" bIns="29200" anchor="ctr" anchorCtr="0">
              <a:noAutofit/>
            </a:bodyPr>
            <a:lstStyle/>
            <a:p>
              <a:pPr marL="0" marR="0" lvl="0" indent="0" algn="ctr" rtl="0">
                <a:lnSpc>
                  <a:spcPct val="90000"/>
                </a:lnSpc>
                <a:spcBef>
                  <a:spcPts val="0"/>
                </a:spcBef>
                <a:spcAft>
                  <a:spcPts val="0"/>
                </a:spcAft>
                <a:buClr>
                  <a:schemeClr val="dk1"/>
                </a:buClr>
                <a:buSzPts val="2300"/>
                <a:buFont typeface="Arial"/>
                <a:buNone/>
              </a:pPr>
              <a:endParaRPr sz="2300" b="0" i="0" u="none" strike="noStrike" cap="none">
                <a:solidFill>
                  <a:schemeClr val="dk1"/>
                </a:solidFill>
                <a:latin typeface="Arial"/>
                <a:ea typeface="Arial"/>
                <a:cs typeface="Arial"/>
                <a:sym typeface="Arial"/>
              </a:endParaRPr>
            </a:p>
          </p:txBody>
        </p:sp>
        <p:sp>
          <p:nvSpPr>
            <p:cNvPr id="186" name="Google Shape;186;p9"/>
            <p:cNvSpPr/>
            <p:nvPr/>
          </p:nvSpPr>
          <p:spPr>
            <a:xfrm>
              <a:off x="8797199" y="2343195"/>
              <a:ext cx="509106" cy="509106"/>
            </a:xfrm>
            <a:prstGeom prst="downArrow">
              <a:avLst>
                <a:gd name="adj1" fmla="val 55000"/>
                <a:gd name="adj2" fmla="val 45000"/>
              </a:avLst>
            </a:prstGeom>
            <a:solidFill>
              <a:srgbClr val="CADEEF">
                <a:alpha val="90196"/>
              </a:srgbClr>
            </a:solidFill>
            <a:ln w="19050" cap="flat" cmpd="sng">
              <a:solidFill>
                <a:srgbClr val="CADEEF">
                  <a:alpha val="90196"/>
                </a:srgbClr>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9"/>
            <p:cNvSpPr txBox="1"/>
            <p:nvPr/>
          </p:nvSpPr>
          <p:spPr>
            <a:xfrm>
              <a:off x="8911748" y="2343195"/>
              <a:ext cx="280008" cy="383102"/>
            </a:xfrm>
            <a:prstGeom prst="rect">
              <a:avLst/>
            </a:prstGeom>
            <a:noFill/>
            <a:ln>
              <a:noFill/>
            </a:ln>
          </p:spPr>
          <p:txBody>
            <a:bodyPr spcFirstLastPara="1" wrap="square" lIns="29200" tIns="29200" rIns="29200" bIns="29200" anchor="ctr" anchorCtr="0">
              <a:noAutofit/>
            </a:bodyPr>
            <a:lstStyle/>
            <a:p>
              <a:pPr marL="0" marR="0" lvl="0" indent="0" algn="ctr" rtl="0">
                <a:lnSpc>
                  <a:spcPct val="90000"/>
                </a:lnSpc>
                <a:spcBef>
                  <a:spcPts val="0"/>
                </a:spcBef>
                <a:spcAft>
                  <a:spcPts val="0"/>
                </a:spcAft>
                <a:buClr>
                  <a:schemeClr val="dk1"/>
                </a:buClr>
                <a:buSzPts val="2300"/>
                <a:buFont typeface="Arial"/>
                <a:buNone/>
              </a:pPr>
              <a:endParaRPr sz="2300" b="0" i="0" u="none" strike="noStrike" cap="none">
                <a:solidFill>
                  <a:schemeClr val="dk1"/>
                </a:solidFill>
                <a:latin typeface="Arial"/>
                <a:ea typeface="Arial"/>
                <a:cs typeface="Arial"/>
                <a:sym typeface="Arial"/>
              </a:endParaRPr>
            </a:p>
          </p:txBody>
        </p:sp>
        <p:sp>
          <p:nvSpPr>
            <p:cNvPr id="188" name="Google Shape;188;p9"/>
            <p:cNvSpPr/>
            <p:nvPr/>
          </p:nvSpPr>
          <p:spPr>
            <a:xfrm>
              <a:off x="9401846" y="3243922"/>
              <a:ext cx="509106" cy="509106"/>
            </a:xfrm>
            <a:prstGeom prst="downArrow">
              <a:avLst>
                <a:gd name="adj1" fmla="val 55000"/>
                <a:gd name="adj2" fmla="val 45000"/>
              </a:avLst>
            </a:prstGeom>
            <a:solidFill>
              <a:srgbClr val="DFCADB">
                <a:alpha val="90196"/>
              </a:srgbClr>
            </a:solidFill>
            <a:ln w="19050" cap="flat" cmpd="sng">
              <a:solidFill>
                <a:srgbClr val="DFCADB">
                  <a:alpha val="90196"/>
                </a:srgbClr>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9"/>
            <p:cNvSpPr txBox="1"/>
            <p:nvPr/>
          </p:nvSpPr>
          <p:spPr>
            <a:xfrm>
              <a:off x="9516395" y="3243922"/>
              <a:ext cx="280008" cy="383102"/>
            </a:xfrm>
            <a:prstGeom prst="rect">
              <a:avLst/>
            </a:prstGeom>
            <a:noFill/>
            <a:ln>
              <a:noFill/>
            </a:ln>
          </p:spPr>
          <p:txBody>
            <a:bodyPr spcFirstLastPara="1" wrap="square" lIns="29200" tIns="29200" rIns="29200" bIns="29200" anchor="ctr" anchorCtr="0">
              <a:noAutofit/>
            </a:bodyPr>
            <a:lstStyle/>
            <a:p>
              <a:pPr marL="0" marR="0" lvl="0" indent="0" algn="ctr" rtl="0">
                <a:lnSpc>
                  <a:spcPct val="90000"/>
                </a:lnSpc>
                <a:spcBef>
                  <a:spcPts val="0"/>
                </a:spcBef>
                <a:spcAft>
                  <a:spcPts val="0"/>
                </a:spcAft>
                <a:buClr>
                  <a:schemeClr val="dk1"/>
                </a:buClr>
                <a:buSzPts val="2300"/>
                <a:buFont typeface="Arial"/>
                <a:buNone/>
              </a:pPr>
              <a:endParaRPr sz="2300" b="0" i="0" u="none" strike="noStrike" cap="none">
                <a:solidFill>
                  <a:schemeClr val="dk1"/>
                </a:solidFill>
                <a:latin typeface="Arial"/>
                <a:ea typeface="Arial"/>
                <a:cs typeface="Arial"/>
                <a:sym typeface="Arial"/>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4"/>
        <p:cNvGrpSpPr/>
        <p:nvPr/>
      </p:nvGrpSpPr>
      <p:grpSpPr>
        <a:xfrm>
          <a:off x="0" y="0"/>
          <a:ext cx="0" cy="0"/>
          <a:chOff x="0" y="0"/>
          <a:chExt cx="0" cy="0"/>
        </a:xfrm>
      </p:grpSpPr>
      <p:pic>
        <p:nvPicPr>
          <p:cNvPr id="195" name="Google Shape;195;p10"/>
          <p:cNvPicPr preferRelativeResize="0"/>
          <p:nvPr/>
        </p:nvPicPr>
        <p:blipFill rotWithShape="1">
          <a:blip r:embed="rId3">
            <a:alphaModFix/>
          </a:blip>
          <a:srcRect t="3433"/>
          <a:stretch/>
        </p:blipFill>
        <p:spPr>
          <a:xfrm>
            <a:off x="20" y="10"/>
            <a:ext cx="12191980" cy="6857990"/>
          </a:xfrm>
          <a:prstGeom prst="rect">
            <a:avLst/>
          </a:prstGeom>
          <a:noFill/>
          <a:ln>
            <a:noFill/>
          </a:ln>
        </p:spPr>
      </p:pic>
      <p:sp>
        <p:nvSpPr>
          <p:cNvPr id="196" name="Google Shape;196;p10"/>
          <p:cNvSpPr/>
          <p:nvPr/>
        </p:nvSpPr>
        <p:spPr>
          <a:xfrm>
            <a:off x="0" y="0"/>
            <a:ext cx="12192000" cy="6858000"/>
          </a:xfrm>
          <a:prstGeom prst="rect">
            <a:avLst/>
          </a:prstGeom>
          <a:gradFill>
            <a:gsLst>
              <a:gs pos="0">
                <a:srgbClr val="E8E8E8">
                  <a:alpha val="67843"/>
                </a:srgbClr>
              </a:gs>
              <a:gs pos="10000">
                <a:srgbClr val="E8E8E8">
                  <a:alpha val="67843"/>
                </a:srgbClr>
              </a:gs>
              <a:gs pos="85000">
                <a:srgbClr val="E8E8E8">
                  <a:alpha val="96862"/>
                </a:srgbClr>
              </a:gs>
              <a:gs pos="100000">
                <a:srgbClr val="E8E8E8">
                  <a:alpha val="96862"/>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97" name="Google Shape;197;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Play"/>
              <a:buNone/>
            </a:pPr>
            <a:r>
              <a:rPr lang="en-US"/>
              <a:t>Learning &amp; Development Needs</a:t>
            </a:r>
            <a:endParaRPr/>
          </a:p>
        </p:txBody>
      </p:sp>
      <p:grpSp>
        <p:nvGrpSpPr>
          <p:cNvPr id="198" name="Google Shape;198;p10"/>
          <p:cNvGrpSpPr/>
          <p:nvPr/>
        </p:nvGrpSpPr>
        <p:grpSpPr>
          <a:xfrm>
            <a:off x="838200" y="1865312"/>
            <a:ext cx="10515600" cy="4271963"/>
            <a:chOff x="0" y="39687"/>
            <a:chExt cx="10515600" cy="4271963"/>
          </a:xfrm>
        </p:grpSpPr>
        <p:sp>
          <p:nvSpPr>
            <p:cNvPr id="199" name="Google Shape;199;p10"/>
            <p:cNvSpPr/>
            <p:nvPr/>
          </p:nvSpPr>
          <p:spPr>
            <a:xfrm>
              <a:off x="0" y="39687"/>
              <a:ext cx="3286125" cy="1971675"/>
            </a:xfrm>
            <a:prstGeom prst="rect">
              <a:avLst/>
            </a:prstGeom>
            <a:solidFill>
              <a:srgbClr val="A02891"/>
            </a:solid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0"/>
            <p:cNvSpPr txBox="1"/>
            <p:nvPr/>
          </p:nvSpPr>
          <p:spPr>
            <a:xfrm>
              <a:off x="0" y="39687"/>
              <a:ext cx="3286125" cy="1971675"/>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Arial"/>
                <a:buNone/>
              </a:pPr>
              <a:r>
                <a:rPr lang="en-US" sz="2000" b="0" i="0" u="none" strike="noStrike" cap="none">
                  <a:solidFill>
                    <a:schemeClr val="lt1"/>
                  </a:solidFill>
                  <a:latin typeface="Arial"/>
                  <a:ea typeface="Arial"/>
                  <a:cs typeface="Arial"/>
                  <a:sym typeface="Arial"/>
                </a:rPr>
                <a:t>Training Needs Analysis is used to identify the existence of discrepancies between the existing and desired competencies (CIPD, 2022). </a:t>
              </a:r>
              <a:endParaRPr sz="2000" b="0" i="0" u="none" strike="noStrike" cap="none">
                <a:solidFill>
                  <a:schemeClr val="lt1"/>
                </a:solidFill>
                <a:latin typeface="Arial"/>
                <a:ea typeface="Arial"/>
                <a:cs typeface="Arial"/>
                <a:sym typeface="Arial"/>
              </a:endParaRPr>
            </a:p>
          </p:txBody>
        </p:sp>
        <p:sp>
          <p:nvSpPr>
            <p:cNvPr id="201" name="Google Shape;201;p10"/>
            <p:cNvSpPr/>
            <p:nvPr/>
          </p:nvSpPr>
          <p:spPr>
            <a:xfrm>
              <a:off x="3614737" y="39687"/>
              <a:ext cx="3286125" cy="1971675"/>
            </a:xfrm>
            <a:prstGeom prst="rect">
              <a:avLst/>
            </a:prstGeom>
            <a:solidFill>
              <a:srgbClr val="4A2AA0"/>
            </a:solid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10"/>
            <p:cNvSpPr txBox="1"/>
            <p:nvPr/>
          </p:nvSpPr>
          <p:spPr>
            <a:xfrm>
              <a:off x="3614737" y="39687"/>
              <a:ext cx="3286125" cy="1971675"/>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Arial"/>
                <a:buNone/>
              </a:pPr>
              <a:r>
                <a:rPr lang="en-US" sz="2000" b="0" i="0" u="none" strike="noStrike" cap="none">
                  <a:solidFill>
                    <a:schemeClr val="lt1"/>
                  </a:solidFill>
                  <a:latin typeface="Arial"/>
                  <a:ea typeface="Arial"/>
                  <a:cs typeface="Arial"/>
                  <a:sym typeface="Arial"/>
                </a:rPr>
                <a:t>Store Managers need continuous training in online systems, information analytics and integrating retailing through channels (Deloitte, 2023). </a:t>
              </a:r>
              <a:endParaRPr sz="2000" b="0" i="0" u="none" strike="noStrike" cap="none">
                <a:solidFill>
                  <a:schemeClr val="lt1"/>
                </a:solidFill>
                <a:latin typeface="Arial"/>
                <a:ea typeface="Arial"/>
                <a:cs typeface="Arial"/>
                <a:sym typeface="Arial"/>
              </a:endParaRPr>
            </a:p>
          </p:txBody>
        </p:sp>
        <p:sp>
          <p:nvSpPr>
            <p:cNvPr id="203" name="Google Shape;203;p10"/>
            <p:cNvSpPr/>
            <p:nvPr/>
          </p:nvSpPr>
          <p:spPr>
            <a:xfrm>
              <a:off x="7229475" y="39687"/>
              <a:ext cx="3286125" cy="1971675"/>
            </a:xfrm>
            <a:prstGeom prst="rect">
              <a:avLst/>
            </a:prstGeom>
            <a:solidFill>
              <a:srgbClr val="2B6FA2"/>
            </a:solid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10"/>
            <p:cNvSpPr txBox="1"/>
            <p:nvPr/>
          </p:nvSpPr>
          <p:spPr>
            <a:xfrm>
              <a:off x="7229475" y="39687"/>
              <a:ext cx="3286125" cy="1971675"/>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Arial"/>
                <a:buNone/>
              </a:pPr>
              <a:r>
                <a:rPr lang="en-US" sz="2000" b="0" i="0" u="none" strike="noStrike" cap="none">
                  <a:solidFill>
                    <a:schemeClr val="lt1"/>
                  </a:solidFill>
                  <a:latin typeface="Arial"/>
                  <a:ea typeface="Arial"/>
                  <a:cs typeface="Arial"/>
                  <a:sym typeface="Arial"/>
                </a:rPr>
                <a:t>Leadership development encourages proper conflict management and employee participation (CIPD, 2023). </a:t>
              </a:r>
              <a:endParaRPr sz="2000" b="0" i="0" u="none" strike="noStrike" cap="none">
                <a:solidFill>
                  <a:schemeClr val="lt1"/>
                </a:solidFill>
                <a:latin typeface="Arial"/>
                <a:ea typeface="Arial"/>
                <a:cs typeface="Arial"/>
                <a:sym typeface="Arial"/>
              </a:endParaRPr>
            </a:p>
          </p:txBody>
        </p:sp>
        <p:sp>
          <p:nvSpPr>
            <p:cNvPr id="205" name="Google Shape;205;p10"/>
            <p:cNvSpPr/>
            <p:nvPr/>
          </p:nvSpPr>
          <p:spPr>
            <a:xfrm>
              <a:off x="1807368" y="2339975"/>
              <a:ext cx="3286125" cy="1971675"/>
            </a:xfrm>
            <a:prstGeom prst="rect">
              <a:avLst/>
            </a:prstGeom>
            <a:solidFill>
              <a:srgbClr val="2BA471"/>
            </a:solid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10"/>
            <p:cNvSpPr txBox="1"/>
            <p:nvPr/>
          </p:nvSpPr>
          <p:spPr>
            <a:xfrm>
              <a:off x="1807368" y="2339975"/>
              <a:ext cx="3286125" cy="1971675"/>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Arial"/>
                <a:buNone/>
              </a:pPr>
              <a:r>
                <a:rPr lang="en-US" sz="2000" b="0" i="0" u="none" strike="noStrike" cap="none">
                  <a:solidFill>
                    <a:schemeClr val="lt1"/>
                  </a:solidFill>
                  <a:latin typeface="Arial"/>
                  <a:ea typeface="Arial"/>
                  <a:cs typeface="Arial"/>
                  <a:sym typeface="Arial"/>
                </a:rPr>
                <a:t>The ongoing professional growth promotes the flexibility of the fast changing retail markets (Armstrong and Taylor, 2023).</a:t>
              </a:r>
              <a:endParaRPr sz="2000" b="0" i="0" u="none" strike="noStrike" cap="none">
                <a:solidFill>
                  <a:schemeClr val="lt1"/>
                </a:solidFill>
                <a:latin typeface="Arial"/>
                <a:ea typeface="Arial"/>
                <a:cs typeface="Arial"/>
                <a:sym typeface="Arial"/>
              </a:endParaRPr>
            </a:p>
          </p:txBody>
        </p:sp>
        <p:sp>
          <p:nvSpPr>
            <p:cNvPr id="207" name="Google Shape;207;p10"/>
            <p:cNvSpPr/>
            <p:nvPr/>
          </p:nvSpPr>
          <p:spPr>
            <a:xfrm>
              <a:off x="5422106" y="2339975"/>
              <a:ext cx="3286125" cy="1971675"/>
            </a:xfrm>
            <a:prstGeom prst="rect">
              <a:avLst/>
            </a:prstGeom>
            <a:solidFill>
              <a:srgbClr val="4CA62C"/>
            </a:solid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10"/>
            <p:cNvSpPr txBox="1"/>
            <p:nvPr/>
          </p:nvSpPr>
          <p:spPr>
            <a:xfrm>
              <a:off x="5422106" y="2339975"/>
              <a:ext cx="3286125" cy="1971675"/>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Arial"/>
                <a:buNone/>
              </a:pPr>
              <a:r>
                <a:rPr lang="en-US" sz="2000" b="0" i="0" u="none" strike="noStrike" cap="none">
                  <a:solidFill>
                    <a:schemeClr val="lt1"/>
                  </a:solidFill>
                  <a:latin typeface="Arial"/>
                  <a:ea typeface="Arial"/>
                  <a:cs typeface="Arial"/>
                  <a:sym typeface="Arial"/>
                </a:rPr>
                <a:t>Development investment leads to sustainability of an organisation in the long run.</a:t>
              </a:r>
              <a:endParaRPr sz="2000" b="0" i="0" u="none" strike="noStrike" cap="none">
                <a:solidFill>
                  <a:schemeClr val="lt1"/>
                </a:solidFill>
                <a:latin typeface="Arial"/>
                <a:ea typeface="Arial"/>
                <a:cs typeface="Arial"/>
                <a:sym typeface="Aria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13"/>
        <p:cNvGrpSpPr/>
        <p:nvPr/>
      </p:nvGrpSpPr>
      <p:grpSpPr>
        <a:xfrm>
          <a:off x="0" y="0"/>
          <a:ext cx="0" cy="0"/>
          <a:chOff x="0" y="0"/>
          <a:chExt cx="0" cy="0"/>
        </a:xfrm>
      </p:grpSpPr>
      <p:pic>
        <p:nvPicPr>
          <p:cNvPr id="214" name="Google Shape;214;p11"/>
          <p:cNvPicPr preferRelativeResize="0"/>
          <p:nvPr/>
        </p:nvPicPr>
        <p:blipFill rotWithShape="1">
          <a:blip r:embed="rId3">
            <a:alphaModFix/>
          </a:blip>
          <a:srcRect/>
          <a:stretch/>
        </p:blipFill>
        <p:spPr>
          <a:xfrm>
            <a:off x="20" y="10"/>
            <a:ext cx="12191980" cy="6857990"/>
          </a:xfrm>
          <a:prstGeom prst="rect">
            <a:avLst/>
          </a:prstGeom>
          <a:noFill/>
          <a:ln>
            <a:noFill/>
          </a:ln>
        </p:spPr>
      </p:pic>
      <p:sp>
        <p:nvSpPr>
          <p:cNvPr id="215" name="Google Shape;215;p11"/>
          <p:cNvSpPr/>
          <p:nvPr/>
        </p:nvSpPr>
        <p:spPr>
          <a:xfrm>
            <a:off x="0" y="0"/>
            <a:ext cx="12196802" cy="6858000"/>
          </a:xfrm>
          <a:prstGeom prst="rect">
            <a:avLst/>
          </a:prstGeom>
          <a:gradFill>
            <a:gsLst>
              <a:gs pos="0">
                <a:srgbClr val="E8E8E8">
                  <a:alpha val="83921"/>
                </a:srgbClr>
              </a:gs>
              <a:gs pos="28000">
                <a:srgbClr val="E8E8E8">
                  <a:alpha val="83921"/>
                </a:srgbClr>
              </a:gs>
              <a:gs pos="74000">
                <a:schemeClr val="lt1"/>
              </a:gs>
              <a:gs pos="100000">
                <a:schemeClr val="lt1"/>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16" name="Google Shape;216;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Play"/>
              <a:buNone/>
            </a:pPr>
            <a:r>
              <a:rPr lang="en-US"/>
              <a:t>Behaviourist and Cognitivist Learning Theories</a:t>
            </a:r>
            <a:endParaRPr/>
          </a:p>
        </p:txBody>
      </p:sp>
      <p:grpSp>
        <p:nvGrpSpPr>
          <p:cNvPr id="217" name="Google Shape;217;p11"/>
          <p:cNvGrpSpPr/>
          <p:nvPr/>
        </p:nvGrpSpPr>
        <p:grpSpPr>
          <a:xfrm>
            <a:off x="838200" y="1865312"/>
            <a:ext cx="10515600" cy="4271963"/>
            <a:chOff x="0" y="39687"/>
            <a:chExt cx="10515600" cy="4271963"/>
          </a:xfrm>
        </p:grpSpPr>
        <p:sp>
          <p:nvSpPr>
            <p:cNvPr id="218" name="Google Shape;218;p11"/>
            <p:cNvSpPr/>
            <p:nvPr/>
          </p:nvSpPr>
          <p:spPr>
            <a:xfrm>
              <a:off x="0" y="39687"/>
              <a:ext cx="3286125" cy="1971675"/>
            </a:xfrm>
            <a:prstGeom prst="rect">
              <a:avLst/>
            </a:prstGeom>
            <a:solidFill>
              <a:srgbClr val="A02891"/>
            </a:solid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11"/>
            <p:cNvSpPr txBox="1"/>
            <p:nvPr/>
          </p:nvSpPr>
          <p:spPr>
            <a:xfrm>
              <a:off x="0" y="39687"/>
              <a:ext cx="3286125" cy="1971675"/>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Arial"/>
                <a:buNone/>
              </a:pPr>
              <a:r>
                <a:rPr lang="en-US" sz="2000" b="0" i="0" u="none" strike="noStrike" cap="none">
                  <a:solidFill>
                    <a:schemeClr val="lt1"/>
                  </a:solidFill>
                  <a:latin typeface="Arial"/>
                  <a:ea typeface="Arial"/>
                  <a:cs typeface="Arial"/>
                  <a:sym typeface="Arial"/>
                </a:rPr>
                <a:t>The behaviourist theory focuses on the use of reinforcement and rewards to model behaviour (Skinner, cited in Armstrong and Taylor, 2023).</a:t>
              </a:r>
              <a:endParaRPr sz="2000" b="0" i="0" u="none" strike="noStrike" cap="none">
                <a:solidFill>
                  <a:schemeClr val="lt1"/>
                </a:solidFill>
                <a:latin typeface="Arial"/>
                <a:ea typeface="Arial"/>
                <a:cs typeface="Arial"/>
                <a:sym typeface="Arial"/>
              </a:endParaRPr>
            </a:p>
          </p:txBody>
        </p:sp>
        <p:sp>
          <p:nvSpPr>
            <p:cNvPr id="220" name="Google Shape;220;p11"/>
            <p:cNvSpPr/>
            <p:nvPr/>
          </p:nvSpPr>
          <p:spPr>
            <a:xfrm>
              <a:off x="3614737" y="39687"/>
              <a:ext cx="3286125" cy="1971675"/>
            </a:xfrm>
            <a:prstGeom prst="rect">
              <a:avLst/>
            </a:prstGeom>
            <a:solidFill>
              <a:srgbClr val="4A2AA0"/>
            </a:solid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11"/>
            <p:cNvSpPr txBox="1"/>
            <p:nvPr/>
          </p:nvSpPr>
          <p:spPr>
            <a:xfrm>
              <a:off x="3614737" y="39687"/>
              <a:ext cx="3286125" cy="1971675"/>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Arial"/>
                <a:buNone/>
              </a:pPr>
              <a:r>
                <a:rPr lang="en-US" sz="2000" b="0" i="0" u="none" strike="noStrike" cap="none">
                  <a:solidFill>
                    <a:schemeClr val="lt1"/>
                  </a:solidFill>
                  <a:latin typeface="Arial"/>
                  <a:ea typeface="Arial"/>
                  <a:cs typeface="Arial"/>
                  <a:sym typeface="Arial"/>
                </a:rPr>
                <a:t>Managerial behaviours that are desired can be strengthened through performance-related bonuses (CIPD, 2023). </a:t>
              </a:r>
              <a:endParaRPr sz="2000" b="0" i="0" u="none" strike="noStrike" cap="none">
                <a:solidFill>
                  <a:schemeClr val="lt1"/>
                </a:solidFill>
                <a:latin typeface="Arial"/>
                <a:ea typeface="Arial"/>
                <a:cs typeface="Arial"/>
                <a:sym typeface="Arial"/>
              </a:endParaRPr>
            </a:p>
          </p:txBody>
        </p:sp>
        <p:sp>
          <p:nvSpPr>
            <p:cNvPr id="222" name="Google Shape;222;p11"/>
            <p:cNvSpPr/>
            <p:nvPr/>
          </p:nvSpPr>
          <p:spPr>
            <a:xfrm>
              <a:off x="7229475" y="39687"/>
              <a:ext cx="3286125" cy="1971675"/>
            </a:xfrm>
            <a:prstGeom prst="rect">
              <a:avLst/>
            </a:prstGeom>
            <a:solidFill>
              <a:srgbClr val="2B6FA2"/>
            </a:solid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11"/>
            <p:cNvSpPr txBox="1"/>
            <p:nvPr/>
          </p:nvSpPr>
          <p:spPr>
            <a:xfrm>
              <a:off x="7229475" y="39687"/>
              <a:ext cx="3286125" cy="1971675"/>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Arial"/>
                <a:buNone/>
              </a:pPr>
              <a:r>
                <a:rPr lang="en-US" sz="2000" b="0" i="0" u="none" strike="noStrike" cap="none">
                  <a:solidFill>
                    <a:schemeClr val="lt1"/>
                  </a:solidFill>
                  <a:latin typeface="Arial"/>
                  <a:ea typeface="Arial"/>
                  <a:cs typeface="Arial"/>
                  <a:sym typeface="Arial"/>
                </a:rPr>
                <a:t>Cognitivist theory is concerned with organized learning, acquisition of knowledge and problem-solving (Taylor, 2021).</a:t>
              </a:r>
              <a:endParaRPr sz="2000" b="0" i="0" u="none" strike="noStrike" cap="none">
                <a:solidFill>
                  <a:schemeClr val="lt1"/>
                </a:solidFill>
                <a:latin typeface="Arial"/>
                <a:ea typeface="Arial"/>
                <a:cs typeface="Arial"/>
                <a:sym typeface="Arial"/>
              </a:endParaRPr>
            </a:p>
          </p:txBody>
        </p:sp>
        <p:sp>
          <p:nvSpPr>
            <p:cNvPr id="224" name="Google Shape;224;p11"/>
            <p:cNvSpPr/>
            <p:nvPr/>
          </p:nvSpPr>
          <p:spPr>
            <a:xfrm>
              <a:off x="1807368" y="2339975"/>
              <a:ext cx="3286125" cy="1971675"/>
            </a:xfrm>
            <a:prstGeom prst="rect">
              <a:avLst/>
            </a:prstGeom>
            <a:solidFill>
              <a:srgbClr val="2BA471"/>
            </a:solid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11"/>
            <p:cNvSpPr txBox="1"/>
            <p:nvPr/>
          </p:nvSpPr>
          <p:spPr>
            <a:xfrm>
              <a:off x="1807368" y="2339975"/>
              <a:ext cx="3286125" cy="1971675"/>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Arial"/>
                <a:buNone/>
              </a:pPr>
              <a:r>
                <a:rPr lang="en-US" sz="2000" b="0" i="0" u="none" strike="noStrike" cap="none">
                  <a:solidFill>
                    <a:schemeClr val="lt1"/>
                  </a:solidFill>
                  <a:latin typeface="Arial"/>
                  <a:ea typeface="Arial"/>
                  <a:cs typeface="Arial"/>
                  <a:sym typeface="Arial"/>
                </a:rPr>
                <a:t>Online training courses help improve operational and decision-making.</a:t>
              </a:r>
              <a:endParaRPr sz="2000" b="0" i="0" u="none" strike="noStrike" cap="none">
                <a:solidFill>
                  <a:schemeClr val="lt1"/>
                </a:solidFill>
                <a:latin typeface="Arial"/>
                <a:ea typeface="Arial"/>
                <a:cs typeface="Arial"/>
                <a:sym typeface="Arial"/>
              </a:endParaRPr>
            </a:p>
          </p:txBody>
        </p:sp>
        <p:sp>
          <p:nvSpPr>
            <p:cNvPr id="226" name="Google Shape;226;p11"/>
            <p:cNvSpPr/>
            <p:nvPr/>
          </p:nvSpPr>
          <p:spPr>
            <a:xfrm>
              <a:off x="5422106" y="2339975"/>
              <a:ext cx="3286125" cy="1971675"/>
            </a:xfrm>
            <a:prstGeom prst="rect">
              <a:avLst/>
            </a:prstGeom>
            <a:solidFill>
              <a:srgbClr val="4CA62C"/>
            </a:solid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11"/>
            <p:cNvSpPr txBox="1"/>
            <p:nvPr/>
          </p:nvSpPr>
          <p:spPr>
            <a:xfrm>
              <a:off x="5422106" y="2339975"/>
              <a:ext cx="3286125" cy="1971675"/>
            </a:xfrm>
            <a:prstGeom prst="rect">
              <a:avLst/>
            </a:prstGeom>
            <a:noFill/>
            <a:ln>
              <a:noFill/>
            </a:ln>
          </p:spPr>
          <p:txBody>
            <a:bodyPr spcFirstLastPara="1" wrap="square" lIns="76200" tIns="76200" rIns="76200" bIns="76200" anchor="ctr" anchorCtr="0">
              <a:noAutofit/>
            </a:bodyPr>
            <a:lstStyle/>
            <a:p>
              <a:pPr marL="0" marR="0" lvl="0" indent="0" algn="ctr" rtl="0">
                <a:lnSpc>
                  <a:spcPct val="90000"/>
                </a:lnSpc>
                <a:spcBef>
                  <a:spcPts val="0"/>
                </a:spcBef>
                <a:spcAft>
                  <a:spcPts val="0"/>
                </a:spcAft>
                <a:buClr>
                  <a:schemeClr val="lt1"/>
                </a:buClr>
                <a:buSzPts val="2000"/>
                <a:buFont typeface="Arial"/>
                <a:buNone/>
              </a:pPr>
              <a:r>
                <a:rPr lang="en-US" sz="2000" b="0" i="0" u="none" strike="noStrike" cap="none">
                  <a:solidFill>
                    <a:schemeClr val="lt1"/>
                  </a:solidFill>
                  <a:latin typeface="Arial"/>
                  <a:ea typeface="Arial"/>
                  <a:cs typeface="Arial"/>
                  <a:sym typeface="Arial"/>
                </a:rPr>
                <a:t>Nonetheless, incentive-based systems can negatively affect intrinsic motivation in pure reward systems (CIPD, 2022).</a:t>
              </a:r>
              <a:endParaRPr sz="2000" b="0" i="0" u="none" strike="noStrike" cap="none">
                <a:solidFill>
                  <a:schemeClr val="lt1"/>
                </a:solidFill>
                <a:latin typeface="Arial"/>
                <a:ea typeface="Arial"/>
                <a:cs typeface="Arial"/>
                <a:sym typeface="Arial"/>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32"/>
        <p:cNvGrpSpPr/>
        <p:nvPr/>
      </p:nvGrpSpPr>
      <p:grpSpPr>
        <a:xfrm>
          <a:off x="0" y="0"/>
          <a:ext cx="0" cy="0"/>
          <a:chOff x="0" y="0"/>
          <a:chExt cx="0" cy="0"/>
        </a:xfrm>
      </p:grpSpPr>
      <p:sp>
        <p:nvSpPr>
          <p:cNvPr id="233" name="Google Shape;233;p12"/>
          <p:cNvSpPr/>
          <p:nvPr/>
        </p:nvSpPr>
        <p:spPr>
          <a:xfrm>
            <a:off x="3048"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34" name="Google Shape;234;p12"/>
          <p:cNvSpPr/>
          <p:nvPr/>
        </p:nvSpPr>
        <p:spPr>
          <a:xfrm>
            <a:off x="10208695" y="1"/>
            <a:ext cx="1135066" cy="477997"/>
          </a:xfrm>
          <a:custGeom>
            <a:avLst/>
            <a:gdLst/>
            <a:ahLst/>
            <a:cxnLst/>
            <a:rect l="l" t="t" r="r" b="b"/>
            <a:pathLst>
              <a:path w="1135066" h="477997" extrusionOk="0">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35" name="Google Shape;235;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Play"/>
              <a:buNone/>
            </a:pPr>
            <a:r>
              <a:rPr lang="en-US">
                <a:solidFill>
                  <a:schemeClr val="dk1"/>
                </a:solidFill>
                <a:latin typeface="Play"/>
                <a:ea typeface="Play"/>
                <a:cs typeface="Play"/>
                <a:sym typeface="Play"/>
              </a:rPr>
              <a:t>Humanist and Experiential Learning</a:t>
            </a:r>
            <a:endParaRPr/>
          </a:p>
        </p:txBody>
      </p:sp>
      <p:sp>
        <p:nvSpPr>
          <p:cNvPr id="236" name="Google Shape;236;p12"/>
          <p:cNvSpPr/>
          <p:nvPr/>
        </p:nvSpPr>
        <p:spPr>
          <a:xfrm rot="-5400000" flipH="1">
            <a:off x="555710" y="2183223"/>
            <a:ext cx="4083433" cy="4083433"/>
          </a:xfrm>
          <a:prstGeom prst="arc">
            <a:avLst>
              <a:gd name="adj1" fmla="val 16200000"/>
              <a:gd name="adj2" fmla="val 0"/>
            </a:avLst>
          </a:prstGeom>
          <a:noFill/>
          <a:ln w="127000" cap="rnd" cmpd="sng">
            <a:solidFill>
              <a:schemeClr val="accent4"/>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Arial"/>
              <a:ea typeface="Arial"/>
              <a:cs typeface="Arial"/>
              <a:sym typeface="Arial"/>
            </a:endParaRPr>
          </a:p>
        </p:txBody>
      </p:sp>
      <p:sp>
        <p:nvSpPr>
          <p:cNvPr id="237" name="Google Shape;237;p12"/>
          <p:cNvSpPr txBo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The humanist theory focuses on personal development, drive and self-actualisation (Maslow, 2020 edition). </a:t>
            </a:r>
            <a:endParaRPr/>
          </a:p>
          <a:p>
            <a:pPr marL="0" marR="0" lvl="0" indent="114300" algn="l" rtl="0">
              <a:lnSpc>
                <a:spcPct val="90000"/>
              </a:lnSpc>
              <a:spcBef>
                <a:spcPts val="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In leadership coaching, there is self-reflection and intrinsic motivation. Kolb experiential learning cycle aids in learning because of experience and reflection (Kolb, 2020). </a:t>
            </a:r>
            <a:endParaRPr/>
          </a:p>
          <a:p>
            <a:pPr marL="0" marR="0" lvl="0" indent="114300" algn="l" rtl="0">
              <a:lnSpc>
                <a:spcPct val="90000"/>
              </a:lnSpc>
              <a:spcBef>
                <a:spcPts val="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Managerial confidence/competence is enhanced through on-the-job exposure to leadership. </a:t>
            </a:r>
            <a:endParaRPr/>
          </a:p>
          <a:p>
            <a:pPr marL="0" marR="0" lvl="0" indent="114300" algn="l" rtl="0">
              <a:lnSpc>
                <a:spcPct val="90000"/>
              </a:lnSpc>
              <a:spcBef>
                <a:spcPts val="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Experience learning is especially successful in retail settings where a quick decision is required (Deloitte, 2023).</a:t>
            </a: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42"/>
        <p:cNvGrpSpPr/>
        <p:nvPr/>
      </p:nvGrpSpPr>
      <p:grpSpPr>
        <a:xfrm>
          <a:off x="0" y="0"/>
          <a:ext cx="0" cy="0"/>
          <a:chOff x="0" y="0"/>
          <a:chExt cx="0" cy="0"/>
        </a:xfrm>
      </p:grpSpPr>
      <p:pic>
        <p:nvPicPr>
          <p:cNvPr id="243" name="Google Shape;243;p13" descr="Desk with productivity items"/>
          <p:cNvPicPr preferRelativeResize="0"/>
          <p:nvPr/>
        </p:nvPicPr>
        <p:blipFill rotWithShape="1">
          <a:blip r:embed="rId3">
            <a:alphaModFix/>
          </a:blip>
          <a:srcRect b="15730"/>
          <a:stretch/>
        </p:blipFill>
        <p:spPr>
          <a:xfrm>
            <a:off x="20" y="10"/>
            <a:ext cx="12191980" cy="6857990"/>
          </a:xfrm>
          <a:prstGeom prst="rect">
            <a:avLst/>
          </a:prstGeom>
          <a:noFill/>
          <a:ln>
            <a:noFill/>
          </a:ln>
        </p:spPr>
      </p:pic>
      <p:sp>
        <p:nvSpPr>
          <p:cNvPr id="244" name="Google Shape;244;p13"/>
          <p:cNvSpPr/>
          <p:nvPr/>
        </p:nvSpPr>
        <p:spPr>
          <a:xfrm>
            <a:off x="0" y="0"/>
            <a:ext cx="12196802" cy="6858000"/>
          </a:xfrm>
          <a:prstGeom prst="rect">
            <a:avLst/>
          </a:prstGeom>
          <a:gradFill>
            <a:gsLst>
              <a:gs pos="0">
                <a:srgbClr val="E8E8E8">
                  <a:alpha val="83921"/>
                </a:srgbClr>
              </a:gs>
              <a:gs pos="28000">
                <a:srgbClr val="E8E8E8">
                  <a:alpha val="83921"/>
                </a:srgbClr>
              </a:gs>
              <a:gs pos="74000">
                <a:schemeClr val="lt1"/>
              </a:gs>
              <a:gs pos="100000">
                <a:schemeClr val="lt1"/>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45" name="Google Shape;245;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Play"/>
              <a:buNone/>
            </a:pPr>
            <a:r>
              <a:rPr lang="en-US"/>
              <a:t>Performance Management and Reward Systems</a:t>
            </a:r>
            <a:endParaRPr/>
          </a:p>
        </p:txBody>
      </p:sp>
      <p:sp>
        <p:nvSpPr>
          <p:cNvPr id="246" name="Google Shape;246;p13"/>
          <p:cNvSpPr txBo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Performance management fits individual goals against organisational strategy (CIPD, 2023).</a:t>
            </a:r>
            <a:endParaRPr sz="1800"/>
          </a:p>
          <a:p>
            <a:pPr marL="0" marR="0" lvl="0" indent="114300" algn="l" rtl="0">
              <a:lnSpc>
                <a:spcPct val="90000"/>
              </a:lnSpc>
              <a:spcBef>
                <a:spcPts val="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 According to the goal-setting theory, specific, measurable goals enhance better performance results (Locke and Latham, 2020).</a:t>
            </a:r>
            <a:endParaRPr sz="1800"/>
          </a:p>
          <a:p>
            <a:pPr marL="0" marR="0" lvl="0" indent="114300" algn="l" rtl="0">
              <a:lnSpc>
                <a:spcPct val="90000"/>
              </a:lnSpc>
              <a:spcBef>
                <a:spcPts val="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 The 360-degree feedback improves leadership responsibility and accountability (Taylor, 2021). </a:t>
            </a:r>
            <a:endParaRPr sz="1800"/>
          </a:p>
          <a:p>
            <a:pPr marL="0" marR="0" lvl="0" indent="114300" algn="l" rtl="0">
              <a:lnSpc>
                <a:spcPct val="90000"/>
              </a:lnSpc>
              <a:spcBef>
                <a:spcPts val="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Reward systems also determine the attractiveness of recruitment and the rate of retention (CIPD, 2022). </a:t>
            </a:r>
            <a:endParaRPr sz="1800"/>
          </a:p>
          <a:p>
            <a:pPr marL="0" marR="0" lvl="0" indent="114300" algn="l" rtl="0">
              <a:lnSpc>
                <a:spcPct val="90000"/>
              </a:lnSpc>
              <a:spcBef>
                <a:spcPts val="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Too much focus on the monetary goals can potentially lead to short termism and burnout among employees (Financial Times, 2023).</a:t>
            </a: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51"/>
        <p:cNvGrpSpPr/>
        <p:nvPr/>
      </p:nvGrpSpPr>
      <p:grpSpPr>
        <a:xfrm>
          <a:off x="0" y="0"/>
          <a:ext cx="0" cy="0"/>
          <a:chOff x="0" y="0"/>
          <a:chExt cx="0" cy="0"/>
        </a:xfrm>
      </p:grpSpPr>
      <p:sp>
        <p:nvSpPr>
          <p:cNvPr id="252" name="Google Shape;252;p14"/>
          <p:cNvSpPr/>
          <p:nvPr/>
        </p:nvSpPr>
        <p:spPr>
          <a:xfrm>
            <a:off x="3048"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53" name="Google Shape;253;p14"/>
          <p:cNvSpPr/>
          <p:nvPr/>
        </p:nvSpPr>
        <p:spPr>
          <a:xfrm>
            <a:off x="10208695" y="1"/>
            <a:ext cx="1135066" cy="477997"/>
          </a:xfrm>
          <a:custGeom>
            <a:avLst/>
            <a:gdLst/>
            <a:ahLst/>
            <a:cxnLst/>
            <a:rect l="l" t="t" r="r" b="b"/>
            <a:pathLst>
              <a:path w="1135066" h="477997" extrusionOk="0">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54" name="Google Shape;254;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Play"/>
              <a:buNone/>
            </a:pPr>
            <a:r>
              <a:rPr lang="en-US">
                <a:solidFill>
                  <a:schemeClr val="dk1"/>
                </a:solidFill>
                <a:latin typeface="Play"/>
                <a:ea typeface="Play"/>
                <a:cs typeface="Play"/>
                <a:sym typeface="Play"/>
              </a:rPr>
              <a:t>Conclusion</a:t>
            </a:r>
            <a:endParaRPr/>
          </a:p>
        </p:txBody>
      </p:sp>
      <p:sp>
        <p:nvSpPr>
          <p:cNvPr id="255" name="Google Shape;255;p14"/>
          <p:cNvSpPr/>
          <p:nvPr/>
        </p:nvSpPr>
        <p:spPr>
          <a:xfrm rot="-5400000" flipH="1">
            <a:off x="555710" y="2183223"/>
            <a:ext cx="4083433" cy="4083433"/>
          </a:xfrm>
          <a:prstGeom prst="arc">
            <a:avLst>
              <a:gd name="adj1" fmla="val 16200000"/>
              <a:gd name="adj2" fmla="val 0"/>
            </a:avLst>
          </a:prstGeom>
          <a:noFill/>
          <a:ln w="127000" cap="rnd" cmpd="sng">
            <a:solidFill>
              <a:schemeClr val="accent4"/>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Arial"/>
              <a:ea typeface="Arial"/>
              <a:cs typeface="Arial"/>
              <a:sym typeface="Arial"/>
            </a:endParaRPr>
          </a:p>
        </p:txBody>
      </p:sp>
      <p:sp>
        <p:nvSpPr>
          <p:cNvPr id="256" name="Google Shape;256;p14"/>
          <p:cNvSpPr txBo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Make use of competency-based hiring congruent with strategic workforce planning (Armstrong &amp; Taylor, 2023).</a:t>
            </a:r>
            <a:endParaRPr/>
          </a:p>
          <a:p>
            <a:pPr marL="0" marR="0" lvl="0" indent="114300" algn="l" rtl="0">
              <a:lnSpc>
                <a:spcPct val="90000"/>
              </a:lnSpc>
              <a:spcBef>
                <a:spcPts val="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 Enhanced leadership improvement with both blended and mentoring models (CIPD, 2023).</a:t>
            </a:r>
            <a:endParaRPr/>
          </a:p>
          <a:p>
            <a:pPr marL="0" marR="0" lvl="0" indent="114300" algn="l" rtl="0">
              <a:lnSpc>
                <a:spcPct val="90000"/>
              </a:lnSpc>
              <a:spcBef>
                <a:spcPts val="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 Improve monitoring of performance on a data basis without compromising on employee wellbeing.</a:t>
            </a:r>
            <a:endParaRPr/>
          </a:p>
          <a:p>
            <a:pPr marL="0" marR="0" lvl="0" indent="114300" algn="l" rtl="0">
              <a:lnSpc>
                <a:spcPct val="90000"/>
              </a:lnSpc>
              <a:spcBef>
                <a:spcPts val="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 Make experiential leadership tracks to create in-house succession tracks. </a:t>
            </a:r>
            <a:endParaRPr/>
          </a:p>
          <a:p>
            <a:pPr marL="0" marR="0" lvl="0" indent="114300" algn="l" rtl="0">
              <a:lnSpc>
                <a:spcPct val="90000"/>
              </a:lnSpc>
              <a:spcBef>
                <a:spcPts val="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600"/>
              </a:spcBef>
              <a:spcAft>
                <a:spcPts val="0"/>
              </a:spcAft>
              <a:buClr>
                <a:schemeClr val="dk1"/>
              </a:buClr>
              <a:buSzPts val="1800"/>
              <a:buFont typeface="Arial"/>
              <a:buChar char="•"/>
            </a:pPr>
            <a:r>
              <a:rPr lang="en-US" sz="1800" b="0" i="0" u="none" strike="noStrike" cap="none">
                <a:solidFill>
                  <a:schemeClr val="dk1"/>
                </a:solidFill>
                <a:latin typeface="Arial"/>
                <a:ea typeface="Arial"/>
                <a:cs typeface="Arial"/>
                <a:sym typeface="Arial"/>
              </a:rPr>
              <a:t>Sustainable organisational performance in competitive retail markets is supported by effective practices of recruitment and development.</a:t>
            </a: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60"/>
        <p:cNvGrpSpPr/>
        <p:nvPr/>
      </p:nvGrpSpPr>
      <p:grpSpPr>
        <a:xfrm>
          <a:off x="0" y="0"/>
          <a:ext cx="0" cy="0"/>
          <a:chOff x="0" y="0"/>
          <a:chExt cx="0" cy="0"/>
        </a:xfrm>
      </p:grpSpPr>
      <p:sp>
        <p:nvSpPr>
          <p:cNvPr id="261" name="Google Shape;261;p15"/>
          <p:cNvSpPr/>
          <p:nvPr/>
        </p:nvSpPr>
        <p:spPr>
          <a:xfrm>
            <a:off x="3048"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62" name="Google Shape;262;p15"/>
          <p:cNvSpPr/>
          <p:nvPr/>
        </p:nvSpPr>
        <p:spPr>
          <a:xfrm>
            <a:off x="10208695" y="1"/>
            <a:ext cx="1135066" cy="477997"/>
          </a:xfrm>
          <a:custGeom>
            <a:avLst/>
            <a:gdLst/>
            <a:ahLst/>
            <a:cxnLst/>
            <a:rect l="l" t="t" r="r" b="b"/>
            <a:pathLst>
              <a:path w="1135066" h="477997" extrusionOk="0">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63" name="Google Shape;263;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Play"/>
              <a:buNone/>
            </a:pPr>
            <a:r>
              <a:rPr lang="en-US">
                <a:solidFill>
                  <a:schemeClr val="dk1"/>
                </a:solidFill>
                <a:latin typeface="Play"/>
                <a:ea typeface="Play"/>
                <a:cs typeface="Play"/>
                <a:sym typeface="Play"/>
              </a:rPr>
              <a:t>References</a:t>
            </a:r>
            <a:endParaRPr/>
          </a:p>
        </p:txBody>
      </p:sp>
      <p:sp>
        <p:nvSpPr>
          <p:cNvPr id="264" name="Google Shape;264;p15"/>
          <p:cNvSpPr/>
          <p:nvPr/>
        </p:nvSpPr>
        <p:spPr>
          <a:xfrm rot="-5400000" flipH="1">
            <a:off x="555710" y="2183223"/>
            <a:ext cx="4083433" cy="4083433"/>
          </a:xfrm>
          <a:prstGeom prst="arc">
            <a:avLst>
              <a:gd name="adj1" fmla="val 16200000"/>
              <a:gd name="adj2" fmla="val 0"/>
            </a:avLst>
          </a:prstGeom>
          <a:noFill/>
          <a:ln w="127000" cap="rnd" cmpd="sng">
            <a:solidFill>
              <a:schemeClr val="accent4"/>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Arial"/>
              <a:ea typeface="Arial"/>
              <a:cs typeface="Arial"/>
              <a:sym typeface="Arial"/>
            </a:endParaRPr>
          </a:p>
        </p:txBody>
      </p:sp>
      <p:sp>
        <p:nvSpPr>
          <p:cNvPr id="265" name="Google Shape;265;p15"/>
          <p:cNvSpPr txBo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1100"/>
              <a:buFont typeface="Arial"/>
              <a:buChar char="•"/>
            </a:pPr>
            <a:r>
              <a:rPr lang="en-US" sz="1100" b="0" i="0" u="none" strike="noStrike" cap="none">
                <a:solidFill>
                  <a:schemeClr val="dk1"/>
                </a:solidFill>
                <a:latin typeface="Arial"/>
                <a:ea typeface="Arial"/>
                <a:cs typeface="Arial"/>
                <a:sym typeface="Arial"/>
              </a:rPr>
              <a:t>Armstrong, M. and Taylor, S. (2023) </a:t>
            </a:r>
            <a:r>
              <a:rPr lang="en-US" sz="1100" b="0" i="1" u="none" strike="noStrike" cap="none">
                <a:solidFill>
                  <a:schemeClr val="dk1"/>
                </a:solidFill>
                <a:latin typeface="Arial"/>
                <a:ea typeface="Arial"/>
                <a:cs typeface="Arial"/>
                <a:sym typeface="Arial"/>
              </a:rPr>
              <a:t>Armstrong’s handbook of human resource management practice</a:t>
            </a:r>
            <a:r>
              <a:rPr lang="en-US" sz="1100" b="0" i="0" u="none" strike="noStrike" cap="none">
                <a:solidFill>
                  <a:schemeClr val="dk1"/>
                </a:solidFill>
                <a:latin typeface="Arial"/>
                <a:ea typeface="Arial"/>
                <a:cs typeface="Arial"/>
                <a:sym typeface="Arial"/>
              </a:rPr>
              <a:t>. 16th edn. London: Kogan Page.</a:t>
            </a:r>
            <a:endParaRPr/>
          </a:p>
          <a:p>
            <a:pPr marL="0" marR="0" lvl="0" indent="0" algn="l" rtl="0">
              <a:lnSpc>
                <a:spcPct val="90000"/>
              </a:lnSpc>
              <a:spcBef>
                <a:spcPts val="600"/>
              </a:spcBef>
              <a:spcAft>
                <a:spcPts val="0"/>
              </a:spcAft>
              <a:buClr>
                <a:schemeClr val="dk1"/>
              </a:buClr>
              <a:buSzPts val="1100"/>
              <a:buFont typeface="Arial"/>
              <a:buChar char="•"/>
            </a:pPr>
            <a:r>
              <a:rPr lang="en-US" sz="1100" b="0" i="0" u="none" strike="noStrike" cap="none">
                <a:solidFill>
                  <a:schemeClr val="dk1"/>
                </a:solidFill>
                <a:latin typeface="Arial"/>
                <a:ea typeface="Arial"/>
                <a:cs typeface="Arial"/>
                <a:sym typeface="Arial"/>
              </a:rPr>
              <a:t>BBC News (2023) ‘Tesco profits and competition pressures from Aldi and Lidl’, </a:t>
            </a:r>
            <a:r>
              <a:rPr lang="en-US" sz="1100" b="0" i="1" u="none" strike="noStrike" cap="none">
                <a:solidFill>
                  <a:schemeClr val="dk1"/>
                </a:solidFill>
                <a:latin typeface="Arial"/>
                <a:ea typeface="Arial"/>
                <a:cs typeface="Arial"/>
                <a:sym typeface="Arial"/>
              </a:rPr>
              <a:t>BBC News</a:t>
            </a:r>
            <a:r>
              <a:rPr lang="en-US" sz="1100" b="0" i="0" u="none" strike="noStrike" cap="none">
                <a:solidFill>
                  <a:schemeClr val="dk1"/>
                </a:solidFill>
                <a:latin typeface="Arial"/>
                <a:ea typeface="Arial"/>
                <a:cs typeface="Arial"/>
                <a:sym typeface="Arial"/>
              </a:rPr>
              <a:t>, 12 April. Available at: </a:t>
            </a:r>
            <a:r>
              <a:rPr lang="en-US" sz="1100" b="0" i="0" u="sng" strike="noStrike" cap="none">
                <a:solidFill>
                  <a:schemeClr val="dk1"/>
                </a:solidFill>
                <a:latin typeface="Arial"/>
                <a:ea typeface="Arial"/>
                <a:cs typeface="Arial"/>
                <a:sym typeface="Arial"/>
                <a:hlinkClick r:id="rId3">
                  <a:extLst>
                    <a:ext uri="{A12FA001-AC4F-418D-AE19-62706E023703}">
                      <ahyp:hlinkClr xmlns:ahyp="http://schemas.microsoft.com/office/drawing/2018/hyperlinkcolor" val="tx"/>
                    </a:ext>
                  </a:extLst>
                </a:hlinkClick>
              </a:rPr>
              <a:t>https://www.bbc.co.uk/news</a:t>
            </a:r>
            <a:r>
              <a:rPr lang="en-US" sz="1100" b="0" i="0" u="none" strike="noStrike" cap="none">
                <a:solidFill>
                  <a:schemeClr val="dk1"/>
                </a:solidFill>
                <a:latin typeface="Arial"/>
                <a:ea typeface="Arial"/>
                <a:cs typeface="Arial"/>
                <a:sym typeface="Arial"/>
              </a:rPr>
              <a:t> (Accessed: 3 March 2026).</a:t>
            </a:r>
            <a:endParaRPr/>
          </a:p>
          <a:p>
            <a:pPr marL="0" marR="0" lvl="0" indent="0" algn="l" rtl="0">
              <a:lnSpc>
                <a:spcPct val="90000"/>
              </a:lnSpc>
              <a:spcBef>
                <a:spcPts val="600"/>
              </a:spcBef>
              <a:spcAft>
                <a:spcPts val="0"/>
              </a:spcAft>
              <a:buClr>
                <a:schemeClr val="dk1"/>
              </a:buClr>
              <a:buSzPts val="1100"/>
              <a:buFont typeface="Arial"/>
              <a:buChar char="•"/>
            </a:pPr>
            <a:r>
              <a:rPr lang="en-US" sz="1100" b="0" i="0" u="none" strike="noStrike" cap="none">
                <a:solidFill>
                  <a:schemeClr val="dk1"/>
                </a:solidFill>
                <a:latin typeface="Arial"/>
                <a:ea typeface="Arial"/>
                <a:cs typeface="Arial"/>
                <a:sym typeface="Arial"/>
              </a:rPr>
              <a:t>CIPD (2022) </a:t>
            </a:r>
            <a:r>
              <a:rPr lang="en-US" sz="1100" b="0" i="1" u="none" strike="noStrike" cap="none">
                <a:solidFill>
                  <a:schemeClr val="dk1"/>
                </a:solidFill>
                <a:latin typeface="Arial"/>
                <a:ea typeface="Arial"/>
                <a:cs typeface="Arial"/>
                <a:sym typeface="Arial"/>
              </a:rPr>
              <a:t>Workforce planning practice</a:t>
            </a:r>
            <a:r>
              <a:rPr lang="en-US" sz="1100" b="0" i="0" u="none" strike="noStrike" cap="none">
                <a:solidFill>
                  <a:schemeClr val="dk1"/>
                </a:solidFill>
                <a:latin typeface="Arial"/>
                <a:ea typeface="Arial"/>
                <a:cs typeface="Arial"/>
                <a:sym typeface="Arial"/>
              </a:rPr>
              <a:t>. London: Chartered Institute of Personnel and Development. Available at: </a:t>
            </a:r>
            <a:r>
              <a:rPr lang="en-US" sz="1100" b="0" i="0" u="sng" strike="noStrike" cap="none">
                <a:solidFill>
                  <a:schemeClr val="dk1"/>
                </a:solidFill>
                <a:latin typeface="Arial"/>
                <a:ea typeface="Arial"/>
                <a:cs typeface="Arial"/>
                <a:sym typeface="Arial"/>
                <a:hlinkClick r:id="rId4">
                  <a:extLst>
                    <a:ext uri="{A12FA001-AC4F-418D-AE19-62706E023703}">
                      <ahyp:hlinkClr xmlns:ahyp="http://schemas.microsoft.com/office/drawing/2018/hyperlinkcolor" val="tx"/>
                    </a:ext>
                  </a:extLst>
                </a:hlinkClick>
              </a:rPr>
              <a:t>https://www.cipd.org</a:t>
            </a:r>
            <a:r>
              <a:rPr lang="en-US" sz="1100" b="0" i="0" u="none" strike="noStrike" cap="none">
                <a:solidFill>
                  <a:schemeClr val="dk1"/>
                </a:solidFill>
                <a:latin typeface="Arial"/>
                <a:ea typeface="Arial"/>
                <a:cs typeface="Arial"/>
                <a:sym typeface="Arial"/>
              </a:rPr>
              <a:t> (Accessed: 28 February 2026).</a:t>
            </a:r>
            <a:endParaRPr/>
          </a:p>
          <a:p>
            <a:pPr marL="0" marR="0" lvl="0" indent="0" algn="l" rtl="0">
              <a:lnSpc>
                <a:spcPct val="90000"/>
              </a:lnSpc>
              <a:spcBef>
                <a:spcPts val="600"/>
              </a:spcBef>
              <a:spcAft>
                <a:spcPts val="0"/>
              </a:spcAft>
              <a:buClr>
                <a:schemeClr val="dk1"/>
              </a:buClr>
              <a:buSzPts val="1100"/>
              <a:buFont typeface="Arial"/>
              <a:buChar char="•"/>
            </a:pPr>
            <a:r>
              <a:rPr lang="en-US" sz="1100" b="0" i="0" u="none" strike="noStrike" cap="none">
                <a:solidFill>
                  <a:schemeClr val="dk1"/>
                </a:solidFill>
                <a:latin typeface="Arial"/>
                <a:ea typeface="Arial"/>
                <a:cs typeface="Arial"/>
                <a:sym typeface="Arial"/>
              </a:rPr>
              <a:t>CIPD (2023) </a:t>
            </a:r>
            <a:r>
              <a:rPr lang="en-US" sz="1100" b="0" i="1" u="none" strike="noStrike" cap="none">
                <a:solidFill>
                  <a:schemeClr val="dk1"/>
                </a:solidFill>
                <a:latin typeface="Arial"/>
                <a:ea typeface="Arial"/>
                <a:cs typeface="Arial"/>
                <a:sym typeface="Arial"/>
              </a:rPr>
              <a:t>Recruitment and retention report 2023</a:t>
            </a:r>
            <a:r>
              <a:rPr lang="en-US" sz="1100" b="0" i="0" u="none" strike="noStrike" cap="none">
                <a:solidFill>
                  <a:schemeClr val="dk1"/>
                </a:solidFill>
                <a:latin typeface="Arial"/>
                <a:ea typeface="Arial"/>
                <a:cs typeface="Arial"/>
                <a:sym typeface="Arial"/>
              </a:rPr>
              <a:t>. London: Chartered Institute of Personnel and Development. Available at: </a:t>
            </a:r>
            <a:r>
              <a:rPr lang="en-US" sz="1100" b="0" i="0" u="sng" strike="noStrike" cap="none">
                <a:solidFill>
                  <a:schemeClr val="dk1"/>
                </a:solidFill>
                <a:latin typeface="Arial"/>
                <a:ea typeface="Arial"/>
                <a:cs typeface="Arial"/>
                <a:sym typeface="Arial"/>
                <a:hlinkClick r:id="rId4">
                  <a:extLst>
                    <a:ext uri="{A12FA001-AC4F-418D-AE19-62706E023703}">
                      <ahyp:hlinkClr xmlns:ahyp="http://schemas.microsoft.com/office/drawing/2018/hyperlinkcolor" val="tx"/>
                    </a:ext>
                  </a:extLst>
                </a:hlinkClick>
              </a:rPr>
              <a:t>https://www.cipd.org</a:t>
            </a:r>
            <a:r>
              <a:rPr lang="en-US" sz="1100" b="0" i="0" u="none" strike="noStrike" cap="none">
                <a:solidFill>
                  <a:schemeClr val="dk1"/>
                </a:solidFill>
                <a:latin typeface="Arial"/>
                <a:ea typeface="Arial"/>
                <a:cs typeface="Arial"/>
                <a:sym typeface="Arial"/>
              </a:rPr>
              <a:t> (Accessed: 4 March 2026).</a:t>
            </a:r>
            <a:endParaRPr/>
          </a:p>
          <a:p>
            <a:pPr marL="0" marR="0" lvl="0" indent="0" algn="l" rtl="0">
              <a:lnSpc>
                <a:spcPct val="90000"/>
              </a:lnSpc>
              <a:spcBef>
                <a:spcPts val="600"/>
              </a:spcBef>
              <a:spcAft>
                <a:spcPts val="0"/>
              </a:spcAft>
              <a:buClr>
                <a:schemeClr val="dk1"/>
              </a:buClr>
              <a:buSzPts val="1100"/>
              <a:buFont typeface="Arial"/>
              <a:buChar char="•"/>
            </a:pPr>
            <a:r>
              <a:rPr lang="en-US" sz="1100" b="0" i="0" u="none" strike="noStrike" cap="none">
                <a:solidFill>
                  <a:schemeClr val="dk1"/>
                </a:solidFill>
                <a:latin typeface="Arial"/>
                <a:ea typeface="Arial"/>
                <a:cs typeface="Arial"/>
                <a:sym typeface="Arial"/>
              </a:rPr>
              <a:t>Deloitte (2022) </a:t>
            </a:r>
            <a:r>
              <a:rPr lang="en-US" sz="1100" b="0" i="1" u="none" strike="noStrike" cap="none">
                <a:solidFill>
                  <a:schemeClr val="dk1"/>
                </a:solidFill>
                <a:latin typeface="Arial"/>
                <a:ea typeface="Arial"/>
                <a:cs typeface="Arial"/>
                <a:sym typeface="Arial"/>
              </a:rPr>
              <a:t>UK retail outlook 2022</a:t>
            </a:r>
            <a:r>
              <a:rPr lang="en-US" sz="1100" b="0" i="0" u="none" strike="noStrike" cap="none">
                <a:solidFill>
                  <a:schemeClr val="dk1"/>
                </a:solidFill>
                <a:latin typeface="Arial"/>
                <a:ea typeface="Arial"/>
                <a:cs typeface="Arial"/>
                <a:sym typeface="Arial"/>
              </a:rPr>
              <a:t>. London: Deloitte Insights. Available at: </a:t>
            </a:r>
            <a:r>
              <a:rPr lang="en-US" sz="1100" b="0" i="0" u="sng" strike="noStrike" cap="none">
                <a:solidFill>
                  <a:schemeClr val="dk1"/>
                </a:solidFill>
                <a:latin typeface="Arial"/>
                <a:ea typeface="Arial"/>
                <a:cs typeface="Arial"/>
                <a:sym typeface="Arial"/>
                <a:hlinkClick r:id="rId5">
                  <a:extLst>
                    <a:ext uri="{A12FA001-AC4F-418D-AE19-62706E023703}">
                      <ahyp:hlinkClr xmlns:ahyp="http://schemas.microsoft.com/office/drawing/2018/hyperlinkcolor" val="tx"/>
                    </a:ext>
                  </a:extLst>
                </a:hlinkClick>
              </a:rPr>
              <a:t>https://www2.deloitte.com</a:t>
            </a:r>
            <a:r>
              <a:rPr lang="en-US" sz="1100" b="0" i="0" u="none" strike="noStrike" cap="none">
                <a:solidFill>
                  <a:schemeClr val="dk1"/>
                </a:solidFill>
                <a:latin typeface="Arial"/>
                <a:ea typeface="Arial"/>
                <a:cs typeface="Arial"/>
                <a:sym typeface="Arial"/>
              </a:rPr>
              <a:t> (Accessed: 1 March 2026).</a:t>
            </a:r>
            <a:endParaRPr/>
          </a:p>
          <a:p>
            <a:pPr marL="0" marR="0" lvl="0" indent="0" algn="l" rtl="0">
              <a:lnSpc>
                <a:spcPct val="90000"/>
              </a:lnSpc>
              <a:spcBef>
                <a:spcPts val="600"/>
              </a:spcBef>
              <a:spcAft>
                <a:spcPts val="0"/>
              </a:spcAft>
              <a:buClr>
                <a:schemeClr val="dk1"/>
              </a:buClr>
              <a:buSzPts val="1100"/>
              <a:buFont typeface="Arial"/>
              <a:buChar char="•"/>
            </a:pPr>
            <a:r>
              <a:rPr lang="en-US" sz="1100" b="0" i="0" u="none" strike="noStrike" cap="none">
                <a:solidFill>
                  <a:schemeClr val="dk1"/>
                </a:solidFill>
                <a:latin typeface="Arial"/>
                <a:ea typeface="Arial"/>
                <a:cs typeface="Arial"/>
                <a:sym typeface="Arial"/>
              </a:rPr>
              <a:t>Deloitte (2023) </a:t>
            </a:r>
            <a:r>
              <a:rPr lang="en-US" sz="1100" b="0" i="1" u="none" strike="noStrike" cap="none">
                <a:solidFill>
                  <a:schemeClr val="dk1"/>
                </a:solidFill>
                <a:latin typeface="Arial"/>
                <a:ea typeface="Arial"/>
                <a:cs typeface="Arial"/>
                <a:sym typeface="Arial"/>
              </a:rPr>
              <a:t>Retail industry outlook 2023</a:t>
            </a:r>
            <a:r>
              <a:rPr lang="en-US" sz="1100" b="0" i="0" u="none" strike="noStrike" cap="none">
                <a:solidFill>
                  <a:schemeClr val="dk1"/>
                </a:solidFill>
                <a:latin typeface="Arial"/>
                <a:ea typeface="Arial"/>
                <a:cs typeface="Arial"/>
                <a:sym typeface="Arial"/>
              </a:rPr>
              <a:t>. London: Deloitte Insights. Available at: </a:t>
            </a:r>
            <a:r>
              <a:rPr lang="en-US" sz="1100" b="0" i="0" u="sng" strike="noStrike" cap="none">
                <a:solidFill>
                  <a:schemeClr val="dk1"/>
                </a:solidFill>
                <a:latin typeface="Arial"/>
                <a:ea typeface="Arial"/>
                <a:cs typeface="Arial"/>
                <a:sym typeface="Arial"/>
                <a:hlinkClick r:id="rId5">
                  <a:extLst>
                    <a:ext uri="{A12FA001-AC4F-418D-AE19-62706E023703}">
                      <ahyp:hlinkClr xmlns:ahyp="http://schemas.microsoft.com/office/drawing/2018/hyperlinkcolor" val="tx"/>
                    </a:ext>
                  </a:extLst>
                </a:hlinkClick>
              </a:rPr>
              <a:t>https://www2.deloitte.com</a:t>
            </a:r>
            <a:r>
              <a:rPr lang="en-US" sz="1100" b="0" i="0" u="none" strike="noStrike" cap="none">
                <a:solidFill>
                  <a:schemeClr val="dk1"/>
                </a:solidFill>
                <a:latin typeface="Arial"/>
                <a:ea typeface="Arial"/>
                <a:cs typeface="Arial"/>
                <a:sym typeface="Arial"/>
              </a:rPr>
              <a:t>(Accessed: 5 March 2026).</a:t>
            </a:r>
            <a:endParaRPr/>
          </a:p>
          <a:p>
            <a:pPr marL="0" marR="0" lvl="0" indent="0" algn="l" rtl="0">
              <a:lnSpc>
                <a:spcPct val="90000"/>
              </a:lnSpc>
              <a:spcBef>
                <a:spcPts val="600"/>
              </a:spcBef>
              <a:spcAft>
                <a:spcPts val="0"/>
              </a:spcAft>
              <a:buClr>
                <a:schemeClr val="dk1"/>
              </a:buClr>
              <a:buSzPts val="1100"/>
              <a:buFont typeface="Arial"/>
              <a:buChar char="•"/>
            </a:pPr>
            <a:r>
              <a:rPr lang="en-US" sz="1100" b="0" i="0" u="none" strike="noStrike" cap="none">
                <a:solidFill>
                  <a:schemeClr val="dk1"/>
                </a:solidFill>
                <a:latin typeface="Arial"/>
                <a:ea typeface="Arial"/>
                <a:cs typeface="Arial"/>
                <a:sym typeface="Arial"/>
              </a:rPr>
              <a:t>Financial Times (2023) ‘UK supermarkets face inflation and supply chain pressures’, </a:t>
            </a:r>
            <a:r>
              <a:rPr lang="en-US" sz="1100" b="0" i="1" u="none" strike="noStrike" cap="none">
                <a:solidFill>
                  <a:schemeClr val="dk1"/>
                </a:solidFill>
                <a:latin typeface="Arial"/>
                <a:ea typeface="Arial"/>
                <a:cs typeface="Arial"/>
                <a:sym typeface="Arial"/>
              </a:rPr>
              <a:t>Financial Times</a:t>
            </a:r>
            <a:r>
              <a:rPr lang="en-US" sz="1100" b="0" i="0" u="none" strike="noStrike" cap="none">
                <a:solidFill>
                  <a:schemeClr val="dk1"/>
                </a:solidFill>
                <a:latin typeface="Arial"/>
                <a:ea typeface="Arial"/>
                <a:cs typeface="Arial"/>
                <a:sym typeface="Arial"/>
              </a:rPr>
              <a:t>, 18 September. Available at: </a:t>
            </a:r>
            <a:r>
              <a:rPr lang="en-US" sz="1100" b="0" i="0" u="sng" strike="noStrike" cap="none">
                <a:solidFill>
                  <a:schemeClr val="dk1"/>
                </a:solidFill>
                <a:latin typeface="Arial"/>
                <a:ea typeface="Arial"/>
                <a:cs typeface="Arial"/>
                <a:sym typeface="Arial"/>
                <a:hlinkClick r:id="rId6">
                  <a:extLst>
                    <a:ext uri="{A12FA001-AC4F-418D-AE19-62706E023703}">
                      <ahyp:hlinkClr xmlns:ahyp="http://schemas.microsoft.com/office/drawing/2018/hyperlinkcolor" val="tx"/>
                    </a:ext>
                  </a:extLst>
                </a:hlinkClick>
              </a:rPr>
              <a:t>https://www.ft.com</a:t>
            </a:r>
            <a:r>
              <a:rPr lang="en-US" sz="1100" b="0" i="0" u="none" strike="noStrike" cap="none">
                <a:solidFill>
                  <a:schemeClr val="dk1"/>
                </a:solidFill>
                <a:latin typeface="Arial"/>
                <a:ea typeface="Arial"/>
                <a:cs typeface="Arial"/>
                <a:sym typeface="Arial"/>
              </a:rPr>
              <a:t> (Accessed: 2 March 2026).</a:t>
            </a:r>
            <a:endParaRPr/>
          </a:p>
          <a:p>
            <a:pPr marL="0" marR="0" lvl="0" indent="0" algn="l" rtl="0">
              <a:lnSpc>
                <a:spcPct val="90000"/>
              </a:lnSpc>
              <a:spcBef>
                <a:spcPts val="600"/>
              </a:spcBef>
              <a:spcAft>
                <a:spcPts val="0"/>
              </a:spcAft>
              <a:buClr>
                <a:schemeClr val="dk1"/>
              </a:buClr>
              <a:buSzPts val="1100"/>
              <a:buFont typeface="Arial"/>
              <a:buChar char="•"/>
            </a:pPr>
            <a:r>
              <a:rPr lang="en-US" sz="1100" b="0" i="0" u="none" strike="noStrike" cap="none">
                <a:solidFill>
                  <a:schemeClr val="dk1"/>
                </a:solidFill>
                <a:latin typeface="Arial"/>
                <a:ea typeface="Arial"/>
                <a:cs typeface="Arial"/>
                <a:sym typeface="Arial"/>
              </a:rPr>
              <a:t>Goleman, D. (2020) </a:t>
            </a:r>
            <a:r>
              <a:rPr lang="en-US" sz="1100" b="0" i="1" u="none" strike="noStrike" cap="none">
                <a:solidFill>
                  <a:schemeClr val="dk1"/>
                </a:solidFill>
                <a:latin typeface="Arial"/>
                <a:ea typeface="Arial"/>
                <a:cs typeface="Arial"/>
                <a:sym typeface="Arial"/>
              </a:rPr>
              <a:t>Emotional intelligence: Why it can matter more than IQ</a:t>
            </a:r>
            <a:r>
              <a:rPr lang="en-US" sz="1100" b="0" i="0" u="none" strike="noStrike" cap="none">
                <a:solidFill>
                  <a:schemeClr val="dk1"/>
                </a:solidFill>
                <a:latin typeface="Arial"/>
                <a:ea typeface="Arial"/>
                <a:cs typeface="Arial"/>
                <a:sym typeface="Arial"/>
              </a:rPr>
              <a:t>. Updated edn. London: Bloomsbury.</a:t>
            </a:r>
            <a:endParaRPr/>
          </a:p>
          <a:p>
            <a:pPr marL="0" marR="0" lvl="0" indent="0" algn="l" rtl="0">
              <a:lnSpc>
                <a:spcPct val="90000"/>
              </a:lnSpc>
              <a:spcBef>
                <a:spcPts val="600"/>
              </a:spcBef>
              <a:spcAft>
                <a:spcPts val="0"/>
              </a:spcAft>
              <a:buClr>
                <a:schemeClr val="dk1"/>
              </a:buClr>
              <a:buSzPts val="1100"/>
              <a:buFont typeface="Arial"/>
              <a:buChar char="•"/>
            </a:pPr>
            <a:r>
              <a:rPr lang="en-US" sz="1100" b="0" i="0" u="none" strike="noStrike" cap="none">
                <a:solidFill>
                  <a:schemeClr val="dk1"/>
                </a:solidFill>
                <a:latin typeface="Arial"/>
                <a:ea typeface="Arial"/>
                <a:cs typeface="Arial"/>
                <a:sym typeface="Arial"/>
              </a:rPr>
              <a:t>GOV.UK (2023) </a:t>
            </a:r>
            <a:r>
              <a:rPr lang="en-US" sz="1100" b="0" i="1" u="none" strike="noStrike" cap="none">
                <a:solidFill>
                  <a:schemeClr val="dk1"/>
                </a:solidFill>
                <a:latin typeface="Arial"/>
                <a:ea typeface="Arial"/>
                <a:cs typeface="Arial"/>
                <a:sym typeface="Arial"/>
              </a:rPr>
              <a:t>Equality Act 2010: guidance</a:t>
            </a:r>
            <a:r>
              <a:rPr lang="en-US" sz="1100" b="0" i="0" u="none" strike="noStrike" cap="none">
                <a:solidFill>
                  <a:schemeClr val="dk1"/>
                </a:solidFill>
                <a:latin typeface="Arial"/>
                <a:ea typeface="Arial"/>
                <a:cs typeface="Arial"/>
                <a:sym typeface="Arial"/>
              </a:rPr>
              <a:t>. London: UK Government. Available at: </a:t>
            </a:r>
            <a:r>
              <a:rPr lang="en-US" sz="1100" b="0" i="0" u="sng" strike="noStrike" cap="none">
                <a:solidFill>
                  <a:schemeClr val="dk1"/>
                </a:solidFill>
                <a:latin typeface="Arial"/>
                <a:ea typeface="Arial"/>
                <a:cs typeface="Arial"/>
                <a:sym typeface="Arial"/>
                <a:hlinkClick r:id="rId7">
                  <a:extLst>
                    <a:ext uri="{A12FA001-AC4F-418D-AE19-62706E023703}">
                      <ahyp:hlinkClr xmlns:ahyp="http://schemas.microsoft.com/office/drawing/2018/hyperlinkcolor" val="tx"/>
                    </a:ext>
                  </a:extLst>
                </a:hlinkClick>
              </a:rPr>
              <a:t>https://www.gov.uk/guidance/equality-act-2010-guidance</a:t>
            </a:r>
            <a:r>
              <a:rPr lang="en-US" sz="1100" b="0" i="0" u="none" strike="noStrike" cap="none">
                <a:solidFill>
                  <a:schemeClr val="dk1"/>
                </a:solidFill>
                <a:latin typeface="Arial"/>
                <a:ea typeface="Arial"/>
                <a:cs typeface="Arial"/>
                <a:sym typeface="Arial"/>
              </a:rPr>
              <a:t> (Accessed: 29 February 2026).</a:t>
            </a:r>
            <a:endParaRPr/>
          </a:p>
          <a:p>
            <a:pPr marL="0" marR="0" lvl="0" indent="0" algn="l" rtl="0">
              <a:lnSpc>
                <a:spcPct val="90000"/>
              </a:lnSpc>
              <a:spcBef>
                <a:spcPts val="600"/>
              </a:spcBef>
              <a:spcAft>
                <a:spcPts val="0"/>
              </a:spcAft>
              <a:buClr>
                <a:schemeClr val="dk1"/>
              </a:buClr>
              <a:buSzPts val="1100"/>
              <a:buFont typeface="Arial"/>
              <a:buChar char="•"/>
            </a:pPr>
            <a:r>
              <a:rPr lang="en-US" sz="1100" b="0" i="0" u="none" strike="noStrike" cap="none">
                <a:solidFill>
                  <a:schemeClr val="dk1"/>
                </a:solidFill>
                <a:latin typeface="Arial"/>
                <a:ea typeface="Arial"/>
                <a:cs typeface="Arial"/>
                <a:sym typeface="Arial"/>
              </a:rPr>
              <a:t>Kolb, D.A. (2020) </a:t>
            </a:r>
            <a:r>
              <a:rPr lang="en-US" sz="1100" b="0" i="1" u="none" strike="noStrike" cap="none">
                <a:solidFill>
                  <a:schemeClr val="dk1"/>
                </a:solidFill>
                <a:latin typeface="Arial"/>
                <a:ea typeface="Arial"/>
                <a:cs typeface="Arial"/>
                <a:sym typeface="Arial"/>
              </a:rPr>
              <a:t>Experiential learning: Experience as the source of learning and development</a:t>
            </a:r>
            <a:r>
              <a:rPr lang="en-US" sz="1100" b="0" i="0" u="none" strike="noStrike" cap="none">
                <a:solidFill>
                  <a:schemeClr val="dk1"/>
                </a:solidFill>
                <a:latin typeface="Arial"/>
                <a:ea typeface="Arial"/>
                <a:cs typeface="Arial"/>
                <a:sym typeface="Arial"/>
              </a:rPr>
              <a:t>. 2nd edn. Upper Saddle River: Pearson.</a:t>
            </a:r>
            <a:endParaRPr/>
          </a:p>
          <a:p>
            <a:pPr marL="0" marR="0" lvl="0" indent="0" algn="l" rtl="0">
              <a:lnSpc>
                <a:spcPct val="90000"/>
              </a:lnSpc>
              <a:spcBef>
                <a:spcPts val="600"/>
              </a:spcBef>
              <a:spcAft>
                <a:spcPts val="0"/>
              </a:spcAft>
              <a:buClr>
                <a:schemeClr val="dk1"/>
              </a:buClr>
              <a:buSzPts val="1100"/>
              <a:buFont typeface="Arial"/>
              <a:buChar char="•"/>
            </a:pPr>
            <a:r>
              <a:rPr lang="en-US" sz="1100" b="0" i="0" u="none" strike="noStrike" cap="none">
                <a:solidFill>
                  <a:schemeClr val="dk1"/>
                </a:solidFill>
                <a:latin typeface="Arial"/>
                <a:ea typeface="Arial"/>
                <a:cs typeface="Arial"/>
                <a:sym typeface="Arial"/>
              </a:rPr>
              <a:t>Locke, E.A. and Latham, G.P. (2020) ‘The development of goal setting theory: A half century retrospective’, </a:t>
            </a:r>
            <a:r>
              <a:rPr lang="en-US" sz="1100" b="0" i="1" u="none" strike="noStrike" cap="none">
                <a:solidFill>
                  <a:schemeClr val="dk1"/>
                </a:solidFill>
                <a:latin typeface="Arial"/>
                <a:ea typeface="Arial"/>
                <a:cs typeface="Arial"/>
                <a:sym typeface="Arial"/>
              </a:rPr>
              <a:t>Motivation Science</a:t>
            </a:r>
            <a:r>
              <a:rPr lang="en-US" sz="1100" b="0" i="0" u="none" strike="noStrike" cap="none">
                <a:solidFill>
                  <a:schemeClr val="dk1"/>
                </a:solidFill>
                <a:latin typeface="Arial"/>
                <a:ea typeface="Arial"/>
                <a:cs typeface="Arial"/>
                <a:sym typeface="Arial"/>
              </a:rPr>
              <a:t>, 6(2), pp. 93–105.</a:t>
            </a:r>
            <a:endParaRPr/>
          </a:p>
          <a:p>
            <a:pPr marL="0" marR="0" lvl="0" indent="0" algn="l" rtl="0">
              <a:lnSpc>
                <a:spcPct val="90000"/>
              </a:lnSpc>
              <a:spcBef>
                <a:spcPts val="600"/>
              </a:spcBef>
              <a:spcAft>
                <a:spcPts val="0"/>
              </a:spcAft>
              <a:buClr>
                <a:schemeClr val="dk1"/>
              </a:buClr>
              <a:buSzPts val="1100"/>
              <a:buFont typeface="Arial"/>
              <a:buChar char="•"/>
            </a:pPr>
            <a:r>
              <a:rPr lang="en-US" sz="1100" b="0" i="0" u="none" strike="noStrike" cap="none">
                <a:solidFill>
                  <a:schemeClr val="dk1"/>
                </a:solidFill>
                <a:latin typeface="Arial"/>
                <a:ea typeface="Arial"/>
                <a:cs typeface="Arial"/>
                <a:sym typeface="Arial"/>
              </a:rPr>
              <a:t>Office for National Statistics (ONS) (2023) </a:t>
            </a:r>
            <a:r>
              <a:rPr lang="en-US" sz="1100" b="0" i="1" u="none" strike="noStrike" cap="none">
                <a:solidFill>
                  <a:schemeClr val="dk1"/>
                </a:solidFill>
                <a:latin typeface="Arial"/>
                <a:ea typeface="Arial"/>
                <a:cs typeface="Arial"/>
                <a:sym typeface="Arial"/>
              </a:rPr>
              <a:t>UK labour market overview</a:t>
            </a:r>
            <a:r>
              <a:rPr lang="en-US" sz="1100" b="0" i="0" u="none" strike="noStrike" cap="none">
                <a:solidFill>
                  <a:schemeClr val="dk1"/>
                </a:solidFill>
                <a:latin typeface="Arial"/>
                <a:ea typeface="Arial"/>
                <a:cs typeface="Arial"/>
                <a:sym typeface="Arial"/>
              </a:rPr>
              <a:t>. London: ONS. Available at: </a:t>
            </a:r>
            <a:r>
              <a:rPr lang="en-US" sz="1100" b="0" i="0" u="sng" strike="noStrike" cap="none">
                <a:solidFill>
                  <a:schemeClr val="dk1"/>
                </a:solidFill>
                <a:latin typeface="Arial"/>
                <a:ea typeface="Arial"/>
                <a:cs typeface="Arial"/>
                <a:sym typeface="Arial"/>
                <a:hlinkClick r:id="rId8">
                  <a:extLst>
                    <a:ext uri="{A12FA001-AC4F-418D-AE19-62706E023703}">
                      <ahyp:hlinkClr xmlns:ahyp="http://schemas.microsoft.com/office/drawing/2018/hyperlinkcolor" val="tx"/>
                    </a:ext>
                  </a:extLst>
                </a:hlinkClick>
              </a:rPr>
              <a:t>https://www.ons.gov.uk</a:t>
            </a:r>
            <a:r>
              <a:rPr lang="en-US" sz="1100" b="0" i="0" u="none" strike="noStrike" cap="none">
                <a:solidFill>
                  <a:schemeClr val="dk1"/>
                </a:solidFill>
                <a:latin typeface="Arial"/>
                <a:ea typeface="Arial"/>
                <a:cs typeface="Arial"/>
                <a:sym typeface="Arial"/>
              </a:rPr>
              <a:t> (Accessed: 4 March 2026).</a:t>
            </a:r>
            <a:endParaRPr/>
          </a:p>
          <a:p>
            <a:pPr marL="0" marR="0" lvl="0" indent="0" algn="l" rtl="0">
              <a:lnSpc>
                <a:spcPct val="90000"/>
              </a:lnSpc>
              <a:spcBef>
                <a:spcPts val="600"/>
              </a:spcBef>
              <a:spcAft>
                <a:spcPts val="0"/>
              </a:spcAft>
              <a:buClr>
                <a:schemeClr val="dk1"/>
              </a:buClr>
              <a:buSzPts val="1100"/>
              <a:buFont typeface="Arial"/>
              <a:buChar char="•"/>
            </a:pPr>
            <a:r>
              <a:rPr lang="en-US" sz="1100" b="0" i="0" u="none" strike="noStrike" cap="none">
                <a:solidFill>
                  <a:schemeClr val="dk1"/>
                </a:solidFill>
                <a:latin typeface="Arial"/>
                <a:ea typeface="Arial"/>
                <a:cs typeface="Arial"/>
                <a:sym typeface="Arial"/>
              </a:rPr>
              <a:t>Taylor, S. (2021) </a:t>
            </a:r>
            <a:r>
              <a:rPr lang="en-US" sz="1100" b="0" i="1" u="none" strike="noStrike" cap="none">
                <a:solidFill>
                  <a:schemeClr val="dk1"/>
                </a:solidFill>
                <a:latin typeface="Arial"/>
                <a:ea typeface="Arial"/>
                <a:cs typeface="Arial"/>
                <a:sym typeface="Arial"/>
              </a:rPr>
              <a:t>Resourcing and talent management</a:t>
            </a:r>
            <a:r>
              <a:rPr lang="en-US" sz="1100" b="0" i="0" u="none" strike="noStrike" cap="none">
                <a:solidFill>
                  <a:schemeClr val="dk1"/>
                </a:solidFill>
                <a:latin typeface="Arial"/>
                <a:ea typeface="Arial"/>
                <a:cs typeface="Arial"/>
                <a:sym typeface="Arial"/>
              </a:rPr>
              <a:t>. 8th edn. London: Chartered Institute of Personnel and Development.</a:t>
            </a:r>
            <a:endParaRPr/>
          </a:p>
          <a:p>
            <a:pPr marL="0" marR="0" lvl="0" indent="0" algn="l" rtl="0">
              <a:lnSpc>
                <a:spcPct val="90000"/>
              </a:lnSpc>
              <a:spcBef>
                <a:spcPts val="600"/>
              </a:spcBef>
              <a:spcAft>
                <a:spcPts val="0"/>
              </a:spcAft>
              <a:buClr>
                <a:schemeClr val="dk1"/>
              </a:buClr>
              <a:buSzPts val="1100"/>
              <a:buFont typeface="Arial"/>
              <a:buChar char="•"/>
            </a:pPr>
            <a:r>
              <a:rPr lang="en-US" sz="1100" b="0" i="0" u="none" strike="noStrike" cap="none">
                <a:solidFill>
                  <a:schemeClr val="dk1"/>
                </a:solidFill>
                <a:latin typeface="Arial"/>
                <a:ea typeface="Arial"/>
                <a:cs typeface="Arial"/>
                <a:sym typeface="Arial"/>
              </a:rPr>
              <a:t>Tesco PLC (2023) </a:t>
            </a:r>
            <a:r>
              <a:rPr lang="en-US" sz="1100" b="0" i="1" u="none" strike="noStrike" cap="none">
                <a:solidFill>
                  <a:schemeClr val="dk1"/>
                </a:solidFill>
                <a:latin typeface="Arial"/>
                <a:ea typeface="Arial"/>
                <a:cs typeface="Arial"/>
                <a:sym typeface="Arial"/>
              </a:rPr>
              <a:t>Annual report and financial statements 2022/23</a:t>
            </a:r>
            <a:r>
              <a:rPr lang="en-US" sz="1100" b="0" i="0" u="none" strike="noStrike" cap="none">
                <a:solidFill>
                  <a:schemeClr val="dk1"/>
                </a:solidFill>
                <a:latin typeface="Arial"/>
                <a:ea typeface="Arial"/>
                <a:cs typeface="Arial"/>
                <a:sym typeface="Arial"/>
              </a:rPr>
              <a:t>. Welwyn Garden City: Tesco PLC. Available at: </a:t>
            </a:r>
            <a:r>
              <a:rPr lang="en-US" sz="1100" b="0" i="0" u="sng" strike="noStrike" cap="none">
                <a:solidFill>
                  <a:schemeClr val="dk1"/>
                </a:solidFill>
                <a:latin typeface="Arial"/>
                <a:ea typeface="Arial"/>
                <a:cs typeface="Arial"/>
                <a:sym typeface="Arial"/>
                <a:hlinkClick r:id="rId9">
                  <a:extLst>
                    <a:ext uri="{A12FA001-AC4F-418D-AE19-62706E023703}">
                      <ahyp:hlinkClr xmlns:ahyp="http://schemas.microsoft.com/office/drawing/2018/hyperlinkcolor" val="tx"/>
                    </a:ext>
                  </a:extLst>
                </a:hlinkClick>
              </a:rPr>
              <a:t>https://www.tescoplc.com</a:t>
            </a:r>
            <a:r>
              <a:rPr lang="en-US" sz="1100" b="0" i="0" u="none" strike="noStrike" cap="none">
                <a:solidFill>
                  <a:schemeClr val="dk1"/>
                </a:solidFill>
                <a:latin typeface="Arial"/>
                <a:ea typeface="Arial"/>
                <a:cs typeface="Arial"/>
                <a:sym typeface="Arial"/>
              </a:rPr>
              <a:t> (Accessed: 28 February 2026).</a:t>
            </a:r>
            <a:endParaRPr/>
          </a:p>
          <a:p>
            <a:pPr marL="0" marR="0" lvl="0" indent="0" algn="l" rtl="0">
              <a:lnSpc>
                <a:spcPct val="90000"/>
              </a:lnSpc>
              <a:spcBef>
                <a:spcPts val="600"/>
              </a:spcBef>
              <a:spcAft>
                <a:spcPts val="0"/>
              </a:spcAft>
              <a:buClr>
                <a:schemeClr val="dk1"/>
              </a:buClr>
              <a:buSzPts val="1100"/>
              <a:buFont typeface="Arial"/>
              <a:buChar char="•"/>
            </a:pPr>
            <a:r>
              <a:rPr lang="en-US" sz="1100" b="0" i="0" u="none" strike="noStrike" cap="none">
                <a:solidFill>
                  <a:schemeClr val="dk1"/>
                </a:solidFill>
                <a:latin typeface="Arial"/>
                <a:ea typeface="Arial"/>
                <a:cs typeface="Arial"/>
                <a:sym typeface="Arial"/>
              </a:rPr>
              <a:t>Tesco PLC (2024) </a:t>
            </a:r>
            <a:r>
              <a:rPr lang="en-US" sz="1100" b="0" i="1" u="none" strike="noStrike" cap="none">
                <a:solidFill>
                  <a:schemeClr val="dk1"/>
                </a:solidFill>
                <a:latin typeface="Arial"/>
                <a:ea typeface="Arial"/>
                <a:cs typeface="Arial"/>
                <a:sym typeface="Arial"/>
              </a:rPr>
              <a:t>Annual report and financial statements 2023/24</a:t>
            </a:r>
            <a:r>
              <a:rPr lang="en-US" sz="1100" b="0" i="0" u="none" strike="noStrike" cap="none">
                <a:solidFill>
                  <a:schemeClr val="dk1"/>
                </a:solidFill>
                <a:latin typeface="Arial"/>
                <a:ea typeface="Arial"/>
                <a:cs typeface="Arial"/>
                <a:sym typeface="Arial"/>
              </a:rPr>
              <a:t>. Welwyn Garden City: Tesco PLC. Available at: </a:t>
            </a:r>
            <a:r>
              <a:rPr lang="en-US" sz="1100" b="0" i="0" u="sng" strike="noStrike" cap="none">
                <a:solidFill>
                  <a:schemeClr val="dk1"/>
                </a:solidFill>
                <a:latin typeface="Arial"/>
                <a:ea typeface="Arial"/>
                <a:cs typeface="Arial"/>
                <a:sym typeface="Arial"/>
                <a:hlinkClick r:id="rId9">
                  <a:extLst>
                    <a:ext uri="{A12FA001-AC4F-418D-AE19-62706E023703}">
                      <ahyp:hlinkClr xmlns:ahyp="http://schemas.microsoft.com/office/drawing/2018/hyperlinkcolor" val="tx"/>
                    </a:ext>
                  </a:extLst>
                </a:hlinkClick>
              </a:rPr>
              <a:t>https://www.tescoplc.com</a:t>
            </a:r>
            <a:r>
              <a:rPr lang="en-US" sz="1100" b="0" i="0" u="none" strike="noStrike" cap="none">
                <a:solidFill>
                  <a:schemeClr val="dk1"/>
                </a:solidFill>
                <a:latin typeface="Arial"/>
                <a:ea typeface="Arial"/>
                <a:cs typeface="Arial"/>
                <a:sym typeface="Arial"/>
              </a:rPr>
              <a:t> (Accessed: 5 March 2026).</a:t>
            </a:r>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Ecran lat</PresentationFormat>
  <Slides>15</Slides>
  <Notes>15</Notes>
  <HiddenSlides>0</HiddenSlides>
  <ScaleCrop>false</ScaleCrop>
  <HeadingPairs>
    <vt:vector size="4" baseType="variant">
      <vt:variant>
        <vt:lpstr>Temă</vt:lpstr>
      </vt:variant>
      <vt:variant>
        <vt:i4>1</vt:i4>
      </vt:variant>
      <vt:variant>
        <vt:lpstr>Titluri diapozitive</vt:lpstr>
      </vt:variant>
      <vt:variant>
        <vt:i4>15</vt:i4>
      </vt:variant>
    </vt:vector>
  </HeadingPairs>
  <TitlesOfParts>
    <vt:vector size="16" baseType="lpstr">
      <vt:lpstr>Office Theme</vt:lpstr>
      <vt:lpstr>  Recruitment  and Development  of  a  Store Manager  at  Tesco</vt:lpstr>
      <vt:lpstr>Introduction to Tesco</vt:lpstr>
      <vt:lpstr>Importance of the Store Manager Role</vt:lpstr>
      <vt:lpstr>Human Resource Planning at Tesco</vt:lpstr>
      <vt:lpstr>  Recruitment Process          Overview</vt:lpstr>
      <vt:lpstr>Job Analysis</vt:lpstr>
      <vt:lpstr>Job Description (Store Manager)</vt:lpstr>
      <vt:lpstr>Person Specification</vt:lpstr>
      <vt:lpstr>Selection Methods</vt:lpstr>
      <vt:lpstr>Learning &amp; Development Needs</vt:lpstr>
      <vt:lpstr>Behaviourist and Cognitivist Learning Theories</vt:lpstr>
      <vt:lpstr>Humanist and Experiential Learning</vt:lpstr>
      <vt:lpstr>Performance Management and Reward Systems</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Recruitment  and Development  of  a  Store Manager  at  Tesco</dc:title>
  <dc:creator>Sabrina Belcianu</dc:creator>
  <cp:lastModifiedBy>dianadima2629@gmail.com</cp:lastModifiedBy>
  <cp:revision>1</cp:revision>
  <dcterms:created xsi:type="dcterms:W3CDTF">2026-02-28T12:23:47Z</dcterms:created>
  <dcterms:modified xsi:type="dcterms:W3CDTF">2026-03-21T10:36:45Z</dcterms:modified>
</cp:coreProperties>
</file>