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57" r:id="rId3"/>
    <p:sldId id="258" r:id="rId4"/>
    <p:sldId id="259" r:id="rId5"/>
    <p:sldId id="260" r:id="rId6"/>
    <p:sldId id="261" r:id="rId7"/>
    <p:sldId id="262" r:id="rId8"/>
    <p:sldId id="264" r:id="rId9"/>
    <p:sldId id="263"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a:srgbClr val="A88B5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18" d="100"/>
          <a:sy n="118" d="100"/>
        </p:scale>
        <p:origin x="-276"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26D9A9-E415-484B-A3FC-F22D2900C1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D53786A7-3F78-4AE3-91B3-A604937919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C3D174AD-06A2-4A8C-9DD2-2CFC9AD1FF83}"/>
              </a:ext>
            </a:extLst>
          </p:cNvPr>
          <p:cNvSpPr>
            <a:spLocks noGrp="1"/>
          </p:cNvSpPr>
          <p:nvPr>
            <p:ph type="dt" sz="half" idx="10"/>
          </p:nvPr>
        </p:nvSpPr>
        <p:spPr/>
        <p:txBody>
          <a:bodyPr/>
          <a:lstStyle/>
          <a:p>
            <a:fld id="{3EBF9962-6136-479A-B88F-B3055698895D}" type="datetimeFigureOut">
              <a:rPr lang="en-US" smtClean="0"/>
              <a:t>2/26/2020</a:t>
            </a:fld>
            <a:endParaRPr lang="en-US"/>
          </a:p>
        </p:txBody>
      </p:sp>
      <p:sp>
        <p:nvSpPr>
          <p:cNvPr id="5" name="Footer Placeholder 4">
            <a:extLst>
              <a:ext uri="{FF2B5EF4-FFF2-40B4-BE49-F238E27FC236}">
                <a16:creationId xmlns:a16="http://schemas.microsoft.com/office/drawing/2014/main" xmlns="" id="{A86A91FE-B19C-4303-8D36-F699B12CD1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186693D4-65F1-468C-B06E-D567923105BF}"/>
              </a:ext>
            </a:extLst>
          </p:cNvPr>
          <p:cNvSpPr>
            <a:spLocks noGrp="1"/>
          </p:cNvSpPr>
          <p:nvPr>
            <p:ph type="sldNum" sz="quarter" idx="12"/>
          </p:nvPr>
        </p:nvSpPr>
        <p:spPr/>
        <p:txBody>
          <a:bodyPr/>
          <a:lstStyle/>
          <a:p>
            <a:fld id="{C2046380-12EF-432F-BC58-949933FE490C}" type="slidenum">
              <a:rPr lang="en-US" smtClean="0"/>
              <a:t>‹#›</a:t>
            </a:fld>
            <a:endParaRPr lang="en-US"/>
          </a:p>
        </p:txBody>
      </p:sp>
    </p:spTree>
    <p:extLst>
      <p:ext uri="{BB962C8B-B14F-4D97-AF65-F5344CB8AC3E}">
        <p14:creationId xmlns:p14="http://schemas.microsoft.com/office/powerpoint/2010/main" val="1517908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DDAA81-81AA-4B2E-8217-7C9F462649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06FEF4FA-4D72-403C-87CD-093729C04D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5F15395-9C4B-47B2-97C8-4A3A2701218F}"/>
              </a:ext>
            </a:extLst>
          </p:cNvPr>
          <p:cNvSpPr>
            <a:spLocks noGrp="1"/>
          </p:cNvSpPr>
          <p:nvPr>
            <p:ph type="dt" sz="half" idx="10"/>
          </p:nvPr>
        </p:nvSpPr>
        <p:spPr/>
        <p:txBody>
          <a:bodyPr/>
          <a:lstStyle/>
          <a:p>
            <a:fld id="{3EBF9962-6136-479A-B88F-B3055698895D}" type="datetimeFigureOut">
              <a:rPr lang="en-US" smtClean="0"/>
              <a:t>2/26/2020</a:t>
            </a:fld>
            <a:endParaRPr lang="en-US"/>
          </a:p>
        </p:txBody>
      </p:sp>
      <p:sp>
        <p:nvSpPr>
          <p:cNvPr id="5" name="Footer Placeholder 4">
            <a:extLst>
              <a:ext uri="{FF2B5EF4-FFF2-40B4-BE49-F238E27FC236}">
                <a16:creationId xmlns:a16="http://schemas.microsoft.com/office/drawing/2014/main" xmlns="" id="{0EE00E1D-8A6B-4BA2-B4C6-E5F83F207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6DFE5ED-375C-4CB8-A7AC-8E99DBEC991D}"/>
              </a:ext>
            </a:extLst>
          </p:cNvPr>
          <p:cNvSpPr>
            <a:spLocks noGrp="1"/>
          </p:cNvSpPr>
          <p:nvPr>
            <p:ph type="sldNum" sz="quarter" idx="12"/>
          </p:nvPr>
        </p:nvSpPr>
        <p:spPr/>
        <p:txBody>
          <a:bodyPr/>
          <a:lstStyle/>
          <a:p>
            <a:fld id="{C2046380-12EF-432F-BC58-949933FE490C}" type="slidenum">
              <a:rPr lang="en-US" smtClean="0"/>
              <a:t>‹#›</a:t>
            </a:fld>
            <a:endParaRPr lang="en-US"/>
          </a:p>
        </p:txBody>
      </p:sp>
    </p:spTree>
    <p:extLst>
      <p:ext uri="{BB962C8B-B14F-4D97-AF65-F5344CB8AC3E}">
        <p14:creationId xmlns:p14="http://schemas.microsoft.com/office/powerpoint/2010/main" val="1751518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D8A359-E62A-4F55-A742-77F36CA57D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91C3E45A-8A9F-486F-898F-0F1ECFC575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41F0D4C2-92B9-475E-B9DB-EAC7121DFF07}"/>
              </a:ext>
            </a:extLst>
          </p:cNvPr>
          <p:cNvSpPr>
            <a:spLocks noGrp="1"/>
          </p:cNvSpPr>
          <p:nvPr>
            <p:ph type="dt" sz="half" idx="10"/>
          </p:nvPr>
        </p:nvSpPr>
        <p:spPr/>
        <p:txBody>
          <a:bodyPr/>
          <a:lstStyle/>
          <a:p>
            <a:fld id="{3EBF9962-6136-479A-B88F-B3055698895D}" type="datetimeFigureOut">
              <a:rPr lang="en-US" smtClean="0"/>
              <a:t>2/26/2020</a:t>
            </a:fld>
            <a:endParaRPr lang="en-US"/>
          </a:p>
        </p:txBody>
      </p:sp>
      <p:sp>
        <p:nvSpPr>
          <p:cNvPr id="5" name="Footer Placeholder 4">
            <a:extLst>
              <a:ext uri="{FF2B5EF4-FFF2-40B4-BE49-F238E27FC236}">
                <a16:creationId xmlns:a16="http://schemas.microsoft.com/office/drawing/2014/main" xmlns="" id="{9CB0B3FD-874C-402B-8DAD-F80C0CE78D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241088E6-2F25-4C2E-B7D4-751470123DB1}"/>
              </a:ext>
            </a:extLst>
          </p:cNvPr>
          <p:cNvSpPr>
            <a:spLocks noGrp="1"/>
          </p:cNvSpPr>
          <p:nvPr>
            <p:ph type="sldNum" sz="quarter" idx="12"/>
          </p:nvPr>
        </p:nvSpPr>
        <p:spPr/>
        <p:txBody>
          <a:bodyPr/>
          <a:lstStyle/>
          <a:p>
            <a:fld id="{C2046380-12EF-432F-BC58-949933FE490C}" type="slidenum">
              <a:rPr lang="en-US" smtClean="0"/>
              <a:t>‹#›</a:t>
            </a:fld>
            <a:endParaRPr lang="en-US"/>
          </a:p>
        </p:txBody>
      </p:sp>
    </p:spTree>
    <p:extLst>
      <p:ext uri="{BB962C8B-B14F-4D97-AF65-F5344CB8AC3E}">
        <p14:creationId xmlns:p14="http://schemas.microsoft.com/office/powerpoint/2010/main" val="1829258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5D9256-234E-47E6-9A71-7DD1C0394C7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19112F63-6B75-4A69-8F11-4DAE548EC5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1A896F9C-6F8D-45D9-B827-05CF695D20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9E52EE9C-8C48-4C60-A9C7-C77A7F0DB980}"/>
              </a:ext>
            </a:extLst>
          </p:cNvPr>
          <p:cNvSpPr>
            <a:spLocks noGrp="1"/>
          </p:cNvSpPr>
          <p:nvPr>
            <p:ph type="dt" sz="half" idx="10"/>
          </p:nvPr>
        </p:nvSpPr>
        <p:spPr/>
        <p:txBody>
          <a:bodyPr/>
          <a:lstStyle/>
          <a:p>
            <a:fld id="{3EBF9962-6136-479A-B88F-B3055698895D}" type="datetimeFigureOut">
              <a:rPr lang="en-US" smtClean="0"/>
              <a:t>2/26/2020</a:t>
            </a:fld>
            <a:endParaRPr lang="en-US"/>
          </a:p>
        </p:txBody>
      </p:sp>
      <p:sp>
        <p:nvSpPr>
          <p:cNvPr id="6" name="Footer Placeholder 5">
            <a:extLst>
              <a:ext uri="{FF2B5EF4-FFF2-40B4-BE49-F238E27FC236}">
                <a16:creationId xmlns:a16="http://schemas.microsoft.com/office/drawing/2014/main" xmlns="" id="{0F13CED3-5CF9-4F78-B8A7-B7E2BEA6A3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812A0BDA-010F-4EDF-8998-AEAA78D99D4D}"/>
              </a:ext>
            </a:extLst>
          </p:cNvPr>
          <p:cNvSpPr>
            <a:spLocks noGrp="1"/>
          </p:cNvSpPr>
          <p:nvPr>
            <p:ph type="sldNum" sz="quarter" idx="12"/>
          </p:nvPr>
        </p:nvSpPr>
        <p:spPr/>
        <p:txBody>
          <a:bodyPr/>
          <a:lstStyle/>
          <a:p>
            <a:fld id="{C2046380-12EF-432F-BC58-949933FE490C}" type="slidenum">
              <a:rPr lang="en-US" smtClean="0"/>
              <a:t>‹#›</a:t>
            </a:fld>
            <a:endParaRPr lang="en-US"/>
          </a:p>
        </p:txBody>
      </p:sp>
    </p:spTree>
    <p:extLst>
      <p:ext uri="{BB962C8B-B14F-4D97-AF65-F5344CB8AC3E}">
        <p14:creationId xmlns:p14="http://schemas.microsoft.com/office/powerpoint/2010/main" val="3485448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9BAE52-F054-4988-9AEF-6FF8CE47827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12AB25-375A-4111-9262-01E0DFDBDB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A8702C66-4B93-4059-A550-FD0765D411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4BF91FDA-F8AF-4AFE-84AB-80F883A1B9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50B1A847-72A4-4B40-BB18-770B5C24F3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1D544CBB-9D24-4755-95F8-DC511220B22A}"/>
              </a:ext>
            </a:extLst>
          </p:cNvPr>
          <p:cNvSpPr>
            <a:spLocks noGrp="1"/>
          </p:cNvSpPr>
          <p:nvPr>
            <p:ph type="dt" sz="half" idx="10"/>
          </p:nvPr>
        </p:nvSpPr>
        <p:spPr/>
        <p:txBody>
          <a:bodyPr/>
          <a:lstStyle/>
          <a:p>
            <a:fld id="{3EBF9962-6136-479A-B88F-B3055698895D}" type="datetimeFigureOut">
              <a:rPr lang="en-US" smtClean="0"/>
              <a:t>2/26/2020</a:t>
            </a:fld>
            <a:endParaRPr lang="en-US"/>
          </a:p>
        </p:txBody>
      </p:sp>
      <p:sp>
        <p:nvSpPr>
          <p:cNvPr id="8" name="Footer Placeholder 7">
            <a:extLst>
              <a:ext uri="{FF2B5EF4-FFF2-40B4-BE49-F238E27FC236}">
                <a16:creationId xmlns:a16="http://schemas.microsoft.com/office/drawing/2014/main" xmlns="" id="{40897E8E-D04B-4CA8-AF88-E49A8615C5A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B9EC1F4-FF8B-4F3C-AF32-77562D3CF738}"/>
              </a:ext>
            </a:extLst>
          </p:cNvPr>
          <p:cNvSpPr>
            <a:spLocks noGrp="1"/>
          </p:cNvSpPr>
          <p:nvPr>
            <p:ph type="sldNum" sz="quarter" idx="12"/>
          </p:nvPr>
        </p:nvSpPr>
        <p:spPr/>
        <p:txBody>
          <a:bodyPr/>
          <a:lstStyle/>
          <a:p>
            <a:fld id="{C2046380-12EF-432F-BC58-949933FE490C}" type="slidenum">
              <a:rPr lang="en-US" smtClean="0"/>
              <a:t>‹#›</a:t>
            </a:fld>
            <a:endParaRPr lang="en-US"/>
          </a:p>
        </p:txBody>
      </p:sp>
    </p:spTree>
    <p:extLst>
      <p:ext uri="{BB962C8B-B14F-4D97-AF65-F5344CB8AC3E}">
        <p14:creationId xmlns:p14="http://schemas.microsoft.com/office/powerpoint/2010/main" val="1948282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AD007B-61B6-4D0B-B6DB-36D2D6ABB7B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E114BB4C-26E4-44B2-99E3-B6E5ACAF7846}"/>
              </a:ext>
            </a:extLst>
          </p:cNvPr>
          <p:cNvSpPr>
            <a:spLocks noGrp="1"/>
          </p:cNvSpPr>
          <p:nvPr>
            <p:ph type="dt" sz="half" idx="10"/>
          </p:nvPr>
        </p:nvSpPr>
        <p:spPr/>
        <p:txBody>
          <a:bodyPr/>
          <a:lstStyle/>
          <a:p>
            <a:fld id="{3EBF9962-6136-479A-B88F-B3055698895D}" type="datetimeFigureOut">
              <a:rPr lang="en-US" smtClean="0"/>
              <a:t>2/26/2020</a:t>
            </a:fld>
            <a:endParaRPr lang="en-US"/>
          </a:p>
        </p:txBody>
      </p:sp>
      <p:sp>
        <p:nvSpPr>
          <p:cNvPr id="4" name="Footer Placeholder 3">
            <a:extLst>
              <a:ext uri="{FF2B5EF4-FFF2-40B4-BE49-F238E27FC236}">
                <a16:creationId xmlns:a16="http://schemas.microsoft.com/office/drawing/2014/main" xmlns="" id="{2DC2BB97-485C-473F-8C51-9D7B45FDEF3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18009594-62A1-4C0C-87F5-11DEEFF3B724}"/>
              </a:ext>
            </a:extLst>
          </p:cNvPr>
          <p:cNvSpPr>
            <a:spLocks noGrp="1"/>
          </p:cNvSpPr>
          <p:nvPr>
            <p:ph type="sldNum" sz="quarter" idx="12"/>
          </p:nvPr>
        </p:nvSpPr>
        <p:spPr/>
        <p:txBody>
          <a:bodyPr/>
          <a:lstStyle/>
          <a:p>
            <a:fld id="{C2046380-12EF-432F-BC58-949933FE490C}" type="slidenum">
              <a:rPr lang="en-US" smtClean="0"/>
              <a:t>‹#›</a:t>
            </a:fld>
            <a:endParaRPr lang="en-US"/>
          </a:p>
        </p:txBody>
      </p:sp>
    </p:spTree>
    <p:extLst>
      <p:ext uri="{BB962C8B-B14F-4D97-AF65-F5344CB8AC3E}">
        <p14:creationId xmlns:p14="http://schemas.microsoft.com/office/powerpoint/2010/main" val="628310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0613113A-A95D-4A4D-9DBA-62D581A92FDD}"/>
              </a:ext>
            </a:extLst>
          </p:cNvPr>
          <p:cNvSpPr>
            <a:spLocks noGrp="1"/>
          </p:cNvSpPr>
          <p:nvPr>
            <p:ph type="dt" sz="half" idx="10"/>
          </p:nvPr>
        </p:nvSpPr>
        <p:spPr/>
        <p:txBody>
          <a:bodyPr/>
          <a:lstStyle/>
          <a:p>
            <a:fld id="{3EBF9962-6136-479A-B88F-B3055698895D}" type="datetimeFigureOut">
              <a:rPr lang="en-US" smtClean="0"/>
              <a:t>2/26/2020</a:t>
            </a:fld>
            <a:endParaRPr lang="en-US"/>
          </a:p>
        </p:txBody>
      </p:sp>
      <p:sp>
        <p:nvSpPr>
          <p:cNvPr id="3" name="Footer Placeholder 2">
            <a:extLst>
              <a:ext uri="{FF2B5EF4-FFF2-40B4-BE49-F238E27FC236}">
                <a16:creationId xmlns:a16="http://schemas.microsoft.com/office/drawing/2014/main" xmlns="" id="{E1B2FE91-8839-4773-B383-53B29B0A51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D35C9F0C-3C2F-46F0-851D-C8D890C66EA8}"/>
              </a:ext>
            </a:extLst>
          </p:cNvPr>
          <p:cNvSpPr>
            <a:spLocks noGrp="1"/>
          </p:cNvSpPr>
          <p:nvPr>
            <p:ph type="sldNum" sz="quarter" idx="12"/>
          </p:nvPr>
        </p:nvSpPr>
        <p:spPr/>
        <p:txBody>
          <a:bodyPr/>
          <a:lstStyle/>
          <a:p>
            <a:fld id="{C2046380-12EF-432F-BC58-949933FE490C}" type="slidenum">
              <a:rPr lang="en-US" smtClean="0"/>
              <a:t>‹#›</a:t>
            </a:fld>
            <a:endParaRPr lang="en-US"/>
          </a:p>
        </p:txBody>
      </p:sp>
    </p:spTree>
    <p:extLst>
      <p:ext uri="{BB962C8B-B14F-4D97-AF65-F5344CB8AC3E}">
        <p14:creationId xmlns:p14="http://schemas.microsoft.com/office/powerpoint/2010/main" val="2828938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18AA33-A2B3-4E1D-89B9-07E807EE18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A5976F1E-4DA4-484A-9BE1-0CAB719536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423FCD64-7AB9-4427-A6F2-60C95DECBF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C1ACD1B-D83D-4381-ABD9-447F1A17D81A}"/>
              </a:ext>
            </a:extLst>
          </p:cNvPr>
          <p:cNvSpPr>
            <a:spLocks noGrp="1"/>
          </p:cNvSpPr>
          <p:nvPr>
            <p:ph type="dt" sz="half" idx="10"/>
          </p:nvPr>
        </p:nvSpPr>
        <p:spPr/>
        <p:txBody>
          <a:bodyPr/>
          <a:lstStyle/>
          <a:p>
            <a:fld id="{3EBF9962-6136-479A-B88F-B3055698895D}" type="datetimeFigureOut">
              <a:rPr lang="en-US" smtClean="0"/>
              <a:t>2/26/2020</a:t>
            </a:fld>
            <a:endParaRPr lang="en-US"/>
          </a:p>
        </p:txBody>
      </p:sp>
      <p:sp>
        <p:nvSpPr>
          <p:cNvPr id="6" name="Footer Placeholder 5">
            <a:extLst>
              <a:ext uri="{FF2B5EF4-FFF2-40B4-BE49-F238E27FC236}">
                <a16:creationId xmlns:a16="http://schemas.microsoft.com/office/drawing/2014/main" xmlns="" id="{85C9B651-47B8-4CA7-BF67-65ECE635B5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18399E85-BB8A-4493-BE01-707FD5379D5D}"/>
              </a:ext>
            </a:extLst>
          </p:cNvPr>
          <p:cNvSpPr>
            <a:spLocks noGrp="1"/>
          </p:cNvSpPr>
          <p:nvPr>
            <p:ph type="sldNum" sz="quarter" idx="12"/>
          </p:nvPr>
        </p:nvSpPr>
        <p:spPr/>
        <p:txBody>
          <a:bodyPr/>
          <a:lstStyle/>
          <a:p>
            <a:fld id="{C2046380-12EF-432F-BC58-949933FE490C}" type="slidenum">
              <a:rPr lang="en-US" smtClean="0"/>
              <a:t>‹#›</a:t>
            </a:fld>
            <a:endParaRPr lang="en-US"/>
          </a:p>
        </p:txBody>
      </p:sp>
    </p:spTree>
    <p:extLst>
      <p:ext uri="{BB962C8B-B14F-4D97-AF65-F5344CB8AC3E}">
        <p14:creationId xmlns:p14="http://schemas.microsoft.com/office/powerpoint/2010/main" val="916969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D94242-0D9E-4BDA-AE53-268DD2C1A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77055D07-CAEE-412D-B3B1-5DA8D7CDAD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95512B92-D265-46D0-8B7B-236084114A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E24D2C01-8C5F-41B8-A8CA-07ED771CEE3E}"/>
              </a:ext>
            </a:extLst>
          </p:cNvPr>
          <p:cNvSpPr>
            <a:spLocks noGrp="1"/>
          </p:cNvSpPr>
          <p:nvPr>
            <p:ph type="dt" sz="half" idx="10"/>
          </p:nvPr>
        </p:nvSpPr>
        <p:spPr/>
        <p:txBody>
          <a:bodyPr/>
          <a:lstStyle/>
          <a:p>
            <a:fld id="{3EBF9962-6136-479A-B88F-B3055698895D}" type="datetimeFigureOut">
              <a:rPr lang="en-US" smtClean="0"/>
              <a:t>2/26/2020</a:t>
            </a:fld>
            <a:endParaRPr lang="en-US"/>
          </a:p>
        </p:txBody>
      </p:sp>
      <p:sp>
        <p:nvSpPr>
          <p:cNvPr id="6" name="Footer Placeholder 5">
            <a:extLst>
              <a:ext uri="{FF2B5EF4-FFF2-40B4-BE49-F238E27FC236}">
                <a16:creationId xmlns:a16="http://schemas.microsoft.com/office/drawing/2014/main" xmlns="" id="{99528105-166B-49AC-B1F8-8A6C2463DD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BE8209DC-1B86-48FA-A2B9-3A46946F757A}"/>
              </a:ext>
            </a:extLst>
          </p:cNvPr>
          <p:cNvSpPr>
            <a:spLocks noGrp="1"/>
          </p:cNvSpPr>
          <p:nvPr>
            <p:ph type="sldNum" sz="quarter" idx="12"/>
          </p:nvPr>
        </p:nvSpPr>
        <p:spPr/>
        <p:txBody>
          <a:bodyPr/>
          <a:lstStyle/>
          <a:p>
            <a:fld id="{C2046380-12EF-432F-BC58-949933FE490C}" type="slidenum">
              <a:rPr lang="en-US" smtClean="0"/>
              <a:t>‹#›</a:t>
            </a:fld>
            <a:endParaRPr lang="en-US"/>
          </a:p>
        </p:txBody>
      </p:sp>
    </p:spTree>
    <p:extLst>
      <p:ext uri="{BB962C8B-B14F-4D97-AF65-F5344CB8AC3E}">
        <p14:creationId xmlns:p14="http://schemas.microsoft.com/office/powerpoint/2010/main" val="1192428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852687-406B-4F97-AA6C-1E2F7D8E1B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2F1E4AE8-0C01-4CE3-B3FE-E984BD267C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81E17EDE-C093-467F-B4BA-C00BA84E738E}"/>
              </a:ext>
            </a:extLst>
          </p:cNvPr>
          <p:cNvSpPr>
            <a:spLocks noGrp="1"/>
          </p:cNvSpPr>
          <p:nvPr>
            <p:ph type="dt" sz="half" idx="10"/>
          </p:nvPr>
        </p:nvSpPr>
        <p:spPr/>
        <p:txBody>
          <a:bodyPr/>
          <a:lstStyle/>
          <a:p>
            <a:fld id="{3EBF9962-6136-479A-B88F-B3055698895D}" type="datetimeFigureOut">
              <a:rPr lang="en-US" smtClean="0"/>
              <a:t>2/26/2020</a:t>
            </a:fld>
            <a:endParaRPr lang="en-US"/>
          </a:p>
        </p:txBody>
      </p:sp>
      <p:sp>
        <p:nvSpPr>
          <p:cNvPr id="5" name="Footer Placeholder 4">
            <a:extLst>
              <a:ext uri="{FF2B5EF4-FFF2-40B4-BE49-F238E27FC236}">
                <a16:creationId xmlns:a16="http://schemas.microsoft.com/office/drawing/2014/main" xmlns="" id="{E53DEDA9-D46C-4610-B498-27D964A8B5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16D47B17-1494-404B-9F8F-ABEA6BC3E9A6}"/>
              </a:ext>
            </a:extLst>
          </p:cNvPr>
          <p:cNvSpPr>
            <a:spLocks noGrp="1"/>
          </p:cNvSpPr>
          <p:nvPr>
            <p:ph type="sldNum" sz="quarter" idx="12"/>
          </p:nvPr>
        </p:nvSpPr>
        <p:spPr/>
        <p:txBody>
          <a:bodyPr/>
          <a:lstStyle/>
          <a:p>
            <a:fld id="{C2046380-12EF-432F-BC58-949933FE490C}" type="slidenum">
              <a:rPr lang="en-US" smtClean="0"/>
              <a:t>‹#›</a:t>
            </a:fld>
            <a:endParaRPr lang="en-US"/>
          </a:p>
        </p:txBody>
      </p:sp>
    </p:spTree>
    <p:extLst>
      <p:ext uri="{BB962C8B-B14F-4D97-AF65-F5344CB8AC3E}">
        <p14:creationId xmlns:p14="http://schemas.microsoft.com/office/powerpoint/2010/main" val="3928513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8085FB6F-4935-4C46-8D8F-D32D650E4BA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A26A8E95-D6C3-4A16-BE74-0D89437CB8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776A9C7D-2BF9-4D68-BB5E-211BECB42EC0}"/>
              </a:ext>
            </a:extLst>
          </p:cNvPr>
          <p:cNvSpPr>
            <a:spLocks noGrp="1"/>
          </p:cNvSpPr>
          <p:nvPr>
            <p:ph type="dt" sz="half" idx="10"/>
          </p:nvPr>
        </p:nvSpPr>
        <p:spPr/>
        <p:txBody>
          <a:bodyPr/>
          <a:lstStyle/>
          <a:p>
            <a:fld id="{3EBF9962-6136-479A-B88F-B3055698895D}" type="datetimeFigureOut">
              <a:rPr lang="en-US" smtClean="0"/>
              <a:t>2/26/2020</a:t>
            </a:fld>
            <a:endParaRPr lang="en-US"/>
          </a:p>
        </p:txBody>
      </p:sp>
      <p:sp>
        <p:nvSpPr>
          <p:cNvPr id="5" name="Footer Placeholder 4">
            <a:extLst>
              <a:ext uri="{FF2B5EF4-FFF2-40B4-BE49-F238E27FC236}">
                <a16:creationId xmlns:a16="http://schemas.microsoft.com/office/drawing/2014/main" xmlns="" id="{F620DD28-022A-46CF-9CEB-302323A55E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5EC1BFD-DD1F-4A0F-AD34-2DEAD05E7E35}"/>
              </a:ext>
            </a:extLst>
          </p:cNvPr>
          <p:cNvSpPr>
            <a:spLocks noGrp="1"/>
          </p:cNvSpPr>
          <p:nvPr>
            <p:ph type="sldNum" sz="quarter" idx="12"/>
          </p:nvPr>
        </p:nvSpPr>
        <p:spPr/>
        <p:txBody>
          <a:bodyPr/>
          <a:lstStyle/>
          <a:p>
            <a:fld id="{C2046380-12EF-432F-BC58-949933FE490C}" type="slidenum">
              <a:rPr lang="en-US" smtClean="0"/>
              <a:t>‹#›</a:t>
            </a:fld>
            <a:endParaRPr lang="en-US"/>
          </a:p>
        </p:txBody>
      </p:sp>
    </p:spTree>
    <p:extLst>
      <p:ext uri="{BB962C8B-B14F-4D97-AF65-F5344CB8AC3E}">
        <p14:creationId xmlns:p14="http://schemas.microsoft.com/office/powerpoint/2010/main" val="2620518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624E03DB-598B-48A1-B300-E0439ED50C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27404279-237D-400E-8970-03E0BEC578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74D0398-D357-403D-9BFC-72B3BB2878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BF9962-6136-479A-B88F-B3055698895D}" type="datetimeFigureOut">
              <a:rPr lang="en-US" smtClean="0"/>
              <a:t>2/26/2020</a:t>
            </a:fld>
            <a:endParaRPr lang="en-US"/>
          </a:p>
        </p:txBody>
      </p:sp>
      <p:sp>
        <p:nvSpPr>
          <p:cNvPr id="5" name="Footer Placeholder 4">
            <a:extLst>
              <a:ext uri="{FF2B5EF4-FFF2-40B4-BE49-F238E27FC236}">
                <a16:creationId xmlns:a16="http://schemas.microsoft.com/office/drawing/2014/main" xmlns="" id="{BD24164F-99C0-42B0-931D-2D8767548D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D835103D-129E-4CFB-9FC4-2B79083CD8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046380-12EF-432F-BC58-949933FE490C}" type="slidenum">
              <a:rPr lang="en-US" smtClean="0"/>
              <a:t>‹#›</a:t>
            </a:fld>
            <a:endParaRPr lang="en-US"/>
          </a:p>
        </p:txBody>
      </p:sp>
    </p:spTree>
    <p:extLst>
      <p:ext uri="{BB962C8B-B14F-4D97-AF65-F5344CB8AC3E}">
        <p14:creationId xmlns:p14="http://schemas.microsoft.com/office/powerpoint/2010/main" val="308376556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flickr.com/photos/royluck/7458665452" TargetMode="External"/><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hyperlink" Target="http://arvindpariti.blogspot.com/2012/10/these-are-richest-indians.html"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8" Type="http://schemas.openxmlformats.org/officeDocument/2006/relationships/hyperlink" Target="https://en.wikipedia.org/wiki/Ispat_industries_Ltd" TargetMode="External"/><Relationship Id="rId3" Type="http://schemas.openxmlformats.org/officeDocument/2006/relationships/hyperlink" Target="https://en.wikipedia.org/wiki/Dowel" TargetMode="External"/><Relationship Id="rId7" Type="http://schemas.openxmlformats.org/officeDocument/2006/relationships/hyperlink" Target="https://en.wikipedia.org/wiki/Bachelor_of_Commerce"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hyperlink" Target="https://en.wikipedia.org/wiki/University_of_Calcutta" TargetMode="External"/><Relationship Id="rId11" Type="http://schemas.openxmlformats.org/officeDocument/2006/relationships/hyperlink" Target="https://en.wikipedia.org/wiki/Indonesia" TargetMode="External"/><Relationship Id="rId5" Type="http://schemas.openxmlformats.org/officeDocument/2006/relationships/hyperlink" Target="https://en.wikipedia.org/wiki/St._Xavier's_College,_Kolkata" TargetMode="External"/><Relationship Id="rId10" Type="http://schemas.openxmlformats.org/officeDocument/2006/relationships/hyperlink" Target="https://en.wikipedia.org/wiki/East_Java" TargetMode="External"/><Relationship Id="rId4" Type="http://schemas.openxmlformats.org/officeDocument/2006/relationships/hyperlink" Target="https://en.wikipedia.org/wiki/Kolkata" TargetMode="External"/><Relationship Id="rId9" Type="http://schemas.openxmlformats.org/officeDocument/2006/relationships/hyperlink" Target="https://en.wikipedia.org/wiki/Sidoarjo_Regency"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believersbrain.com/2013/03/20/family-blood-and-spirit/" TargetMode="External"/><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xhere.com/en/photo/725329"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hyperlink" Target="https://en.wikipedia.org/wiki/Indonesia" TargetMode="External"/><Relationship Id="rId5" Type="http://schemas.openxmlformats.org/officeDocument/2006/relationships/hyperlink" Target="https://en.wikipedia.org/wiki/East_Java" TargetMode="External"/><Relationship Id="rId4" Type="http://schemas.openxmlformats.org/officeDocument/2006/relationships/hyperlink" Target="https://en.wikipedia.org/wiki/Sidoarjo_Regency"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technofaq.org/posts/2018/01/top-spatial-industry-trends-to-watch-in-2018/"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www.britannica.com/place/Trinidad-and-Tobago"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www.newclearvision.com/2011/01/07/environmental-justice-and-the-derivatives-depression/"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www.britannica.com/technology/industry"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editbarry.wordpress.com/tag/dla-piper/"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pngall.com/business-growth-chart-png"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christthetruth.wordpress.com/2012/09/16/money-is-the-root-of-all-evil/" TargetMode="External"/><Relationship Id="rId2" Type="http://schemas.openxmlformats.org/officeDocument/2006/relationships/image" Target="../media/image10.jpg"/><Relationship Id="rId1" Type="http://schemas.openxmlformats.org/officeDocument/2006/relationships/slideLayout" Target="../slideLayouts/slideLayout2.xml"/><Relationship Id="rId5" Type="http://schemas.openxmlformats.org/officeDocument/2006/relationships/hyperlink" Target="https://www.britannica.com/biography/Tony-Blair" TargetMode="External"/><Relationship Id="rId4" Type="http://schemas.openxmlformats.org/officeDocument/2006/relationships/hyperlink" Target="https://www.britannica.com/topic/Labour-Party-political-party"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arvindpariti.blogspot.com/2012/10/these-are-richest-indians.html"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shapingyouth.org/digital-thank-yous-handwriting-matters-would-emily-post-pitch-a-fit/"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xmlns="" r:id="rId3"/>
              </a:ext>
            </a:extLst>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617639-A5E6-4F40-B33B-3900E0DAD16C}"/>
              </a:ext>
            </a:extLst>
          </p:cNvPr>
          <p:cNvSpPr>
            <a:spLocks noGrp="1"/>
          </p:cNvSpPr>
          <p:nvPr>
            <p:ph type="ctrTitle"/>
          </p:nvPr>
        </p:nvSpPr>
        <p:spPr>
          <a:xfrm>
            <a:off x="1154955" y="2099733"/>
            <a:ext cx="6751088" cy="861421"/>
          </a:xfrm>
        </p:spPr>
        <p:txBody>
          <a:bodyPr>
            <a:normAutofit fontScale="90000"/>
          </a:bodyPr>
          <a:lstStyle/>
          <a:p>
            <a:r>
              <a:rPr lang="en-US" b="1" dirty="0">
                <a:solidFill>
                  <a:srgbClr val="FF0000"/>
                </a:solidFill>
                <a:latin typeface="Times New Roman" panose="02020603050405020304" pitchFamily="18" charset="0"/>
                <a:cs typeface="Times New Roman" panose="02020603050405020304" pitchFamily="18" charset="0"/>
              </a:rPr>
              <a:t>INTRODUCTION:</a:t>
            </a:r>
          </a:p>
        </p:txBody>
      </p:sp>
      <p:sp>
        <p:nvSpPr>
          <p:cNvPr id="3" name="Subtitle 2">
            <a:extLst>
              <a:ext uri="{FF2B5EF4-FFF2-40B4-BE49-F238E27FC236}">
                <a16:creationId xmlns:a16="http://schemas.microsoft.com/office/drawing/2014/main" xmlns="" id="{7D744AB3-8797-46C9-BF4B-0FBCAB25859B}"/>
              </a:ext>
            </a:extLst>
          </p:cNvPr>
          <p:cNvSpPr>
            <a:spLocks noGrp="1"/>
          </p:cNvSpPr>
          <p:nvPr>
            <p:ph type="subTitle" idx="1"/>
          </p:nvPr>
        </p:nvSpPr>
        <p:spPr>
          <a:xfrm>
            <a:off x="798286" y="3585029"/>
            <a:ext cx="11393715" cy="3272969"/>
          </a:xfrm>
        </p:spPr>
        <p:txBody>
          <a:bodyPr>
            <a:normAutofit/>
          </a:bodyPr>
          <a:lstStyle/>
          <a:p>
            <a:r>
              <a:rPr lang="en-US" sz="3200" dirty="0" err="1" smtClean="0">
                <a:solidFill>
                  <a:srgbClr val="FFFF00"/>
                </a:solidFill>
                <a:effectLst>
                  <a:outerShdw blurRad="38100" dist="38100" dir="2700000" algn="tl">
                    <a:srgbClr val="000000">
                      <a:alpha val="43137"/>
                    </a:srgbClr>
                  </a:outerShdw>
                </a:effectLst>
              </a:rPr>
              <a:t>Lakhmi</a:t>
            </a:r>
            <a:r>
              <a:rPr lang="en-US" sz="3200" dirty="0" smtClean="0">
                <a:solidFill>
                  <a:srgbClr val="FFFF00"/>
                </a:solidFill>
                <a:effectLst>
                  <a:outerShdw blurRad="38100" dist="38100" dir="2700000" algn="tl">
                    <a:srgbClr val="000000">
                      <a:alpha val="43137"/>
                    </a:srgbClr>
                  </a:outerShdw>
                </a:effectLst>
              </a:rPr>
              <a:t> </a:t>
            </a:r>
            <a:r>
              <a:rPr lang="en-US" sz="3200" dirty="0">
                <a:solidFill>
                  <a:srgbClr val="FFFF00"/>
                </a:solidFill>
                <a:effectLst>
                  <a:outerShdw blurRad="38100" dist="38100" dir="2700000" algn="tl">
                    <a:srgbClr val="000000">
                      <a:alpha val="43137"/>
                    </a:srgbClr>
                  </a:outerShdw>
                </a:effectLst>
              </a:rPr>
              <a:t>Mittal is a successful entrepreneur from India, who at his peak, became sixth richest man in the planet. He opened his first business in 1976, at the age of 26. This famous Indian entrepreneur made his fortune out of steel mills and his stake in the football club, Queen’s Park Rangers. He owns 38% of </a:t>
            </a:r>
            <a:r>
              <a:rPr lang="en-US" sz="3200" dirty="0" err="1">
                <a:solidFill>
                  <a:srgbClr val="FFFF00"/>
                </a:solidFill>
                <a:effectLst>
                  <a:outerShdw blurRad="38100" dist="38100" dir="2700000" algn="tl">
                    <a:srgbClr val="000000">
                      <a:alpha val="43137"/>
                    </a:srgbClr>
                  </a:outerShdw>
                </a:effectLst>
              </a:rPr>
              <a:t>AcleronMittal</a:t>
            </a:r>
            <a:r>
              <a:rPr lang="en-US" sz="3200" dirty="0">
                <a:solidFill>
                  <a:srgbClr val="FFFF00"/>
                </a:solidFill>
                <a:effectLst>
                  <a:outerShdw blurRad="38100" dist="38100" dir="2700000" algn="tl">
                    <a:srgbClr val="000000">
                      <a:alpha val="43137"/>
                    </a:srgbClr>
                  </a:outerShdw>
                </a:effectLst>
              </a:rPr>
              <a:t> and 11% in QPR fc. </a:t>
            </a:r>
          </a:p>
        </p:txBody>
      </p:sp>
      <p:pic>
        <p:nvPicPr>
          <p:cNvPr id="5" name="Picture 4">
            <a:extLst>
              <a:ext uri="{FF2B5EF4-FFF2-40B4-BE49-F238E27FC236}">
                <a16:creationId xmlns:a16="http://schemas.microsoft.com/office/drawing/2014/main" xmlns="" id="{94D1BA62-2596-4C0C-9BB1-FB1D1AAD50B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8992669" y="1"/>
            <a:ext cx="3199331" cy="3429000"/>
          </a:xfrm>
          <a:prstGeom prst="rect">
            <a:avLst/>
          </a:prstGeom>
        </p:spPr>
      </p:pic>
    </p:spTree>
    <p:extLst>
      <p:ext uri="{BB962C8B-B14F-4D97-AF65-F5344CB8AC3E}">
        <p14:creationId xmlns:p14="http://schemas.microsoft.com/office/powerpoint/2010/main" val="1708968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extLst>
              <a:ext uri="{837473B0-CC2E-450A-ABE3-18F120FF3D39}">
                <a1611:picAttrSrcUrl xmlns:a1611="http://schemas.microsoft.com/office/drawing/2016/11/main" xmlns="" r:id="rId3"/>
              </a:ext>
            </a:extLst>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64B86A-07DC-4C5E-B3D7-580055E177D5}"/>
              </a:ext>
            </a:extLst>
          </p:cNvPr>
          <p:cNvSpPr>
            <a:spLocks noGrp="1"/>
          </p:cNvSpPr>
          <p:nvPr>
            <p:ph type="title"/>
          </p:nvPr>
        </p:nvSpPr>
        <p:spPr/>
        <p:txBody>
          <a:bodyPr>
            <a:normAutofit/>
          </a:bodyPr>
          <a:lstStyle/>
          <a:p>
            <a:r>
              <a:rPr lang="en-US" sz="6600" b="1" dirty="0">
                <a:solidFill>
                  <a:schemeClr val="tx1">
                    <a:lumMod val="95000"/>
                    <a:lumOff val="5000"/>
                  </a:schemeClr>
                </a:solidFill>
              </a:rPr>
              <a:t>EARLY LIFE:</a:t>
            </a:r>
          </a:p>
        </p:txBody>
      </p:sp>
      <p:sp>
        <p:nvSpPr>
          <p:cNvPr id="3" name="Content Placeholder 2">
            <a:extLst>
              <a:ext uri="{FF2B5EF4-FFF2-40B4-BE49-F238E27FC236}">
                <a16:creationId xmlns:a16="http://schemas.microsoft.com/office/drawing/2014/main" xmlns="" id="{6E04D4DB-6395-4D7A-A468-5F67D45C92C9}"/>
              </a:ext>
            </a:extLst>
          </p:cNvPr>
          <p:cNvSpPr>
            <a:spLocks noGrp="1"/>
          </p:cNvSpPr>
          <p:nvPr>
            <p:ph idx="1"/>
          </p:nvPr>
        </p:nvSpPr>
        <p:spPr/>
        <p:txBody>
          <a:bodyPr/>
          <a:lstStyle/>
          <a:p>
            <a:r>
              <a:rPr lang="en-US" sz="3200" b="1" dirty="0">
                <a:solidFill>
                  <a:srgbClr val="FFFF00"/>
                </a:solidFill>
                <a:effectLst>
                  <a:outerShdw blurRad="38100" dist="38100" dir="2700000" algn="tl">
                    <a:srgbClr val="000000">
                      <a:alpha val="43137"/>
                    </a:srgbClr>
                  </a:outerShdw>
                </a:effectLst>
              </a:rPr>
              <a:t>Mittal studied at Shri </a:t>
            </a:r>
            <a:r>
              <a:rPr lang="en-US" sz="3200" b="1" dirty="0" err="1">
                <a:solidFill>
                  <a:srgbClr val="FFFF00"/>
                </a:solidFill>
                <a:effectLst>
                  <a:outerShdw blurRad="38100" dist="38100" dir="2700000" algn="tl">
                    <a:srgbClr val="000000">
                      <a:alpha val="43137"/>
                    </a:srgbClr>
                  </a:outerShdw>
                </a:effectLst>
              </a:rPr>
              <a:t>Daulatram</a:t>
            </a:r>
            <a:r>
              <a:rPr lang="en-US" sz="3200" b="1" dirty="0">
                <a:solidFill>
                  <a:srgbClr val="FFFF00"/>
                </a:solidFill>
                <a:effectLst>
                  <a:outerShdw blurRad="38100" dist="38100" dir="2700000" algn="tl">
                    <a:srgbClr val="000000">
                      <a:alpha val="43137"/>
                    </a:srgbClr>
                  </a:outerShdw>
                </a:effectLst>
              </a:rPr>
              <a:t> </a:t>
            </a:r>
            <a:r>
              <a:rPr lang="en-US" sz="3200" b="1" dirty="0" err="1">
                <a:solidFill>
                  <a:srgbClr val="FFFF00"/>
                </a:solidFill>
                <a:effectLst>
                  <a:outerShdw blurRad="38100" dist="38100" dir="2700000" algn="tl">
                    <a:srgbClr val="000000">
                      <a:alpha val="43137"/>
                    </a:srgbClr>
                  </a:outerShdw>
                </a:effectLst>
              </a:rPr>
              <a:t>Nopany</a:t>
            </a:r>
            <a:r>
              <a:rPr lang="en-US" sz="3200" b="1" dirty="0">
                <a:solidFill>
                  <a:srgbClr val="FFFF00"/>
                </a:solidFill>
                <a:effectLst>
                  <a:outerShdw blurRad="38100" dist="38100" dir="2700000" algn="tl">
                    <a:srgbClr val="000000">
                      <a:alpha val="43137"/>
                    </a:srgbClr>
                  </a:outerShdw>
                </a:effectLst>
              </a:rPr>
              <a:t> Vidyalaya, </a:t>
            </a:r>
            <a:r>
              <a:rPr lang="en-US" sz="3200" b="1" dirty="0">
                <a:solidFill>
                  <a:srgbClr val="FFFF00"/>
                </a:solidFill>
                <a:effectLst>
                  <a:outerShdw blurRad="38100" dist="38100" dir="2700000" algn="tl">
                    <a:srgbClr val="000000">
                      <a:alpha val="43137"/>
                    </a:srgbClr>
                  </a:outerShdw>
                </a:effectLst>
                <a:hlinkClick r:id="rId4" tooltip="Kolkata">
                  <a:extLst>
                    <a:ext uri="{A12FA001-AC4F-418D-AE19-62706E023703}">
                      <ahyp:hlinkClr xmlns:ahyp="http://schemas.microsoft.com/office/drawing/2018/hyperlinkcolor" xmlns="" val="tx"/>
                    </a:ext>
                  </a:extLst>
                </a:hlinkClick>
              </a:rPr>
              <a:t>Calcutta</a:t>
            </a:r>
            <a:r>
              <a:rPr lang="en-US" sz="3200" b="1" dirty="0">
                <a:solidFill>
                  <a:srgbClr val="FFFF00"/>
                </a:solidFill>
                <a:effectLst>
                  <a:outerShdw blurRad="38100" dist="38100" dir="2700000" algn="tl">
                    <a:srgbClr val="000000">
                      <a:alpha val="43137"/>
                    </a:srgbClr>
                  </a:outerShdw>
                </a:effectLst>
              </a:rPr>
              <a:t> from 1957 to 1964. He graduated from </a:t>
            </a:r>
            <a:r>
              <a:rPr lang="en-US" sz="3200" b="1" dirty="0">
                <a:solidFill>
                  <a:srgbClr val="FFFF00"/>
                </a:solidFill>
                <a:effectLst>
                  <a:outerShdw blurRad="38100" dist="38100" dir="2700000" algn="tl">
                    <a:srgbClr val="000000">
                      <a:alpha val="43137"/>
                    </a:srgbClr>
                  </a:outerShdw>
                </a:effectLst>
                <a:hlinkClick r:id="rId5" tooltip="St. Xavier's College, Kolkata">
                  <a:extLst>
                    <a:ext uri="{A12FA001-AC4F-418D-AE19-62706E023703}">
                      <ahyp:hlinkClr xmlns:ahyp="http://schemas.microsoft.com/office/drawing/2018/hyperlinkcolor" xmlns="" val="tx"/>
                    </a:ext>
                  </a:extLst>
                </a:hlinkClick>
              </a:rPr>
              <a:t>St. Xavier's College</a:t>
            </a:r>
            <a:r>
              <a:rPr lang="en-US" sz="3200" b="1" dirty="0">
                <a:solidFill>
                  <a:srgbClr val="FFFF00"/>
                </a:solidFill>
                <a:effectLst>
                  <a:outerShdw blurRad="38100" dist="38100" dir="2700000" algn="tl">
                    <a:srgbClr val="000000">
                      <a:alpha val="43137"/>
                    </a:srgbClr>
                  </a:outerShdw>
                </a:effectLst>
              </a:rPr>
              <a:t>, affiliated to the </a:t>
            </a:r>
            <a:r>
              <a:rPr lang="en-US" sz="3200" b="1" dirty="0">
                <a:solidFill>
                  <a:srgbClr val="FFFF00"/>
                </a:solidFill>
                <a:effectLst>
                  <a:outerShdw blurRad="38100" dist="38100" dir="2700000" algn="tl">
                    <a:srgbClr val="000000">
                      <a:alpha val="43137"/>
                    </a:srgbClr>
                  </a:outerShdw>
                </a:effectLst>
                <a:hlinkClick r:id="rId6" tooltip="University of Calcutta">
                  <a:extLst>
                    <a:ext uri="{A12FA001-AC4F-418D-AE19-62706E023703}">
                      <ahyp:hlinkClr xmlns:ahyp="http://schemas.microsoft.com/office/drawing/2018/hyperlinkcolor" xmlns="" val="tx"/>
                    </a:ext>
                  </a:extLst>
                </a:hlinkClick>
              </a:rPr>
              <a:t>University of Calcutta</a:t>
            </a:r>
            <a:r>
              <a:rPr lang="en-US" sz="3200" b="1" dirty="0">
                <a:solidFill>
                  <a:srgbClr val="FFFF00"/>
                </a:solidFill>
                <a:effectLst>
                  <a:outerShdw blurRad="38100" dist="38100" dir="2700000" algn="tl">
                    <a:srgbClr val="000000">
                      <a:alpha val="43137"/>
                    </a:srgbClr>
                  </a:outerShdw>
                </a:effectLst>
              </a:rPr>
              <a:t>, with a </a:t>
            </a:r>
            <a:r>
              <a:rPr lang="en-US" sz="3200" b="1" dirty="0" err="1">
                <a:solidFill>
                  <a:srgbClr val="FFFF00"/>
                </a:solidFill>
                <a:effectLst>
                  <a:outerShdw blurRad="38100" dist="38100" dir="2700000" algn="tl">
                    <a:srgbClr val="000000">
                      <a:alpha val="43137"/>
                    </a:srgbClr>
                  </a:outerShdw>
                </a:effectLst>
                <a:hlinkClick r:id="rId7" tooltip="Bachelor of Commerce">
                  <a:extLst>
                    <a:ext uri="{A12FA001-AC4F-418D-AE19-62706E023703}">
                      <ahyp:hlinkClr xmlns:ahyp="http://schemas.microsoft.com/office/drawing/2018/hyperlinkcolor" xmlns="" val="tx"/>
                    </a:ext>
                  </a:extLst>
                </a:hlinkClick>
              </a:rPr>
              <a:t>B.Com</a:t>
            </a:r>
            <a:r>
              <a:rPr lang="en-US" sz="3200" b="1" dirty="0">
                <a:solidFill>
                  <a:srgbClr val="FFFF00"/>
                </a:solidFill>
                <a:effectLst>
                  <a:outerShdw blurRad="38100" dist="38100" dir="2700000" algn="tl">
                    <a:srgbClr val="000000">
                      <a:alpha val="43137"/>
                    </a:srgbClr>
                  </a:outerShdw>
                </a:effectLst>
              </a:rPr>
              <a:t> degree in the first class. His father, Mohanlal Mittal, ran a steel business, </a:t>
            </a:r>
            <a:r>
              <a:rPr lang="en-US" sz="3200" b="1" dirty="0">
                <a:solidFill>
                  <a:srgbClr val="FFFF00"/>
                </a:solidFill>
                <a:effectLst>
                  <a:outerShdw blurRad="38100" dist="38100" dir="2700000" algn="tl">
                    <a:srgbClr val="000000">
                      <a:alpha val="43137"/>
                    </a:srgbClr>
                  </a:outerShdw>
                </a:effectLst>
                <a:hlinkClick r:id="rId8" tooltip="Ispat industries Ltd">
                  <a:extLst>
                    <a:ext uri="{A12FA001-AC4F-418D-AE19-62706E023703}">
                      <ahyp:hlinkClr xmlns:ahyp="http://schemas.microsoft.com/office/drawing/2018/hyperlinkcolor" xmlns="" val="tx"/>
                    </a:ext>
                  </a:extLst>
                </a:hlinkClick>
              </a:rPr>
              <a:t>Nippon </a:t>
            </a:r>
            <a:r>
              <a:rPr lang="en-US" sz="3200" b="1" dirty="0" err="1">
                <a:solidFill>
                  <a:srgbClr val="FFFF00"/>
                </a:solidFill>
                <a:effectLst>
                  <a:outerShdw blurRad="38100" dist="38100" dir="2700000" algn="tl">
                    <a:srgbClr val="000000">
                      <a:alpha val="43137"/>
                    </a:srgbClr>
                  </a:outerShdw>
                </a:effectLst>
                <a:hlinkClick r:id="rId8" tooltip="Ispat industries Ltd">
                  <a:extLst>
                    <a:ext uri="{A12FA001-AC4F-418D-AE19-62706E023703}">
                      <ahyp:hlinkClr xmlns:ahyp="http://schemas.microsoft.com/office/drawing/2018/hyperlinkcolor" xmlns="" val="tx"/>
                    </a:ext>
                  </a:extLst>
                </a:hlinkClick>
              </a:rPr>
              <a:t>Denro</a:t>
            </a:r>
            <a:r>
              <a:rPr lang="en-US" sz="3200" b="1" dirty="0">
                <a:solidFill>
                  <a:srgbClr val="FFFF00"/>
                </a:solidFill>
                <a:effectLst>
                  <a:outerShdw blurRad="38100" dist="38100" dir="2700000" algn="tl">
                    <a:srgbClr val="000000">
                      <a:alpha val="43137"/>
                    </a:srgbClr>
                  </a:outerShdw>
                </a:effectLst>
                <a:hlinkClick r:id="rId8" tooltip="Ispat industries Ltd">
                  <a:extLst>
                    <a:ext uri="{A12FA001-AC4F-418D-AE19-62706E023703}">
                      <ahyp:hlinkClr xmlns:ahyp="http://schemas.microsoft.com/office/drawing/2018/hyperlinkcolor" xmlns="" val="tx"/>
                    </a:ext>
                  </a:extLst>
                </a:hlinkClick>
              </a:rPr>
              <a:t> </a:t>
            </a:r>
            <a:r>
              <a:rPr lang="en-US" sz="3200" b="1" dirty="0" err="1">
                <a:solidFill>
                  <a:srgbClr val="FFFF00"/>
                </a:solidFill>
                <a:effectLst>
                  <a:outerShdw blurRad="38100" dist="38100" dir="2700000" algn="tl">
                    <a:srgbClr val="000000">
                      <a:alpha val="43137"/>
                    </a:srgbClr>
                  </a:outerShdw>
                </a:effectLst>
                <a:hlinkClick r:id="rId8" tooltip="Ispat industries Ltd">
                  <a:extLst>
                    <a:ext uri="{A12FA001-AC4F-418D-AE19-62706E023703}">
                      <ahyp:hlinkClr xmlns:ahyp="http://schemas.microsoft.com/office/drawing/2018/hyperlinkcolor" xmlns="" val="tx"/>
                    </a:ext>
                  </a:extLst>
                </a:hlinkClick>
              </a:rPr>
              <a:t>Ispat</a:t>
            </a:r>
            <a:r>
              <a:rPr lang="en-US" sz="3200" b="1" dirty="0">
                <a:solidFill>
                  <a:srgbClr val="FFFF00"/>
                </a:solidFill>
                <a:effectLst>
                  <a:outerShdw blurRad="38100" dist="38100" dir="2700000" algn="tl">
                    <a:srgbClr val="000000">
                      <a:alpha val="43137"/>
                    </a:srgbClr>
                  </a:outerShdw>
                </a:effectLst>
              </a:rPr>
              <a:t>.</a:t>
            </a:r>
            <a:endParaRPr lang="en-US" sz="3200" b="1" baseline="30000" dirty="0">
              <a:solidFill>
                <a:srgbClr val="FFFF00"/>
              </a:solidFill>
              <a:effectLst>
                <a:outerShdw blurRad="38100" dist="38100" dir="2700000" algn="tl">
                  <a:srgbClr val="000000">
                    <a:alpha val="43137"/>
                  </a:srgbClr>
                </a:outerShdw>
              </a:effectLst>
            </a:endParaRPr>
          </a:p>
          <a:p>
            <a:endParaRPr lang="en-US" sz="3200" b="1" dirty="0">
              <a:solidFill>
                <a:srgbClr val="FFFF00"/>
              </a:solidFill>
              <a:effectLst>
                <a:outerShdw blurRad="38100" dist="38100" dir="2700000" algn="tl">
                  <a:srgbClr val="000000">
                    <a:alpha val="43137"/>
                  </a:srgbClr>
                </a:outerShdw>
              </a:effectLst>
            </a:endParaRPr>
          </a:p>
          <a:p>
            <a:r>
              <a:rPr lang="en-US" sz="3200" b="1" dirty="0">
                <a:solidFill>
                  <a:srgbClr val="FFFF00"/>
                </a:solidFill>
                <a:effectLst>
                  <a:outerShdw blurRad="38100" dist="38100" dir="2700000" algn="tl">
                    <a:srgbClr val="000000">
                      <a:alpha val="43137"/>
                    </a:srgbClr>
                  </a:outerShdw>
                </a:effectLst>
              </a:rPr>
              <a:t>In 1976, due to the curb of steel production by the Indian government, the 26-year-old Mittal opened his first steel factory PT </a:t>
            </a:r>
            <a:r>
              <a:rPr lang="en-US" sz="3200" b="1" dirty="0" err="1">
                <a:solidFill>
                  <a:srgbClr val="FFFF00"/>
                </a:solidFill>
                <a:effectLst>
                  <a:outerShdw blurRad="38100" dist="38100" dir="2700000" algn="tl">
                    <a:srgbClr val="000000">
                      <a:alpha val="43137"/>
                    </a:srgbClr>
                  </a:outerShdw>
                </a:effectLst>
              </a:rPr>
              <a:t>Ispat</a:t>
            </a:r>
            <a:r>
              <a:rPr lang="en-US" sz="3200" b="1" dirty="0">
                <a:solidFill>
                  <a:srgbClr val="FFFF00"/>
                </a:solidFill>
                <a:effectLst>
                  <a:outerShdw blurRad="38100" dist="38100" dir="2700000" algn="tl">
                    <a:srgbClr val="000000">
                      <a:alpha val="43137"/>
                    </a:srgbClr>
                  </a:outerShdw>
                </a:effectLst>
              </a:rPr>
              <a:t> Indo in </a:t>
            </a:r>
            <a:r>
              <a:rPr lang="en-US" sz="3200" b="1" dirty="0" err="1">
                <a:solidFill>
                  <a:srgbClr val="FFFF00"/>
                </a:solidFill>
                <a:effectLst>
                  <a:outerShdw blurRad="38100" dist="38100" dir="2700000" algn="tl">
                    <a:srgbClr val="000000">
                      <a:alpha val="43137"/>
                    </a:srgbClr>
                  </a:outerShdw>
                </a:effectLst>
                <a:hlinkClick r:id="rId9" tooltip="Sidoarjo Regency">
                  <a:extLst>
                    <a:ext uri="{A12FA001-AC4F-418D-AE19-62706E023703}">
                      <ahyp:hlinkClr xmlns:ahyp="http://schemas.microsoft.com/office/drawing/2018/hyperlinkcolor" xmlns="" val="tx"/>
                    </a:ext>
                  </a:extLst>
                </a:hlinkClick>
              </a:rPr>
              <a:t>Sidoarjo</a:t>
            </a:r>
            <a:r>
              <a:rPr lang="en-US" sz="3200" b="1" dirty="0">
                <a:solidFill>
                  <a:srgbClr val="FFFF00"/>
                </a:solidFill>
                <a:effectLst>
                  <a:outerShdw blurRad="38100" dist="38100" dir="2700000" algn="tl">
                    <a:srgbClr val="000000">
                      <a:alpha val="43137"/>
                    </a:srgbClr>
                  </a:outerShdw>
                </a:effectLst>
              </a:rPr>
              <a:t>, </a:t>
            </a:r>
            <a:r>
              <a:rPr lang="en-US" sz="3200" b="1" dirty="0">
                <a:solidFill>
                  <a:srgbClr val="FFFF00"/>
                </a:solidFill>
                <a:effectLst>
                  <a:outerShdw blurRad="38100" dist="38100" dir="2700000" algn="tl">
                    <a:srgbClr val="000000">
                      <a:alpha val="43137"/>
                    </a:srgbClr>
                  </a:outerShdw>
                </a:effectLst>
                <a:hlinkClick r:id="rId10" tooltip="East Java">
                  <a:extLst>
                    <a:ext uri="{A12FA001-AC4F-418D-AE19-62706E023703}">
                      <ahyp:hlinkClr xmlns:ahyp="http://schemas.microsoft.com/office/drawing/2018/hyperlinkcolor" xmlns="" val="tx"/>
                    </a:ext>
                  </a:extLst>
                </a:hlinkClick>
              </a:rPr>
              <a:t>East Java</a:t>
            </a:r>
            <a:r>
              <a:rPr lang="en-US" sz="3200" b="1" dirty="0">
                <a:solidFill>
                  <a:srgbClr val="FFFF00"/>
                </a:solidFill>
                <a:effectLst>
                  <a:outerShdw blurRad="38100" dist="38100" dir="2700000" algn="tl">
                    <a:srgbClr val="000000">
                      <a:alpha val="43137"/>
                    </a:srgbClr>
                  </a:outerShdw>
                </a:effectLst>
              </a:rPr>
              <a:t>, </a:t>
            </a:r>
            <a:r>
              <a:rPr lang="en-US" sz="3200" b="1" dirty="0">
                <a:solidFill>
                  <a:srgbClr val="FFFF00"/>
                </a:solidFill>
                <a:effectLst>
                  <a:outerShdw blurRad="38100" dist="38100" dir="2700000" algn="tl">
                    <a:srgbClr val="000000">
                      <a:alpha val="43137"/>
                    </a:srgbClr>
                  </a:outerShdw>
                </a:effectLst>
                <a:hlinkClick r:id="rId11" tooltip="Indonesia">
                  <a:extLst>
                    <a:ext uri="{A12FA001-AC4F-418D-AE19-62706E023703}">
                      <ahyp:hlinkClr xmlns:ahyp="http://schemas.microsoft.com/office/drawing/2018/hyperlinkcolor" xmlns="" val="tx"/>
                    </a:ext>
                  </a:extLst>
                </a:hlinkClick>
              </a:rPr>
              <a:t>Indonesia</a:t>
            </a:r>
            <a:endParaRPr lang="en-US" sz="3200" b="1" dirty="0">
              <a:solidFill>
                <a:srgbClr val="FFFF00"/>
              </a:solidFill>
              <a:effectLst>
                <a:outerShdw blurRad="38100" dist="38100" dir="2700000" algn="tl">
                  <a:srgbClr val="000000">
                    <a:alpha val="43137"/>
                  </a:srgbClr>
                </a:outerShdw>
              </a:effectLst>
            </a:endParaRPr>
          </a:p>
          <a:p>
            <a:endParaRPr lang="en-US" dirty="0"/>
          </a:p>
        </p:txBody>
      </p:sp>
    </p:spTree>
    <p:extLst>
      <p:ext uri="{BB962C8B-B14F-4D97-AF65-F5344CB8AC3E}">
        <p14:creationId xmlns:p14="http://schemas.microsoft.com/office/powerpoint/2010/main" val="3897445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extLst>
              <a:ext uri="{837473B0-CC2E-450A-ABE3-18F120FF3D39}">
                <a1611:picAttrSrcUrl xmlns:a1611="http://schemas.microsoft.com/office/drawing/2016/11/main" xmlns="" r:id="rId3"/>
              </a:ext>
            </a:extLst>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8177C6-4B7F-4DA7-BEEC-B6C20071F665}"/>
              </a:ext>
            </a:extLst>
          </p:cNvPr>
          <p:cNvSpPr>
            <a:spLocks noGrp="1"/>
          </p:cNvSpPr>
          <p:nvPr>
            <p:ph type="title"/>
          </p:nvPr>
        </p:nvSpPr>
        <p:spPr/>
        <p:txBody>
          <a:bodyPr>
            <a:normAutofit/>
          </a:bodyPr>
          <a:lstStyle/>
          <a:p>
            <a:r>
              <a:rPr lang="en-US" sz="6000" b="1" dirty="0">
                <a:effectLst>
                  <a:outerShdw blurRad="38100" dist="38100" dir="2700000" algn="tl">
                    <a:srgbClr val="000000">
                      <a:alpha val="43137"/>
                    </a:srgbClr>
                  </a:outerShdw>
                </a:effectLst>
              </a:rPr>
              <a:t>A Family Business:</a:t>
            </a:r>
          </a:p>
        </p:txBody>
      </p:sp>
      <p:sp>
        <p:nvSpPr>
          <p:cNvPr id="3" name="Content Placeholder 2">
            <a:extLst>
              <a:ext uri="{FF2B5EF4-FFF2-40B4-BE49-F238E27FC236}">
                <a16:creationId xmlns:a16="http://schemas.microsoft.com/office/drawing/2014/main" xmlns="" id="{32B860DC-F4A9-42E1-957A-F720E21088A5}"/>
              </a:ext>
            </a:extLst>
          </p:cNvPr>
          <p:cNvSpPr>
            <a:spLocks noGrp="1"/>
          </p:cNvSpPr>
          <p:nvPr>
            <p:ph idx="1"/>
          </p:nvPr>
        </p:nvSpPr>
        <p:spPr/>
        <p:txBody>
          <a:bodyPr>
            <a:normAutofit lnSpcReduction="10000"/>
          </a:bodyPr>
          <a:lstStyle/>
          <a:p>
            <a:r>
              <a:rPr lang="en-US" b="1" dirty="0">
                <a:effectLst>
                  <a:outerShdw blurRad="38100" dist="38100" dir="2700000" algn="tl">
                    <a:srgbClr val="000000">
                      <a:alpha val="43137"/>
                    </a:srgbClr>
                  </a:outerShdw>
                </a:effectLst>
              </a:rPr>
              <a:t>His father ran a steel business, Nippon </a:t>
            </a:r>
            <a:r>
              <a:rPr lang="en-US" b="1" dirty="0" err="1">
                <a:effectLst>
                  <a:outerShdw blurRad="38100" dist="38100" dir="2700000" algn="tl">
                    <a:srgbClr val="000000">
                      <a:alpha val="43137"/>
                    </a:srgbClr>
                  </a:outerShdw>
                </a:effectLst>
              </a:rPr>
              <a:t>Denro</a:t>
            </a:r>
            <a:r>
              <a:rPr lang="en-US" b="1" dirty="0">
                <a:effectLst>
                  <a:outerShdw blurRad="38100" dist="38100" dir="2700000" algn="tl">
                    <a:srgbClr val="000000">
                      <a:alpha val="43137"/>
                    </a:srgbClr>
                  </a:outerShdw>
                </a:effectLst>
              </a:rPr>
              <a:t> </a:t>
            </a:r>
            <a:r>
              <a:rPr lang="en-US" b="1" dirty="0" err="1">
                <a:effectLst>
                  <a:outerShdw blurRad="38100" dist="38100" dir="2700000" algn="tl">
                    <a:srgbClr val="000000">
                      <a:alpha val="43137"/>
                    </a:srgbClr>
                  </a:outerShdw>
                </a:effectLst>
              </a:rPr>
              <a:t>Ispat</a:t>
            </a:r>
            <a:r>
              <a:rPr lang="en-US" b="1" dirty="0">
                <a:effectLst>
                  <a:outerShdw blurRad="38100" dist="38100" dir="2700000" algn="tl">
                    <a:srgbClr val="000000">
                      <a:alpha val="43137"/>
                    </a:srgbClr>
                  </a:outerShdw>
                </a:effectLst>
              </a:rPr>
              <a:t>. While Lakshmi Mittal went on his own path in the steel-making industry, the family business dealt mainly handled cold-rolling mills for sheet steel in Nagpur and Pune. As of today, the family business is still run by Lakshmi’s brothers Pramod and Vinod.</a:t>
            </a:r>
          </a:p>
          <a:p>
            <a:endParaRPr lang="en-US" b="1" dirty="0">
              <a:effectLst>
                <a:outerShdw blurRad="38100" dist="38100" dir="2700000" algn="tl">
                  <a:srgbClr val="000000">
                    <a:alpha val="43137"/>
                  </a:srgbClr>
                </a:outerShdw>
              </a:effectLst>
            </a:endParaRPr>
          </a:p>
          <a:p>
            <a:r>
              <a:rPr lang="en-US" b="1" dirty="0">
                <a:effectLst>
                  <a:outerShdw blurRad="38100" dist="38100" dir="2700000" algn="tl">
                    <a:srgbClr val="000000">
                      <a:alpha val="43137"/>
                    </a:srgbClr>
                  </a:outerShdw>
                </a:effectLst>
              </a:rPr>
              <a:t>Surely, father’s super successful life as an entrepreneur has driven Mittal to pursue his own path. Father’s business of steel motivated Mittal to move forward on his own. NIPPON ISPAT may well be the forefather of today’s ArcelorMittal and motivated him to reach so far as the CEO of the largest steel corporation of the world. </a:t>
            </a:r>
          </a:p>
        </p:txBody>
      </p:sp>
    </p:spTree>
    <p:extLst>
      <p:ext uri="{BB962C8B-B14F-4D97-AF65-F5344CB8AC3E}">
        <p14:creationId xmlns:p14="http://schemas.microsoft.com/office/powerpoint/2010/main" val="2138285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xmlns="" r:id="rId3"/>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CE0586-C50D-467D-9BD9-C3A42E5E0581}"/>
              </a:ext>
            </a:extLst>
          </p:cNvPr>
          <p:cNvSpPr>
            <a:spLocks noGrp="1"/>
          </p:cNvSpPr>
          <p:nvPr>
            <p:ph type="title"/>
          </p:nvPr>
        </p:nvSpPr>
        <p:spPr/>
        <p:txBody>
          <a:bodyPr>
            <a:noAutofit/>
          </a:bodyPr>
          <a:lstStyle/>
          <a:p>
            <a:r>
              <a:rPr lang="en-US" sz="5400" b="1" dirty="0">
                <a:solidFill>
                  <a:srgbClr val="FFC000"/>
                </a:solidFill>
                <a:effectLst>
                  <a:outerShdw blurRad="38100" dist="38100" dir="2700000" algn="tl">
                    <a:srgbClr val="000000">
                      <a:alpha val="43137"/>
                    </a:srgbClr>
                  </a:outerShdw>
                </a:effectLst>
              </a:rPr>
              <a:t>First venture: ( Beginning of a journey to the glory.)</a:t>
            </a:r>
          </a:p>
        </p:txBody>
      </p:sp>
      <p:sp>
        <p:nvSpPr>
          <p:cNvPr id="3" name="Content Placeholder 2">
            <a:extLst>
              <a:ext uri="{FF2B5EF4-FFF2-40B4-BE49-F238E27FC236}">
                <a16:creationId xmlns:a16="http://schemas.microsoft.com/office/drawing/2014/main" xmlns="" id="{61E23945-310C-4A17-AB06-9D055D0AD1B4}"/>
              </a:ext>
            </a:extLst>
          </p:cNvPr>
          <p:cNvSpPr>
            <a:spLocks noGrp="1"/>
          </p:cNvSpPr>
          <p:nvPr>
            <p:ph idx="1"/>
          </p:nvPr>
        </p:nvSpPr>
        <p:spPr>
          <a:xfrm>
            <a:off x="838200" y="2141537"/>
            <a:ext cx="10515600" cy="4351338"/>
          </a:xfrm>
        </p:spPr>
        <p:txBody>
          <a:bodyPr>
            <a:normAutofit fontScale="92500"/>
          </a:bodyPr>
          <a:lstStyle/>
          <a:p>
            <a:r>
              <a:rPr lang="en-US" sz="4400" dirty="0">
                <a:solidFill>
                  <a:srgbClr val="FFFF00"/>
                </a:solidFill>
              </a:rPr>
              <a:t>In 1976, due to the curb of steel production by the Indian government, the 26-year-old Mittal opened his first steel factory PT </a:t>
            </a:r>
            <a:r>
              <a:rPr lang="en-US" sz="4400" dirty="0" err="1">
                <a:solidFill>
                  <a:srgbClr val="FFFF00"/>
                </a:solidFill>
              </a:rPr>
              <a:t>Ispat</a:t>
            </a:r>
            <a:r>
              <a:rPr lang="en-US" sz="4400" dirty="0">
                <a:solidFill>
                  <a:srgbClr val="FFFF00"/>
                </a:solidFill>
              </a:rPr>
              <a:t> Indo in </a:t>
            </a:r>
            <a:r>
              <a:rPr lang="en-US" sz="4400" dirty="0" err="1">
                <a:solidFill>
                  <a:srgbClr val="FFFF00"/>
                </a:solidFill>
                <a:hlinkClick r:id="rId4" tooltip="Sidoarjo Regency">
                  <a:extLst>
                    <a:ext uri="{A12FA001-AC4F-418D-AE19-62706E023703}">
                      <ahyp:hlinkClr xmlns:ahyp="http://schemas.microsoft.com/office/drawing/2018/hyperlinkcolor" xmlns="" val="tx"/>
                    </a:ext>
                  </a:extLst>
                </a:hlinkClick>
              </a:rPr>
              <a:t>Sidoarjo</a:t>
            </a:r>
            <a:r>
              <a:rPr lang="en-US" sz="4400" dirty="0">
                <a:solidFill>
                  <a:srgbClr val="FFFF00"/>
                </a:solidFill>
              </a:rPr>
              <a:t>, </a:t>
            </a:r>
            <a:r>
              <a:rPr lang="en-US" sz="4400" dirty="0">
                <a:solidFill>
                  <a:srgbClr val="FFFF00"/>
                </a:solidFill>
                <a:hlinkClick r:id="rId5" tooltip="East Java">
                  <a:extLst>
                    <a:ext uri="{A12FA001-AC4F-418D-AE19-62706E023703}">
                      <ahyp:hlinkClr xmlns:ahyp="http://schemas.microsoft.com/office/drawing/2018/hyperlinkcolor" xmlns="" val="tx"/>
                    </a:ext>
                  </a:extLst>
                </a:hlinkClick>
              </a:rPr>
              <a:t>East Java</a:t>
            </a:r>
            <a:r>
              <a:rPr lang="en-US" sz="4400" dirty="0">
                <a:solidFill>
                  <a:srgbClr val="FFFF00"/>
                </a:solidFill>
              </a:rPr>
              <a:t>, </a:t>
            </a:r>
            <a:r>
              <a:rPr lang="en-US" sz="4400" dirty="0">
                <a:solidFill>
                  <a:srgbClr val="FFFF00"/>
                </a:solidFill>
                <a:hlinkClick r:id="rId6" tooltip="Indonesia">
                  <a:extLst>
                    <a:ext uri="{A12FA001-AC4F-418D-AE19-62706E023703}">
                      <ahyp:hlinkClr xmlns:ahyp="http://schemas.microsoft.com/office/drawing/2018/hyperlinkcolor" xmlns="" val="tx"/>
                    </a:ext>
                  </a:extLst>
                </a:hlinkClick>
              </a:rPr>
              <a:t>Indonesia</a:t>
            </a:r>
            <a:r>
              <a:rPr lang="en-US" sz="4400" dirty="0">
                <a:solidFill>
                  <a:srgbClr val="FFFF00"/>
                </a:solidFill>
              </a:rPr>
              <a:t>. Laxmi Mittal, being inspired by the family business and an opportunity provided by the market, took risk like a great entrepreneur and succeeded. </a:t>
            </a:r>
          </a:p>
        </p:txBody>
      </p:sp>
    </p:spTree>
    <p:extLst>
      <p:ext uri="{BB962C8B-B14F-4D97-AF65-F5344CB8AC3E}">
        <p14:creationId xmlns:p14="http://schemas.microsoft.com/office/powerpoint/2010/main" val="4048899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xmlns="" r:id="rId3"/>
              </a:ext>
            </a:extLst>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238CAC-9FBE-4624-A67C-5E989AA8737E}"/>
              </a:ext>
            </a:extLst>
          </p:cNvPr>
          <p:cNvSpPr>
            <a:spLocks noGrp="1"/>
          </p:cNvSpPr>
          <p:nvPr>
            <p:ph type="title"/>
          </p:nvPr>
        </p:nvSpPr>
        <p:spPr/>
        <p:txBody>
          <a:bodyPr>
            <a:normAutofit/>
          </a:bodyPr>
          <a:lstStyle/>
          <a:p>
            <a:r>
              <a:rPr lang="en-US" sz="7200" b="1" i="1" dirty="0">
                <a:solidFill>
                  <a:srgbClr val="FF0000"/>
                </a:solidFill>
                <a:effectLst>
                  <a:outerShdw blurRad="38100" dist="38100" dir="2700000" algn="tl">
                    <a:srgbClr val="000000">
                      <a:alpha val="43137"/>
                    </a:srgbClr>
                  </a:outerShdw>
                </a:effectLst>
              </a:rPr>
              <a:t>Growth</a:t>
            </a:r>
          </a:p>
        </p:txBody>
      </p:sp>
      <p:sp>
        <p:nvSpPr>
          <p:cNvPr id="3" name="Content Placeholder 2">
            <a:extLst>
              <a:ext uri="{FF2B5EF4-FFF2-40B4-BE49-F238E27FC236}">
                <a16:creationId xmlns:a16="http://schemas.microsoft.com/office/drawing/2014/main" xmlns="" id="{7DFA1008-F317-4C7E-AC79-E16137E107BB}"/>
              </a:ext>
            </a:extLst>
          </p:cNvPr>
          <p:cNvSpPr>
            <a:spLocks noGrp="1"/>
          </p:cNvSpPr>
          <p:nvPr>
            <p:ph idx="1"/>
          </p:nvPr>
        </p:nvSpPr>
        <p:spPr/>
        <p:txBody>
          <a:bodyPr/>
          <a:lstStyle/>
          <a:p>
            <a:r>
              <a:rPr lang="en-US" b="1" dirty="0">
                <a:effectLst>
                  <a:outerShdw blurRad="38100" dist="38100" dir="2700000" algn="tl">
                    <a:srgbClr val="000000">
                      <a:alpha val="43137"/>
                    </a:srgbClr>
                  </a:outerShdw>
                </a:effectLst>
              </a:rPr>
              <a:t>He spent more than a decade learning how to run it efficiently. In 1989 Mittal purchased the beleaguered state-owned steel works in </a:t>
            </a:r>
            <a:r>
              <a:rPr lang="en-US" b="1" u="sng" dirty="0">
                <a:effectLst>
                  <a:outerShdw blurRad="38100" dist="38100" dir="2700000" algn="tl">
                    <a:srgbClr val="000000">
                      <a:alpha val="43137"/>
                    </a:srgbClr>
                  </a:outerShdw>
                </a:effectLst>
                <a:hlinkClick r:id="rId4">
                  <a:extLst>
                    <a:ext uri="{A12FA001-AC4F-418D-AE19-62706E023703}">
                      <ahyp:hlinkClr xmlns:ahyp="http://schemas.microsoft.com/office/drawing/2018/hyperlinkcolor" xmlns="" val="tx"/>
                    </a:ext>
                  </a:extLst>
                </a:hlinkClick>
              </a:rPr>
              <a:t>Trinidad and Tobago</a:t>
            </a:r>
            <a:r>
              <a:rPr lang="en-US" b="1" dirty="0">
                <a:effectLst>
                  <a:outerShdw blurRad="38100" dist="38100" dir="2700000" algn="tl">
                    <a:srgbClr val="000000">
                      <a:alpha val="43137"/>
                    </a:srgbClr>
                  </a:outerShdw>
                </a:effectLst>
              </a:rPr>
              <a:t>, which had been losing huge sums of money. A year later that facility had doubled its output and had become profitable. He used a similar formula for success in a series of acquisitions all around the world, purchasing failing (mostly state-run) outfits and sending in special management teams to reorganize the businesses. </a:t>
            </a:r>
          </a:p>
        </p:txBody>
      </p:sp>
    </p:spTree>
    <p:extLst>
      <p:ext uri="{BB962C8B-B14F-4D97-AF65-F5344CB8AC3E}">
        <p14:creationId xmlns:p14="http://schemas.microsoft.com/office/powerpoint/2010/main" val="3659606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extLst>
              <a:ext uri="{837473B0-CC2E-450A-ABE3-18F120FF3D39}">
                <a1611:picAttrSrcUrl xmlns:a1611="http://schemas.microsoft.com/office/drawing/2016/11/main" xmlns="" r:id="rId3"/>
              </a:ext>
            </a:extLst>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CAACB7-BAB8-47AD-84A5-285373C9AEB7}"/>
              </a:ext>
            </a:extLst>
          </p:cNvPr>
          <p:cNvSpPr>
            <a:spLocks noGrp="1"/>
          </p:cNvSpPr>
          <p:nvPr>
            <p:ph type="title"/>
          </p:nvPr>
        </p:nvSpPr>
        <p:spPr/>
        <p:txBody>
          <a:bodyPr>
            <a:normAutofit/>
          </a:bodyPr>
          <a:lstStyle/>
          <a:p>
            <a:r>
              <a:rPr lang="en-US" sz="6000" b="1" dirty="0">
                <a:solidFill>
                  <a:srgbClr val="FFC000"/>
                </a:solidFill>
                <a:effectLst>
                  <a:outerShdw blurRad="38100" dist="38100" dir="2700000" algn="tl">
                    <a:srgbClr val="000000">
                      <a:alpha val="43137"/>
                    </a:srgbClr>
                  </a:outerShdw>
                </a:effectLst>
              </a:rPr>
              <a:t>Mittal’s Business Philosophy: </a:t>
            </a:r>
          </a:p>
        </p:txBody>
      </p:sp>
      <p:sp>
        <p:nvSpPr>
          <p:cNvPr id="3" name="Content Placeholder 2">
            <a:extLst>
              <a:ext uri="{FF2B5EF4-FFF2-40B4-BE49-F238E27FC236}">
                <a16:creationId xmlns:a16="http://schemas.microsoft.com/office/drawing/2014/main" xmlns="" id="{31A8B0EF-1A9F-44D8-B26A-FAC818C3F25F}"/>
              </a:ext>
            </a:extLst>
          </p:cNvPr>
          <p:cNvSpPr>
            <a:spLocks noGrp="1"/>
          </p:cNvSpPr>
          <p:nvPr>
            <p:ph idx="1"/>
          </p:nvPr>
        </p:nvSpPr>
        <p:spPr/>
        <p:txBody>
          <a:bodyPr/>
          <a:lstStyle/>
          <a:p>
            <a:r>
              <a:rPr lang="en-US" b="1" dirty="0">
                <a:solidFill>
                  <a:srgbClr val="FFFF00"/>
                </a:solidFill>
              </a:rPr>
              <a:t>Mittal’s business philosophy emphasized consolidation in an </a:t>
            </a:r>
            <a:r>
              <a:rPr lang="en-US" b="1" dirty="0">
                <a:solidFill>
                  <a:srgbClr val="FFFF00"/>
                </a:solidFill>
                <a:hlinkClick r:id="rId4">
                  <a:extLst>
                    <a:ext uri="{A12FA001-AC4F-418D-AE19-62706E023703}">
                      <ahyp:hlinkClr xmlns:ahyp="http://schemas.microsoft.com/office/drawing/2018/hyperlinkcolor" xmlns="" val="tx"/>
                    </a:ext>
                  </a:extLst>
                </a:hlinkClick>
              </a:rPr>
              <a:t>industry</a:t>
            </a:r>
            <a:r>
              <a:rPr lang="en-US" b="1" dirty="0">
                <a:solidFill>
                  <a:srgbClr val="FFFF00"/>
                </a:solidFill>
              </a:rPr>
              <a:t> that had become weak and fragmented. Basing on this philosophy, Mr. Mittal was highly successful. By 2004, Mittal’s Company controlled about 40 percent of the American market for the flat-rolled steel used to make cars, which allowed the giant steelmaker to negotiate more </a:t>
            </a:r>
            <a:r>
              <a:rPr lang="en-US" b="1" dirty="0" err="1">
                <a:solidFill>
                  <a:srgbClr val="FFFF00"/>
                </a:solidFill>
              </a:rPr>
              <a:t>favourable</a:t>
            </a:r>
            <a:r>
              <a:rPr lang="en-US" b="1" dirty="0">
                <a:solidFill>
                  <a:srgbClr val="FFFF00"/>
                </a:solidFill>
              </a:rPr>
              <a:t> prices. More years of growth by revenue, volume and market share was on the line.</a:t>
            </a:r>
          </a:p>
        </p:txBody>
      </p:sp>
    </p:spTree>
    <p:extLst>
      <p:ext uri="{BB962C8B-B14F-4D97-AF65-F5344CB8AC3E}">
        <p14:creationId xmlns:p14="http://schemas.microsoft.com/office/powerpoint/2010/main" val="2991204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ext uri="{837473B0-CC2E-450A-ABE3-18F120FF3D39}">
                <a1611:picAttrSrcUrl xmlns:a1611="http://schemas.microsoft.com/office/drawing/2016/11/main" xmlns="" r:id="rId3"/>
              </a:ext>
            </a:extLst>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CE9D5C-F2CF-4D0D-9B47-A84D06E9AB00}"/>
              </a:ext>
            </a:extLst>
          </p:cNvPr>
          <p:cNvSpPr>
            <a:spLocks noGrp="1"/>
          </p:cNvSpPr>
          <p:nvPr>
            <p:ph type="title"/>
          </p:nvPr>
        </p:nvSpPr>
        <p:spPr/>
        <p:txBody>
          <a:bodyPr>
            <a:noAutofit/>
          </a:bodyPr>
          <a:lstStyle/>
          <a:p>
            <a:r>
              <a:rPr lang="en-US" sz="4800" b="1" dirty="0">
                <a:solidFill>
                  <a:schemeClr val="tx1">
                    <a:lumMod val="95000"/>
                    <a:lumOff val="5000"/>
                  </a:schemeClr>
                </a:solidFill>
                <a:effectLst>
                  <a:outerShdw blurRad="38100" dist="38100" dir="2700000" algn="tl">
                    <a:srgbClr val="000000">
                      <a:alpha val="43137"/>
                    </a:srgbClr>
                  </a:outerShdw>
                </a:effectLst>
              </a:rPr>
              <a:t>Growth reached the globe: </a:t>
            </a:r>
            <a:r>
              <a:rPr lang="en-US" sz="4800" b="1" i="1" dirty="0">
                <a:solidFill>
                  <a:srgbClr val="FFFF00"/>
                </a:solidFill>
                <a:effectLst>
                  <a:outerShdw blurRad="38100" dist="38100" dir="2700000" algn="tl">
                    <a:srgbClr val="000000">
                      <a:alpha val="43137"/>
                    </a:srgbClr>
                  </a:outerShdw>
                </a:effectLst>
              </a:rPr>
              <a:t>Merger and Acquisition</a:t>
            </a:r>
            <a:r>
              <a:rPr lang="en-US" sz="4800" b="1" dirty="0">
                <a:solidFill>
                  <a:schemeClr val="tx1">
                    <a:lumMod val="95000"/>
                    <a:lumOff val="5000"/>
                  </a:schemeClr>
                </a:solidFill>
                <a:effectLst>
                  <a:outerShdw blurRad="38100" dist="38100" dir="2700000" algn="tl">
                    <a:srgbClr val="000000">
                      <a:alpha val="43137"/>
                    </a:srgbClr>
                  </a:outerShdw>
                </a:effectLst>
              </a:rPr>
              <a:t>: </a:t>
            </a:r>
            <a:r>
              <a:rPr lang="en-US" sz="4800" b="1" i="1" dirty="0">
                <a:solidFill>
                  <a:srgbClr val="FFC000"/>
                </a:solidFill>
                <a:effectLst>
                  <a:outerShdw blurRad="38100" dist="38100" dir="2700000" algn="tl">
                    <a:srgbClr val="000000">
                      <a:alpha val="43137"/>
                    </a:srgbClr>
                  </a:outerShdw>
                </a:effectLst>
              </a:rPr>
              <a:t>Mittal became the biggest steelmaker of the world</a:t>
            </a:r>
            <a:r>
              <a:rPr lang="en-US" sz="4800" b="1" dirty="0">
                <a:solidFill>
                  <a:schemeClr val="tx1">
                    <a:lumMod val="95000"/>
                    <a:lumOff val="5000"/>
                  </a:schemeClr>
                </a:solidFill>
                <a:effectLst>
                  <a:outerShdw blurRad="38100" dist="38100" dir="2700000" algn="tl">
                    <a:srgbClr val="000000">
                      <a:alpha val="43137"/>
                    </a:srgbClr>
                  </a:outerShdw>
                </a:effectLst>
              </a:rPr>
              <a:t>.</a:t>
            </a:r>
          </a:p>
        </p:txBody>
      </p:sp>
      <p:sp>
        <p:nvSpPr>
          <p:cNvPr id="3" name="Content Placeholder 2">
            <a:extLst>
              <a:ext uri="{FF2B5EF4-FFF2-40B4-BE49-F238E27FC236}">
                <a16:creationId xmlns:a16="http://schemas.microsoft.com/office/drawing/2014/main" xmlns="" id="{6E8E81FB-A05D-4E89-9ABD-7AA5C8F3219C}"/>
              </a:ext>
            </a:extLst>
          </p:cNvPr>
          <p:cNvSpPr>
            <a:spLocks noGrp="1"/>
          </p:cNvSpPr>
          <p:nvPr>
            <p:ph idx="1"/>
          </p:nvPr>
        </p:nvSpPr>
        <p:spPr>
          <a:xfrm>
            <a:off x="838200" y="3232394"/>
            <a:ext cx="10515600" cy="4351338"/>
          </a:xfrm>
        </p:spPr>
        <p:txBody>
          <a:bodyPr>
            <a:normAutofit/>
          </a:bodyPr>
          <a:lstStyle/>
          <a:p>
            <a:r>
              <a:rPr lang="en-US" sz="3200" b="1" dirty="0">
                <a:solidFill>
                  <a:srgbClr val="FF0000"/>
                </a:solidFill>
              </a:rPr>
              <a:t>In 2004 Mittal merged his companies, </a:t>
            </a:r>
            <a:r>
              <a:rPr lang="en-US" sz="3200" b="1" dirty="0" err="1">
                <a:solidFill>
                  <a:srgbClr val="FF0000"/>
                </a:solidFill>
              </a:rPr>
              <a:t>Ispat</a:t>
            </a:r>
            <a:r>
              <a:rPr lang="en-US" sz="3200" b="1" dirty="0">
                <a:solidFill>
                  <a:srgbClr val="FF0000"/>
                </a:solidFill>
              </a:rPr>
              <a:t> International and LNM Holdings, and acquired Ohio-based International Steel Group. The newly created company, Mittal Steel Co. NV, emerged from the deal as the world’s largest steelmaker. Two years later Mittal oversaw another merger when Mittal Steel joined with Arcelor to form ArcelorMittal.</a:t>
            </a:r>
          </a:p>
        </p:txBody>
      </p:sp>
    </p:spTree>
    <p:extLst>
      <p:ext uri="{BB962C8B-B14F-4D97-AF65-F5344CB8AC3E}">
        <p14:creationId xmlns:p14="http://schemas.microsoft.com/office/powerpoint/2010/main" val="681777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xmlns="" r:id="rId3"/>
              </a:ext>
            </a:extLst>
          </a:blip>
          <a:srcRect/>
          <a:stretch>
            <a:fillRect t="-19000" b="-1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0E5E946-210C-43C1-BEE0-95D160F229BA}"/>
              </a:ext>
            </a:extLst>
          </p:cNvPr>
          <p:cNvSpPr>
            <a:spLocks noGrp="1"/>
          </p:cNvSpPr>
          <p:nvPr>
            <p:ph type="title"/>
          </p:nvPr>
        </p:nvSpPr>
        <p:spPr/>
        <p:txBody>
          <a:bodyPr/>
          <a:lstStyle/>
          <a:p>
            <a:r>
              <a:rPr lang="en-US" b="1" dirty="0">
                <a:solidFill>
                  <a:srgbClr val="FFC000"/>
                </a:solidFill>
                <a:effectLst>
                  <a:outerShdw blurRad="38100" dist="38100" dir="2700000" algn="tl">
                    <a:srgbClr val="000000">
                      <a:alpha val="43137"/>
                    </a:srgbClr>
                  </a:outerShdw>
                </a:effectLst>
              </a:rPr>
              <a:t>Continuing Growth:</a:t>
            </a:r>
          </a:p>
        </p:txBody>
      </p:sp>
      <p:sp>
        <p:nvSpPr>
          <p:cNvPr id="3" name="Content Placeholder 2">
            <a:extLst>
              <a:ext uri="{FF2B5EF4-FFF2-40B4-BE49-F238E27FC236}">
                <a16:creationId xmlns:a16="http://schemas.microsoft.com/office/drawing/2014/main" xmlns="" id="{0C480EF5-1B40-4066-A137-12CA2A18897F}"/>
              </a:ext>
            </a:extLst>
          </p:cNvPr>
          <p:cNvSpPr>
            <a:spLocks noGrp="1"/>
          </p:cNvSpPr>
          <p:nvPr>
            <p:ph idx="1"/>
          </p:nvPr>
        </p:nvSpPr>
        <p:spPr/>
        <p:txBody>
          <a:bodyPr>
            <a:normAutofit lnSpcReduction="10000"/>
          </a:bodyPr>
          <a:lstStyle/>
          <a:p>
            <a:r>
              <a:rPr lang="en-US" b="1" dirty="0">
                <a:effectLst>
                  <a:outerShdw blurRad="38100" dist="38100" dir="2700000" algn="tl">
                    <a:srgbClr val="000000">
                      <a:alpha val="43137"/>
                    </a:srgbClr>
                  </a:outerShdw>
                </a:effectLst>
              </a:rPr>
              <a:t> After acquiring his second mine, which is in Trinidad &amp; Tobago, Mittal as the CEO of his company acquired several mines across the world. He acquired mines in Mexico, Kazakhstan, Canada, China, Brazil, Estonia, Poland, Ukraine, Romania, </a:t>
            </a:r>
            <a:r>
              <a:rPr lang="en-US" b="1" dirty="0" err="1">
                <a:effectLst>
                  <a:outerShdw blurRad="38100" dist="38100" dir="2700000" algn="tl">
                    <a:srgbClr val="000000">
                      <a:alpha val="43137"/>
                    </a:srgbClr>
                  </a:outerShdw>
                </a:effectLst>
              </a:rPr>
              <a:t>Czeck</a:t>
            </a:r>
            <a:r>
              <a:rPr lang="en-US" b="1" dirty="0">
                <a:effectLst>
                  <a:outerShdw blurRad="38100" dist="38100" dir="2700000" algn="tl">
                    <a:srgbClr val="000000">
                      <a:alpha val="43137"/>
                    </a:srgbClr>
                  </a:outerShdw>
                </a:effectLst>
              </a:rPr>
              <a:t> Republic, </a:t>
            </a:r>
            <a:r>
              <a:rPr lang="en-US" b="1" dirty="0" err="1">
                <a:effectLst>
                  <a:outerShdw blurRad="38100" dist="38100" dir="2700000" algn="tl">
                    <a:srgbClr val="000000">
                      <a:alpha val="43137"/>
                    </a:srgbClr>
                  </a:outerShdw>
                </a:effectLst>
              </a:rPr>
              <a:t>Austalia</a:t>
            </a:r>
            <a:r>
              <a:rPr lang="en-US" b="1" dirty="0">
                <a:effectLst>
                  <a:outerShdw blurRad="38100" dist="38100" dir="2700000" algn="tl">
                    <a:srgbClr val="000000">
                      <a:alpha val="43137"/>
                    </a:srgbClr>
                  </a:outerShdw>
                </a:effectLst>
              </a:rPr>
              <a:t> and Russia.</a:t>
            </a:r>
          </a:p>
          <a:p>
            <a:r>
              <a:rPr lang="en-US" b="1" dirty="0">
                <a:effectLst>
                  <a:outerShdw blurRad="38100" dist="38100" dir="2700000" algn="tl">
                    <a:srgbClr val="000000">
                      <a:alpha val="43137"/>
                    </a:srgbClr>
                  </a:outerShdw>
                </a:effectLst>
              </a:rPr>
              <a:t>These aggressive acquisition and approach to the market took Mittal to the chair of glory, which is the largest Steel producer in the world.</a:t>
            </a:r>
          </a:p>
          <a:p>
            <a:r>
              <a:rPr lang="en-US" b="1" dirty="0">
                <a:effectLst>
                  <a:outerShdw blurRad="38100" dist="38100" dir="2700000" algn="tl">
                    <a:srgbClr val="000000">
                      <a:alpha val="43137"/>
                    </a:srgbClr>
                  </a:outerShdw>
                </a:effectLst>
              </a:rPr>
              <a:t>However, the mergers, he has been through is also notable and significant. Without them, he would not be able to materialize the opportunities provided by the market so easily.</a:t>
            </a:r>
          </a:p>
        </p:txBody>
      </p:sp>
    </p:spTree>
    <p:extLst>
      <p:ext uri="{BB962C8B-B14F-4D97-AF65-F5344CB8AC3E}">
        <p14:creationId xmlns:p14="http://schemas.microsoft.com/office/powerpoint/2010/main" val="527756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extLst>
              <a:ext uri="{837473B0-CC2E-450A-ABE3-18F120FF3D39}">
                <a1611:picAttrSrcUrl xmlns:a1611="http://schemas.microsoft.com/office/drawing/2016/11/main" xmlns="" r:id="rId3"/>
              </a:ext>
            </a:extLst>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84C7675-EAD2-4E13-AB4A-504FCB2A23F3}"/>
              </a:ext>
            </a:extLst>
          </p:cNvPr>
          <p:cNvSpPr>
            <a:spLocks noGrp="1"/>
          </p:cNvSpPr>
          <p:nvPr>
            <p:ph type="title"/>
          </p:nvPr>
        </p:nvSpPr>
        <p:spPr/>
        <p:txBody>
          <a:bodyPr/>
          <a:lstStyle/>
          <a:p>
            <a:r>
              <a:rPr lang="en-US" b="1" dirty="0">
                <a:solidFill>
                  <a:srgbClr val="FFC000"/>
                </a:solidFill>
              </a:rPr>
              <a:t>Mittal &amp; British Politics: Controversy</a:t>
            </a:r>
          </a:p>
        </p:txBody>
      </p:sp>
      <p:sp>
        <p:nvSpPr>
          <p:cNvPr id="3" name="Content Placeholder 2">
            <a:extLst>
              <a:ext uri="{FF2B5EF4-FFF2-40B4-BE49-F238E27FC236}">
                <a16:creationId xmlns:a16="http://schemas.microsoft.com/office/drawing/2014/main" xmlns="" id="{DF810A5C-84EE-49B3-AC77-9DC5DBEBCF92}"/>
              </a:ext>
            </a:extLst>
          </p:cNvPr>
          <p:cNvSpPr>
            <a:spLocks noGrp="1"/>
          </p:cNvSpPr>
          <p:nvPr>
            <p:ph idx="1"/>
          </p:nvPr>
        </p:nvSpPr>
        <p:spPr/>
        <p:txBody>
          <a:bodyPr>
            <a:normAutofit lnSpcReduction="10000"/>
          </a:bodyPr>
          <a:lstStyle/>
          <a:p>
            <a:r>
              <a:rPr lang="en-US" sz="3600" b="1" dirty="0">
                <a:solidFill>
                  <a:srgbClr val="FFFF00"/>
                </a:solidFill>
                <a:effectLst>
                  <a:outerShdw blurRad="38100" dist="38100" dir="2700000" algn="tl">
                    <a:srgbClr val="000000">
                      <a:alpha val="43137"/>
                    </a:srgbClr>
                  </a:outerShdw>
                </a:effectLst>
              </a:rPr>
              <a:t>His donation of £125,000 (about $180,000) to the </a:t>
            </a:r>
            <a:r>
              <a:rPr lang="en-US" sz="3600" b="1" u="sng" dirty="0" err="1">
                <a:solidFill>
                  <a:srgbClr val="FFFF00"/>
                </a:solidFill>
                <a:effectLst>
                  <a:outerShdw blurRad="38100" dist="38100" dir="2700000" algn="tl">
                    <a:srgbClr val="000000">
                      <a:alpha val="43137"/>
                    </a:srgbClr>
                  </a:outerShdw>
                </a:effectLst>
                <a:hlinkClick r:id="rId4">
                  <a:extLst>
                    <a:ext uri="{A12FA001-AC4F-418D-AE19-62706E023703}">
                      <ahyp:hlinkClr xmlns:ahyp="http://schemas.microsoft.com/office/drawing/2018/hyperlinkcolor" xmlns="" val="tx"/>
                    </a:ext>
                  </a:extLst>
                </a:hlinkClick>
              </a:rPr>
              <a:t>Labour</a:t>
            </a:r>
            <a:r>
              <a:rPr lang="en-US" sz="3600" b="1" u="sng" dirty="0">
                <a:solidFill>
                  <a:srgbClr val="FFFF00"/>
                </a:solidFill>
                <a:effectLst>
                  <a:outerShdw blurRad="38100" dist="38100" dir="2700000" algn="tl">
                    <a:srgbClr val="000000">
                      <a:alpha val="43137"/>
                    </a:srgbClr>
                  </a:outerShdw>
                </a:effectLst>
                <a:hlinkClick r:id="rId4">
                  <a:extLst>
                    <a:ext uri="{A12FA001-AC4F-418D-AE19-62706E023703}">
                      <ahyp:hlinkClr xmlns:ahyp="http://schemas.microsoft.com/office/drawing/2018/hyperlinkcolor" xmlns="" val="tx"/>
                    </a:ext>
                  </a:extLst>
                </a:hlinkClick>
              </a:rPr>
              <a:t> Party</a:t>
            </a:r>
            <a:r>
              <a:rPr lang="en-US" sz="3600" b="1" dirty="0">
                <a:solidFill>
                  <a:srgbClr val="FFFF00"/>
                </a:solidFill>
                <a:effectLst>
                  <a:outerShdw blurRad="38100" dist="38100" dir="2700000" algn="tl">
                    <a:srgbClr val="000000">
                      <a:alpha val="43137"/>
                    </a:srgbClr>
                  </a:outerShdw>
                </a:effectLst>
              </a:rPr>
              <a:t> in 2001 created controversy when it was learned that Prime Minister </a:t>
            </a:r>
            <a:r>
              <a:rPr lang="en-US" sz="3600" b="1" u="sng" dirty="0">
                <a:solidFill>
                  <a:srgbClr val="FFFF00"/>
                </a:solidFill>
                <a:effectLst>
                  <a:outerShdw blurRad="38100" dist="38100" dir="2700000" algn="tl">
                    <a:srgbClr val="000000">
                      <a:alpha val="43137"/>
                    </a:srgbClr>
                  </a:outerShdw>
                </a:effectLst>
                <a:hlinkClick r:id="rId5">
                  <a:extLst>
                    <a:ext uri="{A12FA001-AC4F-418D-AE19-62706E023703}">
                      <ahyp:hlinkClr xmlns:ahyp="http://schemas.microsoft.com/office/drawing/2018/hyperlinkcolor" xmlns="" val="tx"/>
                    </a:ext>
                  </a:extLst>
                </a:hlinkClick>
              </a:rPr>
              <a:t>Tony Blair</a:t>
            </a:r>
            <a:r>
              <a:rPr lang="en-US" sz="3600" b="1" dirty="0">
                <a:solidFill>
                  <a:srgbClr val="FFFF00"/>
                </a:solidFill>
                <a:effectLst>
                  <a:outerShdw blurRad="38100" dist="38100" dir="2700000" algn="tl">
                    <a:srgbClr val="000000">
                      <a:alpha val="43137"/>
                    </a:srgbClr>
                  </a:outerShdw>
                </a:effectLst>
              </a:rPr>
              <a:t> had helped Mittal purchase a steel company in Romania even though Mittal’s firms backed a U.S. tariff opposed by British steel producers. However, later on, Blair tried to cover it up as promoting a British Company. It turned out Mittal’s Company was registered in Netherlands. </a:t>
            </a:r>
          </a:p>
        </p:txBody>
      </p:sp>
    </p:spTree>
    <p:extLst>
      <p:ext uri="{BB962C8B-B14F-4D97-AF65-F5344CB8AC3E}">
        <p14:creationId xmlns:p14="http://schemas.microsoft.com/office/powerpoint/2010/main" val="3926866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xmlns="" r:id="rId3"/>
              </a:ext>
            </a:extLst>
          </a:blip>
          <a:srcRect/>
          <a:stretch>
            <a:fillRect t="-7000" b="-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BAB381-D94D-4B28-AEAC-812DDD3096A3}"/>
              </a:ext>
            </a:extLst>
          </p:cNvPr>
          <p:cNvSpPr>
            <a:spLocks noGrp="1"/>
          </p:cNvSpPr>
          <p:nvPr>
            <p:ph type="title"/>
          </p:nvPr>
        </p:nvSpPr>
        <p:spPr/>
        <p:txBody>
          <a:bodyPr/>
          <a:lstStyle/>
          <a:p>
            <a:r>
              <a:rPr lang="en-US" b="1" u="sng" dirty="0">
                <a:solidFill>
                  <a:srgbClr val="FFFF00"/>
                </a:solidFill>
              </a:rPr>
              <a:t>Conclusion:</a:t>
            </a:r>
          </a:p>
        </p:txBody>
      </p:sp>
      <p:sp>
        <p:nvSpPr>
          <p:cNvPr id="3" name="Content Placeholder 2">
            <a:extLst>
              <a:ext uri="{FF2B5EF4-FFF2-40B4-BE49-F238E27FC236}">
                <a16:creationId xmlns:a16="http://schemas.microsoft.com/office/drawing/2014/main" xmlns="" id="{DD53B811-D68A-464C-89CF-B67FC0E891E0}"/>
              </a:ext>
            </a:extLst>
          </p:cNvPr>
          <p:cNvSpPr>
            <a:spLocks noGrp="1"/>
          </p:cNvSpPr>
          <p:nvPr>
            <p:ph idx="1"/>
          </p:nvPr>
        </p:nvSpPr>
        <p:spPr/>
        <p:txBody>
          <a:bodyPr/>
          <a:lstStyle/>
          <a:p>
            <a:pPr marL="0" indent="0">
              <a:buNone/>
            </a:pPr>
            <a:r>
              <a:rPr lang="en-US" b="1" dirty="0">
                <a:solidFill>
                  <a:srgbClr val="FFFF00"/>
                </a:solidFill>
              </a:rPr>
              <a:t>Mr. </a:t>
            </a:r>
            <a:r>
              <a:rPr lang="en-US" b="1" dirty="0" err="1" smtClean="0">
                <a:solidFill>
                  <a:srgbClr val="FFFF00"/>
                </a:solidFill>
              </a:rPr>
              <a:t>Lakhmi</a:t>
            </a:r>
            <a:r>
              <a:rPr lang="en-US" b="1" dirty="0" smtClean="0">
                <a:solidFill>
                  <a:srgbClr val="FFFF00"/>
                </a:solidFill>
              </a:rPr>
              <a:t> </a:t>
            </a:r>
            <a:r>
              <a:rPr lang="en-US" b="1" dirty="0">
                <a:solidFill>
                  <a:srgbClr val="FFFF00"/>
                </a:solidFill>
              </a:rPr>
              <a:t>Mittal is not just a name of a man or an entrepreneur, Mittal is a story, is a story of a legendary businessman who rose </a:t>
            </a:r>
            <a:r>
              <a:rPr lang="en-US" b="1" dirty="0" err="1">
                <a:solidFill>
                  <a:srgbClr val="FFFF00"/>
                </a:solidFill>
              </a:rPr>
              <a:t>upto</a:t>
            </a:r>
            <a:r>
              <a:rPr lang="en-US" b="1" dirty="0">
                <a:solidFill>
                  <a:srgbClr val="FFFF00"/>
                </a:solidFill>
              </a:rPr>
              <a:t> the highest position in a trade which is vital to the very existence of human race. Mittal is the name of Inspiration  for many enthusiast entrepreneur.</a:t>
            </a:r>
          </a:p>
        </p:txBody>
      </p:sp>
    </p:spTree>
    <p:extLst>
      <p:ext uri="{BB962C8B-B14F-4D97-AF65-F5344CB8AC3E}">
        <p14:creationId xmlns:p14="http://schemas.microsoft.com/office/powerpoint/2010/main" val="857485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extLst>
              <a:ext uri="{837473B0-CC2E-450A-ABE3-18F120FF3D39}">
                <a1611:picAttrSrcUrl xmlns:a1611="http://schemas.microsoft.com/office/drawing/2016/11/main" xmlns="" r:id="rId3"/>
              </a:ext>
            </a:extLst>
          </a:blip>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05DD061-E1C2-4916-B90A-00CD1D75A40B}"/>
              </a:ext>
            </a:extLst>
          </p:cNvPr>
          <p:cNvSpPr>
            <a:spLocks noGrp="1"/>
          </p:cNvSpPr>
          <p:nvPr>
            <p:ph idx="1"/>
          </p:nvPr>
        </p:nvSpPr>
        <p:spPr>
          <a:xfrm>
            <a:off x="134816" y="7160454"/>
            <a:ext cx="7321061" cy="1351745"/>
          </a:xfrm>
        </p:spPr>
        <p:txBody>
          <a:bodyPr/>
          <a:lstStyle/>
          <a:p>
            <a:endParaRPr lang="en-US"/>
          </a:p>
        </p:txBody>
      </p:sp>
      <p:sp>
        <p:nvSpPr>
          <p:cNvPr id="4" name="TextBox 3"/>
          <p:cNvSpPr txBox="1"/>
          <p:nvPr/>
        </p:nvSpPr>
        <p:spPr>
          <a:xfrm>
            <a:off x="250854" y="338415"/>
            <a:ext cx="8763674" cy="7725192"/>
          </a:xfrm>
          <a:prstGeom prst="rect">
            <a:avLst/>
          </a:prstGeom>
          <a:noFill/>
        </p:spPr>
        <p:txBody>
          <a:bodyPr wrap="square" rtlCol="0">
            <a:spAutoFit/>
          </a:bodyPr>
          <a:lstStyle/>
          <a:p>
            <a:r>
              <a:rPr lang="en-GB" sz="4000" dirty="0" smtClean="0"/>
              <a:t>References</a:t>
            </a:r>
          </a:p>
          <a:p>
            <a:r>
              <a:rPr lang="en-GB" dirty="0" smtClean="0"/>
              <a:t>Cold </a:t>
            </a:r>
            <a:r>
              <a:rPr lang="en-GB" dirty="0"/>
              <a:t>Steel, Tim Bouquet and Byron </a:t>
            </a:r>
            <a:r>
              <a:rPr lang="en-GB" dirty="0" err="1"/>
              <a:t>Ousey</a:t>
            </a:r>
            <a:r>
              <a:rPr lang="en-GB" dirty="0"/>
              <a:t>.</a:t>
            </a:r>
          </a:p>
          <a:p>
            <a:r>
              <a:rPr lang="en-GB" dirty="0" smtClean="0"/>
              <a:t>A </a:t>
            </a:r>
            <a:r>
              <a:rPr lang="en-GB" dirty="0"/>
              <a:t>man with a mission.</a:t>
            </a:r>
          </a:p>
          <a:p>
            <a:r>
              <a:rPr lang="en-GB" dirty="0" smtClean="0"/>
              <a:t>"Lakshmi </a:t>
            </a:r>
            <a:r>
              <a:rPr lang="en-GB" dirty="0"/>
              <a:t>Mittal Chairman and CEO of Mittal Steel". webindia123.com. </a:t>
            </a:r>
          </a:p>
          <a:p>
            <a:r>
              <a:rPr lang="en-GB" dirty="0" smtClean="0"/>
              <a:t>"Lakshmi </a:t>
            </a:r>
            <a:r>
              <a:rPr lang="en-GB" dirty="0"/>
              <a:t>Mittal, Owner of </a:t>
            </a:r>
            <a:r>
              <a:rPr lang="en-GB" dirty="0" err="1"/>
              <a:t>Karrick</a:t>
            </a:r>
            <a:r>
              <a:rPr lang="en-GB" dirty="0"/>
              <a:t> Limited". Bloomberg BusinessWeek. 25 February 2011. </a:t>
            </a:r>
            <a:r>
              <a:rPr lang="en-GB" dirty="0" smtClean="0"/>
              <a:t>Reed</a:t>
            </a:r>
            <a:r>
              <a:rPr lang="en-GB" dirty="0"/>
              <a:t>, Stanley; </a:t>
            </a:r>
            <a:r>
              <a:rPr lang="en-GB" dirty="0" err="1"/>
              <a:t>Biesheuvel</a:t>
            </a:r>
            <a:r>
              <a:rPr lang="en-GB" dirty="0"/>
              <a:t>, Thomas (10 November 2011). "Lakshmi Mittal, the King of Steel, Trips Up". Businessweek. </a:t>
            </a:r>
          </a:p>
          <a:p>
            <a:r>
              <a:rPr lang="en-GB" dirty="0" smtClean="0"/>
              <a:t>"Lakshmi </a:t>
            </a:r>
            <a:r>
              <a:rPr lang="en-GB" dirty="0"/>
              <a:t>Mittal – Forbes". Forbes. </a:t>
            </a:r>
          </a:p>
          <a:p>
            <a:r>
              <a:rPr lang="en-GB" dirty="0" smtClean="0"/>
              <a:t>"LN </a:t>
            </a:r>
            <a:r>
              <a:rPr lang="en-GB" dirty="0"/>
              <a:t>Mittal, </a:t>
            </a:r>
            <a:r>
              <a:rPr lang="en-GB" dirty="0" err="1"/>
              <a:t>Ratan</a:t>
            </a:r>
            <a:r>
              <a:rPr lang="en-GB" dirty="0"/>
              <a:t> Tata, Narayana Murthy get Padma Vibhushan". The Times of India. </a:t>
            </a:r>
          </a:p>
          <a:p>
            <a:r>
              <a:rPr lang="en-GB" dirty="0" err="1" smtClean="0"/>
              <a:t>Srikar</a:t>
            </a:r>
            <a:r>
              <a:rPr lang="en-GB" dirty="0" smtClean="0"/>
              <a:t> </a:t>
            </a:r>
            <a:r>
              <a:rPr lang="en-GB" dirty="0" err="1"/>
              <a:t>Muthyala</a:t>
            </a:r>
            <a:r>
              <a:rPr lang="en-GB" dirty="0"/>
              <a:t> (29 September 2015). "The List of Great Entrepreneurs of India in 2015". </a:t>
            </a:r>
          </a:p>
          <a:p>
            <a:r>
              <a:rPr lang="en-GB" dirty="0" smtClean="0"/>
              <a:t>"The </a:t>
            </a:r>
            <a:r>
              <a:rPr lang="en-GB" dirty="0"/>
              <a:t>Hindu : Front Page : Lakshmi Mittal third wealthiest in world: Forbes".</a:t>
            </a:r>
          </a:p>
          <a:p>
            <a:r>
              <a:rPr lang="en-GB" dirty="0" smtClean="0"/>
              <a:t>"Mittal </a:t>
            </a:r>
            <a:r>
              <a:rPr lang="en-GB" dirty="0"/>
              <a:t>richest in Europe and UK; fifth in the world". Hindustan Times. </a:t>
            </a:r>
          </a:p>
          <a:p>
            <a:endParaRPr lang="en-GB" dirty="0"/>
          </a:p>
          <a:p>
            <a:endParaRPr lang="en-GB" sz="4000" dirty="0" smtClean="0"/>
          </a:p>
          <a:p>
            <a:endParaRPr lang="en-GB" sz="4000" dirty="0"/>
          </a:p>
          <a:p>
            <a:endParaRPr lang="en-GB" sz="4000" dirty="0" smtClean="0"/>
          </a:p>
          <a:p>
            <a:endParaRPr lang="en-GB" sz="4000" dirty="0"/>
          </a:p>
          <a:p>
            <a:endParaRPr lang="en-GB" sz="4000" dirty="0" smtClean="0"/>
          </a:p>
          <a:p>
            <a:endParaRPr lang="en-GB" sz="4000" dirty="0"/>
          </a:p>
        </p:txBody>
      </p:sp>
    </p:spTree>
    <p:extLst>
      <p:ext uri="{BB962C8B-B14F-4D97-AF65-F5344CB8AC3E}">
        <p14:creationId xmlns:p14="http://schemas.microsoft.com/office/powerpoint/2010/main" val="29285801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511</TotalTime>
  <Words>1009</Words>
  <Application>Microsoft Office PowerPoint</Application>
  <PresentationFormat>Custom</PresentationFormat>
  <Paragraphs>41</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INTRODUCTION:</vt:lpstr>
      <vt:lpstr>EARLY LIFE:</vt:lpstr>
      <vt:lpstr>A Family Business:</vt:lpstr>
      <vt:lpstr>First venture: ( Beginning of a journey to the glory.)</vt:lpstr>
      <vt:lpstr>Growth</vt:lpstr>
      <vt:lpstr>Mittal’s Business Philosophy: </vt:lpstr>
      <vt:lpstr>Growth reached the globe: Merger and Acquisition: Mittal became the biggest steelmaker of the world.</vt:lpstr>
      <vt:lpstr>Continuing Growth:</vt:lpstr>
      <vt:lpstr>Mittal &amp; British Politics: Controversy</vt:lpstr>
      <vt:lpstr>Conclusion: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s</dc:creator>
  <cp:lastModifiedBy>bevmainwaring</cp:lastModifiedBy>
  <cp:revision>18</cp:revision>
  <dcterms:created xsi:type="dcterms:W3CDTF">2020-02-23T04:26:35Z</dcterms:created>
  <dcterms:modified xsi:type="dcterms:W3CDTF">2020-02-26T14:01:31Z</dcterms:modified>
</cp:coreProperties>
</file>