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E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6C784E-008D-4A83-9635-E5A415A2E22B}" v="22" dt="2024-08-23T14:50:38.5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8" d="100"/>
          <a:sy n="58" d="100"/>
        </p:scale>
        <p:origin x="988"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oneill" userId="b729bbed50ca0e03" providerId="LiveId" clId="{606C784E-008D-4A83-9635-E5A415A2E22B}"/>
    <pc:docChg chg="undo redo custSel addSld delSld modSld">
      <pc:chgData name="rachel oneill" userId="b729bbed50ca0e03" providerId="LiveId" clId="{606C784E-008D-4A83-9635-E5A415A2E22B}" dt="2024-08-23T14:52:57.273" v="2867" actId="20577"/>
      <pc:docMkLst>
        <pc:docMk/>
      </pc:docMkLst>
      <pc:sldChg chg="addSp delSp modSp mod">
        <pc:chgData name="rachel oneill" userId="b729bbed50ca0e03" providerId="LiveId" clId="{606C784E-008D-4A83-9635-E5A415A2E22B}" dt="2024-08-23T14:52:45.630" v="2861" actId="20577"/>
        <pc:sldMkLst>
          <pc:docMk/>
          <pc:sldMk cId="3794097406" sldId="256"/>
        </pc:sldMkLst>
        <pc:spChg chg="mod">
          <ac:chgData name="rachel oneill" userId="b729bbed50ca0e03" providerId="LiveId" clId="{606C784E-008D-4A83-9635-E5A415A2E22B}" dt="2024-08-23T13:57:37.213" v="2627" actId="1076"/>
          <ac:spMkLst>
            <pc:docMk/>
            <pc:sldMk cId="3794097406" sldId="256"/>
            <ac:spMk id="2" creationId="{8D49A97E-989C-20F8-3A7E-AD509E949964}"/>
          </ac:spMkLst>
        </pc:spChg>
        <pc:spChg chg="mod">
          <ac:chgData name="rachel oneill" userId="b729bbed50ca0e03" providerId="LiveId" clId="{606C784E-008D-4A83-9635-E5A415A2E22B}" dt="2024-08-23T13:57:45.699" v="2629" actId="1076"/>
          <ac:spMkLst>
            <pc:docMk/>
            <pc:sldMk cId="3794097406" sldId="256"/>
            <ac:spMk id="3" creationId="{E738C0E3-C6C3-C823-E367-4662AB6FC898}"/>
          </ac:spMkLst>
        </pc:spChg>
        <pc:spChg chg="mod">
          <ac:chgData name="rachel oneill" userId="b729bbed50ca0e03" providerId="LiveId" clId="{606C784E-008D-4A83-9635-E5A415A2E22B}" dt="2024-08-23T14:52:45.630" v="2861" actId="20577"/>
          <ac:spMkLst>
            <pc:docMk/>
            <pc:sldMk cId="3794097406" sldId="256"/>
            <ac:spMk id="5" creationId="{AD323354-2D84-C5C1-C909-15FFBDE12ECA}"/>
          </ac:spMkLst>
        </pc:spChg>
        <pc:spChg chg="mod">
          <ac:chgData name="rachel oneill" userId="b729bbed50ca0e03" providerId="LiveId" clId="{606C784E-008D-4A83-9635-E5A415A2E22B}" dt="2024-08-23T13:54:59.915" v="2609" actId="20577"/>
          <ac:spMkLst>
            <pc:docMk/>
            <pc:sldMk cId="3794097406" sldId="256"/>
            <ac:spMk id="6" creationId="{8C39C1DE-0E07-5475-0AA1-87589E7B8B79}"/>
          </ac:spMkLst>
        </pc:spChg>
        <pc:spChg chg="add del mod">
          <ac:chgData name="rachel oneill" userId="b729bbed50ca0e03" providerId="LiveId" clId="{606C784E-008D-4A83-9635-E5A415A2E22B}" dt="2024-08-23T13:55:08.505" v="2611" actId="1076"/>
          <ac:spMkLst>
            <pc:docMk/>
            <pc:sldMk cId="3794097406" sldId="256"/>
            <ac:spMk id="8" creationId="{75D5F44E-AF54-171A-A210-993C72F37423}"/>
          </ac:spMkLst>
        </pc:spChg>
        <pc:spChg chg="add del mod">
          <ac:chgData name="rachel oneill" userId="b729bbed50ca0e03" providerId="LiveId" clId="{606C784E-008D-4A83-9635-E5A415A2E22B}" dt="2024-08-23T13:58:00.063" v="2631" actId="207"/>
          <ac:spMkLst>
            <pc:docMk/>
            <pc:sldMk cId="3794097406" sldId="256"/>
            <ac:spMk id="10" creationId="{39CB1DE8-9CB8-3E71-AFFA-73F0E1BD593D}"/>
          </ac:spMkLst>
        </pc:spChg>
        <pc:picChg chg="add">
          <ac:chgData name="rachel oneill" userId="b729bbed50ca0e03" providerId="LiveId" clId="{606C784E-008D-4A83-9635-E5A415A2E22B}" dt="2024-08-23T11:08:56.472" v="189"/>
          <ac:picMkLst>
            <pc:docMk/>
            <pc:sldMk cId="3794097406" sldId="256"/>
            <ac:picMk id="4" creationId="{EC08BAFD-7D9F-CB49-4F22-9E6E3A4D8A3F}"/>
          </ac:picMkLst>
        </pc:picChg>
        <pc:picChg chg="add del mod">
          <ac:chgData name="rachel oneill" userId="b729bbed50ca0e03" providerId="LiveId" clId="{606C784E-008D-4A83-9635-E5A415A2E22B}" dt="2024-08-23T12:48:20.959" v="766" actId="478"/>
          <ac:picMkLst>
            <pc:docMk/>
            <pc:sldMk cId="3794097406" sldId="256"/>
            <ac:picMk id="7" creationId="{0D027373-AACE-E8CE-0616-CE1C662B1B7D}"/>
          </ac:picMkLst>
        </pc:picChg>
        <pc:picChg chg="add mod">
          <ac:chgData name="rachel oneill" userId="b729bbed50ca0e03" providerId="LiveId" clId="{606C784E-008D-4A83-9635-E5A415A2E22B}" dt="2024-08-23T14:42:27.470" v="2799" actId="1076"/>
          <ac:picMkLst>
            <pc:docMk/>
            <pc:sldMk cId="3794097406" sldId="256"/>
            <ac:picMk id="9" creationId="{C1E8DE2E-8B61-B5C0-7737-0D34F8176785}"/>
          </ac:picMkLst>
        </pc:picChg>
      </pc:sldChg>
      <pc:sldChg chg="addSp delSp modSp new mod">
        <pc:chgData name="rachel oneill" userId="b729bbed50ca0e03" providerId="LiveId" clId="{606C784E-008D-4A83-9635-E5A415A2E22B}" dt="2024-08-23T14:52:57.273" v="2867" actId="20577"/>
        <pc:sldMkLst>
          <pc:docMk/>
          <pc:sldMk cId="24331011" sldId="257"/>
        </pc:sldMkLst>
        <pc:spChg chg="add del mod">
          <ac:chgData name="rachel oneill" userId="b729bbed50ca0e03" providerId="LiveId" clId="{606C784E-008D-4A83-9635-E5A415A2E22B}" dt="2024-08-23T13:58:07.306" v="2632" actId="478"/>
          <ac:spMkLst>
            <pc:docMk/>
            <pc:sldMk cId="24331011" sldId="257"/>
            <ac:spMk id="2" creationId="{920EF959-37D3-1859-334A-EF659A936E66}"/>
          </ac:spMkLst>
        </pc:spChg>
        <pc:spChg chg="add mod">
          <ac:chgData name="rachel oneill" userId="b729bbed50ca0e03" providerId="LiveId" clId="{606C784E-008D-4A83-9635-E5A415A2E22B}" dt="2024-08-23T14:34:22.470" v="2790" actId="1076"/>
          <ac:spMkLst>
            <pc:docMk/>
            <pc:sldMk cId="24331011" sldId="257"/>
            <ac:spMk id="3" creationId="{0702852D-6157-9BCF-F5C1-5CFF4DDE5661}"/>
          </ac:spMkLst>
        </pc:spChg>
        <pc:spChg chg="add mod">
          <ac:chgData name="rachel oneill" userId="b729bbed50ca0e03" providerId="LiveId" clId="{606C784E-008D-4A83-9635-E5A415A2E22B}" dt="2024-08-23T14:27:41.466" v="2762" actId="1076"/>
          <ac:spMkLst>
            <pc:docMk/>
            <pc:sldMk cId="24331011" sldId="257"/>
            <ac:spMk id="4" creationId="{2896BB16-B9D9-83FE-4960-DC53152551CB}"/>
          </ac:spMkLst>
        </pc:spChg>
        <pc:spChg chg="add mod">
          <ac:chgData name="rachel oneill" userId="b729bbed50ca0e03" providerId="LiveId" clId="{606C784E-008D-4A83-9635-E5A415A2E22B}" dt="2024-08-23T14:52:57.273" v="2867" actId="20577"/>
          <ac:spMkLst>
            <pc:docMk/>
            <pc:sldMk cId="24331011" sldId="257"/>
            <ac:spMk id="5" creationId="{292F5CC2-B368-0B84-3B61-AB597C925FB5}"/>
          </ac:spMkLst>
        </pc:spChg>
        <pc:spChg chg="add mod">
          <ac:chgData name="rachel oneill" userId="b729bbed50ca0e03" providerId="LiveId" clId="{606C784E-008D-4A83-9635-E5A415A2E22B}" dt="2024-08-23T14:28:15.263" v="2781" actId="20577"/>
          <ac:spMkLst>
            <pc:docMk/>
            <pc:sldMk cId="24331011" sldId="257"/>
            <ac:spMk id="6" creationId="{DE83FE3A-020B-CC5B-D68C-95D68D418E25}"/>
          </ac:spMkLst>
        </pc:spChg>
        <pc:picChg chg="add mod">
          <ac:chgData name="rachel oneill" userId="b729bbed50ca0e03" providerId="LiveId" clId="{606C784E-008D-4A83-9635-E5A415A2E22B}" dt="2024-08-23T14:34:33.533" v="2793" actId="14100"/>
          <ac:picMkLst>
            <pc:docMk/>
            <pc:sldMk cId="24331011" sldId="257"/>
            <ac:picMk id="7" creationId="{8ACDB898-7F9F-A796-919F-E27BB6AF4786}"/>
          </ac:picMkLst>
        </pc:picChg>
      </pc:sldChg>
      <pc:sldChg chg="new del">
        <pc:chgData name="rachel oneill" userId="b729bbed50ca0e03" providerId="LiveId" clId="{606C784E-008D-4A83-9635-E5A415A2E22B}" dt="2024-08-23T14:34:57.531" v="2795" actId="680"/>
        <pc:sldMkLst>
          <pc:docMk/>
          <pc:sldMk cId="3180167063" sldId="258"/>
        </pc:sldMkLst>
      </pc:sldChg>
      <pc:sldChg chg="addSp delSp modSp new mod">
        <pc:chgData name="rachel oneill" userId="b729bbed50ca0e03" providerId="LiveId" clId="{606C784E-008D-4A83-9635-E5A415A2E22B}" dt="2024-08-23T14:50:34.060" v="2831" actId="21"/>
        <pc:sldMkLst>
          <pc:docMk/>
          <pc:sldMk cId="4102065200" sldId="258"/>
        </pc:sldMkLst>
        <pc:spChg chg="add del">
          <ac:chgData name="rachel oneill" userId="b729bbed50ca0e03" providerId="LiveId" clId="{606C784E-008D-4A83-9635-E5A415A2E22B}" dt="2024-08-23T14:47:20.837" v="2801" actId="22"/>
          <ac:spMkLst>
            <pc:docMk/>
            <pc:sldMk cId="4102065200" sldId="258"/>
            <ac:spMk id="3" creationId="{56E0670B-BEFB-D8EF-AE44-1CF41E3EC710}"/>
          </ac:spMkLst>
        </pc:spChg>
        <pc:spChg chg="add mod">
          <ac:chgData name="rachel oneill" userId="b729bbed50ca0e03" providerId="LiveId" clId="{606C784E-008D-4A83-9635-E5A415A2E22B}" dt="2024-08-23T14:50:34.060" v="2831" actId="21"/>
          <ac:spMkLst>
            <pc:docMk/>
            <pc:sldMk cId="4102065200" sldId="258"/>
            <ac:spMk id="4" creationId="{D36B4854-F735-4243-19D4-F4C90EA7E2AC}"/>
          </ac:spMkLst>
        </pc:spChg>
      </pc:sldChg>
      <pc:sldChg chg="addSp modSp new mod">
        <pc:chgData name="rachel oneill" userId="b729bbed50ca0e03" providerId="LiveId" clId="{606C784E-008D-4A83-9635-E5A415A2E22B}" dt="2024-08-23T14:52:16.420" v="2856" actId="20577"/>
        <pc:sldMkLst>
          <pc:docMk/>
          <pc:sldMk cId="1880094599" sldId="259"/>
        </pc:sldMkLst>
        <pc:spChg chg="add mod">
          <ac:chgData name="rachel oneill" userId="b729bbed50ca0e03" providerId="LiveId" clId="{606C784E-008D-4A83-9635-E5A415A2E22B}" dt="2024-08-23T14:52:16.420" v="2856" actId="20577"/>
          <ac:spMkLst>
            <pc:docMk/>
            <pc:sldMk cId="1880094599" sldId="259"/>
            <ac:spMk id="2" creationId="{D1FAAFFA-2748-4916-F4F9-CD3371866990}"/>
          </ac:spMkLst>
        </pc:spChg>
      </pc:sldChg>
      <pc:sldChg chg="new del">
        <pc:chgData name="rachel oneill" userId="b729bbed50ca0e03" providerId="LiveId" clId="{606C784E-008D-4A83-9635-E5A415A2E22B}" dt="2024-08-23T14:52:19.904" v="2857" actId="47"/>
        <pc:sldMkLst>
          <pc:docMk/>
          <pc:sldMk cId="3329070508" sldId="26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E6E30-D563-4A3C-AEDD-909A2C7FFCBD}" type="datetimeFigureOut">
              <a:rPr lang="en-GB" smtClean="0"/>
              <a:t>23/08/2024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87A6F4-3485-48E2-AA48-69238FC79FCA}" type="slidenum">
              <a:rPr lang="en-GB" smtClean="0"/>
              <a:t>‹#›</a:t>
            </a:fld>
            <a:endParaRPr lang="en-GB"/>
          </a:p>
        </p:txBody>
      </p:sp>
    </p:spTree>
    <p:extLst>
      <p:ext uri="{BB962C8B-B14F-4D97-AF65-F5344CB8AC3E}">
        <p14:creationId xmlns:p14="http://schemas.microsoft.com/office/powerpoint/2010/main" val="2175093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87A6F4-3485-48E2-AA48-69238FC79FCA}" type="slidenum">
              <a:rPr lang="en-GB" smtClean="0"/>
              <a:t>1</a:t>
            </a:fld>
            <a:endParaRPr lang="en-GB"/>
          </a:p>
        </p:txBody>
      </p:sp>
    </p:spTree>
    <p:extLst>
      <p:ext uri="{BB962C8B-B14F-4D97-AF65-F5344CB8AC3E}">
        <p14:creationId xmlns:p14="http://schemas.microsoft.com/office/powerpoint/2010/main" val="8118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F93A7-D671-0A6C-BD88-85E3B3E5FE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4274204-DBA3-681E-25B3-9E1E20F602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A815D7B-1B35-03D1-51AB-286ED357CE17}"/>
              </a:ext>
            </a:extLst>
          </p:cNvPr>
          <p:cNvSpPr>
            <a:spLocks noGrp="1"/>
          </p:cNvSpPr>
          <p:nvPr>
            <p:ph type="dt" sz="half" idx="10"/>
          </p:nvPr>
        </p:nvSpPr>
        <p:spPr/>
        <p:txBody>
          <a:bodyPr/>
          <a:lstStyle/>
          <a:p>
            <a:fld id="{50D02070-AFAA-41EF-8926-CC3BC021EED2}" type="datetimeFigureOut">
              <a:rPr lang="en-GB" smtClean="0"/>
              <a:t>23/08/2024</a:t>
            </a:fld>
            <a:endParaRPr lang="en-GB"/>
          </a:p>
        </p:txBody>
      </p:sp>
      <p:sp>
        <p:nvSpPr>
          <p:cNvPr id="5" name="Footer Placeholder 4">
            <a:extLst>
              <a:ext uri="{FF2B5EF4-FFF2-40B4-BE49-F238E27FC236}">
                <a16:creationId xmlns:a16="http://schemas.microsoft.com/office/drawing/2014/main" id="{A3D60A91-7A73-75DD-6CC7-0B66917A77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AED034-BF9C-66F2-6BC9-4947D82399C0}"/>
              </a:ext>
            </a:extLst>
          </p:cNvPr>
          <p:cNvSpPr>
            <a:spLocks noGrp="1"/>
          </p:cNvSpPr>
          <p:nvPr>
            <p:ph type="sldNum" sz="quarter" idx="12"/>
          </p:nvPr>
        </p:nvSpPr>
        <p:spPr/>
        <p:txBody>
          <a:bodyPr/>
          <a:lstStyle/>
          <a:p>
            <a:fld id="{972A1CB1-0048-43E9-8C1C-132342B63BCE}" type="slidenum">
              <a:rPr lang="en-GB" smtClean="0"/>
              <a:t>‹#›</a:t>
            </a:fld>
            <a:endParaRPr lang="en-GB"/>
          </a:p>
        </p:txBody>
      </p:sp>
    </p:spTree>
    <p:extLst>
      <p:ext uri="{BB962C8B-B14F-4D97-AF65-F5344CB8AC3E}">
        <p14:creationId xmlns:p14="http://schemas.microsoft.com/office/powerpoint/2010/main" val="1579627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99AD5-CC97-8D01-52FC-91A001D97DB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621CA53-BCA7-6AD4-EA04-F46F6C4421F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23208B-88C1-4CC8-51EE-7B146A6836BC}"/>
              </a:ext>
            </a:extLst>
          </p:cNvPr>
          <p:cNvSpPr>
            <a:spLocks noGrp="1"/>
          </p:cNvSpPr>
          <p:nvPr>
            <p:ph type="dt" sz="half" idx="10"/>
          </p:nvPr>
        </p:nvSpPr>
        <p:spPr/>
        <p:txBody>
          <a:bodyPr/>
          <a:lstStyle/>
          <a:p>
            <a:fld id="{50D02070-AFAA-41EF-8926-CC3BC021EED2}" type="datetimeFigureOut">
              <a:rPr lang="en-GB" smtClean="0"/>
              <a:t>23/08/2024</a:t>
            </a:fld>
            <a:endParaRPr lang="en-GB"/>
          </a:p>
        </p:txBody>
      </p:sp>
      <p:sp>
        <p:nvSpPr>
          <p:cNvPr id="5" name="Footer Placeholder 4">
            <a:extLst>
              <a:ext uri="{FF2B5EF4-FFF2-40B4-BE49-F238E27FC236}">
                <a16:creationId xmlns:a16="http://schemas.microsoft.com/office/drawing/2014/main" id="{EA39C35C-E347-87A8-A787-5698EF6F13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BA9E13-16CF-E2A5-3C5F-D48B77975E64}"/>
              </a:ext>
            </a:extLst>
          </p:cNvPr>
          <p:cNvSpPr>
            <a:spLocks noGrp="1"/>
          </p:cNvSpPr>
          <p:nvPr>
            <p:ph type="sldNum" sz="quarter" idx="12"/>
          </p:nvPr>
        </p:nvSpPr>
        <p:spPr/>
        <p:txBody>
          <a:bodyPr/>
          <a:lstStyle/>
          <a:p>
            <a:fld id="{972A1CB1-0048-43E9-8C1C-132342B63BCE}" type="slidenum">
              <a:rPr lang="en-GB" smtClean="0"/>
              <a:t>‹#›</a:t>
            </a:fld>
            <a:endParaRPr lang="en-GB"/>
          </a:p>
        </p:txBody>
      </p:sp>
    </p:spTree>
    <p:extLst>
      <p:ext uri="{BB962C8B-B14F-4D97-AF65-F5344CB8AC3E}">
        <p14:creationId xmlns:p14="http://schemas.microsoft.com/office/powerpoint/2010/main" val="1147215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50B11-F010-940B-A2D4-E3B1DAB8D70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980DBDA-F338-7D8F-9DC7-F438188F41B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D62D51-19C4-99F2-6A77-C3945B66BABC}"/>
              </a:ext>
            </a:extLst>
          </p:cNvPr>
          <p:cNvSpPr>
            <a:spLocks noGrp="1"/>
          </p:cNvSpPr>
          <p:nvPr>
            <p:ph type="dt" sz="half" idx="10"/>
          </p:nvPr>
        </p:nvSpPr>
        <p:spPr/>
        <p:txBody>
          <a:bodyPr/>
          <a:lstStyle/>
          <a:p>
            <a:fld id="{50D02070-AFAA-41EF-8926-CC3BC021EED2}" type="datetimeFigureOut">
              <a:rPr lang="en-GB" smtClean="0"/>
              <a:t>23/08/2024</a:t>
            </a:fld>
            <a:endParaRPr lang="en-GB"/>
          </a:p>
        </p:txBody>
      </p:sp>
      <p:sp>
        <p:nvSpPr>
          <p:cNvPr id="5" name="Footer Placeholder 4">
            <a:extLst>
              <a:ext uri="{FF2B5EF4-FFF2-40B4-BE49-F238E27FC236}">
                <a16:creationId xmlns:a16="http://schemas.microsoft.com/office/drawing/2014/main" id="{2FCBEC94-34FC-F8F5-0869-2660864F1B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22D09B-F98E-8E73-1EE1-386FC1F07D00}"/>
              </a:ext>
            </a:extLst>
          </p:cNvPr>
          <p:cNvSpPr>
            <a:spLocks noGrp="1"/>
          </p:cNvSpPr>
          <p:nvPr>
            <p:ph type="sldNum" sz="quarter" idx="12"/>
          </p:nvPr>
        </p:nvSpPr>
        <p:spPr/>
        <p:txBody>
          <a:bodyPr/>
          <a:lstStyle/>
          <a:p>
            <a:fld id="{972A1CB1-0048-43E9-8C1C-132342B63BCE}" type="slidenum">
              <a:rPr lang="en-GB" smtClean="0"/>
              <a:t>‹#›</a:t>
            </a:fld>
            <a:endParaRPr lang="en-GB"/>
          </a:p>
        </p:txBody>
      </p:sp>
    </p:spTree>
    <p:extLst>
      <p:ext uri="{BB962C8B-B14F-4D97-AF65-F5344CB8AC3E}">
        <p14:creationId xmlns:p14="http://schemas.microsoft.com/office/powerpoint/2010/main" val="3055075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DF889-EE2A-1225-9666-78958FA56DE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0F104A1-0D52-B027-E188-CF9A58A3337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80A0BD9-12C2-6BBE-3AE0-D02E11060D8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3C1666B-8E61-73CB-5E06-AA0A2C92273F}"/>
              </a:ext>
            </a:extLst>
          </p:cNvPr>
          <p:cNvSpPr>
            <a:spLocks noGrp="1"/>
          </p:cNvSpPr>
          <p:nvPr>
            <p:ph type="dt" sz="half" idx="10"/>
          </p:nvPr>
        </p:nvSpPr>
        <p:spPr/>
        <p:txBody>
          <a:bodyPr/>
          <a:lstStyle/>
          <a:p>
            <a:fld id="{50D02070-AFAA-41EF-8926-CC3BC021EED2}" type="datetimeFigureOut">
              <a:rPr lang="en-GB" smtClean="0"/>
              <a:t>23/08/2024</a:t>
            </a:fld>
            <a:endParaRPr lang="en-GB"/>
          </a:p>
        </p:txBody>
      </p:sp>
      <p:sp>
        <p:nvSpPr>
          <p:cNvPr id="6" name="Footer Placeholder 5">
            <a:extLst>
              <a:ext uri="{FF2B5EF4-FFF2-40B4-BE49-F238E27FC236}">
                <a16:creationId xmlns:a16="http://schemas.microsoft.com/office/drawing/2014/main" id="{743C7D0B-7916-D2BF-77AD-90A5027220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99E00-0100-43A7-0E0C-627510E60F04}"/>
              </a:ext>
            </a:extLst>
          </p:cNvPr>
          <p:cNvSpPr>
            <a:spLocks noGrp="1"/>
          </p:cNvSpPr>
          <p:nvPr>
            <p:ph type="sldNum" sz="quarter" idx="12"/>
          </p:nvPr>
        </p:nvSpPr>
        <p:spPr/>
        <p:txBody>
          <a:bodyPr/>
          <a:lstStyle/>
          <a:p>
            <a:fld id="{972A1CB1-0048-43E9-8C1C-132342B63BCE}" type="slidenum">
              <a:rPr lang="en-GB" smtClean="0"/>
              <a:t>‹#›</a:t>
            </a:fld>
            <a:endParaRPr lang="en-GB"/>
          </a:p>
        </p:txBody>
      </p:sp>
    </p:spTree>
    <p:extLst>
      <p:ext uri="{BB962C8B-B14F-4D97-AF65-F5344CB8AC3E}">
        <p14:creationId xmlns:p14="http://schemas.microsoft.com/office/powerpoint/2010/main" val="293006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C8182-B17E-743D-5277-D7F51B4C40F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F4D1195-D69D-F9F5-276D-9C6E8C4562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61D1042-6B1A-5290-101E-A10864C68F4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3F82774-978E-9D03-C256-FAB08E8F74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84C7515-22DF-C3FC-89CE-E5845DEC41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10677A0-03BF-604F-3106-D5C1AEF72A49}"/>
              </a:ext>
            </a:extLst>
          </p:cNvPr>
          <p:cNvSpPr>
            <a:spLocks noGrp="1"/>
          </p:cNvSpPr>
          <p:nvPr>
            <p:ph type="dt" sz="half" idx="10"/>
          </p:nvPr>
        </p:nvSpPr>
        <p:spPr/>
        <p:txBody>
          <a:bodyPr/>
          <a:lstStyle/>
          <a:p>
            <a:fld id="{50D02070-AFAA-41EF-8926-CC3BC021EED2}" type="datetimeFigureOut">
              <a:rPr lang="en-GB" smtClean="0"/>
              <a:t>23/08/2024</a:t>
            </a:fld>
            <a:endParaRPr lang="en-GB"/>
          </a:p>
        </p:txBody>
      </p:sp>
      <p:sp>
        <p:nvSpPr>
          <p:cNvPr id="8" name="Footer Placeholder 7">
            <a:extLst>
              <a:ext uri="{FF2B5EF4-FFF2-40B4-BE49-F238E27FC236}">
                <a16:creationId xmlns:a16="http://schemas.microsoft.com/office/drawing/2014/main" id="{A28B46B7-E7E5-1944-C32F-A00A836E6A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75DD75-737A-B40B-F6C5-2AB1F237A420}"/>
              </a:ext>
            </a:extLst>
          </p:cNvPr>
          <p:cNvSpPr>
            <a:spLocks noGrp="1"/>
          </p:cNvSpPr>
          <p:nvPr>
            <p:ph type="sldNum" sz="quarter" idx="12"/>
          </p:nvPr>
        </p:nvSpPr>
        <p:spPr/>
        <p:txBody>
          <a:bodyPr/>
          <a:lstStyle/>
          <a:p>
            <a:fld id="{972A1CB1-0048-43E9-8C1C-132342B63BCE}" type="slidenum">
              <a:rPr lang="en-GB" smtClean="0"/>
              <a:t>‹#›</a:t>
            </a:fld>
            <a:endParaRPr lang="en-GB"/>
          </a:p>
        </p:txBody>
      </p:sp>
    </p:spTree>
    <p:extLst>
      <p:ext uri="{BB962C8B-B14F-4D97-AF65-F5344CB8AC3E}">
        <p14:creationId xmlns:p14="http://schemas.microsoft.com/office/powerpoint/2010/main" val="2566325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97812-693D-3173-735E-2BA78C4123B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9D1C5D9-57ED-7307-0DEC-559E735590B6}"/>
              </a:ext>
            </a:extLst>
          </p:cNvPr>
          <p:cNvSpPr>
            <a:spLocks noGrp="1"/>
          </p:cNvSpPr>
          <p:nvPr>
            <p:ph type="dt" sz="half" idx="10"/>
          </p:nvPr>
        </p:nvSpPr>
        <p:spPr/>
        <p:txBody>
          <a:bodyPr/>
          <a:lstStyle/>
          <a:p>
            <a:fld id="{50D02070-AFAA-41EF-8926-CC3BC021EED2}" type="datetimeFigureOut">
              <a:rPr lang="en-GB" smtClean="0"/>
              <a:t>23/08/2024</a:t>
            </a:fld>
            <a:endParaRPr lang="en-GB"/>
          </a:p>
        </p:txBody>
      </p:sp>
      <p:sp>
        <p:nvSpPr>
          <p:cNvPr id="4" name="Footer Placeholder 3">
            <a:extLst>
              <a:ext uri="{FF2B5EF4-FFF2-40B4-BE49-F238E27FC236}">
                <a16:creationId xmlns:a16="http://schemas.microsoft.com/office/drawing/2014/main" id="{02C0270A-2269-7A92-B41D-9480F35C0A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C3C8C9-E616-7B14-C781-7F988C7D7FDA}"/>
              </a:ext>
            </a:extLst>
          </p:cNvPr>
          <p:cNvSpPr>
            <a:spLocks noGrp="1"/>
          </p:cNvSpPr>
          <p:nvPr>
            <p:ph type="sldNum" sz="quarter" idx="12"/>
          </p:nvPr>
        </p:nvSpPr>
        <p:spPr/>
        <p:txBody>
          <a:bodyPr/>
          <a:lstStyle/>
          <a:p>
            <a:fld id="{972A1CB1-0048-43E9-8C1C-132342B63BCE}" type="slidenum">
              <a:rPr lang="en-GB" smtClean="0"/>
              <a:t>‹#›</a:t>
            </a:fld>
            <a:endParaRPr lang="en-GB"/>
          </a:p>
        </p:txBody>
      </p:sp>
    </p:spTree>
    <p:extLst>
      <p:ext uri="{BB962C8B-B14F-4D97-AF65-F5344CB8AC3E}">
        <p14:creationId xmlns:p14="http://schemas.microsoft.com/office/powerpoint/2010/main" val="1654319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B4E284-AC8F-C0FC-8B99-16EAB751447D}"/>
              </a:ext>
            </a:extLst>
          </p:cNvPr>
          <p:cNvSpPr>
            <a:spLocks noGrp="1"/>
          </p:cNvSpPr>
          <p:nvPr>
            <p:ph type="dt" sz="half" idx="10"/>
          </p:nvPr>
        </p:nvSpPr>
        <p:spPr/>
        <p:txBody>
          <a:bodyPr/>
          <a:lstStyle/>
          <a:p>
            <a:fld id="{50D02070-AFAA-41EF-8926-CC3BC021EED2}" type="datetimeFigureOut">
              <a:rPr lang="en-GB" smtClean="0"/>
              <a:t>23/08/2024</a:t>
            </a:fld>
            <a:endParaRPr lang="en-GB"/>
          </a:p>
        </p:txBody>
      </p:sp>
      <p:sp>
        <p:nvSpPr>
          <p:cNvPr id="3" name="Footer Placeholder 2">
            <a:extLst>
              <a:ext uri="{FF2B5EF4-FFF2-40B4-BE49-F238E27FC236}">
                <a16:creationId xmlns:a16="http://schemas.microsoft.com/office/drawing/2014/main" id="{D19E76ED-1DC7-DDEC-F3AF-BAE00322FB8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DB1AD7-3A75-ECD7-A716-8674D7BF4180}"/>
              </a:ext>
            </a:extLst>
          </p:cNvPr>
          <p:cNvSpPr>
            <a:spLocks noGrp="1"/>
          </p:cNvSpPr>
          <p:nvPr>
            <p:ph type="sldNum" sz="quarter" idx="12"/>
          </p:nvPr>
        </p:nvSpPr>
        <p:spPr/>
        <p:txBody>
          <a:bodyPr/>
          <a:lstStyle/>
          <a:p>
            <a:fld id="{972A1CB1-0048-43E9-8C1C-132342B63BCE}" type="slidenum">
              <a:rPr lang="en-GB" smtClean="0"/>
              <a:t>‹#›</a:t>
            </a:fld>
            <a:endParaRPr lang="en-GB"/>
          </a:p>
        </p:txBody>
      </p:sp>
    </p:spTree>
    <p:extLst>
      <p:ext uri="{BB962C8B-B14F-4D97-AF65-F5344CB8AC3E}">
        <p14:creationId xmlns:p14="http://schemas.microsoft.com/office/powerpoint/2010/main" val="3978603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44296-0B7D-A38B-4442-CA32BBC0EE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B659837-6771-59AC-E2C4-72F9488306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DEF8CE0-B920-5680-DBB1-67C9ADD33E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0B46AD-9320-CC42-888F-B8F296C7787E}"/>
              </a:ext>
            </a:extLst>
          </p:cNvPr>
          <p:cNvSpPr>
            <a:spLocks noGrp="1"/>
          </p:cNvSpPr>
          <p:nvPr>
            <p:ph type="dt" sz="half" idx="10"/>
          </p:nvPr>
        </p:nvSpPr>
        <p:spPr/>
        <p:txBody>
          <a:bodyPr/>
          <a:lstStyle/>
          <a:p>
            <a:fld id="{50D02070-AFAA-41EF-8926-CC3BC021EED2}" type="datetimeFigureOut">
              <a:rPr lang="en-GB" smtClean="0"/>
              <a:t>23/08/2024</a:t>
            </a:fld>
            <a:endParaRPr lang="en-GB"/>
          </a:p>
        </p:txBody>
      </p:sp>
      <p:sp>
        <p:nvSpPr>
          <p:cNvPr id="6" name="Footer Placeholder 5">
            <a:extLst>
              <a:ext uri="{FF2B5EF4-FFF2-40B4-BE49-F238E27FC236}">
                <a16:creationId xmlns:a16="http://schemas.microsoft.com/office/drawing/2014/main" id="{75573485-934F-7896-F76C-237DE3E225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664797-24AD-22D7-BE36-AD0CC11BF7F8}"/>
              </a:ext>
            </a:extLst>
          </p:cNvPr>
          <p:cNvSpPr>
            <a:spLocks noGrp="1"/>
          </p:cNvSpPr>
          <p:nvPr>
            <p:ph type="sldNum" sz="quarter" idx="12"/>
          </p:nvPr>
        </p:nvSpPr>
        <p:spPr/>
        <p:txBody>
          <a:bodyPr/>
          <a:lstStyle/>
          <a:p>
            <a:fld id="{972A1CB1-0048-43E9-8C1C-132342B63BCE}" type="slidenum">
              <a:rPr lang="en-GB" smtClean="0"/>
              <a:t>‹#›</a:t>
            </a:fld>
            <a:endParaRPr lang="en-GB"/>
          </a:p>
        </p:txBody>
      </p:sp>
    </p:spTree>
    <p:extLst>
      <p:ext uri="{BB962C8B-B14F-4D97-AF65-F5344CB8AC3E}">
        <p14:creationId xmlns:p14="http://schemas.microsoft.com/office/powerpoint/2010/main" val="3821556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D2BD7-B28A-5681-0356-9306C4CDDF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FCE2747-2F99-9387-ADCB-E80939B4D4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7CC046-FF83-0AA2-836A-417AF8129B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0CEC89-1038-1839-7A9F-1B332088A94B}"/>
              </a:ext>
            </a:extLst>
          </p:cNvPr>
          <p:cNvSpPr>
            <a:spLocks noGrp="1"/>
          </p:cNvSpPr>
          <p:nvPr>
            <p:ph type="dt" sz="half" idx="10"/>
          </p:nvPr>
        </p:nvSpPr>
        <p:spPr/>
        <p:txBody>
          <a:bodyPr/>
          <a:lstStyle/>
          <a:p>
            <a:fld id="{50D02070-AFAA-41EF-8926-CC3BC021EED2}" type="datetimeFigureOut">
              <a:rPr lang="en-GB" smtClean="0"/>
              <a:t>23/08/2024</a:t>
            </a:fld>
            <a:endParaRPr lang="en-GB"/>
          </a:p>
        </p:txBody>
      </p:sp>
      <p:sp>
        <p:nvSpPr>
          <p:cNvPr id="6" name="Footer Placeholder 5">
            <a:extLst>
              <a:ext uri="{FF2B5EF4-FFF2-40B4-BE49-F238E27FC236}">
                <a16:creationId xmlns:a16="http://schemas.microsoft.com/office/drawing/2014/main" id="{81E849B0-983B-C336-24D3-AAEFF71EED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C35C14-CDAA-6225-1953-DA8B5E519DC9}"/>
              </a:ext>
            </a:extLst>
          </p:cNvPr>
          <p:cNvSpPr>
            <a:spLocks noGrp="1"/>
          </p:cNvSpPr>
          <p:nvPr>
            <p:ph type="sldNum" sz="quarter" idx="12"/>
          </p:nvPr>
        </p:nvSpPr>
        <p:spPr/>
        <p:txBody>
          <a:bodyPr/>
          <a:lstStyle/>
          <a:p>
            <a:fld id="{972A1CB1-0048-43E9-8C1C-132342B63BCE}" type="slidenum">
              <a:rPr lang="en-GB" smtClean="0"/>
              <a:t>‹#›</a:t>
            </a:fld>
            <a:endParaRPr lang="en-GB"/>
          </a:p>
        </p:txBody>
      </p:sp>
    </p:spTree>
    <p:extLst>
      <p:ext uri="{BB962C8B-B14F-4D97-AF65-F5344CB8AC3E}">
        <p14:creationId xmlns:p14="http://schemas.microsoft.com/office/powerpoint/2010/main" val="2083498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E3647-311D-387C-4850-EDF37C013E0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50114AD-8C46-B8AC-E685-636679A79E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E6F345-3691-30F7-DD3E-1D0D1772A716}"/>
              </a:ext>
            </a:extLst>
          </p:cNvPr>
          <p:cNvSpPr>
            <a:spLocks noGrp="1"/>
          </p:cNvSpPr>
          <p:nvPr>
            <p:ph type="dt" sz="half" idx="10"/>
          </p:nvPr>
        </p:nvSpPr>
        <p:spPr/>
        <p:txBody>
          <a:bodyPr/>
          <a:lstStyle/>
          <a:p>
            <a:fld id="{50D02070-AFAA-41EF-8926-CC3BC021EED2}" type="datetimeFigureOut">
              <a:rPr lang="en-GB" smtClean="0"/>
              <a:t>23/08/2024</a:t>
            </a:fld>
            <a:endParaRPr lang="en-GB"/>
          </a:p>
        </p:txBody>
      </p:sp>
      <p:sp>
        <p:nvSpPr>
          <p:cNvPr id="5" name="Footer Placeholder 4">
            <a:extLst>
              <a:ext uri="{FF2B5EF4-FFF2-40B4-BE49-F238E27FC236}">
                <a16:creationId xmlns:a16="http://schemas.microsoft.com/office/drawing/2014/main" id="{E540D099-E1FB-2F20-19DF-E3E0D54519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7658A4-8F34-8A55-1D17-FF0949ABD5D0}"/>
              </a:ext>
            </a:extLst>
          </p:cNvPr>
          <p:cNvSpPr>
            <a:spLocks noGrp="1"/>
          </p:cNvSpPr>
          <p:nvPr>
            <p:ph type="sldNum" sz="quarter" idx="12"/>
          </p:nvPr>
        </p:nvSpPr>
        <p:spPr/>
        <p:txBody>
          <a:bodyPr/>
          <a:lstStyle/>
          <a:p>
            <a:fld id="{972A1CB1-0048-43E9-8C1C-132342B63BCE}" type="slidenum">
              <a:rPr lang="en-GB" smtClean="0"/>
              <a:t>‹#›</a:t>
            </a:fld>
            <a:endParaRPr lang="en-GB"/>
          </a:p>
        </p:txBody>
      </p:sp>
    </p:spTree>
    <p:extLst>
      <p:ext uri="{BB962C8B-B14F-4D97-AF65-F5344CB8AC3E}">
        <p14:creationId xmlns:p14="http://schemas.microsoft.com/office/powerpoint/2010/main" val="1102329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B3AF4D-2028-3869-1781-A4FC83AD8F1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65A4C4B-2DB8-8024-4CDD-36829EC4DF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ECD994D-E66E-22C9-EC7D-D317A330FF35}"/>
              </a:ext>
            </a:extLst>
          </p:cNvPr>
          <p:cNvSpPr>
            <a:spLocks noGrp="1"/>
          </p:cNvSpPr>
          <p:nvPr>
            <p:ph type="dt" sz="half" idx="10"/>
          </p:nvPr>
        </p:nvSpPr>
        <p:spPr/>
        <p:txBody>
          <a:bodyPr/>
          <a:lstStyle/>
          <a:p>
            <a:fld id="{50D02070-AFAA-41EF-8926-CC3BC021EED2}" type="datetimeFigureOut">
              <a:rPr lang="en-GB" smtClean="0"/>
              <a:t>23/08/2024</a:t>
            </a:fld>
            <a:endParaRPr lang="en-GB"/>
          </a:p>
        </p:txBody>
      </p:sp>
      <p:sp>
        <p:nvSpPr>
          <p:cNvPr id="5" name="Footer Placeholder 4">
            <a:extLst>
              <a:ext uri="{FF2B5EF4-FFF2-40B4-BE49-F238E27FC236}">
                <a16:creationId xmlns:a16="http://schemas.microsoft.com/office/drawing/2014/main" id="{23CB1B2F-19B5-96DE-D793-836328EC97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D490A5-C6F6-D88E-38C2-A8FEAF39D2EE}"/>
              </a:ext>
            </a:extLst>
          </p:cNvPr>
          <p:cNvSpPr>
            <a:spLocks noGrp="1"/>
          </p:cNvSpPr>
          <p:nvPr>
            <p:ph type="sldNum" sz="quarter" idx="12"/>
          </p:nvPr>
        </p:nvSpPr>
        <p:spPr/>
        <p:txBody>
          <a:bodyPr/>
          <a:lstStyle/>
          <a:p>
            <a:fld id="{972A1CB1-0048-43E9-8C1C-132342B63BCE}" type="slidenum">
              <a:rPr lang="en-GB" smtClean="0"/>
              <a:t>‹#›</a:t>
            </a:fld>
            <a:endParaRPr lang="en-GB"/>
          </a:p>
        </p:txBody>
      </p:sp>
    </p:spTree>
    <p:extLst>
      <p:ext uri="{BB962C8B-B14F-4D97-AF65-F5344CB8AC3E}">
        <p14:creationId xmlns:p14="http://schemas.microsoft.com/office/powerpoint/2010/main" val="3869868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1A3340-9ED8-C85F-4E98-CEDD5D99CF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C0BD6ED-9381-F794-90C6-8468E3D8D5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A1CDC41-3E98-68DB-58E5-4EF0FE057F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0D02070-AFAA-41EF-8926-CC3BC021EED2}" type="datetimeFigureOut">
              <a:rPr lang="en-GB" smtClean="0"/>
              <a:t>23/08/2024</a:t>
            </a:fld>
            <a:endParaRPr lang="en-GB"/>
          </a:p>
        </p:txBody>
      </p:sp>
      <p:sp>
        <p:nvSpPr>
          <p:cNvPr id="5" name="Footer Placeholder 4">
            <a:extLst>
              <a:ext uri="{FF2B5EF4-FFF2-40B4-BE49-F238E27FC236}">
                <a16:creationId xmlns:a16="http://schemas.microsoft.com/office/drawing/2014/main" id="{FF5762EA-4BBC-F0B3-98BB-1C3479A2F5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231A1E-D974-E41B-6B06-5CC780D957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2A1CB1-0048-43E9-8C1C-132342B63BCE}" type="slidenum">
              <a:rPr lang="en-GB" smtClean="0"/>
              <a:t>‹#›</a:t>
            </a:fld>
            <a:endParaRPr lang="en-GB"/>
          </a:p>
        </p:txBody>
      </p:sp>
    </p:spTree>
    <p:extLst>
      <p:ext uri="{BB962C8B-B14F-4D97-AF65-F5344CB8AC3E}">
        <p14:creationId xmlns:p14="http://schemas.microsoft.com/office/powerpoint/2010/main" val="567631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9A97E-989C-20F8-3A7E-AD509E949964}"/>
              </a:ext>
            </a:extLst>
          </p:cNvPr>
          <p:cNvSpPr>
            <a:spLocks noGrp="1"/>
          </p:cNvSpPr>
          <p:nvPr>
            <p:ph type="ctrTitle"/>
          </p:nvPr>
        </p:nvSpPr>
        <p:spPr>
          <a:xfrm>
            <a:off x="2057400" y="0"/>
            <a:ext cx="8077200" cy="707571"/>
          </a:xfrm>
          <a:solidFill>
            <a:srgbClr val="00B0F0"/>
          </a:solidFill>
        </p:spPr>
        <p:txBody>
          <a:bodyPr>
            <a:normAutofit/>
          </a:bodyPr>
          <a:lstStyle/>
          <a:p>
            <a:r>
              <a:rPr lang="en-GB" sz="3200" u="sng" dirty="0">
                <a:latin typeface="Arial" panose="020B0604020202020204" pitchFamily="34" charset="0"/>
                <a:cs typeface="Arial" panose="020B0604020202020204" pitchFamily="34" charset="0"/>
              </a:rPr>
              <a:t>Health, well-being and Lifestyles</a:t>
            </a:r>
          </a:p>
        </p:txBody>
      </p:sp>
      <p:sp>
        <p:nvSpPr>
          <p:cNvPr id="3" name="Subtitle 2">
            <a:extLst>
              <a:ext uri="{FF2B5EF4-FFF2-40B4-BE49-F238E27FC236}">
                <a16:creationId xmlns:a16="http://schemas.microsoft.com/office/drawing/2014/main" id="{E738C0E3-C6C3-C823-E367-4662AB6FC898}"/>
              </a:ext>
            </a:extLst>
          </p:cNvPr>
          <p:cNvSpPr>
            <a:spLocks noGrp="1"/>
          </p:cNvSpPr>
          <p:nvPr>
            <p:ph type="subTitle" idx="1"/>
          </p:nvPr>
        </p:nvSpPr>
        <p:spPr>
          <a:xfrm>
            <a:off x="136916" y="717493"/>
            <a:ext cx="11918167" cy="854112"/>
          </a:xfrm>
          <a:noFill/>
          <a:ln w="57150">
            <a:solidFill>
              <a:srgbClr val="00B050"/>
            </a:solidFill>
          </a:ln>
        </p:spPr>
        <p:txBody>
          <a:bodyPr>
            <a:normAutofit fontScale="47500" lnSpcReduction="20000"/>
          </a:bodyPr>
          <a:lstStyle/>
          <a:p>
            <a:r>
              <a:rPr lang="en-GB" b="1" u="sng" dirty="0"/>
              <a:t>Induction </a:t>
            </a:r>
          </a:p>
          <a:p>
            <a:r>
              <a:rPr lang="en-GB" sz="1800" dirty="0">
                <a:latin typeface="Arial" panose="020B0604020202020204" pitchFamily="34" charset="0"/>
                <a:cs typeface="Arial" panose="020B0604020202020204" pitchFamily="34" charset="0"/>
              </a:rPr>
              <a:t>Health, well-being and lifestyle are essential features in the overall development of a child. All these elements are stimulating the child development and are including physical, emotional, and social development </a:t>
            </a:r>
            <a:r>
              <a:rPr lang="en-GB" sz="1800" dirty="0">
                <a:highlight>
                  <a:srgbClr val="00FF00"/>
                </a:highlight>
                <a:latin typeface="Arial" panose="020B0604020202020204" pitchFamily="34" charset="0"/>
                <a:cs typeface="Arial" panose="020B0604020202020204" pitchFamily="34" charset="0"/>
              </a:rPr>
              <a:t>aspects (NHS, 2012</a:t>
            </a:r>
            <a:r>
              <a:rPr lang="en-GB" sz="1800" dirty="0">
                <a:latin typeface="Arial" panose="020B0604020202020204" pitchFamily="34" charset="0"/>
                <a:cs typeface="Arial" panose="020B0604020202020204" pitchFamily="34" charset="0"/>
              </a:rPr>
              <a:t>). In recent years, there has been a notable increase in the focus on the implementation of these concepts within childcare settings, facilitated by various legislative measures and curricular frameworks. This poster presents an analysis of three critical concepts: health, well-being, and their interrelations. The conversation about health and lifestyles sheds light on the legal structures related to these areas, meshes with educational curricula, and understands health and well-being as intricate and complex constructs. Additionally, this study will examine the factors influencing various aspects of childcare and educational environments, with the objective of identifying design principles that effectively support children's development.</a:t>
            </a:r>
          </a:p>
          <a:p>
            <a:endParaRPr lang="en-GB" dirty="0"/>
          </a:p>
        </p:txBody>
      </p:sp>
      <p:sp>
        <p:nvSpPr>
          <p:cNvPr id="5" name="TextBox 4">
            <a:extLst>
              <a:ext uri="{FF2B5EF4-FFF2-40B4-BE49-F238E27FC236}">
                <a16:creationId xmlns:a16="http://schemas.microsoft.com/office/drawing/2014/main" id="{AD323354-2D84-C5C1-C909-15FFBDE12ECA}"/>
              </a:ext>
            </a:extLst>
          </p:cNvPr>
          <p:cNvSpPr txBox="1"/>
          <p:nvPr/>
        </p:nvSpPr>
        <p:spPr>
          <a:xfrm>
            <a:off x="0" y="99415"/>
            <a:ext cx="1773716"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EYEY5009</a:t>
            </a:r>
          </a:p>
          <a:p>
            <a:r>
              <a:rPr lang="en-GB" sz="1200" dirty="0">
                <a:latin typeface="Arial" panose="020B0604020202020204" pitchFamily="34" charset="0"/>
                <a:cs typeface="Arial" panose="020B0604020202020204" pitchFamily="34" charset="0"/>
              </a:rPr>
              <a:t>2314176</a:t>
            </a:r>
          </a:p>
          <a:p>
            <a:r>
              <a:rPr lang="en-GB" sz="1200" dirty="0">
                <a:latin typeface="Arial" panose="020B0604020202020204" pitchFamily="34" charset="0"/>
                <a:cs typeface="Arial" panose="020B0604020202020204" pitchFamily="34" charset="0"/>
              </a:rPr>
              <a:t>Words:1993</a:t>
            </a:r>
          </a:p>
        </p:txBody>
      </p:sp>
      <p:sp>
        <p:nvSpPr>
          <p:cNvPr id="6" name="TextBox 5">
            <a:extLst>
              <a:ext uri="{FF2B5EF4-FFF2-40B4-BE49-F238E27FC236}">
                <a16:creationId xmlns:a16="http://schemas.microsoft.com/office/drawing/2014/main" id="{8C39C1DE-0E07-5475-0AA1-87589E7B8B79}"/>
              </a:ext>
            </a:extLst>
          </p:cNvPr>
          <p:cNvSpPr txBox="1"/>
          <p:nvPr/>
        </p:nvSpPr>
        <p:spPr>
          <a:xfrm>
            <a:off x="136916" y="1721410"/>
            <a:ext cx="6936546" cy="4708981"/>
          </a:xfrm>
          <a:prstGeom prst="rect">
            <a:avLst/>
          </a:prstGeom>
          <a:solidFill>
            <a:srgbClr val="FFFF00"/>
          </a:solidFill>
        </p:spPr>
        <p:txBody>
          <a:bodyPr wrap="square" rtlCol="0">
            <a:spAutoFit/>
          </a:bodyPr>
          <a:lstStyle/>
          <a:p>
            <a:r>
              <a:rPr lang="en-GB" sz="1000" dirty="0">
                <a:latin typeface="Arial" panose="020B0604020202020204" pitchFamily="34" charset="0"/>
                <a:cs typeface="Arial" panose="020B0604020202020204" pitchFamily="34" charset="0"/>
              </a:rPr>
              <a:t>Health: The concept of health in children is complex and multifaceted, as it can be influenced by a variety of factors beyond the individual child. This framework addresses not only physical health but also incorporates mental, emotional, and social wellness. The impact on these additional areas may lead to the emergence of health-related complications.</a:t>
            </a:r>
          </a:p>
          <a:p>
            <a:r>
              <a:rPr lang="en-GB" sz="1000" dirty="0">
                <a:latin typeface="Arial" panose="020B0604020202020204" pitchFamily="34" charset="0"/>
                <a:cs typeface="Arial" panose="020B0604020202020204" pitchFamily="34" charset="0"/>
              </a:rPr>
              <a:t>The holistic health of children in childcare and educational environments is significantly impacted by crucial aspects like proper nutrition, regular physical activity, cleanliness, and measures to prevent illness. World Health Organization (WHO) (2024) highlights that environmental risks have an impact on the health and development of children, from conception through childhood and adolescence and also into adulthood. The environment determines a child’s future: early life exposures impact on adult health. Early years’ provision is essential in the growth of young children, and that is why the environments used to place the children must meet the requirements of the laws that are put in place to safeguard the children’s health (Marmot, 2010).</a:t>
            </a:r>
          </a:p>
          <a:p>
            <a:r>
              <a:rPr lang="en-GB" sz="1000" dirty="0">
                <a:latin typeface="Arial" panose="020B0604020202020204" pitchFamily="34" charset="0"/>
                <a:cs typeface="Arial" panose="020B0604020202020204" pitchFamily="34" charset="0"/>
              </a:rPr>
              <a:t>A family-</a:t>
            </a:r>
            <a:r>
              <a:rPr lang="en-GB" sz="1000" dirty="0" err="1">
                <a:latin typeface="Arial" panose="020B0604020202020204" pitchFamily="34" charset="0"/>
                <a:cs typeface="Arial" panose="020B0604020202020204" pitchFamily="34" charset="0"/>
              </a:rPr>
              <a:t>centered</a:t>
            </a:r>
            <a:r>
              <a:rPr lang="en-GB" sz="1000" dirty="0">
                <a:latin typeface="Arial" panose="020B0604020202020204" pitchFamily="34" charset="0"/>
                <a:cs typeface="Arial" panose="020B0604020202020204" pitchFamily="34" charset="0"/>
              </a:rPr>
              <a:t> approach is a critical element in the provision of healthcare services that effectively addresses and supports the healthcare needs of children. A multi-agency approach facilitates comprehensive support for the child by ensuring regular health assessments conducted by health visitors, medical practitioners, dental professionals, and other relevant agencies. Family Voices (no date)  identify that family-</a:t>
            </a:r>
            <a:r>
              <a:rPr lang="en-GB" sz="1000" dirty="0" err="1">
                <a:latin typeface="Arial" panose="020B0604020202020204" pitchFamily="34" charset="0"/>
                <a:cs typeface="Arial" panose="020B0604020202020204" pitchFamily="34" charset="0"/>
              </a:rPr>
              <a:t>centered</a:t>
            </a:r>
            <a:r>
              <a:rPr lang="en-GB" sz="1000" dirty="0">
                <a:latin typeface="Arial" panose="020B0604020202020204" pitchFamily="34" charset="0"/>
                <a:cs typeface="Arial" panose="020B0604020202020204" pitchFamily="34" charset="0"/>
              </a:rPr>
              <a:t> care is a way of providing services that assures the health and well-being of children and their families through respectful family/professional partnerships. Effective communication between the team and families is essential to collaboratively support the developmental health of the child.</a:t>
            </a:r>
          </a:p>
          <a:p>
            <a:r>
              <a:rPr lang="en-GB" sz="1000" dirty="0">
                <a:latin typeface="Arial" panose="020B0604020202020204" pitchFamily="34" charset="0"/>
                <a:cs typeface="Arial" panose="020B0604020202020204" pitchFamily="34" charset="0"/>
              </a:rPr>
              <a:t>Maintaining good health is fundamentally connected to regular check-ups since people should proactively participate in preventive healthcare, which includes routine medical assessments, irrespective of their current health status. Maslow's hierarchy of needs underscores the significance of addressing a child's fundamental physiological    </a:t>
            </a:r>
          </a:p>
          <a:p>
            <a:r>
              <a:rPr lang="en-GB" sz="1000" dirty="0">
                <a:latin typeface="Arial" panose="020B0604020202020204" pitchFamily="34" charset="0"/>
                <a:cs typeface="Arial" panose="020B0604020202020204" pitchFamily="34" charset="0"/>
              </a:rPr>
              <a:t>                                          requirements prior to attending to higher-level needs such as love, belonging, and self-esteem.     </a:t>
            </a:r>
          </a:p>
          <a:p>
            <a:r>
              <a:rPr lang="en-GB" sz="1000" dirty="0">
                <a:latin typeface="Arial" panose="020B0604020202020204" pitchFamily="34" charset="0"/>
                <a:cs typeface="Arial" panose="020B0604020202020204" pitchFamily="34" charset="0"/>
              </a:rPr>
              <a:t>                                          It is crucial to recognize that these needs are  interconnected; progression through the   </a:t>
            </a:r>
          </a:p>
          <a:p>
            <a:r>
              <a:rPr lang="en-GB" sz="1000" dirty="0">
                <a:latin typeface="Arial" panose="020B0604020202020204" pitchFamily="34" charset="0"/>
                <a:cs typeface="Arial" panose="020B0604020202020204" pitchFamily="34" charset="0"/>
              </a:rPr>
              <a:t>                                          hierarchy is contingent upon the fulfilment of basic needs. Needs can be addressed while </a:t>
            </a:r>
          </a:p>
          <a:p>
            <a:r>
              <a:rPr lang="en-GB" sz="1000" dirty="0">
                <a:latin typeface="Arial" panose="020B0604020202020204" pitchFamily="34" charset="0"/>
                <a:cs typeface="Arial" panose="020B0604020202020204" pitchFamily="34" charset="0"/>
              </a:rPr>
              <a:t>                                          simultaneously progressing to the next phase by Integrating these stages.   </a:t>
            </a:r>
          </a:p>
          <a:p>
            <a:r>
              <a:rPr lang="en-GB" sz="1000" dirty="0">
                <a:latin typeface="Arial" panose="020B0604020202020204" pitchFamily="34" charset="0"/>
                <a:cs typeface="Arial" panose="020B0604020202020204" pitchFamily="34" charset="0"/>
              </a:rPr>
              <a:t>                                          National Library of Medicine (2017) highlights that Maslow (1943) was among the first to </a:t>
            </a:r>
          </a:p>
          <a:p>
            <a:r>
              <a:rPr lang="en-GB" sz="1000" dirty="0">
                <a:latin typeface="Arial" panose="020B0604020202020204" pitchFamily="34" charset="0"/>
                <a:cs typeface="Arial" panose="020B0604020202020204" pitchFamily="34" charset="0"/>
              </a:rPr>
              <a:t>                                          develop a theory encompassing both biological and psychological needs of humans.   </a:t>
            </a:r>
          </a:p>
          <a:p>
            <a:r>
              <a:rPr lang="en-GB" sz="1000" dirty="0">
                <a:latin typeface="Arial" panose="020B0604020202020204" pitchFamily="34" charset="0"/>
                <a:cs typeface="Arial" panose="020B0604020202020204" pitchFamily="34" charset="0"/>
              </a:rPr>
              <a:t>                                          According to this theory, people have physiological needs (e.g., the need for  water and food), </a:t>
            </a:r>
          </a:p>
          <a:p>
            <a:r>
              <a:rPr lang="en-GB" sz="1000" dirty="0">
                <a:latin typeface="Arial" panose="020B0604020202020204" pitchFamily="34" charset="0"/>
                <a:cs typeface="Arial" panose="020B0604020202020204" pitchFamily="34" charset="0"/>
              </a:rPr>
              <a:t>                                           a need for  safety, a need for love and belongingness, a need for self-esteem and a need for   </a:t>
            </a:r>
          </a:p>
          <a:p>
            <a:r>
              <a:rPr lang="en-GB" sz="1000" dirty="0">
                <a:latin typeface="Arial" panose="020B0604020202020204" pitchFamily="34" charset="0"/>
                <a:cs typeface="Arial" panose="020B0604020202020204" pitchFamily="34" charset="0"/>
              </a:rPr>
              <a:t>                                           self-actualization. </a:t>
            </a:r>
          </a:p>
        </p:txBody>
      </p:sp>
      <p:sp>
        <p:nvSpPr>
          <p:cNvPr id="8" name="TextBox 7">
            <a:extLst>
              <a:ext uri="{FF2B5EF4-FFF2-40B4-BE49-F238E27FC236}">
                <a16:creationId xmlns:a16="http://schemas.microsoft.com/office/drawing/2014/main" id="{75D5F44E-AF54-171A-A210-993C72F37423}"/>
              </a:ext>
            </a:extLst>
          </p:cNvPr>
          <p:cNvSpPr txBox="1"/>
          <p:nvPr/>
        </p:nvSpPr>
        <p:spPr>
          <a:xfrm>
            <a:off x="15554" y="6490231"/>
            <a:ext cx="4333103" cy="261610"/>
          </a:xfrm>
          <a:prstGeom prst="rect">
            <a:avLst/>
          </a:prstGeom>
          <a:noFill/>
        </p:spPr>
        <p:txBody>
          <a:bodyPr wrap="square" rtlCol="0">
            <a:spAutoFit/>
          </a:bodyPr>
          <a:lstStyle/>
          <a:p>
            <a:r>
              <a:rPr lang="en-GB" sz="1100" dirty="0">
                <a:latin typeface="Amasis MT Pro Light" panose="02040304050005020304" pitchFamily="18" charset="0"/>
              </a:rPr>
              <a:t>Source: </a:t>
            </a:r>
            <a:r>
              <a:rPr lang="en-GB" sz="1100" dirty="0" err="1">
                <a:latin typeface="Amasis MT Pro Light" panose="02040304050005020304" pitchFamily="18" charset="0"/>
              </a:rPr>
              <a:t>Thoughco</a:t>
            </a:r>
            <a:r>
              <a:rPr lang="en-GB" sz="1100" dirty="0">
                <a:latin typeface="Amasis MT Pro Light" panose="02040304050005020304" pitchFamily="18" charset="0"/>
              </a:rPr>
              <a:t> (2024)</a:t>
            </a:r>
          </a:p>
        </p:txBody>
      </p:sp>
      <p:pic>
        <p:nvPicPr>
          <p:cNvPr id="9" name="Picture 8">
            <a:extLst>
              <a:ext uri="{FF2B5EF4-FFF2-40B4-BE49-F238E27FC236}">
                <a16:creationId xmlns:a16="http://schemas.microsoft.com/office/drawing/2014/main" id="{C1E8DE2E-8B61-B5C0-7737-0D34F8176785}"/>
              </a:ext>
            </a:extLst>
          </p:cNvPr>
          <p:cNvPicPr>
            <a:picLocks noChangeAspect="1"/>
          </p:cNvPicPr>
          <p:nvPr/>
        </p:nvPicPr>
        <p:blipFill>
          <a:blip r:embed="rId3"/>
          <a:stretch>
            <a:fillRect/>
          </a:stretch>
        </p:blipFill>
        <p:spPr>
          <a:xfrm>
            <a:off x="-124220" y="4846472"/>
            <a:ext cx="1784649" cy="1709133"/>
          </a:xfrm>
          <a:prstGeom prst="rect">
            <a:avLst/>
          </a:prstGeom>
        </p:spPr>
      </p:pic>
      <p:sp>
        <p:nvSpPr>
          <p:cNvPr id="10" name="TextBox 9">
            <a:extLst>
              <a:ext uri="{FF2B5EF4-FFF2-40B4-BE49-F238E27FC236}">
                <a16:creationId xmlns:a16="http://schemas.microsoft.com/office/drawing/2014/main" id="{39CB1DE8-9CB8-3E71-AFFA-73F0E1BD593D}"/>
              </a:ext>
            </a:extLst>
          </p:cNvPr>
          <p:cNvSpPr txBox="1"/>
          <p:nvPr/>
        </p:nvSpPr>
        <p:spPr>
          <a:xfrm>
            <a:off x="7073462" y="1596196"/>
            <a:ext cx="4981621" cy="5324535"/>
          </a:xfrm>
          <a:prstGeom prst="rect">
            <a:avLst/>
          </a:prstGeom>
          <a:solidFill>
            <a:srgbClr val="FFC000"/>
          </a:solidFill>
        </p:spPr>
        <p:txBody>
          <a:bodyPr wrap="square" rtlCol="0">
            <a:spAutoFit/>
          </a:bodyPr>
          <a:lstStyle/>
          <a:p>
            <a:r>
              <a:rPr lang="en-GB" sz="1000" dirty="0">
                <a:latin typeface="Arial" panose="020B0604020202020204" pitchFamily="34" charset="0"/>
                <a:cs typeface="Arial" panose="020B0604020202020204" pitchFamily="34" charset="0"/>
              </a:rPr>
              <a:t>Well Being : Children's well-being is defined by its complexity and diverse elements, which together significantly impact their overall quality of life. A variety of theoretical models provide important perspectives on this topic. GOV.UK (2020) identifies that There is some emerging consensus that childhood wellbeing is multi-dimensional, should include dimensions of physical, emotional and social wellbeing; should focus on the immediate lives of children but also consider their future lives; and should incorporate some subjective as well as objective measures. </a:t>
            </a:r>
          </a:p>
          <a:p>
            <a:r>
              <a:rPr lang="en-GB" sz="1000" dirty="0">
                <a:latin typeface="Arial" panose="020B0604020202020204" pitchFamily="34" charset="0"/>
                <a:cs typeface="Arial" panose="020B0604020202020204" pitchFamily="34" charset="0"/>
              </a:rPr>
              <a:t>The physical, emotional, social, and cognitive aspects are deeply intertwined, highlighting the importance of wellbeing in early childhood development. These areas play a crucial role in shaping the essential structure of a person's life throughout their developmental stages Self-esteem is the way in which a person evaluates their own significance and who they are. A child's confidence is affected by their personal perceptions and feelings about their ability to succeed in tasks that matter to them. Furthermore, it is influenced by the perceptions and expectations of individuals who hold significant roles in their lives. This refers to the attitudes and interactions that people encounter from their guardians, instructors, and companions.(Healthy </a:t>
            </a:r>
            <a:r>
              <a:rPr lang="en-GB" sz="1000" dirty="0" err="1">
                <a:latin typeface="Arial" panose="020B0604020202020204" pitchFamily="34" charset="0"/>
                <a:cs typeface="Arial" panose="020B0604020202020204" pitchFamily="34" charset="0"/>
              </a:rPr>
              <a:t>Children.Org</a:t>
            </a:r>
            <a:r>
              <a:rPr lang="en-GB" sz="1000" dirty="0">
                <a:latin typeface="Arial" panose="020B0604020202020204" pitchFamily="34" charset="0"/>
                <a:cs typeface="Arial" panose="020B0604020202020204" pitchFamily="34" charset="0"/>
              </a:rPr>
              <a:t> 2024) Well-being can be viewed as a collection of essential elements, where different aspects like physical health, social connections, emotional control, and cognitive growth work together to shape a child's overall sense of well-being. These factors not only interact to shape the child's immediate emotional and psychological state but can also have lasting effects throughout their lifespan. </a:t>
            </a:r>
            <a:r>
              <a:rPr lang="en-GB" sz="1000" dirty="0" err="1">
                <a:latin typeface="Arial" panose="020B0604020202020204" pitchFamily="34" charset="0"/>
                <a:cs typeface="Arial" panose="020B0604020202020204" pitchFamily="34" charset="0"/>
              </a:rPr>
              <a:t>Camberidge</a:t>
            </a:r>
            <a:r>
              <a:rPr lang="en-GB" sz="1000" dirty="0">
                <a:latin typeface="Arial" panose="020B0604020202020204" pitchFamily="34" charset="0"/>
                <a:cs typeface="Arial" panose="020B0604020202020204" pitchFamily="34" charset="0"/>
              </a:rPr>
              <a:t> University Press (2021) highlights that research has shown results suggest that focusing on positive aspects of childhood is as important and functional as dealing with negative ones to contribute to self-esteem and resilience.</a:t>
            </a:r>
          </a:p>
          <a:p>
            <a:r>
              <a:rPr lang="en-GB" sz="1000" dirty="0">
                <a:latin typeface="Arial" panose="020B0604020202020204" pitchFamily="34" charset="0"/>
                <a:cs typeface="Arial" panose="020B0604020202020204" pitchFamily="34" charset="0"/>
              </a:rPr>
              <a:t>Programs like health visitor services are vital for enhancing infant mental health by recognizing early signs of developmental concerns and providing assistance to families requiring help. Public Health England has updated its Commissioning Guidance for health visiting services, highlighting infant mental health as a key priority in the service framework. (Children and Young People’s Mental Health 2023)</a:t>
            </a:r>
          </a:p>
          <a:p>
            <a:r>
              <a:rPr lang="en-GB" sz="1000" dirty="0">
                <a:latin typeface="Arial" panose="020B0604020202020204" pitchFamily="34" charset="0"/>
                <a:cs typeface="Arial" panose="020B0604020202020204" pitchFamily="34" charset="0"/>
              </a:rPr>
              <a:t>Ensuring the well-being of children is vital for nurturing healthy development, achieving good results, and providing societal advantages. Through an explanation of the core ideas surrounding child well-being and the application of appropriate theoretical models, we can foster environments conducive to children's optimal growth. (Research Gate 2014)</a:t>
            </a:r>
          </a:p>
        </p:txBody>
      </p:sp>
    </p:spTree>
    <p:extLst>
      <p:ext uri="{BB962C8B-B14F-4D97-AF65-F5344CB8AC3E}">
        <p14:creationId xmlns:p14="http://schemas.microsoft.com/office/powerpoint/2010/main" val="3794097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02852D-6157-9BCF-F5C1-5CFF4DDE5661}"/>
              </a:ext>
            </a:extLst>
          </p:cNvPr>
          <p:cNvSpPr txBox="1"/>
          <p:nvPr/>
        </p:nvSpPr>
        <p:spPr>
          <a:xfrm>
            <a:off x="5442045" y="1339088"/>
            <a:ext cx="6647178" cy="3816429"/>
          </a:xfrm>
          <a:prstGeom prst="rect">
            <a:avLst/>
          </a:prstGeom>
          <a:solidFill>
            <a:srgbClr val="FFC000"/>
          </a:solidFill>
        </p:spPr>
        <p:txBody>
          <a:bodyPr wrap="square" rtlCol="0">
            <a:spAutoFit/>
          </a:bodyPr>
          <a:lstStyle/>
          <a:p>
            <a:r>
              <a:rPr lang="en-GB" sz="1200" b="1" u="sng" dirty="0">
                <a:latin typeface="Arial" panose="020B0604020202020204" pitchFamily="34" charset="0"/>
                <a:cs typeface="Arial" panose="020B0604020202020204" pitchFamily="34" charset="0"/>
              </a:rPr>
              <a:t>Lifestyle:</a:t>
            </a:r>
            <a:r>
              <a:rPr lang="en-GB" sz="1000" b="1" dirty="0">
                <a:latin typeface="Arial" panose="020B0604020202020204" pitchFamily="34" charset="0"/>
                <a:cs typeface="Arial" panose="020B0604020202020204" pitchFamily="34" charset="0"/>
              </a:rPr>
              <a:t>The typical </a:t>
            </a:r>
            <a:r>
              <a:rPr lang="en-GB" sz="1000" b="1" dirty="0" err="1">
                <a:latin typeface="Arial" panose="020B0604020202020204" pitchFamily="34" charset="0"/>
                <a:cs typeface="Arial" panose="020B0604020202020204" pitchFamily="34" charset="0"/>
              </a:rPr>
              <a:t>behaviors</a:t>
            </a:r>
            <a:r>
              <a:rPr lang="en-GB" sz="1000" b="1" dirty="0">
                <a:latin typeface="Arial" panose="020B0604020202020204" pitchFamily="34" charset="0"/>
                <a:cs typeface="Arial" panose="020B0604020202020204" pitchFamily="34" charset="0"/>
              </a:rPr>
              <a:t> and choices found in childcare and education greatly affect the growth of a child's character (</a:t>
            </a:r>
            <a:r>
              <a:rPr lang="en-GB" sz="1000" b="1" dirty="0" err="1">
                <a:latin typeface="Arial" panose="020B0604020202020204" pitchFamily="34" charset="0"/>
                <a:cs typeface="Arial" panose="020B0604020202020204" pitchFamily="34" charset="0"/>
              </a:rPr>
              <a:t>Lioret</a:t>
            </a:r>
            <a:r>
              <a:rPr lang="en-GB" sz="1000" b="1" dirty="0">
                <a:latin typeface="Arial" panose="020B0604020202020204" pitchFamily="34" charset="0"/>
                <a:cs typeface="Arial" panose="020B0604020202020204" pitchFamily="34" charset="0"/>
              </a:rPr>
              <a:t> et al.) Exercise, rest, and play each contribute significantly to the physical, social, and emotional development of children. The maintenance of proper nutrition and physical activity is essential, as the behaviours established during childhood play a significant role in the formation of healthy habits in later life (</a:t>
            </a:r>
            <a:r>
              <a:rPr lang="en-GB" sz="1000" b="1" dirty="0" err="1">
                <a:latin typeface="Arial" panose="020B0604020202020204" pitchFamily="34" charset="0"/>
                <a:cs typeface="Arial" panose="020B0604020202020204" pitchFamily="34" charset="0"/>
              </a:rPr>
              <a:t>Csima</a:t>
            </a:r>
            <a:r>
              <a:rPr lang="en-GB" sz="1000" b="1" dirty="0">
                <a:latin typeface="Arial" panose="020B0604020202020204" pitchFamily="34" charset="0"/>
                <a:cs typeface="Arial" panose="020B0604020202020204" pitchFamily="34" charset="0"/>
              </a:rPr>
              <a:t> et al.)</a:t>
            </a:r>
          </a:p>
          <a:p>
            <a:r>
              <a:rPr lang="en-GB" sz="1000" b="1" dirty="0">
                <a:latin typeface="Arial" panose="020B0604020202020204" pitchFamily="34" charset="0"/>
                <a:cs typeface="Arial" panose="020B0604020202020204" pitchFamily="34" charset="0"/>
              </a:rPr>
              <a:t>Various legislative frameworks and guidelines, particularly the Healthy Child Programme and those set by Public Health England (PHE), highlight the impact of lifestyle on childcare and education (Gardner, 2021).</a:t>
            </a:r>
          </a:p>
          <a:p>
            <a:r>
              <a:rPr lang="en-GB" sz="1000" b="1" dirty="0">
                <a:latin typeface="Arial" panose="020B0604020202020204" pitchFamily="34" charset="0"/>
                <a:cs typeface="Arial" panose="020B0604020202020204" pitchFamily="34" charset="0"/>
              </a:rPr>
              <a:t>The Health Care Plan (HCP) provides a comprehensive framework designed to ensure the protection, guidance, and support of children and adolescents, with the aim of promoting their health and overall well-being. Public Health England offers guidance concerning healthier living emphasizes the vital role of educational institutions and various caregiving environments in facilitating individuals' capacity to make informed decisions regarding their physical, nutritional, and mental well-being (Green et al. , 2021)Establishing certain guidelines is crucial for ensuring that childcare facilities embrace practices that foster the health and welfare of children.</a:t>
            </a:r>
          </a:p>
          <a:p>
            <a:r>
              <a:rPr lang="en-GB" sz="1000" b="1" dirty="0">
                <a:latin typeface="Arial" panose="020B0604020202020204" pitchFamily="34" charset="0"/>
                <a:cs typeface="Arial" panose="020B0604020202020204" pitchFamily="34" charset="0"/>
              </a:rPr>
              <a:t>Lifestyle education is included in curricular models like the Early Years Foundation Stage </a:t>
            </a:r>
          </a:p>
          <a:p>
            <a:r>
              <a:rPr lang="en-GB" sz="1000" b="1" dirty="0">
                <a:latin typeface="Arial" panose="020B0604020202020204" pitchFamily="34" charset="0"/>
                <a:cs typeface="Arial" panose="020B0604020202020204" pitchFamily="34" charset="0"/>
              </a:rPr>
              <a:t>(EYFS) Framework and Personal Health and Economic (PSHE) education (Cooper and Elton</a:t>
            </a:r>
          </a:p>
          <a:p>
            <a:r>
              <a:rPr lang="en-GB" sz="1000" b="1" dirty="0" err="1">
                <a:latin typeface="Arial" panose="020B0604020202020204" pitchFamily="34" charset="0"/>
                <a:cs typeface="Arial" panose="020B0604020202020204" pitchFamily="34" charset="0"/>
              </a:rPr>
              <a:t>Chalcraft</a:t>
            </a:r>
            <a:r>
              <a:rPr lang="en-GB" sz="1000" b="1" dirty="0">
                <a:latin typeface="Arial" panose="020B0604020202020204" pitchFamily="34" charset="0"/>
                <a:cs typeface="Arial" panose="020B0604020202020204" pitchFamily="34" charset="0"/>
              </a:rPr>
              <a:t>, 2022). The EYFS Framework gives priority to the idea of offering children chances to </a:t>
            </a:r>
          </a:p>
          <a:p>
            <a:r>
              <a:rPr lang="en-GB" sz="1000" b="1" dirty="0">
                <a:latin typeface="Arial" panose="020B0604020202020204" pitchFamily="34" charset="0"/>
                <a:cs typeface="Arial" panose="020B0604020202020204" pitchFamily="34" charset="0"/>
              </a:rPr>
              <a:t>exhibit physical, mental, and social development through organised experiences that support </a:t>
            </a:r>
          </a:p>
          <a:p>
            <a:r>
              <a:rPr lang="en-GB" sz="1000" b="1" dirty="0">
                <a:latin typeface="Arial" panose="020B0604020202020204" pitchFamily="34" charset="0"/>
                <a:cs typeface="Arial" panose="020B0604020202020204" pitchFamily="34" charset="0"/>
              </a:rPr>
              <a:t>healthy lifestyles. This is supported by PSHE education as it encompasses child’s personal </a:t>
            </a:r>
          </a:p>
          <a:p>
            <a:r>
              <a:rPr lang="en-GB" sz="1000" b="1" dirty="0">
                <a:latin typeface="Arial" panose="020B0604020202020204" pitchFamily="34" charset="0"/>
                <a:cs typeface="Arial" panose="020B0604020202020204" pitchFamily="34" charset="0"/>
              </a:rPr>
              <a:t>welfare, health and interpersonal skills that are required to lead a productive healthy life </a:t>
            </a:r>
          </a:p>
          <a:p>
            <a:r>
              <a:rPr lang="en-GB" sz="1000" b="1" dirty="0">
                <a:latin typeface="Arial" panose="020B0604020202020204" pitchFamily="34" charset="0"/>
                <a:cs typeface="Arial" panose="020B0604020202020204" pitchFamily="34" charset="0"/>
              </a:rPr>
              <a:t>(Thorburn, 2018). Such curricular links guarantee that lifestyle education is not only just a single </a:t>
            </a:r>
          </a:p>
          <a:p>
            <a:r>
              <a:rPr lang="en-GB" sz="1000" b="1" dirty="0">
                <a:latin typeface="Arial" panose="020B0604020202020204" pitchFamily="34" charset="0"/>
                <a:cs typeface="Arial" panose="020B0604020202020204" pitchFamily="34" charset="0"/>
              </a:rPr>
              <a:t>topic that is taught separately from the rest of the curriculum but rather a well-coordinated and </a:t>
            </a:r>
          </a:p>
          <a:p>
            <a:r>
              <a:rPr lang="en-GB" sz="1000" b="1" dirty="0">
                <a:latin typeface="Arial" panose="020B0604020202020204" pitchFamily="34" charset="0"/>
                <a:cs typeface="Arial" panose="020B0604020202020204" pitchFamily="34" charset="0"/>
              </a:rPr>
              <a:t>systematically integrated set of the child’s knowledge and experience that would allow him or </a:t>
            </a:r>
          </a:p>
          <a:p>
            <a:r>
              <a:rPr lang="en-GB" sz="1000" b="1" dirty="0">
                <a:latin typeface="Arial" panose="020B0604020202020204" pitchFamily="34" charset="0"/>
                <a:cs typeface="Arial" panose="020B0604020202020204" pitchFamily="34" charset="0"/>
              </a:rPr>
              <a:t>her to make a healthy choice. </a:t>
            </a:r>
          </a:p>
        </p:txBody>
      </p:sp>
      <p:sp>
        <p:nvSpPr>
          <p:cNvPr id="4" name="TextBox 3">
            <a:extLst>
              <a:ext uri="{FF2B5EF4-FFF2-40B4-BE49-F238E27FC236}">
                <a16:creationId xmlns:a16="http://schemas.microsoft.com/office/drawing/2014/main" id="{2896BB16-B9D9-83FE-4960-DC53152551CB}"/>
              </a:ext>
            </a:extLst>
          </p:cNvPr>
          <p:cNvSpPr txBox="1"/>
          <p:nvPr/>
        </p:nvSpPr>
        <p:spPr>
          <a:xfrm>
            <a:off x="5442045" y="5226784"/>
            <a:ext cx="6607438" cy="1631216"/>
          </a:xfrm>
          <a:prstGeom prst="rect">
            <a:avLst/>
          </a:prstGeom>
          <a:noFill/>
        </p:spPr>
        <p:txBody>
          <a:bodyPr wrap="square" rtlCol="0">
            <a:spAutoFit/>
          </a:bodyPr>
          <a:lstStyle/>
          <a:p>
            <a:r>
              <a:rPr lang="en-GB" sz="1000" b="1" u="sng" dirty="0">
                <a:latin typeface="Arial" panose="020B0604020202020204" pitchFamily="34" charset="0"/>
                <a:cs typeface="Arial" panose="020B0604020202020204" pitchFamily="34" charset="0"/>
              </a:rPr>
              <a:t>Conclusion: </a:t>
            </a:r>
            <a:r>
              <a:rPr lang="en-GB" sz="1000" dirty="0">
                <a:latin typeface="Arial" panose="020B0604020202020204" pitchFamily="34" charset="0"/>
                <a:cs typeface="Arial" panose="020B0604020202020204" pitchFamily="34" charset="0"/>
              </a:rPr>
              <a:t>In conclusion, the integration of health, well-being, and lifestyle considerations within both childcare and educational frameworks is essential for the holistic development of children. The promotion of physical, emotional, and social development is essential for ensuring that children mature into healthy and reliable members of society.</a:t>
            </a:r>
          </a:p>
          <a:p>
            <a:r>
              <a:rPr lang="en-GB" sz="1000" dirty="0">
                <a:latin typeface="Arial" panose="020B0604020202020204" pitchFamily="34" charset="0"/>
                <a:cs typeface="Arial" panose="020B0604020202020204" pitchFamily="34" charset="0"/>
              </a:rPr>
              <a:t>These activities necessitate the establishment of legislation and a curriculum that functions as a framework; specifically, the legislation referred to is the Children Act, and the guiding curriculum is the Early Years Foundation Stage (EYFS) Framework. These theoretical frameworks empower professionals, including educators, to.</a:t>
            </a:r>
          </a:p>
          <a:p>
            <a:r>
              <a:rPr lang="en-GB" sz="1000" dirty="0">
                <a:latin typeface="Arial" panose="020B0604020202020204" pitchFamily="34" charset="0"/>
                <a:cs typeface="Arial" panose="020B0604020202020204" pitchFamily="34" charset="0"/>
              </a:rPr>
              <a:t>Caregivers must actively implement and maintain child-friendly environments to promote positive practices. This approach is essential for equipping children with the necessary skills and tools that contribute to their development and well-being throughout their lives.</a:t>
            </a:r>
          </a:p>
        </p:txBody>
      </p:sp>
      <p:sp>
        <p:nvSpPr>
          <p:cNvPr id="5" name="TextBox 4">
            <a:extLst>
              <a:ext uri="{FF2B5EF4-FFF2-40B4-BE49-F238E27FC236}">
                <a16:creationId xmlns:a16="http://schemas.microsoft.com/office/drawing/2014/main" id="{292F5CC2-B368-0B84-3B61-AB597C925FB5}"/>
              </a:ext>
            </a:extLst>
          </p:cNvPr>
          <p:cNvSpPr txBox="1"/>
          <p:nvPr/>
        </p:nvSpPr>
        <p:spPr>
          <a:xfrm>
            <a:off x="-1" y="0"/>
            <a:ext cx="470130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EYEY5009   2314176   Words:1993</a:t>
            </a:r>
          </a:p>
        </p:txBody>
      </p:sp>
      <p:sp>
        <p:nvSpPr>
          <p:cNvPr id="6" name="TextBox 5">
            <a:extLst>
              <a:ext uri="{FF2B5EF4-FFF2-40B4-BE49-F238E27FC236}">
                <a16:creationId xmlns:a16="http://schemas.microsoft.com/office/drawing/2014/main" id="{DE83FE3A-020B-CC5B-D68C-95D68D418E25}"/>
              </a:ext>
            </a:extLst>
          </p:cNvPr>
          <p:cNvSpPr txBox="1"/>
          <p:nvPr/>
        </p:nvSpPr>
        <p:spPr>
          <a:xfrm>
            <a:off x="78509" y="267548"/>
            <a:ext cx="5285026" cy="5816977"/>
          </a:xfrm>
          <a:prstGeom prst="rect">
            <a:avLst/>
          </a:prstGeom>
          <a:solidFill>
            <a:srgbClr val="00B0F0"/>
          </a:solidFill>
        </p:spPr>
        <p:txBody>
          <a:bodyPr wrap="square" rtlCol="0">
            <a:spAutoFit/>
          </a:bodyPr>
          <a:lstStyle/>
          <a:p>
            <a:r>
              <a:rPr lang="en-GB" sz="1000" b="1" u="sng" dirty="0">
                <a:latin typeface="Arial" panose="020B0604020202020204" pitchFamily="34" charset="0"/>
                <a:cs typeface="Arial" panose="020B0604020202020204" pitchFamily="34" charset="0"/>
              </a:rPr>
              <a:t>Application:</a:t>
            </a:r>
            <a:r>
              <a:rPr lang="en-GB" sz="12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Professionals play a crucial role in shaping a child's early development by creating a nurturing and supportive atmosphere. To encourage the best growth in young children, practitioners need to cultivate an environment that is rich in stimulation. Early Years Tv (2024) identifies that Bronfenbrenner’s ecological systems theory highlights the importance of connections between children’s various microsystems, particularly the home and school environments. Wellbeing in childcare settings has to do with several factors that might affect a child’s development. Social relationships, which include the family, peers, and even the country economic status, play a critical role in determining a child’s welfare (Buehler, 2020). For example, family support enhances the child’s safety regarding his or her emotions, while friendly interaction strengthens social competence and acceptance among peers. On the other hand, economic capabilities can influence the availability specific resources like food, medication and shelter that have an impact on one’s health. It is important to note that childcare providers should consider these factors when planning and executing programs that seek to enhance general wellbeing (</a:t>
            </a:r>
            <a:r>
              <a:rPr lang="en-GB" sz="1000" dirty="0" err="1">
                <a:latin typeface="Arial" panose="020B0604020202020204" pitchFamily="34" charset="0"/>
                <a:cs typeface="Arial" panose="020B0604020202020204" pitchFamily="34" charset="0"/>
              </a:rPr>
              <a:t>Gritzka</a:t>
            </a:r>
            <a:r>
              <a:rPr lang="en-GB" sz="1000" dirty="0">
                <a:latin typeface="Arial" panose="020B0604020202020204" pitchFamily="34" charset="0"/>
                <a:cs typeface="Arial" panose="020B0604020202020204" pitchFamily="34" charset="0"/>
              </a:rPr>
              <a:t> et al. , 2022). Through adoption of several practices such as flexible schooling, accommodating children and other academic structures, educators can reduce the impact of unfavourable influences reinforcing that every child should be given equal chance to grow and develop emotionally, socially, and psychologically. Thus, this widespread approach is crucial for developing the children’s strengths and preparing them for the hardships of life and improved well-being. In childcare settings, practitioners actively promote healthy eating practices throughout daily routines and activities. Establishing constructive relationships with families and the parents of children enables practitioners to actively engage parents in promoting healthy eating practices. This can be facilitated through initiatives such as encouraging parents to prepare nutritious recipes at home or to provide healthy food options for communal activities. Early Years Alliance (2019) Gaining the support of your parents and carers from the outset is vital. This starts with initial conversations to understand their child’s eating habits, preferences, dislikes and any allergies or dietary needs. The key person can then share participation in healthy eating activities, new foods the child has tried and the setting’s menu with the </a:t>
            </a:r>
            <a:r>
              <a:rPr lang="en-GB" sz="1000" dirty="0" err="1">
                <a:latin typeface="Arial" panose="020B0604020202020204" pitchFamily="34" charset="0"/>
                <a:cs typeface="Arial" panose="020B0604020202020204" pitchFamily="34" charset="0"/>
              </a:rPr>
              <a:t>parents.This</a:t>
            </a:r>
            <a:r>
              <a:rPr lang="en-GB" sz="1000" dirty="0">
                <a:latin typeface="Arial" panose="020B0604020202020204" pitchFamily="34" charset="0"/>
                <a:cs typeface="Arial" panose="020B0604020202020204" pitchFamily="34" charset="0"/>
              </a:rPr>
              <a:t> demonstrates the importance of consistency for children, which can further contribute to educating both the child and their families regarding healthy eating habits and lifestyle choices. Many institutions implement physical fitness programs designed to promote and encourage health and wellness among participants. Educational institutions, including schools and nurseries, have incorporated well-being sessions into their curricula. These sessions encompass various activities designed to promote relaxation and emotional support, such as relaxation exercises and LEGO therapy, thereby providing children with diverse opportunities to enhance their overall well-being.</a:t>
            </a:r>
          </a:p>
        </p:txBody>
      </p:sp>
      <p:pic>
        <p:nvPicPr>
          <p:cNvPr id="7" name="Picture 6">
            <a:extLst>
              <a:ext uri="{FF2B5EF4-FFF2-40B4-BE49-F238E27FC236}">
                <a16:creationId xmlns:a16="http://schemas.microsoft.com/office/drawing/2014/main" id="{8ACDB898-7F9F-A796-919F-E27BB6AF4786}"/>
              </a:ext>
            </a:extLst>
          </p:cNvPr>
          <p:cNvPicPr>
            <a:picLocks noChangeAspect="1"/>
          </p:cNvPicPr>
          <p:nvPr/>
        </p:nvPicPr>
        <p:blipFill>
          <a:blip r:embed="rId2"/>
          <a:stretch>
            <a:fillRect/>
          </a:stretch>
        </p:blipFill>
        <p:spPr>
          <a:xfrm>
            <a:off x="5875867" y="0"/>
            <a:ext cx="5926666" cy="1267821"/>
          </a:xfrm>
          <a:prstGeom prst="rect">
            <a:avLst/>
          </a:prstGeom>
        </p:spPr>
      </p:pic>
    </p:spTree>
    <p:extLst>
      <p:ext uri="{BB962C8B-B14F-4D97-AF65-F5344CB8AC3E}">
        <p14:creationId xmlns:p14="http://schemas.microsoft.com/office/powerpoint/2010/main" val="24331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6B4854-F735-4243-19D4-F4C90EA7E2AC}"/>
              </a:ext>
            </a:extLst>
          </p:cNvPr>
          <p:cNvSpPr txBox="1"/>
          <p:nvPr/>
        </p:nvSpPr>
        <p:spPr>
          <a:xfrm>
            <a:off x="70757" y="0"/>
            <a:ext cx="12050486" cy="6709529"/>
          </a:xfrm>
          <a:prstGeom prst="rect">
            <a:avLst/>
          </a:prstGeom>
          <a:noFill/>
        </p:spPr>
        <p:txBody>
          <a:bodyPr wrap="square" rtlCol="0">
            <a:spAutoFit/>
          </a:bodyPr>
          <a:lstStyle/>
          <a:p>
            <a:r>
              <a:rPr lang="en-GB" sz="1000" u="sng" dirty="0">
                <a:latin typeface="Arial" panose="020B0604020202020204" pitchFamily="34" charset="0"/>
                <a:cs typeface="Arial" panose="020B0604020202020204" pitchFamily="34" charset="0"/>
              </a:rPr>
              <a:t>Poster Reference List</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Buehler, C. (2020). Family Processes and Children’s and Adolescents’ Well‐Being. Journal of Marriage and Family, 82(1), pp.145–174.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Cambridge University Press (2021) Relationship Between Positive Childhood Experiences and Psychological Resilience in University Students: The Mediating Role of Self-Esteem. Available at: https://www.cambridge.org/core/journals/journal-of-psychologists-and-counsellors-in-schools/article/abs/relationship-between-positive-childhood-experiences-and-psychological-resilience-in-university-students-the-mediating-role-of-selfesteem/A57C211F2BC67FCDC691CF0E4FCC7C5D  ( accessed 23rd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Childhood Professionals’ Well-Being—A Qualitative Study. International Journal of Environmental Research and Public Health, 19(3), p.1739.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Children and young Peoples Mental Health (2024) The Forgotten Foundations: Mental Health in the Early Years.  Available at: https://cypmhc.org.uk/the-forgotten-foundations-mental-health-in-the-early-years/  (Accessed 23 August 2024)</a:t>
            </a:r>
          </a:p>
          <a:p>
            <a:endParaRPr lang="en-GB"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Csima</a:t>
            </a:r>
            <a:r>
              <a:rPr lang="en-GB" sz="1000" dirty="0">
                <a:latin typeface="Arial" panose="020B0604020202020204" pitchFamily="34" charset="0"/>
                <a:cs typeface="Arial" panose="020B0604020202020204" pitchFamily="34" charset="0"/>
              </a:rPr>
              <a:t>, M., </a:t>
            </a:r>
            <a:r>
              <a:rPr lang="en-GB" sz="1000" dirty="0" err="1">
                <a:latin typeface="Arial" panose="020B0604020202020204" pitchFamily="34" charset="0"/>
                <a:cs typeface="Arial" panose="020B0604020202020204" pitchFamily="34" charset="0"/>
              </a:rPr>
              <a:t>Podráczky</a:t>
            </a:r>
            <a:r>
              <a:rPr lang="en-GB" sz="1000" dirty="0">
                <a:latin typeface="Arial" panose="020B0604020202020204" pitchFamily="34" charset="0"/>
                <a:cs typeface="Arial" panose="020B0604020202020204" pitchFamily="34" charset="0"/>
              </a:rPr>
              <a:t>, J., </a:t>
            </a:r>
            <a:r>
              <a:rPr lang="en-GB" sz="1000" dirty="0" err="1">
                <a:latin typeface="Arial" panose="020B0604020202020204" pitchFamily="34" charset="0"/>
                <a:cs typeface="Arial" panose="020B0604020202020204" pitchFamily="34" charset="0"/>
              </a:rPr>
              <a:t>Keresztes</a:t>
            </a:r>
            <a:r>
              <a:rPr lang="en-GB" sz="1000" dirty="0">
                <a:latin typeface="Arial" panose="020B0604020202020204" pitchFamily="34" charset="0"/>
                <a:cs typeface="Arial" panose="020B0604020202020204" pitchFamily="34" charset="0"/>
              </a:rPr>
              <a:t>, V., </a:t>
            </a:r>
            <a:r>
              <a:rPr lang="en-GB" sz="1000" dirty="0" err="1">
                <a:latin typeface="Arial" panose="020B0604020202020204" pitchFamily="34" charset="0"/>
                <a:cs typeface="Arial" panose="020B0604020202020204" pitchFamily="34" charset="0"/>
              </a:rPr>
              <a:t>Soós</a:t>
            </a:r>
            <a:r>
              <a:rPr lang="en-GB" sz="1000" dirty="0">
                <a:latin typeface="Arial" panose="020B0604020202020204" pitchFamily="34" charset="0"/>
                <a:cs typeface="Arial" panose="020B0604020202020204" pitchFamily="34" charset="0"/>
              </a:rPr>
              <a:t>, E. and </a:t>
            </a:r>
            <a:r>
              <a:rPr lang="en-GB" sz="1000" dirty="0" err="1">
                <a:latin typeface="Arial" panose="020B0604020202020204" pitchFamily="34" charset="0"/>
                <a:cs typeface="Arial" panose="020B0604020202020204" pitchFamily="34" charset="0"/>
              </a:rPr>
              <a:t>Fináncz</a:t>
            </a:r>
            <a:r>
              <a:rPr lang="en-GB" sz="1000" dirty="0">
                <a:latin typeface="Arial" panose="020B0604020202020204" pitchFamily="34" charset="0"/>
                <a:cs typeface="Arial" panose="020B0604020202020204" pitchFamily="34" charset="0"/>
              </a:rPr>
              <a:t>, J. (2024). The Role of Parental Health Literacy in Establishing Health-Promoting Habits in Early Childhood. Children, 11(5), p.576.</a:t>
            </a:r>
          </a:p>
          <a:p>
            <a:r>
              <a:rPr lang="en-GB" sz="1000" dirty="0">
                <a:latin typeface="Arial" panose="020B0604020202020204" pitchFamily="34" charset="0"/>
                <a:cs typeface="Arial" panose="020B0604020202020204" pitchFamily="34" charset="0"/>
              </a:rPr>
              <a:t>Early Years Alliance (2019) Healthy and Active Lifestyles - top tips for early years settings. Available at: https://www.eyalliance.org.uk/healthy-and-active-lifestyles-top-tips-early-years-settings  (Accessed 23rd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Early Years Tv (2024) Engaging Families and Communities, Available at: https://www.earlyyears.tv/urie-bronfenbrenner-ecological-systems-theory-bioecological-model/#:~:text=Bronfenbrenner's%20ecological%20systems%20theory%20highlights,particularly%20the%20home%20and%20school  (Accessed 23rd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Family Voices (no date) What is Family-</a:t>
            </a:r>
            <a:r>
              <a:rPr lang="en-GB" sz="1000" dirty="0" err="1">
                <a:latin typeface="Arial" panose="020B0604020202020204" pitchFamily="34" charset="0"/>
                <a:cs typeface="Arial" panose="020B0604020202020204" pitchFamily="34" charset="0"/>
              </a:rPr>
              <a:t>Centered</a:t>
            </a:r>
            <a:r>
              <a:rPr lang="en-GB" sz="1000" dirty="0">
                <a:latin typeface="Arial" panose="020B0604020202020204" pitchFamily="34" charset="0"/>
                <a:cs typeface="Arial" panose="020B0604020202020204" pitchFamily="34" charset="0"/>
              </a:rPr>
              <a:t> Care? Available at: https://familyvoices.org/familycenteredcare/ (Accessed 23rd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GOV.UK (2020) A childhood Wellbeing: A brief overview. Available at: https://assets.publishing.service.gov.uk/media/5a7acd89ed915d71db8b2946/Child-Wellbeing-Brief.pdf (Accessed 23rd August 2024)</a:t>
            </a:r>
          </a:p>
          <a:p>
            <a:endParaRPr lang="en-GB"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Gritzka</a:t>
            </a:r>
            <a:r>
              <a:rPr lang="en-GB" sz="1000" dirty="0">
                <a:latin typeface="Arial" panose="020B0604020202020204" pitchFamily="34" charset="0"/>
                <a:cs typeface="Arial" panose="020B0604020202020204" pitchFamily="34" charset="0"/>
              </a:rPr>
              <a:t>, S., </a:t>
            </a:r>
            <a:r>
              <a:rPr lang="en-GB" sz="1000" dirty="0" err="1">
                <a:latin typeface="Arial" panose="020B0604020202020204" pitchFamily="34" charset="0"/>
                <a:cs typeface="Arial" panose="020B0604020202020204" pitchFamily="34" charset="0"/>
              </a:rPr>
              <a:t>Angerer</a:t>
            </a:r>
            <a:r>
              <a:rPr lang="en-GB" sz="1000" dirty="0">
                <a:latin typeface="Arial" panose="020B0604020202020204" pitchFamily="34" charset="0"/>
                <a:cs typeface="Arial" panose="020B0604020202020204" pitchFamily="34" charset="0"/>
              </a:rPr>
              <a:t>, P., </a:t>
            </a:r>
            <a:r>
              <a:rPr lang="en-GB" sz="1000" dirty="0" err="1">
                <a:latin typeface="Arial" panose="020B0604020202020204" pitchFamily="34" charset="0"/>
                <a:cs typeface="Arial" panose="020B0604020202020204" pitchFamily="34" charset="0"/>
              </a:rPr>
              <a:t>Pietrowsky</a:t>
            </a:r>
            <a:r>
              <a:rPr lang="en-GB" sz="1000" dirty="0">
                <a:latin typeface="Arial" panose="020B0604020202020204" pitchFamily="34" charset="0"/>
                <a:cs typeface="Arial" panose="020B0604020202020204" pitchFamily="34" charset="0"/>
              </a:rPr>
              <a:t>, R. and </a:t>
            </a:r>
            <a:r>
              <a:rPr lang="en-GB" sz="1000" dirty="0" err="1">
                <a:latin typeface="Arial" panose="020B0604020202020204" pitchFamily="34" charset="0"/>
                <a:cs typeface="Arial" panose="020B0604020202020204" pitchFamily="34" charset="0"/>
              </a:rPr>
              <a:t>Diebig</a:t>
            </a:r>
            <a:r>
              <a:rPr lang="en-GB" sz="1000" dirty="0">
                <a:latin typeface="Arial" panose="020B0604020202020204" pitchFamily="34" charset="0"/>
                <a:cs typeface="Arial" panose="020B0604020202020204" pitchFamily="34" charset="0"/>
              </a:rPr>
              <a:t>, M. (2022). The Impact of the Implementation of Preventive Measures Due to COVID-19 on Work Design and Early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Healthy </a:t>
            </a:r>
            <a:r>
              <a:rPr lang="en-GB" sz="1000" dirty="0" err="1">
                <a:latin typeface="Arial" panose="020B0604020202020204" pitchFamily="34" charset="0"/>
                <a:cs typeface="Arial" panose="020B0604020202020204" pitchFamily="34" charset="0"/>
              </a:rPr>
              <a:t>Children.Org</a:t>
            </a:r>
            <a:r>
              <a:rPr lang="en-GB" sz="1000" dirty="0">
                <a:latin typeface="Arial" panose="020B0604020202020204" pitchFamily="34" charset="0"/>
                <a:cs typeface="Arial" panose="020B0604020202020204" pitchFamily="34" charset="0"/>
              </a:rPr>
              <a:t> (2024)  Building Blocks for Healthy Self Esteem in Kids. Available at: https://www.healthychildren.org/English/ages-stages/</a:t>
            </a:r>
            <a:r>
              <a:rPr lang="en-GB" sz="1000" dirty="0" err="1">
                <a:latin typeface="Arial" panose="020B0604020202020204" pitchFamily="34" charset="0"/>
                <a:cs typeface="Arial" panose="020B0604020202020204" pitchFamily="34" charset="0"/>
              </a:rPr>
              <a:t>gradeschool</a:t>
            </a:r>
            <a:r>
              <a:rPr lang="en-GB" sz="1000" dirty="0">
                <a:latin typeface="Arial" panose="020B0604020202020204" pitchFamily="34" charset="0"/>
                <a:cs typeface="Arial" panose="020B0604020202020204" pitchFamily="34" charset="0"/>
              </a:rPr>
              <a:t>/Pages/Helping-Your-Child-Develop-A-Healthy-Sense-of-Self-Esteem.aspx#:~:text=Building%20Blocks%20for%20Healthy%20Self%20Esteem%20in%20Kids,making%20real%20choices%20%26%20decisions%20...%20More%20items  (Accessed 23rd August 2024)</a:t>
            </a:r>
          </a:p>
          <a:p>
            <a:endParaRPr lang="en-GB"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LibreText</a:t>
            </a:r>
            <a:r>
              <a:rPr lang="en-GB" sz="1000" dirty="0">
                <a:latin typeface="Arial" panose="020B0604020202020204" pitchFamily="34" charset="0"/>
                <a:cs typeface="Arial" panose="020B0604020202020204" pitchFamily="34" charset="0"/>
              </a:rPr>
              <a:t> Medicine (no date) 4.2: Maslow’s Hierarchy of Needs Applied to Children. Available at: https://med.libretexts.org/Bookshelves/Allied_Health/Foundations_for_Assisting_in_Home_Care_(McLain_O'Hara-Leslie_and_Wade)/04%3A_Working_with_Children/4.02%3A_Maslows_Hierarchy_of_Needs_Applied_to_Children   (Accessed 22nd August 2024)</a:t>
            </a:r>
          </a:p>
          <a:p>
            <a:endParaRPr lang="en-GB"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Lioret</a:t>
            </a:r>
            <a:r>
              <a:rPr lang="en-GB" sz="1000" dirty="0">
                <a:latin typeface="Arial" panose="020B0604020202020204" pitchFamily="34" charset="0"/>
                <a:cs typeface="Arial" panose="020B0604020202020204" pitchFamily="34" charset="0"/>
              </a:rPr>
              <a:t>, S., Campbell, K.J., McNaughton, S.A., Cameron, A.J., Salmon, J., Abbott, G. and Hesketh, K.D. (2020). Lifestyle Patterns Begin in Early Childhood, Persist and Are Socioeconomically Patterned, Confirming the Importance of Early Life Interventions. Nutrients, 12(3), p.724.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Marmot, M. (2010). Fair Society, Healthy Lives: The Marmot Review. London: The Marmot Review.</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National Library of Medicine (2017) The Needs of Foster Children and How to Satisfy Them: A Systematic Review of the Literature. Available at: The Needs of Foster Children and How to Satisfy Them: A Systematic Review of the Literature - PMC (nih.gov) (Accessed 23rd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Research Gate (2014) Multifaceted Concept of Child Well-Being. Available at: https://www.researchgate.net/publication/288930563_Multifaceted_Concept_of_Child_Well-Being#:~:text=Child%20well%2Dbeing%20is%20multifaceted,myriad%20of%20components%20that%20comprise (Accessed 22nd August 2024)</a:t>
            </a: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2065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FAAFFA-2748-4916-F4F9-CD3371866990}"/>
              </a:ext>
            </a:extLst>
          </p:cNvPr>
          <p:cNvSpPr txBox="1"/>
          <p:nvPr/>
        </p:nvSpPr>
        <p:spPr>
          <a:xfrm>
            <a:off x="209319" y="176270"/>
            <a:ext cx="11633813" cy="6617196"/>
          </a:xfrm>
          <a:prstGeom prst="rect">
            <a:avLst/>
          </a:prstGeom>
          <a:noFill/>
        </p:spPr>
        <p:txBody>
          <a:bodyPr wrap="square" rtlCol="0">
            <a:spAutoFit/>
          </a:bodyPr>
          <a:lstStyle/>
          <a:p>
            <a:endParaRPr lang="en-GB" dirty="0"/>
          </a:p>
          <a:p>
            <a:r>
              <a:rPr lang="en-GB" sz="1000" dirty="0" err="1">
                <a:latin typeface="Arial" panose="020B0604020202020204" pitchFamily="34" charset="0"/>
                <a:cs typeface="Arial" panose="020B0604020202020204" pitchFamily="34" charset="0"/>
              </a:rPr>
              <a:t>ThoughCo</a:t>
            </a:r>
            <a:r>
              <a:rPr lang="en-GB" sz="1000" dirty="0">
                <a:latin typeface="Arial" panose="020B0604020202020204" pitchFamily="34" charset="0"/>
                <a:cs typeface="Arial" panose="020B0604020202020204" pitchFamily="34" charset="0"/>
              </a:rPr>
              <a:t> (2024) Maslow's Hierarchy of Needs Explained. Available at: https://www.thoughtco.com/maslows-hierarchy-of-needs-4582571 (Accessed 23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World Health Organization (WHO) (2024) Children’s environmental health. Available at:  https://www.who.int/teams/environment-climate-change-and-health/settings-and-populations/children (Accessed 23rd August 2024)</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1000" u="sng" dirty="0">
                <a:latin typeface="Arial" panose="020B0604020202020204" pitchFamily="34" charset="0"/>
                <a:cs typeface="Arial" panose="020B0604020202020204" pitchFamily="34" charset="0"/>
              </a:rPr>
              <a:t>Presentation Reference List</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American Academy of Paediatric Dentistry. (2021). Oral Health and School Performance. Available at: https://www.aapd.org/globalassets/media/policies_guidelines/bp_adoleshealth.pdf (Accessed 19th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Department of Education (2024) Oral Health. Available at: https://help-for-early-years-providers.education.gov.uk/safeguarding-and-welfare/oral-health (Accessed 21st August 2024)</a:t>
            </a:r>
          </a:p>
          <a:p>
            <a:r>
              <a:rPr lang="en-GB" sz="1000" dirty="0">
                <a:latin typeface="Arial" panose="020B0604020202020204" pitchFamily="34" charset="0"/>
                <a:cs typeface="Arial" panose="020B0604020202020204" pitchFamily="34" charset="0"/>
              </a:rPr>
              <a:t>GOV.UK (2017) Health matters: child dental health. Available at: https://www.gov.uk/government/publications/health-matters-child-dental-health/health-matters-child-dental-health (Accessed 21st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National Institute of Dental and Craniofacial Research (2024) The Tooth Decay Process: How to Reverse It and Avoid a Cavity   .Available at: https://www.nidcr.nih.gov/health-info/tooth-decay/more-info/tooth-decay-process#:~:text=Over%20time%2C%20the%20enamel%20is,to%20repair%20with%20a%20filling. (Accessed 22nd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National Library of Medicine (2011) Impact of poor oral health on children's school attendance and performance. Available at: https://pubmed.ncbi.nlm.nih.gov/21330579/#:~:text=Results%3A%20Children%20with%20poor%20oral,1.96%2C%207.75)%20than%20were%20their (Accessed 21st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National Library of Medicine (2023) Investigating the access barriers to oral and dental health services for children from the perspective of parents attending the health </a:t>
            </a:r>
            <a:r>
              <a:rPr lang="en-GB" sz="1000" dirty="0" err="1">
                <a:latin typeface="Arial" panose="020B0604020202020204" pitchFamily="34" charset="0"/>
                <a:cs typeface="Arial" panose="020B0604020202020204" pitchFamily="34" charset="0"/>
              </a:rPr>
              <a:t>centers</a:t>
            </a:r>
            <a:r>
              <a:rPr lang="en-GB" sz="1000" dirty="0">
                <a:latin typeface="Arial" panose="020B0604020202020204" pitchFamily="34" charset="0"/>
                <a:cs typeface="Arial" panose="020B0604020202020204" pitchFamily="34" charset="0"/>
              </a:rPr>
              <a:t> of Kerman. Available at: https://www.ncbi.nlm.nih.gov/pmc/articles/PMC10247869/   (Accessed 22nd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NHS (2022) Tooth Decay. Available at: https://www.nhs.uk/conditions/tooth-decay/#:~:text=Treatment%20for%20tooth%20decay%20depends,to%20reverse%20early%20tooth%20decay. (Accessed 22nd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NHS Informed (2023) Tooth Decay. Available at: https://www.nhsinform.scot/illnesses-and-conditions/mouth/tooth-decay/#:~:text=If%20the%20plaque%20is%20allowed,causing%20holes%20known%20as%20cavities. (Accessed 22nd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NHS Wales (no date) Designed to smile - Oral health. Available at: https://bcuhb.nhs.wales/health-advice/best-start/designed-to-smile/ (Accessed 22nd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Welsh Government (no date) Designed to Smile: improving children’s dental health. Available at: https://www.gov.wales/designed-smile-improving-childrens-dental-health (Accessed 22nd August 2024)</a:t>
            </a:r>
          </a:p>
          <a:p>
            <a:r>
              <a:rPr lang="en-GB" sz="1000" dirty="0">
                <a:latin typeface="Arial" panose="020B0604020202020204" pitchFamily="34" charset="0"/>
                <a:cs typeface="Arial" panose="020B0604020202020204" pitchFamily="34" charset="0"/>
              </a:rPr>
              <a:t>World Health Organisation (2024) Sugars and Dental Caries. Available at: https://www.who.int/news-room/fact-sheets/detail/sugars-and-dental-caries#:~:text=Dental%20caries%20develops%20when%20bacteria,teeth%20(enamel%20and%20dentine). (Accessed 22nd August 2024)</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World Heath Organization (2023) Oral Health. Available at: https://www.who.int/news-room/fact-sheets/detail/oral-health (Accessed 21st August 2024)</a:t>
            </a:r>
          </a:p>
          <a:p>
            <a:endParaRPr lang="en-GB" dirty="0"/>
          </a:p>
          <a:p>
            <a:endParaRPr lang="en-GB" dirty="0"/>
          </a:p>
        </p:txBody>
      </p:sp>
    </p:spTree>
    <p:extLst>
      <p:ext uri="{BB962C8B-B14F-4D97-AF65-F5344CB8AC3E}">
        <p14:creationId xmlns:p14="http://schemas.microsoft.com/office/powerpoint/2010/main" val="18800945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476</TotalTime>
  <Words>3500</Words>
  <Application>Microsoft Office PowerPoint</Application>
  <PresentationFormat>Widescreen</PresentationFormat>
  <Paragraphs>104</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Amasis MT Pro Light</vt:lpstr>
      <vt:lpstr>Aptos</vt:lpstr>
      <vt:lpstr>Aptos Display</vt:lpstr>
      <vt:lpstr>Arial</vt:lpstr>
      <vt:lpstr>Office Theme</vt:lpstr>
      <vt:lpstr>Health, well-being and Lifestyles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rachel oneill</dc:creator>
  <cp:lastModifiedBy>rachel oneill</cp:lastModifiedBy>
  <cp:revision>1</cp:revision>
  <dcterms:created xsi:type="dcterms:W3CDTF">2024-08-22T17:18:36Z</dcterms:created>
  <dcterms:modified xsi:type="dcterms:W3CDTF">2024-08-23T14:53:00Z</dcterms:modified>
</cp:coreProperties>
</file>