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2F94AE-F6DB-4D17-AEBB-77297A0D1D70}" type="datetimeFigureOut">
              <a:rPr lang="en-IN" smtClean="0"/>
              <a:t>27-07-2021</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CDA31E-C9C9-43A9-99C1-B75F41A7F704}" type="slidenum">
              <a:rPr lang="en-IN" smtClean="0"/>
              <a:t>‹#›</a:t>
            </a:fld>
            <a:endParaRPr lang="en-IN"/>
          </a:p>
        </p:txBody>
      </p:sp>
    </p:spTree>
    <p:extLst>
      <p:ext uri="{BB962C8B-B14F-4D97-AF65-F5344CB8AC3E}">
        <p14:creationId xmlns:p14="http://schemas.microsoft.com/office/powerpoint/2010/main" val="17947447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methods are mostly oriented with the knowledge that is required to bring about the entire prospect of the work that is being carry forwarded. </a:t>
            </a:r>
          </a:p>
          <a:p>
            <a:r>
              <a:rPr lang="en-US" dirty="0"/>
              <a:t>A digital research is important in order to highlight the prospects whether it be a book or any kind of educational theories that will bring about a proper examination which is required for people to incorporate with the knowledge regarding the scenario that will have to be tackled. </a:t>
            </a:r>
          </a:p>
          <a:p>
            <a:r>
              <a:rPr lang="en-US" dirty="0"/>
              <a:t>Through research one can easily bring for the prospect that is necessary to be covered and also understood. </a:t>
            </a:r>
          </a:p>
          <a:p>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2</a:t>
            </a:fld>
            <a:endParaRPr lang="en-IN"/>
          </a:p>
        </p:txBody>
      </p:sp>
    </p:spTree>
    <p:extLst>
      <p:ext uri="{BB962C8B-B14F-4D97-AF65-F5344CB8AC3E}">
        <p14:creationId xmlns:p14="http://schemas.microsoft.com/office/powerpoint/2010/main" val="530709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Duckworth Grit is written by the author Angela </a:t>
            </a:r>
            <a:r>
              <a:rPr lang="en-US" dirty="0" err="1"/>
              <a:t>duckworth</a:t>
            </a:r>
            <a:r>
              <a:rPr lang="en-US" dirty="0"/>
              <a:t>. This book will portray the circumstances that are in regard with passion as well as the goals that are separated for people who are moving ahead in terms of achieving things that are up to their conscious. The book also explains a passion and perseverance that is depicted by the writer in order to portray circumstances that will fall in regard to studies which she has been into. This entire report will portray the aspect that great is one of the most common factor that is usually seen in people that are more towards achieving things. Everything that is in regard to the characters especially in terms of encouraging the situations that require positive attitude are being portrayed in this report. Also this book will explain the barriers to achievement and the kind of solutions that can be Incorporated. </a:t>
            </a:r>
          </a:p>
          <a:p>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3</a:t>
            </a:fld>
            <a:endParaRPr lang="en-IN"/>
          </a:p>
        </p:txBody>
      </p:sp>
    </p:spTree>
    <p:extLst>
      <p:ext uri="{BB962C8B-B14F-4D97-AF65-F5344CB8AC3E}">
        <p14:creationId xmlns:p14="http://schemas.microsoft.com/office/powerpoint/2010/main" val="222926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particular research is more associated with the knowledge that is in regard to the book. It is necessary to understand the prospect with which the writer is bringing forth the ideologies about goals and also the barriers that are required therefore it is essential that the book will have to be understood on various components. The DIKW research will be constituted upon bringing the formulation that are in regard to data, information, knowledge and wisdom. All these components are the essential ones while reading the book and also discuss in the prospects of goals and the interactions that are being carried forwarded. </a:t>
            </a:r>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4</a:t>
            </a:fld>
            <a:endParaRPr lang="en-IN"/>
          </a:p>
        </p:txBody>
      </p:sp>
    </p:spTree>
    <p:extLst>
      <p:ext uri="{BB962C8B-B14F-4D97-AF65-F5344CB8AC3E}">
        <p14:creationId xmlns:p14="http://schemas.microsoft.com/office/powerpoint/2010/main" val="3104962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The data that is portrayed in this book is completely about the great which is one of the constituent that will enhance the probable aspect with which the people are moving ahead. In this regard the data is around for there are certain conditions in order to move ahead with achievements and also the various suggestions that are related to close circumstances that will bring about the entire life into an instance. The data that is also mentioned in this regard will be especially the measure of how far the highest situations are being tackled with regard to admission and job applications. A complete focus upon grit is being enhanced with variable measures and numerous environmental factors. </a:t>
            </a:r>
          </a:p>
          <a:p>
            <a:r>
              <a:rPr lang="en-US" dirty="0"/>
              <a:t>INFORMATION: The information that is given in the book will mostly related to the entire everyday circumstances that will be tackled by people in terms of education as well as in job roles. The kind of barriers that are usually faced by people on a regular basis are provided on an informative environment and the kind of strategies that will have to be implemented by dealing with the atrocities or the barriers that will fall in this regard are being portrayed. </a:t>
            </a:r>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5</a:t>
            </a:fld>
            <a:endParaRPr lang="en-IN"/>
          </a:p>
        </p:txBody>
      </p:sp>
    </p:spTree>
    <p:extLst>
      <p:ext uri="{BB962C8B-B14F-4D97-AF65-F5344CB8AC3E}">
        <p14:creationId xmlns:p14="http://schemas.microsoft.com/office/powerpoint/2010/main" val="32011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KNOWLEDGE: People usually suffer from different kinds of atrocities while dealing with the goals and opportunities. This book will portray upon the circumstances that are necessary for people to stand firm with their ideologies and the decisions irrespective of how far the barriers will last. Complete knowledge regarding the understanding of pathway that is being taken while dealing with goals is being a put forth in this report. The book also describes up on the probable approaches like being consistent towards are dealing with mood swings is also being put forth in this book. </a:t>
            </a:r>
          </a:p>
          <a:p>
            <a:r>
              <a:rPr lang="en-US" dirty="0"/>
              <a:t>WISDOM: the kind of wisdom that is in this regard as a limelight but is thrown to keep up the entire hard work that is necessary to move ahead fixing the goals. It is necessary to build one's own self in order to move ahead with the choices and that is the entire wisdom that will have to be fortified with regard to this book. In this personification the writer also throws circumstances that are usually dealt by people all around and how far she has been able to overcome every struggle in a more consistent manner is being explain the Indus book. </a:t>
            </a:r>
          </a:p>
          <a:p>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6</a:t>
            </a:fld>
            <a:endParaRPr lang="en-IN"/>
          </a:p>
        </p:txBody>
      </p:sp>
    </p:spTree>
    <p:extLst>
      <p:ext uri="{BB962C8B-B14F-4D97-AF65-F5344CB8AC3E}">
        <p14:creationId xmlns:p14="http://schemas.microsoft.com/office/powerpoint/2010/main" val="770490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depicted prospect is the Grit score that is fortified at all levels. For the level two which is the first picture that is showing the score to be ranging between 3 to 4. For the level 3 of Grit the score is ranging between 2 to 5. </a:t>
            </a:r>
            <a:r>
              <a:rPr lang="en-IN" dirty="0"/>
              <a:t>The grit level 4 ranges between 2 to 5 and the grit level 5 ranges from 2 to 5.</a:t>
            </a:r>
          </a:p>
        </p:txBody>
      </p:sp>
      <p:sp>
        <p:nvSpPr>
          <p:cNvPr id="4" name="Slide Number Placeholder 3"/>
          <p:cNvSpPr>
            <a:spLocks noGrp="1"/>
          </p:cNvSpPr>
          <p:nvPr>
            <p:ph type="sldNum" sz="quarter" idx="5"/>
          </p:nvPr>
        </p:nvSpPr>
        <p:spPr/>
        <p:txBody>
          <a:bodyPr/>
          <a:lstStyle/>
          <a:p>
            <a:fld id="{4BCDA31E-C9C9-43A9-99C1-B75F41A7F704}" type="slidenum">
              <a:rPr lang="en-IN" smtClean="0"/>
              <a:t>7</a:t>
            </a:fld>
            <a:endParaRPr lang="en-IN"/>
          </a:p>
        </p:txBody>
      </p:sp>
    </p:spTree>
    <p:extLst>
      <p:ext uri="{BB962C8B-B14F-4D97-AF65-F5344CB8AC3E}">
        <p14:creationId xmlns:p14="http://schemas.microsoft.com/office/powerpoint/2010/main" val="4169188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CRAAP test is usually conducted in order to bring about the reliability and the definite information that is in regard to the work that is portrayed by the writer. It is not until when the sources of information is completely understood and also referred that it gets to be accepted by many people. In this regard the crap test will bring about the variations as well as the aim of that are in regard to the other along with the time of writing the book and the different sources that are involved in it. </a:t>
            </a:r>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8</a:t>
            </a:fld>
            <a:endParaRPr lang="en-IN"/>
          </a:p>
        </p:txBody>
      </p:sp>
    </p:spTree>
    <p:extLst>
      <p:ext uri="{BB962C8B-B14F-4D97-AF65-F5344CB8AC3E}">
        <p14:creationId xmlns:p14="http://schemas.microsoft.com/office/powerpoint/2010/main" val="1017665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CURRENCY : Duckworth's first book, Grit: The Power of Passion and Perseverance, was released in May 2016. It stayed on The New York Times bestseller list for 21 weeks. A review of the book in The New York Times called Duckworth "the psychologist who has made 'grit' the reigning buzzword in education-policy circles." </a:t>
            </a:r>
          </a:p>
          <a:p>
            <a:r>
              <a:rPr lang="en-US" dirty="0"/>
              <a:t>RELEVANCE: The intention to contribute to the well being of others.” To give back and spread your message. Purpose fuels longevity. The rest of the book discusses how to instill grit within an organization which was clearly written for the Blue-Chip CEOs and private school principals. However, there are many elements of Duckworth’s book meant for twentysomethings — worldly advice for her students navigating early careers.</a:t>
            </a:r>
          </a:p>
          <a:p>
            <a:r>
              <a:rPr lang="en-US" dirty="0"/>
              <a:t>AUTHORITY: Angela Duckworth is the world’s most prominent authority on “grit,” the much-touted ingredient in individual happiness. According to Duckworth, grit is “passion and continuous persistence implemented toward long-term accomplishment, with no regard for incentives or recognition along the way.”</a:t>
            </a:r>
          </a:p>
          <a:p>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9</a:t>
            </a:fld>
            <a:endParaRPr lang="en-IN"/>
          </a:p>
        </p:txBody>
      </p:sp>
    </p:spTree>
    <p:extLst>
      <p:ext uri="{BB962C8B-B14F-4D97-AF65-F5344CB8AC3E}">
        <p14:creationId xmlns:p14="http://schemas.microsoft.com/office/powerpoint/2010/main" val="2712970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ACCURACY: The Grit Scale may seem superficial, but Duckworth maintains that it predicts with remarkable accuracy who will be able to persevere in the face of physical and psychological discomfort.</a:t>
            </a:r>
          </a:p>
          <a:p>
            <a:endParaRPr lang="en-US" dirty="0"/>
          </a:p>
          <a:p>
            <a:r>
              <a:rPr lang="en-US" dirty="0"/>
              <a:t>PURPOSE: To tell people about the use of grit. Specific purpose is to enlighten the listeners how Angela Lee Duckworth used the rhetorical situation of grit implementation in the society of education and managed to prove a new study.</a:t>
            </a:r>
          </a:p>
          <a:p>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10</a:t>
            </a:fld>
            <a:endParaRPr lang="en-IN"/>
          </a:p>
        </p:txBody>
      </p:sp>
    </p:spTree>
    <p:extLst>
      <p:ext uri="{BB962C8B-B14F-4D97-AF65-F5344CB8AC3E}">
        <p14:creationId xmlns:p14="http://schemas.microsoft.com/office/powerpoint/2010/main" val="34669240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report concludes upon bringing about the complete knowledge regarding the book Duckworth Grit</a:t>
            </a:r>
          </a:p>
          <a:p>
            <a:r>
              <a:rPr lang="en-US" dirty="0"/>
              <a:t>The important </a:t>
            </a:r>
            <a:r>
              <a:rPr lang="en-US" dirty="0" err="1"/>
              <a:t>hights</a:t>
            </a:r>
            <a:r>
              <a:rPr lang="en-US" dirty="0"/>
              <a:t> of passion and perseverance are portrayed in this report.</a:t>
            </a:r>
          </a:p>
          <a:p>
            <a:r>
              <a:rPr lang="en-US" dirty="0"/>
              <a:t>Various formulations are enhanced to </a:t>
            </a:r>
            <a:r>
              <a:rPr lang="en-US" dirty="0" err="1"/>
              <a:t>minimise</a:t>
            </a:r>
            <a:r>
              <a:rPr lang="en-US" dirty="0"/>
              <a:t> the barriers to achieve goals .</a:t>
            </a:r>
          </a:p>
          <a:p>
            <a:endParaRPr lang="en-IN" dirty="0"/>
          </a:p>
        </p:txBody>
      </p:sp>
      <p:sp>
        <p:nvSpPr>
          <p:cNvPr id="4" name="Slide Number Placeholder 3"/>
          <p:cNvSpPr>
            <a:spLocks noGrp="1"/>
          </p:cNvSpPr>
          <p:nvPr>
            <p:ph type="sldNum" sz="quarter" idx="5"/>
          </p:nvPr>
        </p:nvSpPr>
        <p:spPr/>
        <p:txBody>
          <a:bodyPr/>
          <a:lstStyle/>
          <a:p>
            <a:fld id="{4BCDA31E-C9C9-43A9-99C1-B75F41A7F704}" type="slidenum">
              <a:rPr lang="en-IN" smtClean="0"/>
              <a:t>11</a:t>
            </a:fld>
            <a:endParaRPr lang="en-IN"/>
          </a:p>
        </p:txBody>
      </p:sp>
    </p:spTree>
    <p:extLst>
      <p:ext uri="{BB962C8B-B14F-4D97-AF65-F5344CB8AC3E}">
        <p14:creationId xmlns:p14="http://schemas.microsoft.com/office/powerpoint/2010/main" val="1286597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86042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32202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0672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0524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5124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61717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24949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5160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9014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02616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40646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516672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9661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72548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73155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24002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903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7/27/2021</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9976397"/>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7267A-A959-4F4E-927A-8B4085E35EFF}"/>
              </a:ext>
            </a:extLst>
          </p:cNvPr>
          <p:cNvSpPr>
            <a:spLocks noGrp="1"/>
          </p:cNvSpPr>
          <p:nvPr>
            <p:ph type="ctrTitle"/>
          </p:nvPr>
        </p:nvSpPr>
        <p:spPr>
          <a:xfrm>
            <a:off x="1166654" y="636211"/>
            <a:ext cx="9627871" cy="1671983"/>
          </a:xfrm>
        </p:spPr>
        <p:txBody>
          <a:bodyPr>
            <a:normAutofit/>
          </a:bodyPr>
          <a:lstStyle/>
          <a:p>
            <a:r>
              <a:rPr lang="en-US" b="1" dirty="0">
                <a:solidFill>
                  <a:srgbClr val="FFFF00"/>
                </a:solidFill>
                <a:latin typeface="Algerian" panose="04020705040A02060702" pitchFamily="82" charset="0"/>
              </a:rPr>
              <a:t>Digital skills and research methods BMSW 403</a:t>
            </a:r>
            <a:endParaRPr lang="en-IN" b="1" dirty="0">
              <a:solidFill>
                <a:srgbClr val="FFFF00"/>
              </a:solidFill>
              <a:latin typeface="Algerian" panose="04020705040A02060702" pitchFamily="82" charset="0"/>
            </a:endParaRPr>
          </a:p>
        </p:txBody>
      </p:sp>
      <p:sp>
        <p:nvSpPr>
          <p:cNvPr id="4" name="TextBox 3">
            <a:extLst>
              <a:ext uri="{FF2B5EF4-FFF2-40B4-BE49-F238E27FC236}">
                <a16:creationId xmlns:a16="http://schemas.microsoft.com/office/drawing/2014/main" id="{81298410-26A5-4563-8759-ACC2E1297A20}"/>
              </a:ext>
            </a:extLst>
          </p:cNvPr>
          <p:cNvSpPr txBox="1"/>
          <p:nvPr/>
        </p:nvSpPr>
        <p:spPr>
          <a:xfrm>
            <a:off x="339571" y="3074275"/>
            <a:ext cx="6094520" cy="2951064"/>
          </a:xfrm>
          <a:prstGeom prst="rect">
            <a:avLst/>
          </a:prstGeom>
          <a:noFill/>
        </p:spPr>
        <p:txBody>
          <a:bodyPr wrap="square">
            <a:spAutoFit/>
          </a:bodyPr>
          <a:lstStyle/>
          <a:p>
            <a:pPr marL="342900" lvl="0" indent="-342900" algn="ctr">
              <a:lnSpc>
                <a:spcPct val="150000"/>
              </a:lnSpc>
              <a:buFont typeface="Arial" panose="020B0604020202020204" pitchFamily="34" charset="0"/>
              <a:buChar char=""/>
            </a:pPr>
            <a:r>
              <a:rPr lang="en-GB" sz="1800" b="1" kern="0" dirty="0">
                <a:solidFill>
                  <a:srgbClr val="000000"/>
                </a:solidFill>
                <a:effectLst/>
                <a:latin typeface="Times New Roman" panose="02020603050405020304" pitchFamily="18" charset="0"/>
              </a:rPr>
              <a:t> </a:t>
            </a:r>
          </a:p>
          <a:p>
            <a:pPr algn="l">
              <a:lnSpc>
                <a:spcPct val="150000"/>
              </a:lnSpc>
            </a:pPr>
            <a:r>
              <a:rPr lang="en-GB" sz="1800" b="1" dirty="0">
                <a:effectLst/>
                <a:latin typeface="Times New Roman" panose="02020603050405020304" pitchFamily="18" charset="0"/>
                <a:ea typeface="Calibri" panose="020F0502020204030204" pitchFamily="34" charset="0"/>
              </a:rPr>
              <a:t>Student name: Laisvydas Zibalas</a:t>
            </a:r>
            <a:endParaRPr lang="en-GB" sz="1800" dirty="0">
              <a:effectLst/>
              <a:latin typeface="Times New Roman" panose="02020603050405020304" pitchFamily="18" charset="0"/>
              <a:ea typeface="Calibri" panose="020F0502020204030204" pitchFamily="34" charset="0"/>
            </a:endParaRPr>
          </a:p>
          <a:p>
            <a:pPr algn="l">
              <a:lnSpc>
                <a:spcPct val="150000"/>
              </a:lnSpc>
            </a:pPr>
            <a:r>
              <a:rPr lang="en-GB" sz="1800" b="1" dirty="0">
                <a:effectLst/>
                <a:latin typeface="Times New Roman" panose="02020603050405020304" pitchFamily="18" charset="0"/>
                <a:ea typeface="Calibri" panose="020F0502020204030204" pitchFamily="34" charset="0"/>
              </a:rPr>
              <a:t>Student id: 2025317</a:t>
            </a:r>
            <a:endParaRPr lang="en-GB" sz="1800" dirty="0">
              <a:effectLst/>
              <a:latin typeface="Times New Roman" panose="02020603050405020304" pitchFamily="18" charset="0"/>
              <a:ea typeface="Calibri" panose="020F0502020204030204" pitchFamily="34" charset="0"/>
            </a:endParaRPr>
          </a:p>
          <a:p>
            <a:pPr algn="l">
              <a:lnSpc>
                <a:spcPct val="150000"/>
              </a:lnSpc>
            </a:pPr>
            <a:r>
              <a:rPr lang="en-GB" sz="1800" b="1" dirty="0">
                <a:effectLst/>
                <a:latin typeface="Times New Roman" panose="02020603050405020304" pitchFamily="18" charset="0"/>
                <a:ea typeface="Calibri" panose="020F0502020204030204" pitchFamily="34" charset="0"/>
              </a:rPr>
              <a:t>Module code: BMSW 4003</a:t>
            </a:r>
            <a:endParaRPr lang="en-GB" sz="1800" dirty="0">
              <a:effectLst/>
              <a:latin typeface="Times New Roman" panose="02020603050405020304" pitchFamily="18" charset="0"/>
              <a:ea typeface="Calibri" panose="020F0502020204030204" pitchFamily="34" charset="0"/>
            </a:endParaRPr>
          </a:p>
          <a:p>
            <a:pPr algn="l">
              <a:lnSpc>
                <a:spcPct val="150000"/>
              </a:lnSpc>
            </a:pPr>
            <a:r>
              <a:rPr lang="en-GB" sz="1800" b="1" dirty="0">
                <a:effectLst/>
                <a:latin typeface="Times New Roman" panose="02020603050405020304" pitchFamily="18" charset="0"/>
                <a:ea typeface="Calibri" panose="020F0502020204030204" pitchFamily="34" charset="0"/>
              </a:rPr>
              <a:t>Assignment section: Digital Skills And Research </a:t>
            </a:r>
            <a:endParaRPr lang="en-GB" sz="1800" dirty="0">
              <a:effectLst/>
              <a:latin typeface="Times New Roman" panose="02020603050405020304" pitchFamily="18" charset="0"/>
              <a:ea typeface="Calibri" panose="020F0502020204030204" pitchFamily="34" charset="0"/>
            </a:endParaRPr>
          </a:p>
          <a:p>
            <a:pPr algn="l">
              <a:lnSpc>
                <a:spcPct val="150000"/>
              </a:lnSpc>
            </a:pPr>
            <a:r>
              <a:rPr lang="en-GB" sz="1800" u="none" strike="noStrike" dirty="0">
                <a:solidFill>
                  <a:srgbClr val="000080"/>
                </a:solidFill>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Calibri" panose="020F0502020204030204" pitchFamily="34" charset="0"/>
            </a:endParaRPr>
          </a:p>
          <a:p>
            <a:pPr algn="just">
              <a:lnSpc>
                <a:spcPct val="150000"/>
              </a:lnSpc>
            </a:pPr>
            <a:r>
              <a:rPr lang="en-GB" sz="1800" b="1" dirty="0">
                <a:effectLst/>
                <a:latin typeface="Times New Roman" panose="02020603050405020304" pitchFamily="18" charset="0"/>
                <a:ea typeface="Calibri" panose="020F0502020204030204" pitchFamily="34" charset="0"/>
              </a:rPr>
              <a:t>Lecturer’s name: Jones Oluchukwu Mordi</a:t>
            </a:r>
            <a:endParaRPr lang="en-GB"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39418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253C4-0E44-44CC-88D7-2A1134009880}"/>
              </a:ext>
            </a:extLst>
          </p:cNvPr>
          <p:cNvSpPr>
            <a:spLocks noGrp="1"/>
          </p:cNvSpPr>
          <p:nvPr>
            <p:ph type="title"/>
          </p:nvPr>
        </p:nvSpPr>
        <p:spPr>
          <a:xfrm>
            <a:off x="608995" y="769743"/>
            <a:ext cx="10353761" cy="1326321"/>
          </a:xfrm>
        </p:spPr>
        <p:txBody>
          <a:bodyPr/>
          <a:lstStyle/>
          <a:p>
            <a:r>
              <a:rPr lang="en-US" dirty="0">
                <a:solidFill>
                  <a:srgbClr val="FFFF00"/>
                </a:solidFill>
                <a:latin typeface="Algerian" panose="04020705040A02060702" pitchFamily="82" charset="0"/>
              </a:rPr>
              <a:t>INTRODUCTION</a:t>
            </a:r>
            <a:endParaRPr lang="en-IN" dirty="0">
              <a:solidFill>
                <a:srgbClr val="FFFF0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8D432988-D2B5-4233-B8F9-ECAA4E0CF07E}"/>
              </a:ext>
            </a:extLst>
          </p:cNvPr>
          <p:cNvSpPr>
            <a:spLocks noGrp="1"/>
          </p:cNvSpPr>
          <p:nvPr>
            <p:ph idx="1"/>
          </p:nvPr>
        </p:nvSpPr>
        <p:spPr/>
        <p:txBody>
          <a:bodyPr>
            <a:normAutofit fontScale="92500"/>
          </a:bodyPr>
          <a:lstStyle/>
          <a:p>
            <a:r>
              <a:rPr lang="en-US" sz="2400" dirty="0"/>
              <a:t>Research methods are mostly oriented with the knowledge that is required to bring about the entire prospect of the work that is being carry forwarded. </a:t>
            </a:r>
          </a:p>
          <a:p>
            <a:r>
              <a:rPr lang="en-US" sz="2400" dirty="0"/>
              <a:t>A digital research is important in order to highlight the prospects whether it be a book or any kind of educational theories that will bring about a proper examination which is required for people to incorporate with the knowledge regarding the scenario that will have to be tackled. </a:t>
            </a:r>
          </a:p>
          <a:p>
            <a:r>
              <a:rPr lang="en-US" sz="2400" dirty="0"/>
              <a:t>Through research one can easily bring for the prospect that is necessary to be covered and also understood. </a:t>
            </a:r>
          </a:p>
          <a:p>
            <a:endParaRPr lang="en-IN" dirty="0"/>
          </a:p>
        </p:txBody>
      </p:sp>
    </p:spTree>
    <p:extLst>
      <p:ext uri="{BB962C8B-B14F-4D97-AF65-F5344CB8AC3E}">
        <p14:creationId xmlns:p14="http://schemas.microsoft.com/office/powerpoint/2010/main" val="1161677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7FC59-1EBE-485D-8657-A727871E84C9}"/>
              </a:ext>
            </a:extLst>
          </p:cNvPr>
          <p:cNvSpPr>
            <a:spLocks noGrp="1"/>
          </p:cNvSpPr>
          <p:nvPr>
            <p:ph type="title"/>
          </p:nvPr>
        </p:nvSpPr>
        <p:spPr>
          <a:xfrm>
            <a:off x="548035" y="576703"/>
            <a:ext cx="10353761" cy="1326321"/>
          </a:xfrm>
        </p:spPr>
        <p:txBody>
          <a:bodyPr/>
          <a:lstStyle/>
          <a:p>
            <a:r>
              <a:rPr lang="en-IN" dirty="0">
                <a:solidFill>
                  <a:srgbClr val="FFFF00"/>
                </a:solidFill>
                <a:latin typeface="Algerian" panose="04020705040A02060702" pitchFamily="82" charset="0"/>
              </a:rPr>
              <a:t>Duckworth’s Grit </a:t>
            </a:r>
          </a:p>
        </p:txBody>
      </p:sp>
      <p:sp>
        <p:nvSpPr>
          <p:cNvPr id="3" name="Content Placeholder 2">
            <a:extLst>
              <a:ext uri="{FF2B5EF4-FFF2-40B4-BE49-F238E27FC236}">
                <a16:creationId xmlns:a16="http://schemas.microsoft.com/office/drawing/2014/main" id="{B90EB732-FDE7-409C-85D1-78C5EF03D3A4}"/>
              </a:ext>
            </a:extLst>
          </p:cNvPr>
          <p:cNvSpPr>
            <a:spLocks noGrp="1"/>
          </p:cNvSpPr>
          <p:nvPr>
            <p:ph idx="1"/>
          </p:nvPr>
        </p:nvSpPr>
        <p:spPr>
          <a:xfrm>
            <a:off x="1045875" y="1903024"/>
            <a:ext cx="10353762" cy="3695136"/>
          </a:xfrm>
        </p:spPr>
        <p:txBody>
          <a:bodyPr>
            <a:normAutofit lnSpcReduction="10000"/>
          </a:bodyPr>
          <a:lstStyle/>
          <a:p>
            <a:r>
              <a:rPr lang="en-US" dirty="0"/>
              <a:t>Duckworth Grit is written by the author Angela Duckworth. </a:t>
            </a:r>
          </a:p>
          <a:p>
            <a:r>
              <a:rPr lang="en-US" dirty="0"/>
              <a:t>This book will portray the circumstances that are in regard with passion as well as the goals that are separated for people who are moving ahead in terms of achieving things that are up to their conscious. </a:t>
            </a:r>
          </a:p>
          <a:p>
            <a:r>
              <a:rPr lang="en-US" dirty="0"/>
              <a:t>The book also explains a passion and perseverance that is depicted by the writer in order to portray circumstances that will fall in regard to studies which she has been into. </a:t>
            </a:r>
          </a:p>
          <a:p>
            <a:r>
              <a:rPr lang="en-US" dirty="0"/>
              <a:t>This entire report will portray the aspect that great is one of the most common factor that is usually seen in people that are more towards achieving things. </a:t>
            </a:r>
            <a:endParaRPr lang="en-IN" dirty="0"/>
          </a:p>
        </p:txBody>
      </p:sp>
    </p:spTree>
    <p:extLst>
      <p:ext uri="{BB962C8B-B14F-4D97-AF65-F5344CB8AC3E}">
        <p14:creationId xmlns:p14="http://schemas.microsoft.com/office/powerpoint/2010/main" val="4041507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6DAE3-B2D5-4AB2-9AEA-A51055356B77}"/>
              </a:ext>
            </a:extLst>
          </p:cNvPr>
          <p:cNvSpPr>
            <a:spLocks noGrp="1"/>
          </p:cNvSpPr>
          <p:nvPr>
            <p:ph type="title"/>
          </p:nvPr>
        </p:nvSpPr>
        <p:spPr>
          <a:xfrm>
            <a:off x="781715" y="615121"/>
            <a:ext cx="10353761" cy="1326321"/>
          </a:xfrm>
        </p:spPr>
        <p:txBody>
          <a:bodyPr/>
          <a:lstStyle/>
          <a:p>
            <a:r>
              <a:rPr lang="en-US" dirty="0">
                <a:solidFill>
                  <a:srgbClr val="FFFF00"/>
                </a:solidFill>
                <a:latin typeface="Algerian" panose="04020705040A02060702" pitchFamily="82" charset="0"/>
              </a:rPr>
              <a:t>DIKW RESEARCH</a:t>
            </a:r>
            <a:endParaRPr lang="en-IN" dirty="0">
              <a:solidFill>
                <a:srgbClr val="FFFF0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4DE62A77-781D-41F6-B7FD-D94B5F5A1A0B}"/>
              </a:ext>
            </a:extLst>
          </p:cNvPr>
          <p:cNvSpPr>
            <a:spLocks noGrp="1"/>
          </p:cNvSpPr>
          <p:nvPr>
            <p:ph idx="1"/>
          </p:nvPr>
        </p:nvSpPr>
        <p:spPr>
          <a:xfrm>
            <a:off x="781715" y="1941442"/>
            <a:ext cx="10353762" cy="3695136"/>
          </a:xfrm>
        </p:spPr>
        <p:txBody>
          <a:bodyPr>
            <a:normAutofit lnSpcReduction="10000"/>
          </a:bodyPr>
          <a:lstStyle/>
          <a:p>
            <a:r>
              <a:rPr lang="en-US" dirty="0"/>
              <a:t>This particular research is more associated with the knowledge that is in regard to the book. </a:t>
            </a:r>
          </a:p>
          <a:p>
            <a:r>
              <a:rPr lang="en-US" dirty="0"/>
              <a:t>It is necessary to understand the prospect with which the writer is bringing forth the ideologies about goals and also the barriers that are required therefore it is essential that the book will have to be understood on various components. </a:t>
            </a:r>
          </a:p>
          <a:p>
            <a:r>
              <a:rPr lang="en-US" dirty="0"/>
              <a:t>The DIKW research will be constituted upon bringing the formulation that are in regard to data, information, knowledge and wisdom. </a:t>
            </a:r>
          </a:p>
          <a:p>
            <a:r>
              <a:rPr lang="en-US" dirty="0"/>
              <a:t>All these components are the essential ones while reading the book and also discuss in the prospects of goals and the interactions that are being carried forwarded. </a:t>
            </a:r>
            <a:endParaRPr lang="en-IN" dirty="0"/>
          </a:p>
        </p:txBody>
      </p:sp>
    </p:spTree>
    <p:extLst>
      <p:ext uri="{BB962C8B-B14F-4D97-AF65-F5344CB8AC3E}">
        <p14:creationId xmlns:p14="http://schemas.microsoft.com/office/powerpoint/2010/main" val="1568598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AA7615-D68F-41DD-BCD4-FD5B02BF5B66}"/>
              </a:ext>
            </a:extLst>
          </p:cNvPr>
          <p:cNvSpPr>
            <a:spLocks noGrp="1"/>
          </p:cNvSpPr>
          <p:nvPr>
            <p:ph idx="1"/>
          </p:nvPr>
        </p:nvSpPr>
        <p:spPr>
          <a:xfrm>
            <a:off x="1177955" y="1232464"/>
            <a:ext cx="9418925" cy="3695136"/>
          </a:xfrm>
        </p:spPr>
        <p:txBody>
          <a:bodyPr>
            <a:noAutofit/>
          </a:bodyPr>
          <a:lstStyle/>
          <a:p>
            <a:r>
              <a:rPr lang="en-US" sz="1800" dirty="0">
                <a:solidFill>
                  <a:srgbClr val="FFFF00"/>
                </a:solidFill>
              </a:rPr>
              <a:t>DATA</a:t>
            </a:r>
            <a:r>
              <a:rPr lang="en-US" sz="1800" dirty="0"/>
              <a:t>: The data that is portrayed in this book is completely about the great which is one of the constituent that will enhance the probable aspect with which the people are moving ahead. In this regard the data is around for there are certain conditions in order to move ahead with achievements and also the various suggestions that are related to close circumstances that will bring about the entire life into an instance. </a:t>
            </a:r>
          </a:p>
          <a:p>
            <a:pPr marL="0" indent="0">
              <a:buNone/>
            </a:pPr>
            <a:endParaRPr lang="en-US" sz="1800" dirty="0"/>
          </a:p>
          <a:p>
            <a:r>
              <a:rPr lang="en-IN" sz="1800" dirty="0">
                <a:solidFill>
                  <a:srgbClr val="FFFF00"/>
                </a:solidFill>
              </a:rPr>
              <a:t>INFORMATION</a:t>
            </a:r>
            <a:r>
              <a:rPr lang="en-IN" sz="1800" dirty="0"/>
              <a:t>: </a:t>
            </a:r>
            <a:r>
              <a:rPr lang="en-US" sz="1800" dirty="0"/>
              <a:t>The information that is given in the book will mostly related to the entire everyday circumstances that will be tackled by people in terms of education as well as in job roles. The kind of barriers that are usually faced by people on a regular basis are provided on an informative environment and the kind of strategies that will have to be implemented by dealing with the atrocities or the barriers that will fall in this regard are being portrayed. </a:t>
            </a:r>
            <a:endParaRPr lang="en-IN" sz="1800" dirty="0"/>
          </a:p>
        </p:txBody>
      </p:sp>
    </p:spTree>
    <p:extLst>
      <p:ext uri="{BB962C8B-B14F-4D97-AF65-F5344CB8AC3E}">
        <p14:creationId xmlns:p14="http://schemas.microsoft.com/office/powerpoint/2010/main" val="2799800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DCC65E-4973-4686-9658-201904E78F79}"/>
              </a:ext>
            </a:extLst>
          </p:cNvPr>
          <p:cNvSpPr>
            <a:spLocks noGrp="1"/>
          </p:cNvSpPr>
          <p:nvPr>
            <p:ph idx="1"/>
          </p:nvPr>
        </p:nvSpPr>
        <p:spPr>
          <a:xfrm>
            <a:off x="1386479" y="1439192"/>
            <a:ext cx="9200241" cy="3695136"/>
          </a:xfrm>
        </p:spPr>
        <p:txBody>
          <a:bodyPr>
            <a:normAutofit lnSpcReduction="10000"/>
          </a:bodyPr>
          <a:lstStyle/>
          <a:p>
            <a:r>
              <a:rPr lang="en-US" dirty="0">
                <a:solidFill>
                  <a:srgbClr val="FFFF00"/>
                </a:solidFill>
              </a:rPr>
              <a:t>KNOWLEDGE</a:t>
            </a:r>
            <a:r>
              <a:rPr lang="en-US" dirty="0"/>
              <a:t>: People usually suffer from different kinds of atrocities while dealing with the goals and opportunities. This book will portray upon the circumstances that are necessary for people to stand firm with their ideologies and the decisions irrespective of how far the barriers will last. </a:t>
            </a:r>
          </a:p>
          <a:p>
            <a:pPr marL="0" indent="0">
              <a:buNone/>
            </a:pPr>
            <a:endParaRPr lang="en-US" dirty="0"/>
          </a:p>
          <a:p>
            <a:r>
              <a:rPr lang="en-US" dirty="0">
                <a:solidFill>
                  <a:srgbClr val="FFFF00"/>
                </a:solidFill>
              </a:rPr>
              <a:t>WISDOM:</a:t>
            </a:r>
            <a:r>
              <a:rPr lang="en-US" dirty="0"/>
              <a:t> the kind of wisdom that is in this regard as a limelight but is thrown to keep up the entire hard work that is necessary to move ahead fixing the goals. It is necessary to build one's own self in order to move ahead with the choices and that is the entire wisdom that will have to be fortified with regard to this book. </a:t>
            </a:r>
            <a:endParaRPr lang="en-IN" dirty="0"/>
          </a:p>
        </p:txBody>
      </p:sp>
    </p:spTree>
    <p:extLst>
      <p:ext uri="{BB962C8B-B14F-4D97-AF65-F5344CB8AC3E}">
        <p14:creationId xmlns:p14="http://schemas.microsoft.com/office/powerpoint/2010/main" val="2632660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7BD00AD-203D-4034-98F7-0A4ECEBD140A}"/>
              </a:ext>
            </a:extLst>
          </p:cNvPr>
          <p:cNvPicPr>
            <a:picLocks noChangeAspect="1"/>
          </p:cNvPicPr>
          <p:nvPr/>
        </p:nvPicPr>
        <p:blipFill>
          <a:blip r:embed="rId3"/>
          <a:stretch>
            <a:fillRect/>
          </a:stretch>
        </p:blipFill>
        <p:spPr>
          <a:xfrm>
            <a:off x="1524000" y="470266"/>
            <a:ext cx="3403674" cy="2651971"/>
          </a:xfrm>
          <a:prstGeom prst="rect">
            <a:avLst/>
          </a:prstGeom>
        </p:spPr>
      </p:pic>
      <p:pic>
        <p:nvPicPr>
          <p:cNvPr id="7" name="Picture 6">
            <a:extLst>
              <a:ext uri="{FF2B5EF4-FFF2-40B4-BE49-F238E27FC236}">
                <a16:creationId xmlns:a16="http://schemas.microsoft.com/office/drawing/2014/main" id="{54B9DE7E-488A-442E-B277-521399706DA5}"/>
              </a:ext>
            </a:extLst>
          </p:cNvPr>
          <p:cNvPicPr>
            <a:picLocks noChangeAspect="1"/>
          </p:cNvPicPr>
          <p:nvPr/>
        </p:nvPicPr>
        <p:blipFill>
          <a:blip r:embed="rId4"/>
          <a:stretch>
            <a:fillRect/>
          </a:stretch>
        </p:blipFill>
        <p:spPr>
          <a:xfrm>
            <a:off x="6929046" y="470266"/>
            <a:ext cx="3403674" cy="2736370"/>
          </a:xfrm>
          <a:prstGeom prst="rect">
            <a:avLst/>
          </a:prstGeom>
        </p:spPr>
      </p:pic>
      <p:pic>
        <p:nvPicPr>
          <p:cNvPr id="9" name="Picture 8">
            <a:extLst>
              <a:ext uri="{FF2B5EF4-FFF2-40B4-BE49-F238E27FC236}">
                <a16:creationId xmlns:a16="http://schemas.microsoft.com/office/drawing/2014/main" id="{E5EA362F-C412-42A9-A2AC-E5D258E7283F}"/>
              </a:ext>
            </a:extLst>
          </p:cNvPr>
          <p:cNvPicPr>
            <a:picLocks noChangeAspect="1"/>
          </p:cNvPicPr>
          <p:nvPr/>
        </p:nvPicPr>
        <p:blipFill>
          <a:blip r:embed="rId5"/>
          <a:stretch>
            <a:fillRect/>
          </a:stretch>
        </p:blipFill>
        <p:spPr>
          <a:xfrm>
            <a:off x="1328387" y="3311029"/>
            <a:ext cx="3794899" cy="3076705"/>
          </a:xfrm>
          <a:prstGeom prst="rect">
            <a:avLst/>
          </a:prstGeom>
        </p:spPr>
      </p:pic>
      <p:pic>
        <p:nvPicPr>
          <p:cNvPr id="11" name="Picture 10">
            <a:extLst>
              <a:ext uri="{FF2B5EF4-FFF2-40B4-BE49-F238E27FC236}">
                <a16:creationId xmlns:a16="http://schemas.microsoft.com/office/drawing/2014/main" id="{C0E4FE60-7168-439B-AB41-6070CF379DF0}"/>
              </a:ext>
            </a:extLst>
          </p:cNvPr>
          <p:cNvPicPr>
            <a:picLocks noChangeAspect="1"/>
          </p:cNvPicPr>
          <p:nvPr/>
        </p:nvPicPr>
        <p:blipFill>
          <a:blip r:embed="rId6"/>
          <a:stretch>
            <a:fillRect/>
          </a:stretch>
        </p:blipFill>
        <p:spPr>
          <a:xfrm>
            <a:off x="6784263" y="3651365"/>
            <a:ext cx="3855800" cy="2567833"/>
          </a:xfrm>
          <a:prstGeom prst="rect">
            <a:avLst/>
          </a:prstGeom>
        </p:spPr>
      </p:pic>
    </p:spTree>
    <p:extLst>
      <p:ext uri="{BB962C8B-B14F-4D97-AF65-F5344CB8AC3E}">
        <p14:creationId xmlns:p14="http://schemas.microsoft.com/office/powerpoint/2010/main" val="3074200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8AE42-95B6-4789-95A1-D2E9F5D01D51}"/>
              </a:ext>
            </a:extLst>
          </p:cNvPr>
          <p:cNvSpPr>
            <a:spLocks noGrp="1"/>
          </p:cNvSpPr>
          <p:nvPr>
            <p:ph type="title"/>
          </p:nvPr>
        </p:nvSpPr>
        <p:spPr>
          <a:xfrm>
            <a:off x="537875" y="1066800"/>
            <a:ext cx="10353761" cy="1326321"/>
          </a:xfrm>
        </p:spPr>
        <p:txBody>
          <a:bodyPr/>
          <a:lstStyle/>
          <a:p>
            <a:r>
              <a:rPr lang="en-IN" dirty="0">
                <a:solidFill>
                  <a:srgbClr val="FFFF00"/>
                </a:solidFill>
                <a:latin typeface="Algerian" panose="04020705040A02060702" pitchFamily="82" charset="0"/>
              </a:rPr>
              <a:t>CRAAP TEST</a:t>
            </a:r>
          </a:p>
        </p:txBody>
      </p:sp>
      <p:sp>
        <p:nvSpPr>
          <p:cNvPr id="3" name="Content Placeholder 2">
            <a:extLst>
              <a:ext uri="{FF2B5EF4-FFF2-40B4-BE49-F238E27FC236}">
                <a16:creationId xmlns:a16="http://schemas.microsoft.com/office/drawing/2014/main" id="{7F95FBF8-ACCF-4E04-AD5C-65935A183025}"/>
              </a:ext>
            </a:extLst>
          </p:cNvPr>
          <p:cNvSpPr>
            <a:spLocks noGrp="1"/>
          </p:cNvSpPr>
          <p:nvPr>
            <p:ph idx="1"/>
          </p:nvPr>
        </p:nvSpPr>
        <p:spPr>
          <a:xfrm>
            <a:off x="919119" y="2393121"/>
            <a:ext cx="10353762" cy="3695136"/>
          </a:xfrm>
        </p:spPr>
        <p:txBody>
          <a:bodyPr/>
          <a:lstStyle/>
          <a:p>
            <a:r>
              <a:rPr lang="en-US" dirty="0"/>
              <a:t>The CRAAP test is usually conducted in order to bring about the reliability and the definite information that is in regard to the work that is portrayed by the writer. It is not until when the sources of information is completely understood and also referred that it gets to be accepted by many people. In this regard the crap test will bring about the variations as well as the aim of that are in regard to the other along with the time of writing the book and the different sources that are involved in it. </a:t>
            </a:r>
            <a:endParaRPr lang="en-IN" dirty="0"/>
          </a:p>
        </p:txBody>
      </p:sp>
    </p:spTree>
    <p:extLst>
      <p:ext uri="{BB962C8B-B14F-4D97-AF65-F5344CB8AC3E}">
        <p14:creationId xmlns:p14="http://schemas.microsoft.com/office/powerpoint/2010/main" val="108536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50B67-95C9-43B8-8F4D-3C68BF1A9598}"/>
              </a:ext>
            </a:extLst>
          </p:cNvPr>
          <p:cNvSpPr>
            <a:spLocks noGrp="1"/>
          </p:cNvSpPr>
          <p:nvPr>
            <p:ph type="title"/>
          </p:nvPr>
        </p:nvSpPr>
        <p:spPr/>
        <p:txBody>
          <a:bodyPr/>
          <a:lstStyle/>
          <a:p>
            <a:r>
              <a:rPr lang="en-US" dirty="0">
                <a:solidFill>
                  <a:srgbClr val="FFFF00"/>
                </a:solidFill>
                <a:latin typeface="Algerian" panose="04020705040A02060702" pitchFamily="82" charset="0"/>
              </a:rPr>
              <a:t>CRAAP MODEL</a:t>
            </a:r>
            <a:endParaRPr lang="en-IN" dirty="0">
              <a:solidFill>
                <a:srgbClr val="FFFF0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DBAAA28D-CC61-4A7C-B9EB-9893D0A9EB15}"/>
              </a:ext>
            </a:extLst>
          </p:cNvPr>
          <p:cNvSpPr>
            <a:spLocks noGrp="1"/>
          </p:cNvSpPr>
          <p:nvPr>
            <p:ph idx="1"/>
          </p:nvPr>
        </p:nvSpPr>
        <p:spPr/>
        <p:txBody>
          <a:bodyPr>
            <a:normAutofit fontScale="77500" lnSpcReduction="20000"/>
          </a:bodyPr>
          <a:lstStyle/>
          <a:p>
            <a:r>
              <a:rPr lang="en-IN" dirty="0"/>
              <a:t>CURRENCY : </a:t>
            </a:r>
            <a:r>
              <a:rPr lang="en-US" dirty="0"/>
              <a:t>Duckworth's first book, Grit: The Power of Passion and Perseverance, was released in May 2016. It stayed on The New York Times bestseller list for 21 weeks. A review of the book in The New York Times called Duckworth "the psychologist who has made 'grit' the reigning buzzword in education-policy circles."</a:t>
            </a:r>
            <a:endParaRPr lang="en-IN" dirty="0"/>
          </a:p>
          <a:p>
            <a:r>
              <a:rPr lang="en-IN" dirty="0"/>
              <a:t>RELEVANCE: </a:t>
            </a:r>
            <a:r>
              <a:rPr lang="en-US" dirty="0"/>
              <a:t>The intention to contribute to the well being of others.” To give back and spread your message. Purpose fuels longevity. The rest of the book discusses how to instill grit within an organization which was clearly written for the Blue-Chip CEOs and private school principals. However, there are many elements of Duckworth’s book meant for twentysomethings — worldly advice for her students navigating early careers.</a:t>
            </a:r>
            <a:endParaRPr lang="en-IN" dirty="0"/>
          </a:p>
          <a:p>
            <a:r>
              <a:rPr lang="en-IN" dirty="0"/>
              <a:t>AUTHORITY: </a:t>
            </a:r>
            <a:r>
              <a:rPr lang="en-US" dirty="0"/>
              <a:t>Angela Duckworth is the world’s most prominent authority on “grit,” the much-touted ingredient in individual happiness. According to Duckworth, grit is “passion and continuous persistence implemented toward long-term accomplishment, with no regard for incentives or recognition along the way.”</a:t>
            </a:r>
            <a:endParaRPr lang="en-IN" dirty="0"/>
          </a:p>
          <a:p>
            <a:pPr marL="0" indent="0">
              <a:buNone/>
            </a:pPr>
            <a:endParaRPr lang="en-IN" dirty="0"/>
          </a:p>
        </p:txBody>
      </p:sp>
    </p:spTree>
    <p:extLst>
      <p:ext uri="{BB962C8B-B14F-4D97-AF65-F5344CB8AC3E}">
        <p14:creationId xmlns:p14="http://schemas.microsoft.com/office/powerpoint/2010/main" val="1969222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90B534-D5A8-45AA-9340-01ACCC067517}"/>
              </a:ext>
            </a:extLst>
          </p:cNvPr>
          <p:cNvSpPr>
            <a:spLocks noGrp="1"/>
          </p:cNvSpPr>
          <p:nvPr>
            <p:ph idx="1"/>
          </p:nvPr>
        </p:nvSpPr>
        <p:spPr>
          <a:xfrm>
            <a:off x="1015395" y="1581432"/>
            <a:ext cx="9815165" cy="3695136"/>
          </a:xfrm>
        </p:spPr>
        <p:txBody>
          <a:bodyPr/>
          <a:lstStyle/>
          <a:p>
            <a:r>
              <a:rPr lang="en-IN" dirty="0">
                <a:solidFill>
                  <a:srgbClr val="FFFF00"/>
                </a:solidFill>
              </a:rPr>
              <a:t>ACCURACY</a:t>
            </a:r>
            <a:r>
              <a:rPr lang="en-IN" dirty="0"/>
              <a:t>: </a:t>
            </a:r>
            <a:r>
              <a:rPr lang="en-US" dirty="0"/>
              <a:t>The Grit Scale may seem superficial, but Duckworth maintains that it predicts with remarkable accuracy who will be able to persevere in the face of physical and psychological discomfort.</a:t>
            </a:r>
          </a:p>
          <a:p>
            <a:pPr marL="0" indent="0">
              <a:buNone/>
            </a:pPr>
            <a:endParaRPr lang="en-IN" dirty="0"/>
          </a:p>
          <a:p>
            <a:r>
              <a:rPr lang="en-IN" dirty="0">
                <a:solidFill>
                  <a:srgbClr val="FFFF00"/>
                </a:solidFill>
              </a:rPr>
              <a:t>PURPOSE</a:t>
            </a:r>
            <a:r>
              <a:rPr lang="en-IN" dirty="0"/>
              <a:t>: </a:t>
            </a:r>
            <a:r>
              <a:rPr lang="en-US" dirty="0"/>
              <a:t>To tell people about the use of grit. Specific purpose is to enlighten the listeners how Angela Lee Duckworth used the rhetorical situation of grit implementation in the society of education and managed to prove a new study.</a:t>
            </a:r>
            <a:endParaRPr lang="en-IN" dirty="0"/>
          </a:p>
        </p:txBody>
      </p:sp>
    </p:spTree>
    <p:extLst>
      <p:ext uri="{BB962C8B-B14F-4D97-AF65-F5344CB8AC3E}">
        <p14:creationId xmlns:p14="http://schemas.microsoft.com/office/powerpoint/2010/main" val="1896674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716CF-9A8F-452C-BB2D-9604FD2723D0}"/>
              </a:ext>
            </a:extLst>
          </p:cNvPr>
          <p:cNvSpPr>
            <a:spLocks noGrp="1"/>
          </p:cNvSpPr>
          <p:nvPr>
            <p:ph type="title"/>
          </p:nvPr>
        </p:nvSpPr>
        <p:spPr>
          <a:xfrm>
            <a:off x="659795" y="800223"/>
            <a:ext cx="10353761" cy="1326321"/>
          </a:xfrm>
        </p:spPr>
        <p:txBody>
          <a:bodyPr/>
          <a:lstStyle/>
          <a:p>
            <a:r>
              <a:rPr lang="en-IN" dirty="0">
                <a:solidFill>
                  <a:srgbClr val="FFFF00"/>
                </a:solidFill>
                <a:latin typeface="Algerian" panose="04020705040A02060702" pitchFamily="82" charset="0"/>
              </a:rPr>
              <a:t>CONCLUSION</a:t>
            </a:r>
          </a:p>
        </p:txBody>
      </p:sp>
      <p:sp>
        <p:nvSpPr>
          <p:cNvPr id="3" name="Content Placeholder 2">
            <a:extLst>
              <a:ext uri="{FF2B5EF4-FFF2-40B4-BE49-F238E27FC236}">
                <a16:creationId xmlns:a16="http://schemas.microsoft.com/office/drawing/2014/main" id="{633AFCB8-AEFD-41B7-821E-1A28BC145E68}"/>
              </a:ext>
            </a:extLst>
          </p:cNvPr>
          <p:cNvSpPr>
            <a:spLocks noGrp="1"/>
          </p:cNvSpPr>
          <p:nvPr>
            <p:ph idx="1"/>
          </p:nvPr>
        </p:nvSpPr>
        <p:spPr>
          <a:xfrm>
            <a:off x="2488595" y="2126544"/>
            <a:ext cx="7539325" cy="3695136"/>
          </a:xfrm>
        </p:spPr>
        <p:txBody>
          <a:bodyPr/>
          <a:lstStyle/>
          <a:p>
            <a:r>
              <a:rPr lang="en-IN" dirty="0"/>
              <a:t>The report concludes upon bringing about the complete knowledge regarding the book Duckworth Grit</a:t>
            </a:r>
          </a:p>
          <a:p>
            <a:r>
              <a:rPr lang="en-IN" dirty="0"/>
              <a:t>The important hights of passion and perseverance are portrayed in this report.</a:t>
            </a:r>
          </a:p>
          <a:p>
            <a:r>
              <a:rPr lang="en-IN" dirty="0"/>
              <a:t>Various formulations are enhanced to minimise the barriers to achieve goals .</a:t>
            </a:r>
          </a:p>
        </p:txBody>
      </p:sp>
    </p:spTree>
    <p:extLst>
      <p:ext uri="{BB962C8B-B14F-4D97-AF65-F5344CB8AC3E}">
        <p14:creationId xmlns:p14="http://schemas.microsoft.com/office/powerpoint/2010/main" val="2272161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D8B0F-6C9A-4E79-9561-4FB54F6C2E65}"/>
              </a:ext>
            </a:extLst>
          </p:cNvPr>
          <p:cNvSpPr>
            <a:spLocks noGrp="1"/>
          </p:cNvSpPr>
          <p:nvPr>
            <p:ph type="title"/>
          </p:nvPr>
        </p:nvSpPr>
        <p:spPr/>
        <p:txBody>
          <a:bodyPr/>
          <a:lstStyle/>
          <a:p>
            <a:r>
              <a:rPr lang="en-IN" dirty="0">
                <a:solidFill>
                  <a:srgbClr val="FFFF00"/>
                </a:solidFill>
                <a:latin typeface="Algerian" panose="04020705040A02060702" pitchFamily="82" charset="0"/>
              </a:rPr>
              <a:t>REFERENCES</a:t>
            </a:r>
          </a:p>
        </p:txBody>
      </p:sp>
      <p:sp>
        <p:nvSpPr>
          <p:cNvPr id="3" name="Content Placeholder 2">
            <a:extLst>
              <a:ext uri="{FF2B5EF4-FFF2-40B4-BE49-F238E27FC236}">
                <a16:creationId xmlns:a16="http://schemas.microsoft.com/office/drawing/2014/main" id="{A8B0C848-927B-4670-9CAE-893F7B9DC117}"/>
              </a:ext>
            </a:extLst>
          </p:cNvPr>
          <p:cNvSpPr>
            <a:spLocks noGrp="1"/>
          </p:cNvSpPr>
          <p:nvPr>
            <p:ph idx="1"/>
          </p:nvPr>
        </p:nvSpPr>
        <p:spPr>
          <a:xfrm>
            <a:off x="1492915" y="1760784"/>
            <a:ext cx="9449405" cy="3695136"/>
          </a:xfrm>
        </p:spPr>
        <p:txBody>
          <a:bodyPr>
            <a:normAutofit lnSpcReduction="10000"/>
          </a:bodyPr>
          <a:lstStyle/>
          <a:p>
            <a:r>
              <a:rPr lang="en-US" dirty="0"/>
              <a:t>Duckworth, 2016. Grit: The power of passion and perseverance (Vol. 234). New York, NY: Scribner.</a:t>
            </a:r>
          </a:p>
          <a:p>
            <a:r>
              <a:rPr lang="en-US" dirty="0"/>
              <a:t>Duckworth, and et.al 2009. Development and validation of the Short Grit Scale (GRIT–S). Journal of personality assessment. 91(2). pp.166-174.</a:t>
            </a:r>
          </a:p>
          <a:p>
            <a:r>
              <a:rPr lang="en-US" dirty="0"/>
              <a:t>Duckworth, 2019. Grit: Why passion and resilience are the secrets to success. NIDA Journal of Language and Communication. 24(35). pp.105-106.</a:t>
            </a:r>
          </a:p>
          <a:p>
            <a:r>
              <a:rPr lang="en-US" dirty="0"/>
              <a:t>Park and et.al, 2020. The development of grit and growth mindset during adolescence. Journal of Experimental Child Psychology. 198. p.104889.</a:t>
            </a:r>
          </a:p>
          <a:p>
            <a:r>
              <a:rPr lang="en-US" dirty="0"/>
              <a:t>Munro and et.al, 2019. Grit makes us unstoppable.</a:t>
            </a:r>
            <a:endParaRPr lang="en-IN" dirty="0"/>
          </a:p>
        </p:txBody>
      </p:sp>
    </p:spTree>
    <p:extLst>
      <p:ext uri="{BB962C8B-B14F-4D97-AF65-F5344CB8AC3E}">
        <p14:creationId xmlns:p14="http://schemas.microsoft.com/office/powerpoint/2010/main" val="14434400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TM04033921[[fn=Damask]]</Template>
  <TotalTime>134</TotalTime>
  <Words>2402</Words>
  <Application>Microsoft Office PowerPoint</Application>
  <PresentationFormat>Widescreen</PresentationFormat>
  <Paragraphs>77</Paragraphs>
  <Slides>12</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Algerian</vt:lpstr>
      <vt:lpstr>Arial</vt:lpstr>
      <vt:lpstr>Bookman Old Style</vt:lpstr>
      <vt:lpstr>Calibri</vt:lpstr>
      <vt:lpstr>Rockwell</vt:lpstr>
      <vt:lpstr>Times New Roman</vt:lpstr>
      <vt:lpstr>Damask</vt:lpstr>
      <vt:lpstr>Digital skills and research methods BMSW 403</vt:lpstr>
      <vt:lpstr>INTRODUCTION</vt:lpstr>
      <vt:lpstr>Duckworth’s Grit </vt:lpstr>
      <vt:lpstr>DIKW RESEARCH</vt:lpstr>
      <vt:lpstr>PowerPoint Presentation</vt:lpstr>
      <vt:lpstr>PowerPoint Presentation</vt:lpstr>
      <vt:lpstr>PowerPoint Presentation</vt:lpstr>
      <vt:lpstr>CRAAP TEST</vt:lpstr>
      <vt:lpstr>CRAAP MODEL</vt:lpstr>
      <vt:lpstr>PowerPoint Presentation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BMSW 403</dc:title>
  <dc:creator>Aneela</dc:creator>
  <cp:lastModifiedBy>Laisvydas Zibalas (2025317)</cp:lastModifiedBy>
  <cp:revision>2</cp:revision>
  <dcterms:created xsi:type="dcterms:W3CDTF">2021-07-27T16:21:15Z</dcterms:created>
  <dcterms:modified xsi:type="dcterms:W3CDTF">2021-07-27T18:57:30Z</dcterms:modified>
</cp:coreProperties>
</file>