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Haf Carruthers" userId="0de346b5bc07bdd9" providerId="LiveId" clId="{C9F3EFB2-2384-4261-B0B4-6E59683AE5F9}"/>
    <pc:docChg chg="modSld">
      <pc:chgData name="Rhiannon Haf Carruthers" userId="0de346b5bc07bdd9" providerId="LiveId" clId="{C9F3EFB2-2384-4261-B0B4-6E59683AE5F9}" dt="2019-10-23T10:34:35.806" v="1" actId="14100"/>
      <pc:docMkLst>
        <pc:docMk/>
      </pc:docMkLst>
      <pc:sldChg chg="modSp">
        <pc:chgData name="Rhiannon Haf Carruthers" userId="0de346b5bc07bdd9" providerId="LiveId" clId="{C9F3EFB2-2384-4261-B0B4-6E59683AE5F9}" dt="2019-10-23T10:34:35.806" v="1" actId="14100"/>
        <pc:sldMkLst>
          <pc:docMk/>
          <pc:sldMk cId="1084158819" sldId="256"/>
        </pc:sldMkLst>
        <pc:spChg chg="mod">
          <ac:chgData name="Rhiannon Haf Carruthers" userId="0de346b5bc07bdd9" providerId="LiveId" clId="{C9F3EFB2-2384-4261-B0B4-6E59683AE5F9}" dt="2019-10-23T10:34:26.809" v="0" actId="20577"/>
          <ac:spMkLst>
            <pc:docMk/>
            <pc:sldMk cId="1084158819" sldId="256"/>
            <ac:spMk id="32" creationId="{64B893A5-04B7-4831-9F75-23466AF3DA69}"/>
          </ac:spMkLst>
        </pc:spChg>
        <pc:picChg chg="mod">
          <ac:chgData name="Rhiannon Haf Carruthers" userId="0de346b5bc07bdd9" providerId="LiveId" clId="{C9F3EFB2-2384-4261-B0B4-6E59683AE5F9}" dt="2019-10-23T10:34:35.806" v="1" actId="14100"/>
          <ac:picMkLst>
            <pc:docMk/>
            <pc:sldMk cId="1084158819" sldId="256"/>
            <ac:picMk id="22" creationId="{27247FC5-9A3C-4853-BCDD-AE5AB8EC9A5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10/23/2019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10/23/2019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10/23/2019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26538" y="-1"/>
            <a:ext cx="3674986" cy="34746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DC771D86-6842-4144-B7C4-4336EFD70876}"/>
              </a:ext>
            </a:extLst>
          </p:cNvPr>
          <p:cNvSpPr txBox="1"/>
          <p:nvPr/>
        </p:nvSpPr>
        <p:spPr>
          <a:xfrm>
            <a:off x="95156" y="14069"/>
            <a:ext cx="3674986" cy="3323987"/>
          </a:xfrm>
          <a:prstGeom prst="rect">
            <a:avLst/>
          </a:prstGeom>
          <a:noFill/>
        </p:spPr>
        <p:txBody>
          <a:bodyPr wrap="square" rtlCol="0">
            <a:spAutoFit/>
          </a:bodyPr>
          <a:lstStyle/>
          <a:p>
            <a:r>
              <a:rPr lang="en-GB" sz="1400" b="1" u="sng" dirty="0" err="1">
                <a:latin typeface="Arial" panose="020B0604020202020204" pitchFamily="34" charset="0"/>
                <a:cs typeface="Arial" panose="020B0604020202020204" pitchFamily="34" charset="0"/>
              </a:rPr>
              <a:t>Amdana</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i</a:t>
            </a:r>
            <a:endParaRPr lang="en-GB" sz="1400" b="1" u="sng"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Cefais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eni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yr</a:t>
            </a:r>
            <a:r>
              <a:rPr lang="en-GB" sz="1400" dirty="0">
                <a:latin typeface="Arial" panose="020B0604020202020204" pitchFamily="34" charset="0"/>
                <a:cs typeface="Arial" panose="020B0604020202020204" pitchFamily="34" charset="0"/>
              </a:rPr>
              <a:t> 29ain o </a:t>
            </a:r>
            <a:r>
              <a:rPr lang="en-GB" sz="1400" dirty="0" err="1">
                <a:latin typeface="Arial" panose="020B0604020202020204" pitchFamily="34" charset="0"/>
                <a:cs typeface="Arial" panose="020B0604020202020204" pitchFamily="34" charset="0"/>
              </a:rPr>
              <a:t>Fehefin</a:t>
            </a:r>
            <a:r>
              <a:rPr lang="en-GB" sz="1400" dirty="0">
                <a:latin typeface="Arial" panose="020B0604020202020204" pitchFamily="34" charset="0"/>
                <a:cs typeface="Arial" panose="020B0604020202020204" pitchFamily="34" charset="0"/>
              </a:rPr>
              <a:t> 2000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ardal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Aberystyth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Dyma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ble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cefais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fy</a:t>
            </a:r>
            <a:r>
              <a:rPr lang="en-GB" sz="1400" dirty="0">
                <a:latin typeface="Arial" panose="020B0604020202020204" pitchFamily="34" charset="0"/>
                <a:cs typeface="Arial" panose="020B0604020202020204" pitchFamily="34" charset="0"/>
              </a:rPr>
              <a:t> magi.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amser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hamdden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rwyf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gweithio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Tesco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gwneud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amyrwiaeth</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dasgau</a:t>
            </a:r>
            <a:r>
              <a:rPr lang="en-GB" sz="1400" dirty="0">
                <a:latin typeface="Arial" panose="020B0604020202020204" pitchFamily="34" charset="0"/>
                <a:cs typeface="Arial" panose="020B0604020202020204" pitchFamily="34" charset="0"/>
              </a:rPr>
              <a:t>.</a:t>
            </a:r>
          </a:p>
          <a:p>
            <a:r>
              <a:rPr lang="cy-GB" sz="1400" i="1" dirty="0">
                <a:latin typeface="Arial" panose="020B0604020202020204" pitchFamily="34" charset="0"/>
                <a:cs typeface="Arial" panose="020B0604020202020204" pitchFamily="34" charset="0"/>
              </a:rPr>
              <a:t>Ers i mi fod yn tair oed rydw i wedi cymryd diddordeb mawr yn dawnsio Bale a chefais gwersi dwywaith yr wythnos a parhaodd y diddordeb tan i mi droi yn 17 pan cyrhaeddais Gradd 6 yn Bale. Rwy'n mwynhau darllen llyfrau a gwario amser gyda fy nheulu yn fy amser hamdden. Rwyf wrth fy modd yn dysgu mwy am ddatblygiad plant a gwna hyn trwy siarad a sgwrsia gyda’ fy nghefndryd.</a:t>
            </a:r>
            <a:endParaRPr lang="en-GB" sz="1400" dirty="0">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46510" y="3429001"/>
            <a:ext cx="3655013" cy="341493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86402" y="3669790"/>
            <a:ext cx="3378842" cy="2677656"/>
          </a:xfrm>
          <a:prstGeom prst="rect">
            <a:avLst/>
          </a:prstGeom>
          <a:noFill/>
        </p:spPr>
        <p:txBody>
          <a:bodyPr wrap="square" rtlCol="0">
            <a:spAutoFit/>
          </a:bodyPr>
          <a:lstStyle/>
          <a:p>
            <a:r>
              <a:rPr lang="en-GB" sz="1400" b="1" u="sng" dirty="0" err="1">
                <a:latin typeface="Arial" panose="020B0604020202020204" pitchFamily="34" charset="0"/>
                <a:cs typeface="Arial" panose="020B0604020202020204" pitchFamily="34" charset="0"/>
              </a:rPr>
              <a:t>Profiad</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addysgu</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blaenorol</a:t>
            </a:r>
            <a:endParaRPr lang="en-GB" sz="1400" b="1" u="sng"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mhrofiad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proffesiynol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gyntaf</a:t>
            </a:r>
            <a:r>
              <a:rPr lang="en-GB" sz="1400" dirty="0">
                <a:latin typeface="Arial" panose="020B0604020202020204" pitchFamily="34" charset="0"/>
                <a:cs typeface="Arial" panose="020B0604020202020204" pitchFamily="34" charset="0"/>
              </a:rPr>
              <a:t>, es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Ysgol Gynradd Aberaeron. </a:t>
            </a:r>
            <a:r>
              <a:rPr lang="en-GB" sz="1400" dirty="0" err="1">
                <a:latin typeface="Arial" panose="020B0604020202020204" pitchFamily="34" charset="0"/>
                <a:cs typeface="Arial" panose="020B0604020202020204" pitchFamily="34" charset="0"/>
              </a:rPr>
              <a:t>Dysgais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dosbarth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cymysg</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flwyddyn</a:t>
            </a:r>
            <a:r>
              <a:rPr lang="en-GB" sz="1400" dirty="0">
                <a:latin typeface="Arial" panose="020B0604020202020204" pitchFamily="34" charset="0"/>
                <a:cs typeface="Arial" panose="020B0604020202020204" pitchFamily="34" charset="0"/>
              </a:rPr>
              <a:t> 1 a 2 o </a:t>
            </a:r>
            <a:r>
              <a:rPr lang="en-GB" sz="1400" dirty="0" err="1">
                <a:latin typeface="Arial" panose="020B0604020202020204" pitchFamily="34" charset="0"/>
                <a:cs typeface="Arial" panose="020B0604020202020204" pitchFamily="34" charset="0"/>
              </a:rPr>
              <a:t>fewn</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Cyfnod</a:t>
            </a:r>
            <a:r>
              <a:rPr lang="en-GB" sz="1400" dirty="0">
                <a:latin typeface="Arial" panose="020B0604020202020204" pitchFamily="34" charset="0"/>
                <a:cs typeface="Arial" panose="020B0604020202020204" pitchFamily="34" charset="0"/>
              </a:rPr>
              <a:t> Sylfaen. Pan </a:t>
            </a:r>
            <a:r>
              <a:rPr lang="en-GB" sz="1400" dirty="0" err="1">
                <a:latin typeface="Arial" panose="020B0604020202020204" pitchFamily="34" charset="0"/>
                <a:cs typeface="Arial" panose="020B0604020202020204" pitchFamily="34" charset="0"/>
              </a:rPr>
              <a:t>oeddwn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Cyfnod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Allweddol</a:t>
            </a:r>
            <a:r>
              <a:rPr lang="en-GB" sz="1400" dirty="0">
                <a:latin typeface="Arial" panose="020B0604020202020204" pitchFamily="34" charset="0"/>
                <a:cs typeface="Arial" panose="020B0604020202020204" pitchFamily="34" charset="0"/>
              </a:rPr>
              <a:t> 2 </a:t>
            </a:r>
            <a:r>
              <a:rPr lang="en-GB" sz="1400" dirty="0" err="1">
                <a:latin typeface="Arial" panose="020B0604020202020204" pitchFamily="34" charset="0"/>
                <a:cs typeface="Arial" panose="020B0604020202020204" pitchFamily="34" charset="0"/>
              </a:rPr>
              <a:t>dysgais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blwyddyn</a:t>
            </a:r>
            <a:r>
              <a:rPr lang="en-GB" sz="1400" dirty="0">
                <a:latin typeface="Arial" panose="020B0604020202020204" pitchFamily="34" charset="0"/>
                <a:cs typeface="Arial" panose="020B0604020202020204" pitchFamily="34" charset="0"/>
              </a:rPr>
              <a:t> 5.</a:t>
            </a:r>
          </a:p>
          <a:p>
            <a:r>
              <a:rPr lang="en-GB" sz="1400" dirty="0" err="1">
                <a:latin typeface="Arial" panose="020B0604020202020204" pitchFamily="34" charset="0"/>
                <a:cs typeface="Arial" panose="020B0604020202020204" pitchFamily="34" charset="0"/>
              </a:rPr>
              <a:t>Cyn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mi </a:t>
            </a:r>
            <a:r>
              <a:rPr lang="en-GB" sz="1400" dirty="0" err="1">
                <a:latin typeface="Arial" panose="020B0604020202020204" pitchFamily="34" charset="0"/>
                <a:cs typeface="Arial" panose="020B0604020202020204" pitchFamily="34" charset="0"/>
              </a:rPr>
              <a:t>ddechrau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mhrofiad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roeddwn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helpu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allan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gyda’r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clwb</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ysgol</a:t>
            </a:r>
            <a:r>
              <a:rPr lang="en-GB" sz="1400" dirty="0">
                <a:latin typeface="Arial" panose="020B0604020202020204" pitchFamily="34" charset="0"/>
                <a:cs typeface="Arial" panose="020B0604020202020204" pitchFamily="34" charset="0"/>
              </a:rPr>
              <a:t> un o </a:t>
            </a:r>
            <a:r>
              <a:rPr lang="en-GB" sz="1400" dirty="0" err="1">
                <a:latin typeface="Arial" panose="020B0604020202020204" pitchFamily="34" charset="0"/>
                <a:cs typeface="Arial" panose="020B0604020202020204" pitchFamily="34" charset="0"/>
              </a:rPr>
              <a:t>ysgolion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a:t>
            </a:r>
            <a:r>
              <a:rPr lang="en-GB" sz="1400" dirty="0">
                <a:latin typeface="Arial" panose="020B0604020202020204" pitchFamily="34" charset="0"/>
                <a:cs typeface="Arial" panose="020B0604020202020204" pitchFamily="34" charset="0"/>
              </a:rPr>
              <a:t> Aberystwyth ac </a:t>
            </a:r>
            <a:r>
              <a:rPr lang="en-GB" sz="1400" dirty="0" err="1">
                <a:latin typeface="Arial" panose="020B0604020202020204" pitchFamily="34" charset="0"/>
                <a:cs typeface="Arial" panose="020B0604020202020204" pitchFamily="34" charset="0"/>
              </a:rPr>
              <a:t>hefyd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wedi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gwirfoddoli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sesiynau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darllen</a:t>
            </a:r>
            <a:r>
              <a:rPr lang="en-GB" sz="1400" dirty="0">
                <a:latin typeface="Arial" panose="020B0604020202020204" pitchFamily="34" charset="0"/>
                <a:cs typeface="Arial" panose="020B0604020202020204" pitchFamily="34" charset="0"/>
              </a:rPr>
              <a:t>.</a:t>
            </a:r>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701523" y="1870583"/>
            <a:ext cx="6098937" cy="4987417"/>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838760" y="2242266"/>
            <a:ext cx="5277597" cy="4601260"/>
          </a:xfrm>
          <a:prstGeom prst="rect">
            <a:avLst/>
          </a:prstGeom>
          <a:noFill/>
        </p:spPr>
        <p:txBody>
          <a:bodyPr wrap="square" rtlCol="0">
            <a:spAutoFit/>
          </a:bodyPr>
          <a:lstStyle/>
          <a:p>
            <a:r>
              <a:rPr lang="en-GB" sz="1400" b="1" u="sng" dirty="0" err="1">
                <a:latin typeface="Arial" panose="020B0604020202020204" pitchFamily="34" charset="0"/>
                <a:cs typeface="Arial" panose="020B0604020202020204" pitchFamily="34" charset="0"/>
              </a:rPr>
              <a:t>Rhesymau</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dros</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ddewis</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addysgu</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fel</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proffesiwn</a:t>
            </a:r>
            <a:r>
              <a:rPr lang="en-GB" sz="1400" b="1" u="sng" dirty="0">
                <a:latin typeface="Arial" panose="020B0604020202020204" pitchFamily="34" charset="0"/>
                <a:cs typeface="Arial" panose="020B0604020202020204" pitchFamily="34" charset="0"/>
              </a:rPr>
              <a:t> </a:t>
            </a:r>
            <a:endParaRPr lang="cy-GB" sz="1100" i="1" dirty="0">
              <a:latin typeface="Arial" panose="020B0604020202020204" pitchFamily="34" charset="0"/>
              <a:cs typeface="Arial" panose="020B0604020202020204" pitchFamily="34" charset="0"/>
            </a:endParaRPr>
          </a:p>
          <a:p>
            <a:r>
              <a:rPr lang="cy-GB" sz="1400" i="1" dirty="0">
                <a:latin typeface="Arial" panose="020B0604020202020204" pitchFamily="34" charset="0"/>
                <a:cs typeface="Arial" panose="020B0604020202020204" pitchFamily="34" charset="0"/>
              </a:rPr>
              <a:t>Rwy'n ferch weithgar a chyfeillgar  ac mae gen i angerdd cryf i ddilyn gyrfa o fewn y byd addysg. Mae'n rhaid bod gennych yr awydd i gynorthwyo plant yn y broses ddysgu ac mae hon yn un nodwedd yr wyf yn teimlo'n bendant sydd gen i. Gwelais hyn pan bum  yn gwirfoddoli mewn clwb ar ôl ysgol ar brofiad dysgu ac roedd gennyf i’r cyfrifoldeb o sicrhau bod grwp o blant yn derbyn profiad hwylus tra yn y clwb. Roedd gen i’r cyfrifoldeb yn y clwb o drefnu gweithgareddau er mwyn targedu’r amrywiaeth o oedrannau oedd dan fy  ngofal. Wrth i mi gymryd rhan yn y profiad yma roedd wedi fy mwy o hyder i mi benderfynu dilyn yr yrfa dysgu.</a:t>
            </a:r>
            <a:r>
              <a:rPr lang="en-GB" sz="1400" dirty="0">
                <a:latin typeface="Arial" panose="020B0604020202020204" pitchFamily="34" charset="0"/>
                <a:cs typeface="Arial" panose="020B0604020202020204" pitchFamily="34" charset="0"/>
              </a:rPr>
              <a:t> </a:t>
            </a:r>
          </a:p>
          <a:p>
            <a:r>
              <a:rPr lang="cy-GB" sz="1400" i="1" dirty="0">
                <a:latin typeface="Arial" panose="020B0604020202020204" pitchFamily="34" charset="0"/>
                <a:cs typeface="Arial" panose="020B0604020202020204" pitchFamily="34" charset="0"/>
              </a:rPr>
              <a:t>Deallaf fod addysgu yn swydd bwysig a chyfrifol tu hwnt ond yr wyf yn fwy na pharod i wneud yr hyn sydd ei angen i gyrraedd fy ngôl i fod yn athrawes gynradd.</a:t>
            </a:r>
          </a:p>
          <a:p>
            <a:endParaRPr lang="cy-GB" sz="1600" i="1" dirty="0">
              <a:latin typeface="Arial" panose="020B0604020202020204" pitchFamily="34" charset="0"/>
              <a:cs typeface="Arial" panose="020B0604020202020204" pitchFamily="34" charset="0"/>
            </a:endParaRPr>
          </a:p>
          <a:p>
            <a:endParaRPr lang="cy-GB" sz="1600" i="1" dirty="0">
              <a:latin typeface="Arial" panose="020B0604020202020204" pitchFamily="34" charset="0"/>
              <a:cs typeface="Arial" panose="020B0604020202020204" pitchFamily="34" charset="0"/>
            </a:endParaRPr>
          </a:p>
          <a:p>
            <a:endParaRPr lang="cy-GB" sz="1600" i="1" dirty="0">
              <a:latin typeface="Arial" panose="020B0604020202020204" pitchFamily="34" charset="0"/>
              <a:cs typeface="Arial" panose="020B0604020202020204" pitchFamily="34" charset="0"/>
            </a:endParaRPr>
          </a:p>
          <a:p>
            <a:endParaRPr lang="cy-GB" sz="1600" i="1" dirty="0">
              <a:latin typeface="Arial" panose="020B0604020202020204" pitchFamily="34" charset="0"/>
              <a:cs typeface="Arial" panose="020B0604020202020204" pitchFamily="34" charset="0"/>
            </a:endParaRPr>
          </a:p>
          <a:p>
            <a:endParaRPr lang="cy-GB" sz="1100" i="1" dirty="0"/>
          </a:p>
          <a:p>
            <a:endParaRPr lang="en-GB" sz="8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7124923" y="-15033"/>
            <a:ext cx="2591748" cy="1901299"/>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7056305" y="14474"/>
            <a:ext cx="2522557" cy="2616101"/>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Y math o </a:t>
            </a:r>
            <a:r>
              <a:rPr lang="en-GB" sz="1400" b="1" u="sng" dirty="0" err="1">
                <a:latin typeface="Arial" panose="020B0604020202020204" pitchFamily="34" charset="0"/>
                <a:cs typeface="Arial" panose="020B0604020202020204" pitchFamily="34" charset="0"/>
              </a:rPr>
              <a:t>athro</a:t>
            </a:r>
            <a:r>
              <a:rPr lang="en-GB" sz="1400" b="1" u="sng" dirty="0">
                <a:latin typeface="Arial" panose="020B0604020202020204" pitchFamily="34" charset="0"/>
                <a:cs typeface="Arial" panose="020B0604020202020204" pitchFamily="34" charset="0"/>
              </a:rPr>
              <a:t> </a:t>
            </a:r>
            <a:r>
              <a:rPr lang="en-GB" sz="1400" b="1" u="sng" dirty="0" err="1">
                <a:latin typeface="Arial" panose="020B0604020202020204" pitchFamily="34" charset="0"/>
                <a:cs typeface="Arial" panose="020B0604020202020204" pitchFamily="34" charset="0"/>
              </a:rPr>
              <a:t>hoffaf</a:t>
            </a:r>
            <a:r>
              <a:rPr lang="en-GB" sz="1400" b="1" u="sng" dirty="0">
                <a:latin typeface="Arial" panose="020B0604020202020204" pitchFamily="34" charset="0"/>
                <a:cs typeface="Arial" panose="020B0604020202020204" pitchFamily="34" charset="0"/>
              </a:rPr>
              <a:t> bod</a:t>
            </a:r>
          </a:p>
          <a:p>
            <a:r>
              <a:rPr lang="en-GB" sz="1400" dirty="0" err="1">
                <a:latin typeface="Arial" panose="020B0604020202020204" pitchFamily="34" charset="0"/>
                <a:cs typeface="Arial" panose="020B0604020202020204" pitchFamily="34" charset="0"/>
              </a:rPr>
              <a:t>Hoffwn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athrawes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ysgogi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nysgwyr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gyrraedd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potensial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addysgiadol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hefyd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rhywun</a:t>
            </a:r>
            <a:r>
              <a:rPr lang="en-GB" sz="1400" dirty="0">
                <a:latin typeface="Arial" panose="020B0604020202020204" pitchFamily="34" charset="0"/>
                <a:cs typeface="Arial" panose="020B0604020202020204" pitchFamily="34" charset="0"/>
              </a:rPr>
              <a:t> gall y </a:t>
            </a:r>
            <a:r>
              <a:rPr lang="en-GB" sz="1400" dirty="0" err="1">
                <a:latin typeface="Arial" panose="020B0604020202020204" pitchFamily="34" charset="0"/>
                <a:cs typeface="Arial" panose="020B0604020202020204" pitchFamily="34" charset="0"/>
              </a:rPr>
              <a:t>dysgwyr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medru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ymddiried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ynddo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Rwy’n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berson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cyfeillgar</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hoffi</a:t>
            </a:r>
            <a:r>
              <a:rPr lang="en-GB" sz="1400" dirty="0">
                <a:latin typeface="Arial" panose="020B0604020202020204" pitchFamily="34" charset="0"/>
                <a:cs typeface="Arial" panose="020B0604020202020204" pitchFamily="34" charset="0"/>
              </a:rPr>
              <a:t> </a:t>
            </a:r>
          </a:p>
          <a:p>
            <a:r>
              <a:rPr lang="en-GB" sz="1400" dirty="0" err="1">
                <a:latin typeface="Arial" panose="020B0604020202020204" pitchFamily="34" charset="0"/>
                <a:cs typeface="Arial" panose="020B0604020202020204" pitchFamily="34" charset="0"/>
              </a:rPr>
              <a:t>gweld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disgyblion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gwneud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cynnydd</a:t>
            </a:r>
            <a:r>
              <a:rPr lang="en-GB" sz="14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716671" y="-16978"/>
            <a:ext cx="2591748" cy="3686768"/>
          </a:xfrm>
          <a:prstGeom prst="rect">
            <a:avLst/>
          </a:prstGeom>
        </p:spPr>
      </p:pic>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3643431" y="0"/>
            <a:ext cx="3505504" cy="2105624"/>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3803296" y="64690"/>
            <a:ext cx="3314295" cy="2677656"/>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cy-GB" sz="1200" i="1" dirty="0"/>
              <a:t>Rwyf yn hapus i ddysgu ar draws y meysydd ddysgu a phrofiad  er teimlaf fod gen fwy o wybodaeth a diddordeb yn y Dyniaethau. Ers yn ifanc gwelais hanes yn bwnc diddorol iawn  i ddysgu  ac rwyf wrth fy modd yn addysgu  y Meysydd Dysgu a Phrofiad y Dyniaethau dros y Cyfnod Sylfaen a Cyfnod Allweddol 2. </a:t>
            </a:r>
          </a:p>
          <a:p>
            <a:endParaRPr lang="en-GB" sz="1200" b="1" u="sng" dirty="0"/>
          </a:p>
          <a:p>
            <a:endParaRPr lang="en-GB" sz="1200" b="1" u="sng" dirty="0"/>
          </a:p>
          <a:p>
            <a:endParaRPr lang="en-GB" sz="1200" b="1" u="sng" dirty="0"/>
          </a:p>
          <a:p>
            <a:endParaRPr lang="en-GB" sz="1200" b="1" u="sng" dirty="0"/>
          </a:p>
        </p:txBody>
      </p:sp>
      <p:sp>
        <p:nvSpPr>
          <p:cNvPr id="24" name="TextBox 23">
            <a:extLst>
              <a:ext uri="{FF2B5EF4-FFF2-40B4-BE49-F238E27FC236}">
                <a16:creationId xmlns:a16="http://schemas.microsoft.com/office/drawing/2014/main" id="{DC883CD3-C83C-4023-86A9-8EB1A4090D56}"/>
              </a:ext>
            </a:extLst>
          </p:cNvPr>
          <p:cNvSpPr txBox="1"/>
          <p:nvPr/>
        </p:nvSpPr>
        <p:spPr>
          <a:xfrm>
            <a:off x="9818443" y="131627"/>
            <a:ext cx="2866841" cy="1569660"/>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dirty="0"/>
              <a:t>Capel </a:t>
            </a:r>
            <a:r>
              <a:rPr lang="en-GB" sz="1200" dirty="0" err="1"/>
              <a:t>Seion</a:t>
            </a:r>
            <a:r>
              <a:rPr lang="en-GB" sz="1200" dirty="0"/>
              <a:t> (2004-2008)</a:t>
            </a:r>
          </a:p>
          <a:p>
            <a:r>
              <a:rPr lang="en-GB" sz="1200" dirty="0" err="1"/>
              <a:t>Llanfihangel</a:t>
            </a:r>
            <a:r>
              <a:rPr lang="en-GB" sz="1200" dirty="0"/>
              <a:t> y </a:t>
            </a:r>
            <a:r>
              <a:rPr lang="en-GB" sz="1200" dirty="0" err="1"/>
              <a:t>Creuddyn</a:t>
            </a:r>
            <a:r>
              <a:rPr lang="en-GB" sz="1200" dirty="0"/>
              <a:t> (2008-2011)</a:t>
            </a:r>
          </a:p>
          <a:p>
            <a:r>
              <a:rPr lang="en-GB" sz="1200" dirty="0"/>
              <a:t>Ysgol Gyfun </a:t>
            </a:r>
            <a:r>
              <a:rPr lang="en-GB" sz="1200" dirty="0" err="1"/>
              <a:t>Gymunedol</a:t>
            </a:r>
            <a:r>
              <a:rPr lang="en-GB" sz="1200" dirty="0"/>
              <a:t> </a:t>
            </a:r>
            <a:r>
              <a:rPr lang="en-GB" sz="1200" dirty="0" err="1"/>
              <a:t>Penweddig</a:t>
            </a:r>
            <a:r>
              <a:rPr lang="en-GB" sz="1200" dirty="0"/>
              <a:t> (2011-2018)</a:t>
            </a:r>
          </a:p>
          <a:p>
            <a:r>
              <a:rPr lang="en-GB" sz="1200" dirty="0"/>
              <a:t>11 TGAU A*-C (2016)</a:t>
            </a:r>
          </a:p>
          <a:p>
            <a:r>
              <a:rPr lang="en-GB" sz="1200" dirty="0"/>
              <a:t>4 </a:t>
            </a:r>
            <a:r>
              <a:rPr lang="en-GB" sz="1200" dirty="0" err="1"/>
              <a:t>Lefel</a:t>
            </a:r>
            <a:r>
              <a:rPr lang="en-GB" sz="1200" dirty="0"/>
              <a:t> A-C (2018)</a:t>
            </a:r>
          </a:p>
        </p:txBody>
      </p:sp>
      <p:pic>
        <p:nvPicPr>
          <p:cNvPr id="2" name="Picture 1">
            <a:extLst>
              <a:ext uri="{FF2B5EF4-FFF2-40B4-BE49-F238E27FC236}">
                <a16:creationId xmlns:a16="http://schemas.microsoft.com/office/drawing/2014/main" id="{B610F155-7344-4E52-B09F-8F41D6837D6A}"/>
              </a:ext>
            </a:extLst>
          </p:cNvPr>
          <p:cNvPicPr>
            <a:picLocks noChangeAspect="1"/>
          </p:cNvPicPr>
          <p:nvPr/>
        </p:nvPicPr>
        <p:blipFill>
          <a:blip r:embed="rId4"/>
          <a:stretch>
            <a:fillRect/>
          </a:stretch>
        </p:blipFill>
        <p:spPr>
          <a:xfrm>
            <a:off x="9800460" y="3586800"/>
            <a:ext cx="2507959" cy="3256725"/>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230</TotalTime>
  <Words>492</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Rhiannon Haf Carruthers</cp:lastModifiedBy>
  <cp:revision>21</cp:revision>
  <dcterms:created xsi:type="dcterms:W3CDTF">2019-09-05T20:58:34Z</dcterms:created>
  <dcterms:modified xsi:type="dcterms:W3CDTF">2019-10-23T10:34:45Z</dcterms:modified>
</cp:coreProperties>
</file>