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5" d="100"/>
          <a:sy n="85" d="100"/>
        </p:scale>
        <p:origin x="59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lavi Singha" userId="42fab97fad052960" providerId="LiveId" clId="{81A766A7-80A6-4A6D-8AAC-F0CE6BD58F1B}"/>
    <pc:docChg chg="undo redo custSel modSld">
      <pc:chgData name="Nilavi Singha" userId="42fab97fad052960" providerId="LiveId" clId="{81A766A7-80A6-4A6D-8AAC-F0CE6BD58F1B}" dt="2022-08-22T13:33:29.558" v="84" actId="1076"/>
      <pc:docMkLst>
        <pc:docMk/>
      </pc:docMkLst>
      <pc:sldChg chg="addSp modSp">
        <pc:chgData name="Nilavi Singha" userId="42fab97fad052960" providerId="LiveId" clId="{81A766A7-80A6-4A6D-8AAC-F0CE6BD58F1B}" dt="2022-08-22T13:26:49.104" v="22" actId="1076"/>
        <pc:sldMkLst>
          <pc:docMk/>
          <pc:sldMk cId="601550429" sldId="257"/>
        </pc:sldMkLst>
        <pc:picChg chg="add mod">
          <ac:chgData name="Nilavi Singha" userId="42fab97fad052960" providerId="LiveId" clId="{81A766A7-80A6-4A6D-8AAC-F0CE6BD58F1B}" dt="2022-08-22T13:26:49.104" v="22" actId="1076"/>
          <ac:picMkLst>
            <pc:docMk/>
            <pc:sldMk cId="601550429" sldId="257"/>
            <ac:picMk id="2050" creationId="{0BF4B24B-21A7-AAD4-E3CB-8FECA961FD59}"/>
          </ac:picMkLst>
        </pc:picChg>
      </pc:sldChg>
      <pc:sldChg chg="addSp modSp mod">
        <pc:chgData name="Nilavi Singha" userId="42fab97fad052960" providerId="LiveId" clId="{81A766A7-80A6-4A6D-8AAC-F0CE6BD58F1B}" dt="2022-08-22T13:28:03.262" v="31" actId="1076"/>
        <pc:sldMkLst>
          <pc:docMk/>
          <pc:sldMk cId="112542995" sldId="258"/>
        </pc:sldMkLst>
        <pc:spChg chg="mod">
          <ac:chgData name="Nilavi Singha" userId="42fab97fad052960" providerId="LiveId" clId="{81A766A7-80A6-4A6D-8AAC-F0CE6BD58F1B}" dt="2022-08-22T13:25:58.365" v="16" actId="20577"/>
          <ac:spMkLst>
            <pc:docMk/>
            <pc:sldMk cId="112542995" sldId="258"/>
            <ac:spMk id="3" creationId="{3CB9EFCC-7772-F359-B7B1-6291E47A057B}"/>
          </ac:spMkLst>
        </pc:spChg>
        <pc:picChg chg="add mod">
          <ac:chgData name="Nilavi Singha" userId="42fab97fad052960" providerId="LiveId" clId="{81A766A7-80A6-4A6D-8AAC-F0CE6BD58F1B}" dt="2022-08-22T13:27:51.800" v="27" actId="1076"/>
          <ac:picMkLst>
            <pc:docMk/>
            <pc:sldMk cId="112542995" sldId="258"/>
            <ac:picMk id="3074" creationId="{B3D082D5-2B81-FB52-DE5B-2CFEFE890083}"/>
          </ac:picMkLst>
        </pc:picChg>
        <pc:picChg chg="add mod">
          <ac:chgData name="Nilavi Singha" userId="42fab97fad052960" providerId="LiveId" clId="{81A766A7-80A6-4A6D-8AAC-F0CE6BD58F1B}" dt="2022-08-22T13:28:03.262" v="31" actId="1076"/>
          <ac:picMkLst>
            <pc:docMk/>
            <pc:sldMk cId="112542995" sldId="258"/>
            <ac:picMk id="3076" creationId="{0B05C654-55B2-9227-07B2-BAAF01CF24F5}"/>
          </ac:picMkLst>
        </pc:picChg>
      </pc:sldChg>
      <pc:sldChg chg="addSp modSp">
        <pc:chgData name="Nilavi Singha" userId="42fab97fad052960" providerId="LiveId" clId="{81A766A7-80A6-4A6D-8AAC-F0CE6BD58F1B}" dt="2022-08-22T13:28:39.282" v="36" actId="14100"/>
        <pc:sldMkLst>
          <pc:docMk/>
          <pc:sldMk cId="2111892024" sldId="259"/>
        </pc:sldMkLst>
        <pc:picChg chg="add mod">
          <ac:chgData name="Nilavi Singha" userId="42fab97fad052960" providerId="LiveId" clId="{81A766A7-80A6-4A6D-8AAC-F0CE6BD58F1B}" dt="2022-08-22T13:28:39.282" v="36" actId="14100"/>
          <ac:picMkLst>
            <pc:docMk/>
            <pc:sldMk cId="2111892024" sldId="259"/>
            <ac:picMk id="4098" creationId="{199EDB59-D1FE-BABA-EF62-AD4DD69FB5E7}"/>
          </ac:picMkLst>
        </pc:picChg>
      </pc:sldChg>
      <pc:sldChg chg="addSp delSp modSp mod">
        <pc:chgData name="Nilavi Singha" userId="42fab97fad052960" providerId="LiveId" clId="{81A766A7-80A6-4A6D-8AAC-F0CE6BD58F1B}" dt="2022-08-22T13:29:49.704" v="47" actId="14100"/>
        <pc:sldMkLst>
          <pc:docMk/>
          <pc:sldMk cId="2953932672" sldId="260"/>
        </pc:sldMkLst>
        <pc:spChg chg="mod">
          <ac:chgData name="Nilavi Singha" userId="42fab97fad052960" providerId="LiveId" clId="{81A766A7-80A6-4A6D-8AAC-F0CE6BD58F1B}" dt="2022-08-22T13:29:45.730" v="45" actId="14100"/>
          <ac:spMkLst>
            <pc:docMk/>
            <pc:sldMk cId="2953932672" sldId="260"/>
            <ac:spMk id="3" creationId="{77A16D78-1148-76FD-289E-1F073D0FF695}"/>
          </ac:spMkLst>
        </pc:spChg>
        <pc:spChg chg="add del">
          <ac:chgData name="Nilavi Singha" userId="42fab97fad052960" providerId="LiveId" clId="{81A766A7-80A6-4A6D-8AAC-F0CE6BD58F1B}" dt="2022-08-22T13:29:05.345" v="38" actId="22"/>
          <ac:spMkLst>
            <pc:docMk/>
            <pc:sldMk cId="2953932672" sldId="260"/>
            <ac:spMk id="5" creationId="{5A37E059-E770-8C55-B5C6-A99E74059D82}"/>
          </ac:spMkLst>
        </pc:spChg>
        <pc:picChg chg="add mod">
          <ac:chgData name="Nilavi Singha" userId="42fab97fad052960" providerId="LiveId" clId="{81A766A7-80A6-4A6D-8AAC-F0CE6BD58F1B}" dt="2022-08-22T13:29:49.704" v="47" actId="14100"/>
          <ac:picMkLst>
            <pc:docMk/>
            <pc:sldMk cId="2953932672" sldId="260"/>
            <ac:picMk id="5122" creationId="{0FB8EAD8-3373-9515-766B-4C98D6811690}"/>
          </ac:picMkLst>
        </pc:picChg>
      </pc:sldChg>
      <pc:sldChg chg="addSp modSp">
        <pc:chgData name="Nilavi Singha" userId="42fab97fad052960" providerId="LiveId" clId="{81A766A7-80A6-4A6D-8AAC-F0CE6BD58F1B}" dt="2022-08-22T13:30:27.089" v="50" actId="1076"/>
        <pc:sldMkLst>
          <pc:docMk/>
          <pc:sldMk cId="396067103" sldId="261"/>
        </pc:sldMkLst>
        <pc:picChg chg="add mod">
          <ac:chgData name="Nilavi Singha" userId="42fab97fad052960" providerId="LiveId" clId="{81A766A7-80A6-4A6D-8AAC-F0CE6BD58F1B}" dt="2022-08-22T13:30:27.089" v="50" actId="1076"/>
          <ac:picMkLst>
            <pc:docMk/>
            <pc:sldMk cId="396067103" sldId="261"/>
            <ac:picMk id="6146" creationId="{8AC90DBC-1238-DC30-81AB-00099F56C05A}"/>
          </ac:picMkLst>
        </pc:picChg>
      </pc:sldChg>
      <pc:sldChg chg="addSp modSp mod">
        <pc:chgData name="Nilavi Singha" userId="42fab97fad052960" providerId="LiveId" clId="{81A766A7-80A6-4A6D-8AAC-F0CE6BD58F1B}" dt="2022-08-22T13:31:07.047" v="58" actId="14100"/>
        <pc:sldMkLst>
          <pc:docMk/>
          <pc:sldMk cId="4027207318" sldId="262"/>
        </pc:sldMkLst>
        <pc:graphicFrameChg chg="mod">
          <ac:chgData name="Nilavi Singha" userId="42fab97fad052960" providerId="LiveId" clId="{81A766A7-80A6-4A6D-8AAC-F0CE6BD58F1B}" dt="2022-08-22T13:30:55.449" v="51" actId="14100"/>
          <ac:graphicFrameMkLst>
            <pc:docMk/>
            <pc:sldMk cId="4027207318" sldId="262"/>
            <ac:graphicFrameMk id="5" creationId="{A326481B-6AA2-2E35-CA5F-7E97BDB3EF03}"/>
          </ac:graphicFrameMkLst>
        </pc:graphicFrameChg>
        <pc:picChg chg="add mod">
          <ac:chgData name="Nilavi Singha" userId="42fab97fad052960" providerId="LiveId" clId="{81A766A7-80A6-4A6D-8AAC-F0CE6BD58F1B}" dt="2022-08-22T13:31:07.047" v="58" actId="14100"/>
          <ac:picMkLst>
            <pc:docMk/>
            <pc:sldMk cId="4027207318" sldId="262"/>
            <ac:picMk id="7170" creationId="{7B4BB35E-5CFB-C785-5670-825F2DF0D292}"/>
          </ac:picMkLst>
        </pc:picChg>
      </pc:sldChg>
      <pc:sldChg chg="addSp modSp mod">
        <pc:chgData name="Nilavi Singha" userId="42fab97fad052960" providerId="LiveId" clId="{81A766A7-80A6-4A6D-8AAC-F0CE6BD58F1B}" dt="2022-08-22T13:31:45.213" v="66" actId="1076"/>
        <pc:sldMkLst>
          <pc:docMk/>
          <pc:sldMk cId="2555387779" sldId="263"/>
        </pc:sldMkLst>
        <pc:spChg chg="mod">
          <ac:chgData name="Nilavi Singha" userId="42fab97fad052960" providerId="LiveId" clId="{81A766A7-80A6-4A6D-8AAC-F0CE6BD58F1B}" dt="2022-08-22T13:31:36.066" v="60" actId="27636"/>
          <ac:spMkLst>
            <pc:docMk/>
            <pc:sldMk cId="2555387779" sldId="263"/>
            <ac:spMk id="3" creationId="{C3283126-0374-CA39-79FB-F2E531EA8F81}"/>
          </ac:spMkLst>
        </pc:spChg>
        <pc:picChg chg="add mod">
          <ac:chgData name="Nilavi Singha" userId="42fab97fad052960" providerId="LiveId" clId="{81A766A7-80A6-4A6D-8AAC-F0CE6BD58F1B}" dt="2022-08-22T13:31:45.213" v="66" actId="1076"/>
          <ac:picMkLst>
            <pc:docMk/>
            <pc:sldMk cId="2555387779" sldId="263"/>
            <ac:picMk id="8194" creationId="{8B5D8FAA-70E8-F770-7423-D40C17060CC6}"/>
          </ac:picMkLst>
        </pc:picChg>
      </pc:sldChg>
      <pc:sldChg chg="addSp delSp modSp mod">
        <pc:chgData name="Nilavi Singha" userId="42fab97fad052960" providerId="LiveId" clId="{81A766A7-80A6-4A6D-8AAC-F0CE6BD58F1B}" dt="2022-08-22T13:32:47.554" v="72" actId="1076"/>
        <pc:sldMkLst>
          <pc:docMk/>
          <pc:sldMk cId="781514572" sldId="264"/>
        </pc:sldMkLst>
        <pc:spChg chg="mod">
          <ac:chgData name="Nilavi Singha" userId="42fab97fad052960" providerId="LiveId" clId="{81A766A7-80A6-4A6D-8AAC-F0CE6BD58F1B}" dt="2022-08-22T13:32:45.163" v="70" actId="27636"/>
          <ac:spMkLst>
            <pc:docMk/>
            <pc:sldMk cId="781514572" sldId="264"/>
            <ac:spMk id="3" creationId="{272A680B-AB79-4A97-2F8F-2EAA49B0F9C7}"/>
          </ac:spMkLst>
        </pc:spChg>
        <pc:picChg chg="add mod">
          <ac:chgData name="Nilavi Singha" userId="42fab97fad052960" providerId="LiveId" clId="{81A766A7-80A6-4A6D-8AAC-F0CE6BD58F1B}" dt="2022-08-22T13:32:47.554" v="72" actId="1076"/>
          <ac:picMkLst>
            <pc:docMk/>
            <pc:sldMk cId="781514572" sldId="264"/>
            <ac:picMk id="5" creationId="{03FD1A65-17BD-4B47-EE0A-1AA6335467B8}"/>
          </ac:picMkLst>
        </pc:picChg>
        <pc:picChg chg="add del">
          <ac:chgData name="Nilavi Singha" userId="42fab97fad052960" providerId="LiveId" clId="{81A766A7-80A6-4A6D-8AAC-F0CE6BD58F1B}" dt="2022-08-22T13:32:05.695" v="68"/>
          <ac:picMkLst>
            <pc:docMk/>
            <pc:sldMk cId="781514572" sldId="264"/>
            <ac:picMk id="9218" creationId="{B931C5FF-CAB7-9262-AFA4-3FA9C4927CBA}"/>
          </ac:picMkLst>
        </pc:picChg>
      </pc:sldChg>
      <pc:sldChg chg="addSp modSp mod">
        <pc:chgData name="Nilavi Singha" userId="42fab97fad052960" providerId="LiveId" clId="{81A766A7-80A6-4A6D-8AAC-F0CE6BD58F1B}" dt="2022-08-22T13:33:16.657" v="80" actId="1076"/>
        <pc:sldMkLst>
          <pc:docMk/>
          <pc:sldMk cId="2307937866" sldId="265"/>
        </pc:sldMkLst>
        <pc:spChg chg="mod">
          <ac:chgData name="Nilavi Singha" userId="42fab97fad052960" providerId="LiveId" clId="{81A766A7-80A6-4A6D-8AAC-F0CE6BD58F1B}" dt="2022-08-22T13:33:12.119" v="78" actId="14100"/>
          <ac:spMkLst>
            <pc:docMk/>
            <pc:sldMk cId="2307937866" sldId="265"/>
            <ac:spMk id="3" creationId="{17E520CF-6BD3-9B8E-76F0-4ABC4C180A07}"/>
          </ac:spMkLst>
        </pc:spChg>
        <pc:picChg chg="add mod">
          <ac:chgData name="Nilavi Singha" userId="42fab97fad052960" providerId="LiveId" clId="{81A766A7-80A6-4A6D-8AAC-F0CE6BD58F1B}" dt="2022-08-22T13:33:16.657" v="80" actId="1076"/>
          <ac:picMkLst>
            <pc:docMk/>
            <pc:sldMk cId="2307937866" sldId="265"/>
            <ac:picMk id="10242" creationId="{A7783778-CD1D-381D-6CDB-3C6C101196B5}"/>
          </ac:picMkLst>
        </pc:picChg>
      </pc:sldChg>
      <pc:sldChg chg="modSp">
        <pc:chgData name="Nilavi Singha" userId="42fab97fad052960" providerId="LiveId" clId="{81A766A7-80A6-4A6D-8AAC-F0CE6BD58F1B}" dt="2022-08-22T13:33:29.558" v="84" actId="1076"/>
        <pc:sldMkLst>
          <pc:docMk/>
          <pc:sldMk cId="1275110979" sldId="267"/>
        </pc:sldMkLst>
        <pc:picChg chg="mod">
          <ac:chgData name="Nilavi Singha" userId="42fab97fad052960" providerId="LiveId" clId="{81A766A7-80A6-4A6D-8AAC-F0CE6BD58F1B}" dt="2022-08-22T13:33:29.558" v="84" actId="1076"/>
          <ac:picMkLst>
            <pc:docMk/>
            <pc:sldMk cId="1275110979" sldId="267"/>
            <ac:picMk id="1026" creationId="{C5F77C96-94D2-563A-B803-54E1BFF7645E}"/>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0F329A-0D12-4D85-98C3-E10EE4DCF27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46FF72BC-26C0-46DC-A3C1-F3AD148DA411}">
      <dgm:prSet phldrT="[Text]"/>
      <dgm:spPr/>
      <dgm:t>
        <a:bodyPr/>
        <a:lstStyle/>
        <a:p>
          <a:r>
            <a:rPr lang="en-IN" dirty="0"/>
            <a:t>Corruption: </a:t>
          </a:r>
          <a:r>
            <a:rPr lang="en-US" b="0" i="0" u="none" dirty="0"/>
            <a:t>Nigeria is regarded as the 3rd most corrupt country in the world and it negatively affects international trade operations </a:t>
          </a:r>
          <a:r>
            <a:rPr lang="en-IN" b="0" i="0" u="none" dirty="0"/>
            <a:t>(Akinyemi and </a:t>
          </a:r>
          <a:r>
            <a:rPr lang="en-IN" b="0" i="0" u="none" dirty="0" err="1"/>
            <a:t>Adejumo</a:t>
          </a:r>
          <a:r>
            <a:rPr lang="en-IN" b="0" i="0" u="none" dirty="0"/>
            <a:t>, 2018)</a:t>
          </a:r>
        </a:p>
        <a:p>
          <a:r>
            <a:rPr lang="en-US" b="0" i="0" u="none" dirty="0"/>
            <a:t>.</a:t>
          </a:r>
          <a:endParaRPr lang="en-IN" dirty="0"/>
        </a:p>
      </dgm:t>
    </dgm:pt>
    <dgm:pt modelId="{6FE92E73-8C20-469E-831C-BB9ABC2A7156}" type="parTrans" cxnId="{FDBF07FD-CF9C-4021-9A51-FB5429C16BBA}">
      <dgm:prSet/>
      <dgm:spPr/>
      <dgm:t>
        <a:bodyPr/>
        <a:lstStyle/>
        <a:p>
          <a:endParaRPr lang="en-IN"/>
        </a:p>
      </dgm:t>
    </dgm:pt>
    <dgm:pt modelId="{A6CBA1DE-9E5C-493D-AC86-21D59C3F1B35}" type="sibTrans" cxnId="{FDBF07FD-CF9C-4021-9A51-FB5429C16BBA}">
      <dgm:prSet/>
      <dgm:spPr/>
      <dgm:t>
        <a:bodyPr/>
        <a:lstStyle/>
        <a:p>
          <a:endParaRPr lang="en-IN"/>
        </a:p>
      </dgm:t>
    </dgm:pt>
    <dgm:pt modelId="{CFC36050-037C-4752-A700-63920B81D874}">
      <dgm:prSet phldrT="[Text]"/>
      <dgm:spPr/>
      <dgm:t>
        <a:bodyPr/>
        <a:lstStyle/>
        <a:p>
          <a:r>
            <a:rPr lang="en-IN" dirty="0">
              <a:solidFill>
                <a:schemeClr val="bg1"/>
              </a:solidFill>
              <a:latin typeface="+mn-lt"/>
            </a:rPr>
            <a:t>Under developed infrastructure:  </a:t>
          </a:r>
          <a:r>
            <a:rPr lang="en-US" b="0" i="0" u="none" strike="noStrike" dirty="0">
              <a:solidFill>
                <a:schemeClr val="bg1"/>
              </a:solidFill>
              <a:effectLst/>
              <a:latin typeface="+mn-lt"/>
            </a:rPr>
            <a:t>poorly developed roadways and shortage of power supply are the two major infrastructural issues in Nigeria </a:t>
          </a:r>
          <a:r>
            <a:rPr lang="en-IN" b="0" i="0" u="none" dirty="0"/>
            <a:t>(</a:t>
          </a:r>
          <a:r>
            <a:rPr lang="en-IN" b="0" i="0" u="none" dirty="0" err="1"/>
            <a:t>Nketiah-Amponsah</a:t>
          </a:r>
          <a:r>
            <a:rPr lang="en-IN" b="0" i="0" u="none" dirty="0"/>
            <a:t> and Sarpong, 2020)</a:t>
          </a:r>
        </a:p>
        <a:p>
          <a:r>
            <a:rPr lang="en-IN" b="0" i="0" u="none" dirty="0"/>
            <a:t>).</a:t>
          </a:r>
          <a:r>
            <a:rPr lang="en-US" b="0" i="0" u="none" strike="noStrike" dirty="0">
              <a:solidFill>
                <a:schemeClr val="bg1"/>
              </a:solidFill>
              <a:effectLst/>
              <a:latin typeface="+mn-lt"/>
            </a:rPr>
            <a:t> </a:t>
          </a:r>
          <a:endParaRPr lang="en-IN" dirty="0">
            <a:solidFill>
              <a:schemeClr val="bg1"/>
            </a:solidFill>
            <a:latin typeface="+mn-lt"/>
          </a:endParaRPr>
        </a:p>
      </dgm:t>
    </dgm:pt>
    <dgm:pt modelId="{D089C873-0C0D-4063-94A8-665824283E82}" type="parTrans" cxnId="{7E86D001-8BCB-4451-B46B-AF87F5224ED2}">
      <dgm:prSet/>
      <dgm:spPr/>
      <dgm:t>
        <a:bodyPr/>
        <a:lstStyle/>
        <a:p>
          <a:endParaRPr lang="en-IN"/>
        </a:p>
      </dgm:t>
    </dgm:pt>
    <dgm:pt modelId="{C2E8E74F-F3EC-4A2A-B959-7DF5D9461CBB}" type="sibTrans" cxnId="{7E86D001-8BCB-4451-B46B-AF87F5224ED2}">
      <dgm:prSet/>
      <dgm:spPr/>
      <dgm:t>
        <a:bodyPr/>
        <a:lstStyle/>
        <a:p>
          <a:endParaRPr lang="en-IN"/>
        </a:p>
      </dgm:t>
    </dgm:pt>
    <dgm:pt modelId="{3D8AAAA2-E5AC-4F6E-BC98-B8AF42B92730}">
      <dgm:prSet phldrT="[Text]"/>
      <dgm:spPr/>
      <dgm:t>
        <a:bodyPr/>
        <a:lstStyle/>
        <a:p>
          <a:r>
            <a:rPr lang="en-IN" dirty="0"/>
            <a:t>Unstable Political environment: </a:t>
          </a:r>
          <a:r>
            <a:rPr lang="en-US" b="0" i="0" u="none" dirty="0"/>
            <a:t>Nigeria is has 3 main ethnic groups, “</a:t>
          </a:r>
          <a:r>
            <a:rPr lang="en-US" b="0" i="0" u="none" dirty="0" err="1"/>
            <a:t>Igbps</a:t>
          </a:r>
          <a:r>
            <a:rPr lang="en-US" b="0" i="0" u="none" dirty="0"/>
            <a:t>, Yorubas and Hausa” there is huge crises amongst these groups in terms of political decisions and leaderships, hindering the growth of foreign businesses (</a:t>
          </a:r>
          <a:r>
            <a:rPr lang="en-US" b="0" i="0" u="none" dirty="0" err="1"/>
            <a:t>Yunusa</a:t>
          </a:r>
          <a:r>
            <a:rPr lang="en-US" b="0" i="0" u="none" dirty="0"/>
            <a:t> et al., 2022).</a:t>
          </a:r>
          <a:endParaRPr lang="en-IN" dirty="0"/>
        </a:p>
      </dgm:t>
    </dgm:pt>
    <dgm:pt modelId="{ACC3ECA4-4347-4881-ABD0-F740DD5BB96A}" type="parTrans" cxnId="{251EE680-988E-4E44-8375-D01E72C09D29}">
      <dgm:prSet/>
      <dgm:spPr/>
      <dgm:t>
        <a:bodyPr/>
        <a:lstStyle/>
        <a:p>
          <a:endParaRPr lang="en-IN"/>
        </a:p>
      </dgm:t>
    </dgm:pt>
    <dgm:pt modelId="{F14D61C2-6301-4727-AA5D-D17AE9E99FF8}" type="sibTrans" cxnId="{251EE680-988E-4E44-8375-D01E72C09D29}">
      <dgm:prSet/>
      <dgm:spPr/>
      <dgm:t>
        <a:bodyPr/>
        <a:lstStyle/>
        <a:p>
          <a:endParaRPr lang="en-IN"/>
        </a:p>
      </dgm:t>
    </dgm:pt>
    <dgm:pt modelId="{D08B51DC-FD23-479A-93B5-CCB0304CF14A}">
      <dgm:prSet phldrT="[Text]"/>
      <dgm:spPr/>
      <dgm:t>
        <a:bodyPr/>
        <a:lstStyle/>
        <a:p>
          <a:r>
            <a:rPr lang="en-US" b="1" i="0" u="none" dirty="0"/>
            <a:t>Trade policies: </a:t>
          </a:r>
          <a:r>
            <a:rPr lang="en-US" b="0" i="0" u="none" dirty="0"/>
            <a:t>Nigerian policies in trades are based on “corruptions” and confined to specific sets of people and establish uncertainties to international bodies </a:t>
          </a:r>
          <a:r>
            <a:rPr lang="en-IN" b="0" i="0" u="none" dirty="0"/>
            <a:t>(</a:t>
          </a:r>
          <a:r>
            <a:rPr lang="en-IN" b="0" i="0" u="none" dirty="0" err="1"/>
            <a:t>Asieba</a:t>
          </a:r>
          <a:r>
            <a:rPr lang="en-IN" b="0" i="0" u="none" dirty="0"/>
            <a:t> and </a:t>
          </a:r>
          <a:r>
            <a:rPr lang="en-IN" b="0" i="0" u="none" dirty="0" err="1"/>
            <a:t>Nmadu</a:t>
          </a:r>
          <a:r>
            <a:rPr lang="en-IN" b="0" i="0" u="none" dirty="0"/>
            <a:t>, 2018)</a:t>
          </a:r>
        </a:p>
        <a:p>
          <a:r>
            <a:rPr lang="en-US" b="0" i="0" u="none" dirty="0"/>
            <a:t>.  </a:t>
          </a:r>
          <a:endParaRPr lang="en-US" b="0" dirty="0"/>
        </a:p>
        <a:p>
          <a:endParaRPr lang="en-IN" dirty="0"/>
        </a:p>
      </dgm:t>
    </dgm:pt>
    <dgm:pt modelId="{E774BE9C-21FA-4852-8B7C-38AEED6402E6}" type="parTrans" cxnId="{D062110A-D7F5-4CEF-94E9-4030909C0910}">
      <dgm:prSet/>
      <dgm:spPr/>
      <dgm:t>
        <a:bodyPr/>
        <a:lstStyle/>
        <a:p>
          <a:endParaRPr lang="en-IN"/>
        </a:p>
      </dgm:t>
    </dgm:pt>
    <dgm:pt modelId="{3E51FB6F-B981-4F2C-ADAD-2122A44ABA66}" type="sibTrans" cxnId="{D062110A-D7F5-4CEF-94E9-4030909C0910}">
      <dgm:prSet/>
      <dgm:spPr/>
      <dgm:t>
        <a:bodyPr/>
        <a:lstStyle/>
        <a:p>
          <a:endParaRPr lang="en-IN"/>
        </a:p>
      </dgm:t>
    </dgm:pt>
    <dgm:pt modelId="{9192EE00-ABE4-4E7B-B856-A188A24BBC2F}" type="pres">
      <dgm:prSet presAssocID="{070F329A-0D12-4D85-98C3-E10EE4DCF27C}" presName="diagram" presStyleCnt="0">
        <dgm:presLayoutVars>
          <dgm:dir/>
          <dgm:resizeHandles val="exact"/>
        </dgm:presLayoutVars>
      </dgm:prSet>
      <dgm:spPr/>
    </dgm:pt>
    <dgm:pt modelId="{27E86724-6CBC-4E94-BDD9-185F5F294ADE}" type="pres">
      <dgm:prSet presAssocID="{46FF72BC-26C0-46DC-A3C1-F3AD148DA411}" presName="node" presStyleLbl="node1" presStyleIdx="0" presStyleCnt="4">
        <dgm:presLayoutVars>
          <dgm:bulletEnabled val="1"/>
        </dgm:presLayoutVars>
      </dgm:prSet>
      <dgm:spPr/>
    </dgm:pt>
    <dgm:pt modelId="{C3D835B7-FA30-4232-8D93-3937594713DA}" type="pres">
      <dgm:prSet presAssocID="{A6CBA1DE-9E5C-493D-AC86-21D59C3F1B35}" presName="sibTrans" presStyleCnt="0"/>
      <dgm:spPr/>
    </dgm:pt>
    <dgm:pt modelId="{8CB985C9-B502-4090-87F4-6A374194A459}" type="pres">
      <dgm:prSet presAssocID="{CFC36050-037C-4752-A700-63920B81D874}" presName="node" presStyleLbl="node1" presStyleIdx="1" presStyleCnt="4">
        <dgm:presLayoutVars>
          <dgm:bulletEnabled val="1"/>
        </dgm:presLayoutVars>
      </dgm:prSet>
      <dgm:spPr/>
    </dgm:pt>
    <dgm:pt modelId="{989A9E16-05FD-4B25-A339-B57C74B83833}" type="pres">
      <dgm:prSet presAssocID="{C2E8E74F-F3EC-4A2A-B959-7DF5D9461CBB}" presName="sibTrans" presStyleCnt="0"/>
      <dgm:spPr/>
    </dgm:pt>
    <dgm:pt modelId="{7D47BB23-5F58-410A-8346-258E8FED4130}" type="pres">
      <dgm:prSet presAssocID="{3D8AAAA2-E5AC-4F6E-BC98-B8AF42B92730}" presName="node" presStyleLbl="node1" presStyleIdx="2" presStyleCnt="4">
        <dgm:presLayoutVars>
          <dgm:bulletEnabled val="1"/>
        </dgm:presLayoutVars>
      </dgm:prSet>
      <dgm:spPr/>
    </dgm:pt>
    <dgm:pt modelId="{204749C0-5B6B-4743-BE6E-E4804EB7895E}" type="pres">
      <dgm:prSet presAssocID="{F14D61C2-6301-4727-AA5D-D17AE9E99FF8}" presName="sibTrans" presStyleCnt="0"/>
      <dgm:spPr/>
    </dgm:pt>
    <dgm:pt modelId="{CB81D910-B629-4C5B-A118-6A436FE0664A}" type="pres">
      <dgm:prSet presAssocID="{D08B51DC-FD23-479A-93B5-CCB0304CF14A}" presName="node" presStyleLbl="node1" presStyleIdx="3" presStyleCnt="4">
        <dgm:presLayoutVars>
          <dgm:bulletEnabled val="1"/>
        </dgm:presLayoutVars>
      </dgm:prSet>
      <dgm:spPr/>
    </dgm:pt>
  </dgm:ptLst>
  <dgm:cxnLst>
    <dgm:cxn modelId="{7E86D001-8BCB-4451-B46B-AF87F5224ED2}" srcId="{070F329A-0D12-4D85-98C3-E10EE4DCF27C}" destId="{CFC36050-037C-4752-A700-63920B81D874}" srcOrd="1" destOrd="0" parTransId="{D089C873-0C0D-4063-94A8-665824283E82}" sibTransId="{C2E8E74F-F3EC-4A2A-B959-7DF5D9461CBB}"/>
    <dgm:cxn modelId="{D062110A-D7F5-4CEF-94E9-4030909C0910}" srcId="{070F329A-0D12-4D85-98C3-E10EE4DCF27C}" destId="{D08B51DC-FD23-479A-93B5-CCB0304CF14A}" srcOrd="3" destOrd="0" parTransId="{E774BE9C-21FA-4852-8B7C-38AEED6402E6}" sibTransId="{3E51FB6F-B981-4F2C-ADAD-2122A44ABA66}"/>
    <dgm:cxn modelId="{165DAE13-1D3D-42C5-861B-06101BF38928}" type="presOf" srcId="{CFC36050-037C-4752-A700-63920B81D874}" destId="{8CB985C9-B502-4090-87F4-6A374194A459}" srcOrd="0" destOrd="0" presId="urn:microsoft.com/office/officeart/2005/8/layout/default"/>
    <dgm:cxn modelId="{1E7A8223-5B82-4A82-A8EF-342C39F009B3}" type="presOf" srcId="{3D8AAAA2-E5AC-4F6E-BC98-B8AF42B92730}" destId="{7D47BB23-5F58-410A-8346-258E8FED4130}" srcOrd="0" destOrd="0" presId="urn:microsoft.com/office/officeart/2005/8/layout/default"/>
    <dgm:cxn modelId="{251EE680-988E-4E44-8375-D01E72C09D29}" srcId="{070F329A-0D12-4D85-98C3-E10EE4DCF27C}" destId="{3D8AAAA2-E5AC-4F6E-BC98-B8AF42B92730}" srcOrd="2" destOrd="0" parTransId="{ACC3ECA4-4347-4881-ABD0-F740DD5BB96A}" sibTransId="{F14D61C2-6301-4727-AA5D-D17AE9E99FF8}"/>
    <dgm:cxn modelId="{5421A696-FAED-4FB4-A9F8-26C0C272ACD3}" type="presOf" srcId="{D08B51DC-FD23-479A-93B5-CCB0304CF14A}" destId="{CB81D910-B629-4C5B-A118-6A436FE0664A}" srcOrd="0" destOrd="0" presId="urn:microsoft.com/office/officeart/2005/8/layout/default"/>
    <dgm:cxn modelId="{B2B5C7B4-B4D1-4867-AFD9-F964DE298B8D}" type="presOf" srcId="{46FF72BC-26C0-46DC-A3C1-F3AD148DA411}" destId="{27E86724-6CBC-4E94-BDD9-185F5F294ADE}" srcOrd="0" destOrd="0" presId="urn:microsoft.com/office/officeart/2005/8/layout/default"/>
    <dgm:cxn modelId="{94D674E9-4522-4ED6-B820-E13C187799D0}" type="presOf" srcId="{070F329A-0D12-4D85-98C3-E10EE4DCF27C}" destId="{9192EE00-ABE4-4E7B-B856-A188A24BBC2F}" srcOrd="0" destOrd="0" presId="urn:microsoft.com/office/officeart/2005/8/layout/default"/>
    <dgm:cxn modelId="{FDBF07FD-CF9C-4021-9A51-FB5429C16BBA}" srcId="{070F329A-0D12-4D85-98C3-E10EE4DCF27C}" destId="{46FF72BC-26C0-46DC-A3C1-F3AD148DA411}" srcOrd="0" destOrd="0" parTransId="{6FE92E73-8C20-469E-831C-BB9ABC2A7156}" sibTransId="{A6CBA1DE-9E5C-493D-AC86-21D59C3F1B35}"/>
    <dgm:cxn modelId="{73F64A9E-120C-4ACC-899C-DB5116EB54D6}" type="presParOf" srcId="{9192EE00-ABE4-4E7B-B856-A188A24BBC2F}" destId="{27E86724-6CBC-4E94-BDD9-185F5F294ADE}" srcOrd="0" destOrd="0" presId="urn:microsoft.com/office/officeart/2005/8/layout/default"/>
    <dgm:cxn modelId="{54C9A080-7212-4A79-9AF2-D37BB1DA6223}" type="presParOf" srcId="{9192EE00-ABE4-4E7B-B856-A188A24BBC2F}" destId="{C3D835B7-FA30-4232-8D93-3937594713DA}" srcOrd="1" destOrd="0" presId="urn:microsoft.com/office/officeart/2005/8/layout/default"/>
    <dgm:cxn modelId="{AB99FED3-CCE5-4135-A1E2-5D3068E64CC1}" type="presParOf" srcId="{9192EE00-ABE4-4E7B-B856-A188A24BBC2F}" destId="{8CB985C9-B502-4090-87F4-6A374194A459}" srcOrd="2" destOrd="0" presId="urn:microsoft.com/office/officeart/2005/8/layout/default"/>
    <dgm:cxn modelId="{B1609782-D908-43D1-8E6B-75B3CCDB8032}" type="presParOf" srcId="{9192EE00-ABE4-4E7B-B856-A188A24BBC2F}" destId="{989A9E16-05FD-4B25-A339-B57C74B83833}" srcOrd="3" destOrd="0" presId="urn:microsoft.com/office/officeart/2005/8/layout/default"/>
    <dgm:cxn modelId="{ECAD4E4E-DF97-4335-B6AE-0BAF3A23A729}" type="presParOf" srcId="{9192EE00-ABE4-4E7B-B856-A188A24BBC2F}" destId="{7D47BB23-5F58-410A-8346-258E8FED4130}" srcOrd="4" destOrd="0" presId="urn:microsoft.com/office/officeart/2005/8/layout/default"/>
    <dgm:cxn modelId="{972FD357-A584-4E59-A449-1C32DCA2E93E}" type="presParOf" srcId="{9192EE00-ABE4-4E7B-B856-A188A24BBC2F}" destId="{204749C0-5B6B-4743-BE6E-E4804EB7895E}" srcOrd="5" destOrd="0" presId="urn:microsoft.com/office/officeart/2005/8/layout/default"/>
    <dgm:cxn modelId="{6C31F344-082B-47FC-BDFB-142316DD9D91}" type="presParOf" srcId="{9192EE00-ABE4-4E7B-B856-A188A24BBC2F}" destId="{CB81D910-B629-4C5B-A118-6A436FE0664A}"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E86724-6CBC-4E94-BDD9-185F5F294ADE}">
      <dsp:nvSpPr>
        <dsp:cNvPr id="0" name=""/>
        <dsp:cNvSpPr/>
      </dsp:nvSpPr>
      <dsp:spPr>
        <a:xfrm>
          <a:off x="108312" y="1616"/>
          <a:ext cx="3337584" cy="20025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t>Corruption: </a:t>
          </a:r>
          <a:r>
            <a:rPr lang="en-US" sz="1600" b="0" i="0" u="none" kern="1200" dirty="0"/>
            <a:t>Nigeria is regarded as the 3rd most corrupt country in the world and it negatively affects international trade operations </a:t>
          </a:r>
          <a:r>
            <a:rPr lang="en-IN" sz="1600" b="0" i="0" u="none" kern="1200" dirty="0"/>
            <a:t>(Akinyemi and </a:t>
          </a:r>
          <a:r>
            <a:rPr lang="en-IN" sz="1600" b="0" i="0" u="none" kern="1200" dirty="0" err="1"/>
            <a:t>Adejumo</a:t>
          </a:r>
          <a:r>
            <a:rPr lang="en-IN" sz="1600" b="0" i="0" u="none" kern="1200" dirty="0"/>
            <a:t>, 2018)</a:t>
          </a:r>
        </a:p>
        <a:p>
          <a:pPr marL="0" lvl="0" indent="0" algn="ctr" defTabSz="711200">
            <a:lnSpc>
              <a:spcPct val="90000"/>
            </a:lnSpc>
            <a:spcBef>
              <a:spcPct val="0"/>
            </a:spcBef>
            <a:spcAft>
              <a:spcPct val="35000"/>
            </a:spcAft>
            <a:buNone/>
          </a:pPr>
          <a:r>
            <a:rPr lang="en-US" sz="1600" b="0" i="0" u="none" kern="1200" dirty="0"/>
            <a:t>.</a:t>
          </a:r>
          <a:endParaRPr lang="en-IN" sz="1600" kern="1200" dirty="0"/>
        </a:p>
      </dsp:txBody>
      <dsp:txXfrm>
        <a:off x="108312" y="1616"/>
        <a:ext cx="3337584" cy="2002550"/>
      </dsp:txXfrm>
    </dsp:sp>
    <dsp:sp modelId="{8CB985C9-B502-4090-87F4-6A374194A459}">
      <dsp:nvSpPr>
        <dsp:cNvPr id="0" name=""/>
        <dsp:cNvSpPr/>
      </dsp:nvSpPr>
      <dsp:spPr>
        <a:xfrm>
          <a:off x="3779655" y="1616"/>
          <a:ext cx="3337584" cy="20025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solidFill>
                <a:schemeClr val="bg1"/>
              </a:solidFill>
              <a:latin typeface="+mn-lt"/>
            </a:rPr>
            <a:t>Under developed infrastructure:  </a:t>
          </a:r>
          <a:r>
            <a:rPr lang="en-US" sz="1600" b="0" i="0" u="none" strike="noStrike" kern="1200" dirty="0">
              <a:solidFill>
                <a:schemeClr val="bg1"/>
              </a:solidFill>
              <a:effectLst/>
              <a:latin typeface="+mn-lt"/>
            </a:rPr>
            <a:t>poorly developed roadways and shortage of power supply are the two major infrastructural issues in Nigeria </a:t>
          </a:r>
          <a:r>
            <a:rPr lang="en-IN" sz="1600" b="0" i="0" u="none" kern="1200" dirty="0"/>
            <a:t>(</a:t>
          </a:r>
          <a:r>
            <a:rPr lang="en-IN" sz="1600" b="0" i="0" u="none" kern="1200" dirty="0" err="1"/>
            <a:t>Nketiah-Amponsah</a:t>
          </a:r>
          <a:r>
            <a:rPr lang="en-IN" sz="1600" b="0" i="0" u="none" kern="1200" dirty="0"/>
            <a:t> and Sarpong, 2020)</a:t>
          </a:r>
        </a:p>
        <a:p>
          <a:pPr marL="0" lvl="0" indent="0" algn="ctr" defTabSz="711200">
            <a:lnSpc>
              <a:spcPct val="90000"/>
            </a:lnSpc>
            <a:spcBef>
              <a:spcPct val="0"/>
            </a:spcBef>
            <a:spcAft>
              <a:spcPct val="35000"/>
            </a:spcAft>
            <a:buNone/>
          </a:pPr>
          <a:r>
            <a:rPr lang="en-IN" sz="1600" b="0" i="0" u="none" kern="1200" dirty="0"/>
            <a:t>).</a:t>
          </a:r>
          <a:r>
            <a:rPr lang="en-US" sz="1600" b="0" i="0" u="none" strike="noStrike" kern="1200" dirty="0">
              <a:solidFill>
                <a:schemeClr val="bg1"/>
              </a:solidFill>
              <a:effectLst/>
              <a:latin typeface="+mn-lt"/>
            </a:rPr>
            <a:t> </a:t>
          </a:r>
          <a:endParaRPr lang="en-IN" sz="1600" kern="1200" dirty="0">
            <a:solidFill>
              <a:schemeClr val="bg1"/>
            </a:solidFill>
            <a:latin typeface="+mn-lt"/>
          </a:endParaRPr>
        </a:p>
      </dsp:txBody>
      <dsp:txXfrm>
        <a:off x="3779655" y="1616"/>
        <a:ext cx="3337584" cy="2002550"/>
      </dsp:txXfrm>
    </dsp:sp>
    <dsp:sp modelId="{7D47BB23-5F58-410A-8346-258E8FED4130}">
      <dsp:nvSpPr>
        <dsp:cNvPr id="0" name=""/>
        <dsp:cNvSpPr/>
      </dsp:nvSpPr>
      <dsp:spPr>
        <a:xfrm>
          <a:off x="108312" y="2337925"/>
          <a:ext cx="3337584" cy="20025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t>Unstable Political environment: </a:t>
          </a:r>
          <a:r>
            <a:rPr lang="en-US" sz="1600" b="0" i="0" u="none" kern="1200" dirty="0"/>
            <a:t>Nigeria is has 3 main ethnic groups, “</a:t>
          </a:r>
          <a:r>
            <a:rPr lang="en-US" sz="1600" b="0" i="0" u="none" kern="1200" dirty="0" err="1"/>
            <a:t>Igbps</a:t>
          </a:r>
          <a:r>
            <a:rPr lang="en-US" sz="1600" b="0" i="0" u="none" kern="1200" dirty="0"/>
            <a:t>, Yorubas and Hausa” there is huge crises amongst these groups in terms of political decisions and leaderships, hindering the growth of foreign businesses (</a:t>
          </a:r>
          <a:r>
            <a:rPr lang="en-US" sz="1600" b="0" i="0" u="none" kern="1200" dirty="0" err="1"/>
            <a:t>Yunusa</a:t>
          </a:r>
          <a:r>
            <a:rPr lang="en-US" sz="1600" b="0" i="0" u="none" kern="1200" dirty="0"/>
            <a:t> et al., 2022).</a:t>
          </a:r>
          <a:endParaRPr lang="en-IN" sz="1600" kern="1200" dirty="0"/>
        </a:p>
      </dsp:txBody>
      <dsp:txXfrm>
        <a:off x="108312" y="2337925"/>
        <a:ext cx="3337584" cy="2002550"/>
      </dsp:txXfrm>
    </dsp:sp>
    <dsp:sp modelId="{CB81D910-B629-4C5B-A118-6A436FE0664A}">
      <dsp:nvSpPr>
        <dsp:cNvPr id="0" name=""/>
        <dsp:cNvSpPr/>
      </dsp:nvSpPr>
      <dsp:spPr>
        <a:xfrm>
          <a:off x="3779655" y="2337925"/>
          <a:ext cx="3337584" cy="20025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i="0" u="none" kern="1200" dirty="0"/>
            <a:t>Trade policies: </a:t>
          </a:r>
          <a:r>
            <a:rPr lang="en-US" sz="1600" b="0" i="0" u="none" kern="1200" dirty="0"/>
            <a:t>Nigerian policies in trades are based on “corruptions” and confined to specific sets of people and establish uncertainties to international bodies </a:t>
          </a:r>
          <a:r>
            <a:rPr lang="en-IN" sz="1600" b="0" i="0" u="none" kern="1200" dirty="0"/>
            <a:t>(</a:t>
          </a:r>
          <a:r>
            <a:rPr lang="en-IN" sz="1600" b="0" i="0" u="none" kern="1200" dirty="0" err="1"/>
            <a:t>Asieba</a:t>
          </a:r>
          <a:r>
            <a:rPr lang="en-IN" sz="1600" b="0" i="0" u="none" kern="1200" dirty="0"/>
            <a:t> and </a:t>
          </a:r>
          <a:r>
            <a:rPr lang="en-IN" sz="1600" b="0" i="0" u="none" kern="1200" dirty="0" err="1"/>
            <a:t>Nmadu</a:t>
          </a:r>
          <a:r>
            <a:rPr lang="en-IN" sz="1600" b="0" i="0" u="none" kern="1200" dirty="0"/>
            <a:t>, 2018)</a:t>
          </a:r>
        </a:p>
        <a:p>
          <a:pPr marL="0" lvl="0" indent="0" algn="ctr" defTabSz="711200">
            <a:lnSpc>
              <a:spcPct val="90000"/>
            </a:lnSpc>
            <a:spcBef>
              <a:spcPct val="0"/>
            </a:spcBef>
            <a:spcAft>
              <a:spcPct val="35000"/>
            </a:spcAft>
            <a:buNone/>
          </a:pPr>
          <a:r>
            <a:rPr lang="en-US" sz="1600" b="0" i="0" u="none" kern="1200" dirty="0"/>
            <a:t>.  </a:t>
          </a:r>
          <a:endParaRPr lang="en-US" sz="1600" b="0" kern="1200" dirty="0"/>
        </a:p>
        <a:p>
          <a:pPr marL="0" lvl="0" indent="0" algn="ctr" defTabSz="711200">
            <a:lnSpc>
              <a:spcPct val="90000"/>
            </a:lnSpc>
            <a:spcBef>
              <a:spcPct val="0"/>
            </a:spcBef>
            <a:spcAft>
              <a:spcPct val="35000"/>
            </a:spcAft>
            <a:buNone/>
          </a:pPr>
          <a:endParaRPr lang="en-IN" sz="1600" kern="1200" dirty="0"/>
        </a:p>
      </dsp:txBody>
      <dsp:txXfrm>
        <a:off x="3779655" y="2337925"/>
        <a:ext cx="3337584" cy="200255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FE5D4-FC89-D144-1C60-4259AD431F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418A13B9-6C42-2237-A2DD-85F4A835A0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B6CDABA4-3BEB-4615-8C86-4EF362EEEABE}"/>
              </a:ext>
            </a:extLst>
          </p:cNvPr>
          <p:cNvSpPr>
            <a:spLocks noGrp="1"/>
          </p:cNvSpPr>
          <p:nvPr>
            <p:ph type="dt" sz="half" idx="10"/>
          </p:nvPr>
        </p:nvSpPr>
        <p:spPr/>
        <p:txBody>
          <a:bodyPr/>
          <a:lstStyle/>
          <a:p>
            <a:fld id="{2032CA6F-D825-4DEA-8E9B-FE9F9495ABA6}" type="datetimeFigureOut">
              <a:rPr lang="en-IN" smtClean="0"/>
              <a:t>22-08-2022</a:t>
            </a:fld>
            <a:endParaRPr lang="en-IN"/>
          </a:p>
        </p:txBody>
      </p:sp>
      <p:sp>
        <p:nvSpPr>
          <p:cNvPr id="5" name="Footer Placeholder 4">
            <a:extLst>
              <a:ext uri="{FF2B5EF4-FFF2-40B4-BE49-F238E27FC236}">
                <a16:creationId xmlns:a16="http://schemas.microsoft.com/office/drawing/2014/main" id="{650F2F49-4E5F-72C4-513F-0895DBAF9F9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579E1A0-BC31-C479-B2A5-287CE48AC65D}"/>
              </a:ext>
            </a:extLst>
          </p:cNvPr>
          <p:cNvSpPr>
            <a:spLocks noGrp="1"/>
          </p:cNvSpPr>
          <p:nvPr>
            <p:ph type="sldNum" sz="quarter" idx="12"/>
          </p:nvPr>
        </p:nvSpPr>
        <p:spPr/>
        <p:txBody>
          <a:bodyPr/>
          <a:lstStyle/>
          <a:p>
            <a:fld id="{CFF6921A-49F3-4A66-AAE2-2D1BC9E9CA3E}" type="slidenum">
              <a:rPr lang="en-IN" smtClean="0"/>
              <a:t>‹#›</a:t>
            </a:fld>
            <a:endParaRPr lang="en-IN"/>
          </a:p>
        </p:txBody>
      </p:sp>
    </p:spTree>
    <p:extLst>
      <p:ext uri="{BB962C8B-B14F-4D97-AF65-F5344CB8AC3E}">
        <p14:creationId xmlns:p14="http://schemas.microsoft.com/office/powerpoint/2010/main" val="2873803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F15D9-2BB8-1A5D-7072-56DD19DF27A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502DBFD-9982-00D1-5AA3-2D1AE4456A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7F7CC6C-6D73-D2FC-13B8-3E2E522E9D07}"/>
              </a:ext>
            </a:extLst>
          </p:cNvPr>
          <p:cNvSpPr>
            <a:spLocks noGrp="1"/>
          </p:cNvSpPr>
          <p:nvPr>
            <p:ph type="dt" sz="half" idx="10"/>
          </p:nvPr>
        </p:nvSpPr>
        <p:spPr/>
        <p:txBody>
          <a:bodyPr/>
          <a:lstStyle/>
          <a:p>
            <a:fld id="{2032CA6F-D825-4DEA-8E9B-FE9F9495ABA6}" type="datetimeFigureOut">
              <a:rPr lang="en-IN" smtClean="0"/>
              <a:t>22-08-2022</a:t>
            </a:fld>
            <a:endParaRPr lang="en-IN"/>
          </a:p>
        </p:txBody>
      </p:sp>
      <p:sp>
        <p:nvSpPr>
          <p:cNvPr id="5" name="Footer Placeholder 4">
            <a:extLst>
              <a:ext uri="{FF2B5EF4-FFF2-40B4-BE49-F238E27FC236}">
                <a16:creationId xmlns:a16="http://schemas.microsoft.com/office/drawing/2014/main" id="{DB5CFFF6-0AC5-BCF0-3C67-4A7CCC7737A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B38F58D-F537-181D-6DE8-470FF735F972}"/>
              </a:ext>
            </a:extLst>
          </p:cNvPr>
          <p:cNvSpPr>
            <a:spLocks noGrp="1"/>
          </p:cNvSpPr>
          <p:nvPr>
            <p:ph type="sldNum" sz="quarter" idx="12"/>
          </p:nvPr>
        </p:nvSpPr>
        <p:spPr/>
        <p:txBody>
          <a:bodyPr/>
          <a:lstStyle/>
          <a:p>
            <a:fld id="{CFF6921A-49F3-4A66-AAE2-2D1BC9E9CA3E}" type="slidenum">
              <a:rPr lang="en-IN" smtClean="0"/>
              <a:t>‹#›</a:t>
            </a:fld>
            <a:endParaRPr lang="en-IN"/>
          </a:p>
        </p:txBody>
      </p:sp>
    </p:spTree>
    <p:extLst>
      <p:ext uri="{BB962C8B-B14F-4D97-AF65-F5344CB8AC3E}">
        <p14:creationId xmlns:p14="http://schemas.microsoft.com/office/powerpoint/2010/main" val="3998405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B9B79-94B0-BB31-C546-26981F7179B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FF016540-14B1-A5F7-0063-A1B81A0CD72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0E06B2-64FA-B55F-1EFA-70D022112448}"/>
              </a:ext>
            </a:extLst>
          </p:cNvPr>
          <p:cNvSpPr>
            <a:spLocks noGrp="1"/>
          </p:cNvSpPr>
          <p:nvPr>
            <p:ph type="dt" sz="half" idx="10"/>
          </p:nvPr>
        </p:nvSpPr>
        <p:spPr/>
        <p:txBody>
          <a:bodyPr/>
          <a:lstStyle/>
          <a:p>
            <a:fld id="{2032CA6F-D825-4DEA-8E9B-FE9F9495ABA6}" type="datetimeFigureOut">
              <a:rPr lang="en-IN" smtClean="0"/>
              <a:t>22-08-2022</a:t>
            </a:fld>
            <a:endParaRPr lang="en-IN"/>
          </a:p>
        </p:txBody>
      </p:sp>
      <p:sp>
        <p:nvSpPr>
          <p:cNvPr id="5" name="Footer Placeholder 4">
            <a:extLst>
              <a:ext uri="{FF2B5EF4-FFF2-40B4-BE49-F238E27FC236}">
                <a16:creationId xmlns:a16="http://schemas.microsoft.com/office/drawing/2014/main" id="{EB581C09-0BA4-A7B1-9267-F89FCC6A557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0235113-CD19-6A80-FA8D-8934BA504571}"/>
              </a:ext>
            </a:extLst>
          </p:cNvPr>
          <p:cNvSpPr>
            <a:spLocks noGrp="1"/>
          </p:cNvSpPr>
          <p:nvPr>
            <p:ph type="sldNum" sz="quarter" idx="12"/>
          </p:nvPr>
        </p:nvSpPr>
        <p:spPr/>
        <p:txBody>
          <a:bodyPr/>
          <a:lstStyle/>
          <a:p>
            <a:fld id="{CFF6921A-49F3-4A66-AAE2-2D1BC9E9CA3E}" type="slidenum">
              <a:rPr lang="en-IN" smtClean="0"/>
              <a:t>‹#›</a:t>
            </a:fld>
            <a:endParaRPr lang="en-IN"/>
          </a:p>
        </p:txBody>
      </p:sp>
    </p:spTree>
    <p:extLst>
      <p:ext uri="{BB962C8B-B14F-4D97-AF65-F5344CB8AC3E}">
        <p14:creationId xmlns:p14="http://schemas.microsoft.com/office/powerpoint/2010/main" val="411004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75DBB-06BA-7D86-6F13-1675B274068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2D84D2C-BA59-C7C1-7641-8A0998A6B4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92CD1E45-A150-B12D-4B3F-19D672792B8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0D23CDBF-8099-56C3-D746-82D5DEA69954}"/>
              </a:ext>
            </a:extLst>
          </p:cNvPr>
          <p:cNvSpPr>
            <a:spLocks noGrp="1"/>
          </p:cNvSpPr>
          <p:nvPr>
            <p:ph type="dt" sz="half" idx="10"/>
          </p:nvPr>
        </p:nvSpPr>
        <p:spPr/>
        <p:txBody>
          <a:bodyPr/>
          <a:lstStyle/>
          <a:p>
            <a:fld id="{2032CA6F-D825-4DEA-8E9B-FE9F9495ABA6}" type="datetimeFigureOut">
              <a:rPr lang="en-IN" smtClean="0"/>
              <a:t>22-08-2022</a:t>
            </a:fld>
            <a:endParaRPr lang="en-IN"/>
          </a:p>
        </p:txBody>
      </p:sp>
      <p:sp>
        <p:nvSpPr>
          <p:cNvPr id="6" name="Footer Placeholder 5">
            <a:extLst>
              <a:ext uri="{FF2B5EF4-FFF2-40B4-BE49-F238E27FC236}">
                <a16:creationId xmlns:a16="http://schemas.microsoft.com/office/drawing/2014/main" id="{D59E04FE-D31A-0169-C7BA-0FA1F9CD091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7931864-2760-EC90-5F81-F5351CC8EC31}"/>
              </a:ext>
            </a:extLst>
          </p:cNvPr>
          <p:cNvSpPr>
            <a:spLocks noGrp="1"/>
          </p:cNvSpPr>
          <p:nvPr>
            <p:ph type="sldNum" sz="quarter" idx="12"/>
          </p:nvPr>
        </p:nvSpPr>
        <p:spPr/>
        <p:txBody>
          <a:bodyPr/>
          <a:lstStyle/>
          <a:p>
            <a:fld id="{CFF6921A-49F3-4A66-AAE2-2D1BC9E9CA3E}" type="slidenum">
              <a:rPr lang="en-IN" smtClean="0"/>
              <a:t>‹#›</a:t>
            </a:fld>
            <a:endParaRPr lang="en-IN"/>
          </a:p>
        </p:txBody>
      </p:sp>
    </p:spTree>
    <p:extLst>
      <p:ext uri="{BB962C8B-B14F-4D97-AF65-F5344CB8AC3E}">
        <p14:creationId xmlns:p14="http://schemas.microsoft.com/office/powerpoint/2010/main" val="2345033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8596F-5609-6CF7-1842-0E28F26D15A6}"/>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462B4DB-9B48-99C5-0F94-31FAEAE6BA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423FEB-B38B-83E9-7E02-4E8E0419D2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0BBDCB29-A070-2654-B636-C076F943B5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DF02F5-6993-4D41-BAC6-44C1063204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7894DEF-983C-439F-B20A-C321C2F8658D}"/>
              </a:ext>
            </a:extLst>
          </p:cNvPr>
          <p:cNvSpPr>
            <a:spLocks noGrp="1"/>
          </p:cNvSpPr>
          <p:nvPr>
            <p:ph type="dt" sz="half" idx="10"/>
          </p:nvPr>
        </p:nvSpPr>
        <p:spPr/>
        <p:txBody>
          <a:bodyPr/>
          <a:lstStyle/>
          <a:p>
            <a:fld id="{2032CA6F-D825-4DEA-8E9B-FE9F9495ABA6}" type="datetimeFigureOut">
              <a:rPr lang="en-IN" smtClean="0"/>
              <a:t>22-08-2022</a:t>
            </a:fld>
            <a:endParaRPr lang="en-IN"/>
          </a:p>
        </p:txBody>
      </p:sp>
      <p:sp>
        <p:nvSpPr>
          <p:cNvPr id="8" name="Footer Placeholder 7">
            <a:extLst>
              <a:ext uri="{FF2B5EF4-FFF2-40B4-BE49-F238E27FC236}">
                <a16:creationId xmlns:a16="http://schemas.microsoft.com/office/drawing/2014/main" id="{CE9D260D-D5C1-B4FD-458D-0D793FFF31AB}"/>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3E2D74A1-4746-D979-6F4B-70252BCD0279}"/>
              </a:ext>
            </a:extLst>
          </p:cNvPr>
          <p:cNvSpPr>
            <a:spLocks noGrp="1"/>
          </p:cNvSpPr>
          <p:nvPr>
            <p:ph type="sldNum" sz="quarter" idx="12"/>
          </p:nvPr>
        </p:nvSpPr>
        <p:spPr/>
        <p:txBody>
          <a:bodyPr/>
          <a:lstStyle/>
          <a:p>
            <a:fld id="{CFF6921A-49F3-4A66-AAE2-2D1BC9E9CA3E}" type="slidenum">
              <a:rPr lang="en-IN" smtClean="0"/>
              <a:t>‹#›</a:t>
            </a:fld>
            <a:endParaRPr lang="en-IN"/>
          </a:p>
        </p:txBody>
      </p:sp>
    </p:spTree>
    <p:extLst>
      <p:ext uri="{BB962C8B-B14F-4D97-AF65-F5344CB8AC3E}">
        <p14:creationId xmlns:p14="http://schemas.microsoft.com/office/powerpoint/2010/main" val="3962958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942BA-3256-9CBD-CAE9-85207E937D49}"/>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CED84451-0636-AC68-14CA-4DC61A1ECD4A}"/>
              </a:ext>
            </a:extLst>
          </p:cNvPr>
          <p:cNvSpPr>
            <a:spLocks noGrp="1"/>
          </p:cNvSpPr>
          <p:nvPr>
            <p:ph type="dt" sz="half" idx="10"/>
          </p:nvPr>
        </p:nvSpPr>
        <p:spPr/>
        <p:txBody>
          <a:bodyPr/>
          <a:lstStyle/>
          <a:p>
            <a:fld id="{2032CA6F-D825-4DEA-8E9B-FE9F9495ABA6}" type="datetimeFigureOut">
              <a:rPr lang="en-IN" smtClean="0"/>
              <a:t>22-08-2022</a:t>
            </a:fld>
            <a:endParaRPr lang="en-IN"/>
          </a:p>
        </p:txBody>
      </p:sp>
      <p:sp>
        <p:nvSpPr>
          <p:cNvPr id="4" name="Footer Placeholder 3">
            <a:extLst>
              <a:ext uri="{FF2B5EF4-FFF2-40B4-BE49-F238E27FC236}">
                <a16:creationId xmlns:a16="http://schemas.microsoft.com/office/drawing/2014/main" id="{9BAB32BB-3B30-2E5C-153E-B3D3DBD09369}"/>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2A65EC7B-DD1A-0A3C-EBD8-CFA15E7C7C7B}"/>
              </a:ext>
            </a:extLst>
          </p:cNvPr>
          <p:cNvSpPr>
            <a:spLocks noGrp="1"/>
          </p:cNvSpPr>
          <p:nvPr>
            <p:ph type="sldNum" sz="quarter" idx="12"/>
          </p:nvPr>
        </p:nvSpPr>
        <p:spPr/>
        <p:txBody>
          <a:bodyPr/>
          <a:lstStyle/>
          <a:p>
            <a:fld id="{CFF6921A-49F3-4A66-AAE2-2D1BC9E9CA3E}" type="slidenum">
              <a:rPr lang="en-IN" smtClean="0"/>
              <a:t>‹#›</a:t>
            </a:fld>
            <a:endParaRPr lang="en-IN"/>
          </a:p>
        </p:txBody>
      </p:sp>
    </p:spTree>
    <p:extLst>
      <p:ext uri="{BB962C8B-B14F-4D97-AF65-F5344CB8AC3E}">
        <p14:creationId xmlns:p14="http://schemas.microsoft.com/office/powerpoint/2010/main" val="2312799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F0D44B-E92D-3D0C-5F06-B5C8792C625C}"/>
              </a:ext>
            </a:extLst>
          </p:cNvPr>
          <p:cNvSpPr>
            <a:spLocks noGrp="1"/>
          </p:cNvSpPr>
          <p:nvPr>
            <p:ph type="dt" sz="half" idx="10"/>
          </p:nvPr>
        </p:nvSpPr>
        <p:spPr/>
        <p:txBody>
          <a:bodyPr/>
          <a:lstStyle/>
          <a:p>
            <a:fld id="{2032CA6F-D825-4DEA-8E9B-FE9F9495ABA6}" type="datetimeFigureOut">
              <a:rPr lang="en-IN" smtClean="0"/>
              <a:t>22-08-2022</a:t>
            </a:fld>
            <a:endParaRPr lang="en-IN"/>
          </a:p>
        </p:txBody>
      </p:sp>
      <p:sp>
        <p:nvSpPr>
          <p:cNvPr id="3" name="Footer Placeholder 2">
            <a:extLst>
              <a:ext uri="{FF2B5EF4-FFF2-40B4-BE49-F238E27FC236}">
                <a16:creationId xmlns:a16="http://schemas.microsoft.com/office/drawing/2014/main" id="{DA9116FF-D43B-3B64-C6FC-E37B9EBE6DAD}"/>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42B8D6EE-9F02-D67B-E1DC-B8EB1E6437AD}"/>
              </a:ext>
            </a:extLst>
          </p:cNvPr>
          <p:cNvSpPr>
            <a:spLocks noGrp="1"/>
          </p:cNvSpPr>
          <p:nvPr>
            <p:ph type="sldNum" sz="quarter" idx="12"/>
          </p:nvPr>
        </p:nvSpPr>
        <p:spPr/>
        <p:txBody>
          <a:bodyPr/>
          <a:lstStyle/>
          <a:p>
            <a:fld id="{CFF6921A-49F3-4A66-AAE2-2D1BC9E9CA3E}" type="slidenum">
              <a:rPr lang="en-IN" smtClean="0"/>
              <a:t>‹#›</a:t>
            </a:fld>
            <a:endParaRPr lang="en-IN"/>
          </a:p>
        </p:txBody>
      </p:sp>
    </p:spTree>
    <p:extLst>
      <p:ext uri="{BB962C8B-B14F-4D97-AF65-F5344CB8AC3E}">
        <p14:creationId xmlns:p14="http://schemas.microsoft.com/office/powerpoint/2010/main" val="24065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2AF14-A0B3-4A85-1FEE-BD817BCD7D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0324472F-4019-8928-A5C1-58DE172626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38BEB1ED-B5D2-B0F5-BB23-B756086D2F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F8A3EE-16E7-8069-A1BF-45F67E5ADD89}"/>
              </a:ext>
            </a:extLst>
          </p:cNvPr>
          <p:cNvSpPr>
            <a:spLocks noGrp="1"/>
          </p:cNvSpPr>
          <p:nvPr>
            <p:ph type="dt" sz="half" idx="10"/>
          </p:nvPr>
        </p:nvSpPr>
        <p:spPr/>
        <p:txBody>
          <a:bodyPr/>
          <a:lstStyle/>
          <a:p>
            <a:fld id="{2032CA6F-D825-4DEA-8E9B-FE9F9495ABA6}" type="datetimeFigureOut">
              <a:rPr lang="en-IN" smtClean="0"/>
              <a:t>22-08-2022</a:t>
            </a:fld>
            <a:endParaRPr lang="en-IN"/>
          </a:p>
        </p:txBody>
      </p:sp>
      <p:sp>
        <p:nvSpPr>
          <p:cNvPr id="6" name="Footer Placeholder 5">
            <a:extLst>
              <a:ext uri="{FF2B5EF4-FFF2-40B4-BE49-F238E27FC236}">
                <a16:creationId xmlns:a16="http://schemas.microsoft.com/office/drawing/2014/main" id="{AD01B44C-03C5-8767-6314-1269D85A285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D22FCEA-3CF7-8D6B-72B8-5E4CFE23D63A}"/>
              </a:ext>
            </a:extLst>
          </p:cNvPr>
          <p:cNvSpPr>
            <a:spLocks noGrp="1"/>
          </p:cNvSpPr>
          <p:nvPr>
            <p:ph type="sldNum" sz="quarter" idx="12"/>
          </p:nvPr>
        </p:nvSpPr>
        <p:spPr/>
        <p:txBody>
          <a:bodyPr/>
          <a:lstStyle/>
          <a:p>
            <a:fld id="{CFF6921A-49F3-4A66-AAE2-2D1BC9E9CA3E}" type="slidenum">
              <a:rPr lang="en-IN" smtClean="0"/>
              <a:t>‹#›</a:t>
            </a:fld>
            <a:endParaRPr lang="en-IN"/>
          </a:p>
        </p:txBody>
      </p:sp>
    </p:spTree>
    <p:extLst>
      <p:ext uri="{BB962C8B-B14F-4D97-AF65-F5344CB8AC3E}">
        <p14:creationId xmlns:p14="http://schemas.microsoft.com/office/powerpoint/2010/main" val="1190451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0D67D-367D-C856-F51B-322AE43D0D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887FF400-E3D1-6DE9-1CC9-215C3C1120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E48D5E03-D6C2-4923-861C-1C8F8DBBE8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FC9289-7482-BB9D-BDDB-4201FC1B103F}"/>
              </a:ext>
            </a:extLst>
          </p:cNvPr>
          <p:cNvSpPr>
            <a:spLocks noGrp="1"/>
          </p:cNvSpPr>
          <p:nvPr>
            <p:ph type="dt" sz="half" idx="10"/>
          </p:nvPr>
        </p:nvSpPr>
        <p:spPr/>
        <p:txBody>
          <a:bodyPr/>
          <a:lstStyle/>
          <a:p>
            <a:fld id="{2032CA6F-D825-4DEA-8E9B-FE9F9495ABA6}" type="datetimeFigureOut">
              <a:rPr lang="en-IN" smtClean="0"/>
              <a:t>22-08-2022</a:t>
            </a:fld>
            <a:endParaRPr lang="en-IN"/>
          </a:p>
        </p:txBody>
      </p:sp>
      <p:sp>
        <p:nvSpPr>
          <p:cNvPr id="6" name="Footer Placeholder 5">
            <a:extLst>
              <a:ext uri="{FF2B5EF4-FFF2-40B4-BE49-F238E27FC236}">
                <a16:creationId xmlns:a16="http://schemas.microsoft.com/office/drawing/2014/main" id="{DA12D291-21CE-9298-4A35-CE785882412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E320826-1B54-D62E-407C-BCDA17735F9F}"/>
              </a:ext>
            </a:extLst>
          </p:cNvPr>
          <p:cNvSpPr>
            <a:spLocks noGrp="1"/>
          </p:cNvSpPr>
          <p:nvPr>
            <p:ph type="sldNum" sz="quarter" idx="12"/>
          </p:nvPr>
        </p:nvSpPr>
        <p:spPr/>
        <p:txBody>
          <a:bodyPr/>
          <a:lstStyle/>
          <a:p>
            <a:fld id="{CFF6921A-49F3-4A66-AAE2-2D1BC9E9CA3E}" type="slidenum">
              <a:rPr lang="en-IN" smtClean="0"/>
              <a:t>‹#›</a:t>
            </a:fld>
            <a:endParaRPr lang="en-IN"/>
          </a:p>
        </p:txBody>
      </p:sp>
    </p:spTree>
    <p:extLst>
      <p:ext uri="{BB962C8B-B14F-4D97-AF65-F5344CB8AC3E}">
        <p14:creationId xmlns:p14="http://schemas.microsoft.com/office/powerpoint/2010/main" val="17891838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4A6B1-9280-2134-B1CC-C8AD6F452F09}"/>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526E27E-D18A-D308-553A-97500EC9FF1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72441ED-AB99-9482-9B2A-AE18CF23E542}"/>
              </a:ext>
            </a:extLst>
          </p:cNvPr>
          <p:cNvSpPr>
            <a:spLocks noGrp="1"/>
          </p:cNvSpPr>
          <p:nvPr>
            <p:ph type="dt" sz="half" idx="10"/>
          </p:nvPr>
        </p:nvSpPr>
        <p:spPr/>
        <p:txBody>
          <a:bodyPr/>
          <a:lstStyle/>
          <a:p>
            <a:fld id="{2032CA6F-D825-4DEA-8E9B-FE9F9495ABA6}" type="datetimeFigureOut">
              <a:rPr lang="en-IN" smtClean="0"/>
              <a:t>22-08-2022</a:t>
            </a:fld>
            <a:endParaRPr lang="en-IN"/>
          </a:p>
        </p:txBody>
      </p:sp>
      <p:sp>
        <p:nvSpPr>
          <p:cNvPr id="5" name="Footer Placeholder 4">
            <a:extLst>
              <a:ext uri="{FF2B5EF4-FFF2-40B4-BE49-F238E27FC236}">
                <a16:creationId xmlns:a16="http://schemas.microsoft.com/office/drawing/2014/main" id="{47A733E4-B66F-BF32-2AB1-8C70147AEAE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ABBB8A0-1D01-2A59-AB9B-81C8FC1CC4DB}"/>
              </a:ext>
            </a:extLst>
          </p:cNvPr>
          <p:cNvSpPr>
            <a:spLocks noGrp="1"/>
          </p:cNvSpPr>
          <p:nvPr>
            <p:ph type="sldNum" sz="quarter" idx="12"/>
          </p:nvPr>
        </p:nvSpPr>
        <p:spPr/>
        <p:txBody>
          <a:bodyPr/>
          <a:lstStyle/>
          <a:p>
            <a:fld id="{CFF6921A-49F3-4A66-AAE2-2D1BC9E9CA3E}" type="slidenum">
              <a:rPr lang="en-IN" smtClean="0"/>
              <a:t>‹#›</a:t>
            </a:fld>
            <a:endParaRPr lang="en-IN"/>
          </a:p>
        </p:txBody>
      </p:sp>
    </p:spTree>
    <p:extLst>
      <p:ext uri="{BB962C8B-B14F-4D97-AF65-F5344CB8AC3E}">
        <p14:creationId xmlns:p14="http://schemas.microsoft.com/office/powerpoint/2010/main" val="2186959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DAEA44-53F5-53E1-23B8-0112CFDB86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D791C5B-EED1-DF74-6FD9-E78B2A07F5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418377D-EF0F-4E47-161D-C90328D56C57}"/>
              </a:ext>
            </a:extLst>
          </p:cNvPr>
          <p:cNvSpPr>
            <a:spLocks noGrp="1"/>
          </p:cNvSpPr>
          <p:nvPr>
            <p:ph type="dt" sz="half" idx="10"/>
          </p:nvPr>
        </p:nvSpPr>
        <p:spPr/>
        <p:txBody>
          <a:bodyPr/>
          <a:lstStyle/>
          <a:p>
            <a:fld id="{2032CA6F-D825-4DEA-8E9B-FE9F9495ABA6}" type="datetimeFigureOut">
              <a:rPr lang="en-IN" smtClean="0"/>
              <a:t>22-08-2022</a:t>
            </a:fld>
            <a:endParaRPr lang="en-IN"/>
          </a:p>
        </p:txBody>
      </p:sp>
      <p:sp>
        <p:nvSpPr>
          <p:cNvPr id="5" name="Footer Placeholder 4">
            <a:extLst>
              <a:ext uri="{FF2B5EF4-FFF2-40B4-BE49-F238E27FC236}">
                <a16:creationId xmlns:a16="http://schemas.microsoft.com/office/drawing/2014/main" id="{08BACF01-E265-F08E-21C8-5293B150BA6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98E2ED7-3AF7-B750-59F6-FB5F49E08CAA}"/>
              </a:ext>
            </a:extLst>
          </p:cNvPr>
          <p:cNvSpPr>
            <a:spLocks noGrp="1"/>
          </p:cNvSpPr>
          <p:nvPr>
            <p:ph type="sldNum" sz="quarter" idx="12"/>
          </p:nvPr>
        </p:nvSpPr>
        <p:spPr/>
        <p:txBody>
          <a:bodyPr/>
          <a:lstStyle/>
          <a:p>
            <a:fld id="{CFF6921A-49F3-4A66-AAE2-2D1BC9E9CA3E}" type="slidenum">
              <a:rPr lang="en-IN" smtClean="0"/>
              <a:t>‹#›</a:t>
            </a:fld>
            <a:endParaRPr lang="en-IN"/>
          </a:p>
        </p:txBody>
      </p:sp>
    </p:spTree>
    <p:extLst>
      <p:ext uri="{BB962C8B-B14F-4D97-AF65-F5344CB8AC3E}">
        <p14:creationId xmlns:p14="http://schemas.microsoft.com/office/powerpoint/2010/main" val="1495765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31010C-1C77-307A-F1BD-895BEDA220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BE1E272-E404-4C74-E9B9-C712CF536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DBB447E-7E2E-F25F-9D86-9ED7C0E331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32CA6F-D825-4DEA-8E9B-FE9F9495ABA6}" type="datetimeFigureOut">
              <a:rPr lang="en-IN" smtClean="0"/>
              <a:t>22-08-2022</a:t>
            </a:fld>
            <a:endParaRPr lang="en-IN"/>
          </a:p>
        </p:txBody>
      </p:sp>
      <p:sp>
        <p:nvSpPr>
          <p:cNvPr id="5" name="Footer Placeholder 4">
            <a:extLst>
              <a:ext uri="{FF2B5EF4-FFF2-40B4-BE49-F238E27FC236}">
                <a16:creationId xmlns:a16="http://schemas.microsoft.com/office/drawing/2014/main" id="{BAAC1266-D1EF-1A71-4176-5AC1ECF2D3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4A2ED866-2CB8-B230-703A-B3C7D85C0A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F6921A-49F3-4A66-AAE2-2D1BC9E9CA3E}" type="slidenum">
              <a:rPr lang="en-IN" smtClean="0"/>
              <a:t>‹#›</a:t>
            </a:fld>
            <a:endParaRPr lang="en-IN"/>
          </a:p>
        </p:txBody>
      </p:sp>
    </p:spTree>
    <p:extLst>
      <p:ext uri="{BB962C8B-B14F-4D97-AF65-F5344CB8AC3E}">
        <p14:creationId xmlns:p14="http://schemas.microsoft.com/office/powerpoint/2010/main" val="38361952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88C38-FA77-E4B4-F16D-80AD37438B81}"/>
              </a:ext>
            </a:extLst>
          </p:cNvPr>
          <p:cNvSpPr>
            <a:spLocks noGrp="1"/>
          </p:cNvSpPr>
          <p:nvPr>
            <p:ph type="ctrTitle"/>
          </p:nvPr>
        </p:nvSpPr>
        <p:spPr/>
        <p:txBody>
          <a:bodyPr/>
          <a:lstStyle/>
          <a:p>
            <a:r>
              <a:rPr lang="en-IN" dirty="0"/>
              <a:t>Marketing Fundamentals</a:t>
            </a:r>
          </a:p>
        </p:txBody>
      </p:sp>
      <p:sp>
        <p:nvSpPr>
          <p:cNvPr id="3" name="Subtitle 2">
            <a:extLst>
              <a:ext uri="{FF2B5EF4-FFF2-40B4-BE49-F238E27FC236}">
                <a16:creationId xmlns:a16="http://schemas.microsoft.com/office/drawing/2014/main" id="{94651152-0ADF-C4DA-A4C6-94CC8DC82284}"/>
              </a:ext>
            </a:extLst>
          </p:cNvPr>
          <p:cNvSpPr>
            <a:spLocks noGrp="1"/>
          </p:cNvSpPr>
          <p:nvPr>
            <p:ph type="subTitle" idx="1"/>
          </p:nvPr>
        </p:nvSpPr>
        <p:spPr/>
        <p:txBody>
          <a:bodyPr/>
          <a:lstStyle/>
          <a:p>
            <a:r>
              <a:rPr lang="en-IN" dirty="0"/>
              <a:t>LCBB4004</a:t>
            </a:r>
          </a:p>
        </p:txBody>
      </p:sp>
    </p:spTree>
    <p:extLst>
      <p:ext uri="{BB962C8B-B14F-4D97-AF65-F5344CB8AC3E}">
        <p14:creationId xmlns:p14="http://schemas.microsoft.com/office/powerpoint/2010/main" val="1330634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A2F7F-91DD-6185-B04F-721D8735E1C8}"/>
              </a:ext>
            </a:extLst>
          </p:cNvPr>
          <p:cNvSpPr>
            <a:spLocks noGrp="1"/>
          </p:cNvSpPr>
          <p:nvPr>
            <p:ph type="title"/>
          </p:nvPr>
        </p:nvSpPr>
        <p:spPr/>
        <p:txBody>
          <a:bodyPr/>
          <a:lstStyle/>
          <a:p>
            <a:r>
              <a:rPr lang="en-IN" dirty="0"/>
              <a:t>Introduction:</a:t>
            </a:r>
          </a:p>
        </p:txBody>
      </p:sp>
      <p:sp>
        <p:nvSpPr>
          <p:cNvPr id="3" name="Content Placeholder 2">
            <a:extLst>
              <a:ext uri="{FF2B5EF4-FFF2-40B4-BE49-F238E27FC236}">
                <a16:creationId xmlns:a16="http://schemas.microsoft.com/office/drawing/2014/main" id="{101B6E2F-E59C-0F0F-45E8-CDE92BA7CFDC}"/>
              </a:ext>
            </a:extLst>
          </p:cNvPr>
          <p:cNvSpPr>
            <a:spLocks noGrp="1"/>
          </p:cNvSpPr>
          <p:nvPr>
            <p:ph idx="1"/>
          </p:nvPr>
        </p:nvSpPr>
        <p:spPr>
          <a:xfrm>
            <a:off x="838200" y="1825624"/>
            <a:ext cx="4872318" cy="4808257"/>
          </a:xfrm>
        </p:spPr>
        <p:txBody>
          <a:bodyPr>
            <a:normAutofit fontScale="92500"/>
          </a:bodyPr>
          <a:lstStyle/>
          <a:p>
            <a:pPr rtl="0">
              <a:lnSpc>
                <a:spcPct val="150000"/>
              </a:lnSpc>
              <a:spcBef>
                <a:spcPts val="0"/>
              </a:spcBef>
              <a:spcAft>
                <a:spcPts val="0"/>
              </a:spcAft>
            </a:pPr>
            <a:r>
              <a:rPr lang="en-US" sz="1800" b="0" i="0" u="none" strike="noStrike" dirty="0">
                <a:solidFill>
                  <a:srgbClr val="000000"/>
                </a:solidFill>
                <a:effectLst/>
                <a:latin typeface="Arial" panose="020B0604020202020204" pitchFamily="34" charset="0"/>
              </a:rPr>
              <a:t>The presentation is based on the scenario about how globalization works and how it can affect all people living in the world. </a:t>
            </a:r>
          </a:p>
          <a:p>
            <a:pPr rtl="0">
              <a:lnSpc>
                <a:spcPct val="150000"/>
              </a:lnSpc>
              <a:spcBef>
                <a:spcPts val="0"/>
              </a:spcBef>
              <a:spcAft>
                <a:spcPts val="0"/>
              </a:spcAft>
            </a:pPr>
            <a:r>
              <a:rPr lang="en-US" sz="1800" b="0" i="0" u="none" strike="noStrike" dirty="0">
                <a:solidFill>
                  <a:srgbClr val="000000"/>
                </a:solidFill>
                <a:effectLst/>
                <a:latin typeface="Arial" panose="020B0604020202020204" pitchFamily="34" charset="0"/>
              </a:rPr>
              <a:t>Here, the example of the UK-based company AstraZeneca was taken under consideration.</a:t>
            </a:r>
          </a:p>
          <a:p>
            <a:pPr rtl="0">
              <a:lnSpc>
                <a:spcPct val="150000"/>
              </a:lnSpc>
              <a:spcBef>
                <a:spcPts val="0"/>
              </a:spcBef>
              <a:spcAft>
                <a:spcPts val="0"/>
              </a:spcAft>
            </a:pPr>
            <a:r>
              <a:rPr lang="en-US" sz="1800" b="0" i="0" u="none" strike="noStrike" dirty="0">
                <a:solidFill>
                  <a:srgbClr val="000000"/>
                </a:solidFill>
                <a:effectLst/>
                <a:latin typeface="Arial" panose="020B0604020202020204" pitchFamily="34" charset="0"/>
              </a:rPr>
              <a:t>Nigeria is the chosen developing nation which had been taken under consideration as the host country. </a:t>
            </a:r>
          </a:p>
          <a:p>
            <a:pPr rtl="0">
              <a:lnSpc>
                <a:spcPct val="150000"/>
              </a:lnSpc>
              <a:spcBef>
                <a:spcPts val="0"/>
              </a:spcBef>
              <a:spcAft>
                <a:spcPts val="0"/>
              </a:spcAft>
            </a:pPr>
            <a:r>
              <a:rPr lang="en-US" sz="1800" b="0" i="0" u="none" strike="noStrike" dirty="0">
                <a:solidFill>
                  <a:srgbClr val="000000"/>
                </a:solidFill>
                <a:effectLst/>
                <a:latin typeface="Arial" panose="020B0604020202020204" pitchFamily="34" charset="0"/>
              </a:rPr>
              <a:t>It is considered that AstraZeneca has been considering moving its facilities to another location within a developing country (Nigeria).</a:t>
            </a:r>
            <a:endParaRPr lang="en-IN" dirty="0"/>
          </a:p>
        </p:txBody>
      </p:sp>
      <p:pic>
        <p:nvPicPr>
          <p:cNvPr id="2050" name="Picture 2" descr="Indicate Icons - Free SVG &amp; PNG Indicate Images - Noun Project">
            <a:extLst>
              <a:ext uri="{FF2B5EF4-FFF2-40B4-BE49-F238E27FC236}">
                <a16:creationId xmlns:a16="http://schemas.microsoft.com/office/drawing/2014/main" id="{0BF4B24B-21A7-AAD4-E3CB-8FECA961FD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3707" y="1825624"/>
            <a:ext cx="5400093" cy="40946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1550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25C6F-B9C7-F572-CD30-F35C71618717}"/>
              </a:ext>
            </a:extLst>
          </p:cNvPr>
          <p:cNvSpPr>
            <a:spLocks noGrp="1"/>
          </p:cNvSpPr>
          <p:nvPr>
            <p:ph type="title"/>
          </p:nvPr>
        </p:nvSpPr>
        <p:spPr/>
        <p:txBody>
          <a:bodyPr/>
          <a:lstStyle/>
          <a:p>
            <a:r>
              <a:rPr lang="en-IN" dirty="0"/>
              <a:t>Background of the organization</a:t>
            </a:r>
          </a:p>
        </p:txBody>
      </p:sp>
      <p:sp>
        <p:nvSpPr>
          <p:cNvPr id="3" name="Content Placeholder 2">
            <a:extLst>
              <a:ext uri="{FF2B5EF4-FFF2-40B4-BE49-F238E27FC236}">
                <a16:creationId xmlns:a16="http://schemas.microsoft.com/office/drawing/2014/main" id="{3CB9EFCC-7772-F359-B7B1-6291E47A057B}"/>
              </a:ext>
            </a:extLst>
          </p:cNvPr>
          <p:cNvSpPr>
            <a:spLocks noGrp="1"/>
          </p:cNvSpPr>
          <p:nvPr>
            <p:ph idx="1"/>
          </p:nvPr>
        </p:nvSpPr>
        <p:spPr>
          <a:xfrm>
            <a:off x="838200" y="1825625"/>
            <a:ext cx="5150224" cy="4667250"/>
          </a:xfrm>
        </p:spPr>
        <p:txBody>
          <a:bodyPr>
            <a:normAutofit/>
          </a:bodyPr>
          <a:lstStyle/>
          <a:p>
            <a:pPr>
              <a:lnSpc>
                <a:spcPct val="150000"/>
              </a:lnSpc>
            </a:pPr>
            <a:r>
              <a:rPr lang="en-US" sz="1800" b="0" i="0" u="none" strike="noStrike" dirty="0">
                <a:solidFill>
                  <a:srgbClr val="000000"/>
                </a:solidFill>
                <a:effectLst/>
                <a:latin typeface="Arial" panose="020B0604020202020204" pitchFamily="34" charset="0"/>
              </a:rPr>
              <a:t>AstraZeneca Plc is basically a British-Swedish multinational company in the pharmaceutical and biotechnological field. </a:t>
            </a:r>
          </a:p>
          <a:p>
            <a:pPr>
              <a:lnSpc>
                <a:spcPct val="150000"/>
              </a:lnSpc>
            </a:pPr>
            <a:r>
              <a:rPr lang="en-US" sz="1800" b="0" i="0" u="none" strike="noStrike" dirty="0">
                <a:solidFill>
                  <a:srgbClr val="000000"/>
                </a:solidFill>
                <a:effectLst/>
                <a:latin typeface="Arial" panose="020B0604020202020204" pitchFamily="34" charset="0"/>
              </a:rPr>
              <a:t>The headquarters of the company is situated in the Cambridge biomedical campus, England, UK (</a:t>
            </a:r>
            <a:r>
              <a:rPr lang="en-US" sz="1800" b="0" i="0" u="none" strike="noStrike" dirty="0" err="1">
                <a:solidFill>
                  <a:srgbClr val="000000"/>
                </a:solidFill>
                <a:effectLst/>
                <a:latin typeface="Arial" panose="020B0604020202020204" pitchFamily="34" charset="0"/>
              </a:rPr>
              <a:t>Astrazeneca</a:t>
            </a:r>
            <a:r>
              <a:rPr lang="en-US" sz="1800" b="0" i="0" u="none" strike="noStrike" dirty="0">
                <a:solidFill>
                  <a:srgbClr val="000000"/>
                </a:solidFill>
                <a:effectLst/>
                <a:latin typeface="Arial" panose="020B0604020202020204" pitchFamily="34" charset="0"/>
              </a:rPr>
              <a:t>, 2022). </a:t>
            </a:r>
          </a:p>
          <a:p>
            <a:pPr>
              <a:lnSpc>
                <a:spcPct val="150000"/>
              </a:lnSpc>
            </a:pPr>
            <a:r>
              <a:rPr lang="en-US" sz="1800" b="0" i="0" u="none" strike="noStrike" dirty="0">
                <a:solidFill>
                  <a:srgbClr val="000000"/>
                </a:solidFill>
                <a:effectLst/>
                <a:latin typeface="Arial" panose="020B0604020202020204" pitchFamily="34" charset="0"/>
              </a:rPr>
              <a:t>The organization is a science-driven global bio-pharmaceutical organization and it mainly focuses on the development, discovery and commercialization of “prescription medicines”. </a:t>
            </a:r>
            <a:endParaRPr lang="en-IN" dirty="0"/>
          </a:p>
        </p:txBody>
      </p:sp>
      <p:pic>
        <p:nvPicPr>
          <p:cNvPr id="3074" name="Picture 2" descr="AstraZeneca - Research-Based BioPharmaceutical Company">
            <a:extLst>
              <a:ext uri="{FF2B5EF4-FFF2-40B4-BE49-F238E27FC236}">
                <a16:creationId xmlns:a16="http://schemas.microsoft.com/office/drawing/2014/main" id="{B3D082D5-2B81-FB52-DE5B-2CFEFE8900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63551" y="1561260"/>
            <a:ext cx="4761432" cy="249975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OVID vaccine weekly: AstraZeneca is safe and effective, but facing supply  issues">
            <a:extLst>
              <a:ext uri="{FF2B5EF4-FFF2-40B4-BE49-F238E27FC236}">
                <a16:creationId xmlns:a16="http://schemas.microsoft.com/office/drawing/2014/main" id="{0B05C654-55B2-9227-07B2-BAAF01CF24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2994" y="3715778"/>
            <a:ext cx="4062546" cy="27770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542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08880-E6BD-23E0-98F7-9A5DFF3D4B54}"/>
              </a:ext>
            </a:extLst>
          </p:cNvPr>
          <p:cNvSpPr>
            <a:spLocks noGrp="1"/>
          </p:cNvSpPr>
          <p:nvPr>
            <p:ph type="title"/>
          </p:nvPr>
        </p:nvSpPr>
        <p:spPr/>
        <p:txBody>
          <a:bodyPr/>
          <a:lstStyle/>
          <a:p>
            <a:r>
              <a:rPr lang="en-IN" dirty="0"/>
              <a:t>Overview of the chosen developing country</a:t>
            </a:r>
          </a:p>
        </p:txBody>
      </p:sp>
      <p:sp>
        <p:nvSpPr>
          <p:cNvPr id="3" name="Content Placeholder 2">
            <a:extLst>
              <a:ext uri="{FF2B5EF4-FFF2-40B4-BE49-F238E27FC236}">
                <a16:creationId xmlns:a16="http://schemas.microsoft.com/office/drawing/2014/main" id="{98A80D9F-BFF3-90D1-0971-A5C2BCC0AC57}"/>
              </a:ext>
            </a:extLst>
          </p:cNvPr>
          <p:cNvSpPr>
            <a:spLocks noGrp="1"/>
          </p:cNvSpPr>
          <p:nvPr>
            <p:ph idx="1"/>
          </p:nvPr>
        </p:nvSpPr>
        <p:spPr>
          <a:xfrm>
            <a:off x="838200" y="1825624"/>
            <a:ext cx="5105400" cy="4667251"/>
          </a:xfrm>
        </p:spPr>
        <p:txBody>
          <a:bodyPr>
            <a:normAutofit fontScale="77500" lnSpcReduction="20000"/>
          </a:bodyPr>
          <a:lstStyle/>
          <a:p>
            <a:pPr rtl="0">
              <a:lnSpc>
                <a:spcPct val="150000"/>
              </a:lnSpc>
              <a:spcBef>
                <a:spcPts val="0"/>
              </a:spcBef>
              <a:spcAft>
                <a:spcPts val="0"/>
              </a:spcAft>
            </a:pPr>
            <a:r>
              <a:rPr lang="en-US" sz="1800" b="0" i="0" u="none" strike="noStrike" dirty="0">
                <a:solidFill>
                  <a:srgbClr val="000000"/>
                </a:solidFill>
                <a:effectLst/>
                <a:latin typeface="Arial" panose="020B0604020202020204" pitchFamily="34" charset="0"/>
              </a:rPr>
              <a:t>Nigeria is an African nation which located in Western Africa. </a:t>
            </a:r>
          </a:p>
          <a:p>
            <a:pPr rtl="0">
              <a:lnSpc>
                <a:spcPct val="150000"/>
              </a:lnSpc>
              <a:spcBef>
                <a:spcPts val="0"/>
              </a:spcBef>
              <a:spcAft>
                <a:spcPts val="0"/>
              </a:spcAft>
            </a:pPr>
            <a:r>
              <a:rPr lang="en-US" sz="1800" b="0" i="0" u="none" strike="noStrike" dirty="0">
                <a:solidFill>
                  <a:srgbClr val="000000"/>
                </a:solidFill>
                <a:effectLst/>
                <a:latin typeface="Arial" panose="020B0604020202020204" pitchFamily="34" charset="0"/>
              </a:rPr>
              <a:t>It is characterized by “middle-income”, “mixed-economy,” and has a growing market with the expanding manufacturing, financials, services, technologies, communications, as well as entertainment industries</a:t>
            </a:r>
          </a:p>
          <a:p>
            <a:pPr rtl="0">
              <a:lnSpc>
                <a:spcPct val="150000"/>
              </a:lnSpc>
              <a:spcBef>
                <a:spcPts val="0"/>
              </a:spcBef>
              <a:spcAft>
                <a:spcPts val="0"/>
              </a:spcAft>
            </a:pPr>
            <a:r>
              <a:rPr lang="en-US" sz="1800" dirty="0">
                <a:solidFill>
                  <a:srgbClr val="000000"/>
                </a:solidFill>
                <a:latin typeface="Arial" panose="020B0604020202020204" pitchFamily="34" charset="0"/>
              </a:rPr>
              <a:t>Nigeria </a:t>
            </a:r>
            <a:r>
              <a:rPr lang="en-US" sz="1800" b="0" i="0" u="none" strike="noStrike" dirty="0">
                <a:solidFill>
                  <a:srgbClr val="000000"/>
                </a:solidFill>
                <a:effectLst/>
                <a:latin typeface="Arial" panose="020B0604020202020204" pitchFamily="34" charset="0"/>
              </a:rPr>
              <a:t>is ranked as the “27th largest economy in the world” in terms of “nominal GDP” (Awuah, 2018).</a:t>
            </a:r>
          </a:p>
          <a:p>
            <a:pPr rtl="0">
              <a:lnSpc>
                <a:spcPct val="150000"/>
              </a:lnSpc>
              <a:spcBef>
                <a:spcPts val="0"/>
              </a:spcBef>
              <a:spcAft>
                <a:spcPts val="0"/>
              </a:spcAft>
            </a:pPr>
            <a:r>
              <a:rPr lang="en-US" sz="1800" b="0" i="0" u="none" strike="noStrike" dirty="0">
                <a:solidFill>
                  <a:srgbClr val="000000"/>
                </a:solidFill>
                <a:effectLst/>
                <a:latin typeface="Arial" panose="020B0604020202020204" pitchFamily="34" charset="0"/>
              </a:rPr>
              <a:t>The Nigerian Pharma Market, is estimated at 607 million dollars in 2017 and is dominated by the OTC sector (43.1 percent) and the Generic Sector (38.9%) (Umar et al., 2020)</a:t>
            </a:r>
          </a:p>
          <a:p>
            <a:pPr rtl="0">
              <a:lnSpc>
                <a:spcPct val="150000"/>
              </a:lnSpc>
              <a:spcBef>
                <a:spcPts val="0"/>
              </a:spcBef>
              <a:spcAft>
                <a:spcPts val="0"/>
              </a:spcAft>
            </a:pPr>
            <a:r>
              <a:rPr lang="en-US" sz="1800" b="0" i="0" u="none" strike="noStrike" dirty="0">
                <a:solidFill>
                  <a:srgbClr val="000000"/>
                </a:solidFill>
                <a:effectLst/>
                <a:latin typeface="Arial" panose="020B0604020202020204" pitchFamily="34" charset="0"/>
              </a:rPr>
              <a:t>In this country, more than 27 percent of the trade-balance come from SMEs, but most importantly, they tried to employ 60m people of Nigeria and contribute to 48 percent of the GNP (Dana, 2018)</a:t>
            </a:r>
          </a:p>
        </p:txBody>
      </p:sp>
      <p:pic>
        <p:nvPicPr>
          <p:cNvPr id="4098" name="Picture 2">
            <a:extLst>
              <a:ext uri="{FF2B5EF4-FFF2-40B4-BE49-F238E27FC236}">
                <a16:creationId xmlns:a16="http://schemas.microsoft.com/office/drawing/2014/main" id="{199EDB59-D1FE-BABA-EF62-AD4DD69FB5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9883" y="2187388"/>
            <a:ext cx="4958690" cy="3971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1892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02615-D3FF-7226-1158-C494DDD082A0}"/>
              </a:ext>
            </a:extLst>
          </p:cNvPr>
          <p:cNvSpPr>
            <a:spLocks noGrp="1"/>
          </p:cNvSpPr>
          <p:nvPr>
            <p:ph type="title"/>
          </p:nvPr>
        </p:nvSpPr>
        <p:spPr/>
        <p:txBody>
          <a:bodyPr/>
          <a:lstStyle/>
          <a:p>
            <a:r>
              <a:rPr lang="en-IN" dirty="0"/>
              <a:t>Key opportunities in the country</a:t>
            </a:r>
          </a:p>
        </p:txBody>
      </p:sp>
      <p:sp>
        <p:nvSpPr>
          <p:cNvPr id="3" name="Content Placeholder 2">
            <a:extLst>
              <a:ext uri="{FF2B5EF4-FFF2-40B4-BE49-F238E27FC236}">
                <a16:creationId xmlns:a16="http://schemas.microsoft.com/office/drawing/2014/main" id="{77A16D78-1148-76FD-289E-1F073D0FF695}"/>
              </a:ext>
            </a:extLst>
          </p:cNvPr>
          <p:cNvSpPr>
            <a:spLocks noGrp="1"/>
          </p:cNvSpPr>
          <p:nvPr>
            <p:ph idx="1"/>
          </p:nvPr>
        </p:nvSpPr>
        <p:spPr>
          <a:xfrm>
            <a:off x="838201" y="1825623"/>
            <a:ext cx="5894294" cy="4667251"/>
          </a:xfrm>
        </p:spPr>
        <p:txBody>
          <a:bodyPr>
            <a:normAutofit fontScale="77500" lnSpcReduction="20000"/>
          </a:bodyPr>
          <a:lstStyle/>
          <a:p>
            <a:pPr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Nigeria is the  largest economy of Africa due to its large production levels of gas and oil that are also the highest in Africa and hence the </a:t>
            </a:r>
            <a:r>
              <a:rPr lang="en-US" sz="1800" b="0" i="0" u="none" strike="noStrike" dirty="0" err="1">
                <a:solidFill>
                  <a:srgbClr val="000000"/>
                </a:solidFill>
                <a:effectLst/>
                <a:latin typeface="Arial" panose="020B0604020202020204" pitchFamily="34" charset="0"/>
              </a:rPr>
              <a:t>forein</a:t>
            </a:r>
            <a:r>
              <a:rPr lang="en-US" sz="1800" dirty="0" err="1">
                <a:solidFill>
                  <a:srgbClr val="000000"/>
                </a:solidFill>
                <a:latin typeface="Arial" panose="020B0604020202020204" pitchFamily="34" charset="0"/>
              </a:rPr>
              <a:t>g</a:t>
            </a:r>
            <a:r>
              <a:rPr lang="en-US" sz="1800" dirty="0">
                <a:solidFill>
                  <a:srgbClr val="000000"/>
                </a:solidFill>
                <a:latin typeface="Arial" panose="020B0604020202020204" pitchFamily="34" charset="0"/>
              </a:rPr>
              <a:t> business has good fund raising opportunities (Sania and </a:t>
            </a:r>
            <a:r>
              <a:rPr lang="en-US" sz="1800" dirty="0" err="1">
                <a:solidFill>
                  <a:srgbClr val="000000"/>
                </a:solidFill>
                <a:latin typeface="Arial" panose="020B0604020202020204" pitchFamily="34" charset="0"/>
              </a:rPr>
              <a:t>Jamilb</a:t>
            </a:r>
            <a:r>
              <a:rPr lang="en-US" sz="1800" dirty="0">
                <a:solidFill>
                  <a:srgbClr val="000000"/>
                </a:solidFill>
                <a:latin typeface="Arial" panose="020B0604020202020204" pitchFamily="34" charset="0"/>
              </a:rPr>
              <a:t>, 2020)</a:t>
            </a:r>
            <a:r>
              <a:rPr lang="en-US" sz="1800" b="0" i="0" u="none" strike="noStrike" dirty="0">
                <a:solidFill>
                  <a:srgbClr val="000000"/>
                </a:solidFill>
                <a:effectLst/>
                <a:latin typeface="Arial" panose="020B0604020202020204" pitchFamily="34" charset="0"/>
              </a:rPr>
              <a:t>.</a:t>
            </a:r>
          </a:p>
          <a:p>
            <a:pPr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It has the average GDP of 6.9%is the largest beneficiary of FDI  in Africa (</a:t>
            </a:r>
            <a:r>
              <a:rPr lang="en-US" sz="1800" b="0" i="0" u="none" strike="noStrike" dirty="0" err="1">
                <a:solidFill>
                  <a:srgbClr val="000000"/>
                </a:solidFill>
                <a:effectLst/>
                <a:latin typeface="Arial" panose="020B0604020202020204" pitchFamily="34" charset="0"/>
              </a:rPr>
              <a:t>Nketiah-Amponsah</a:t>
            </a:r>
            <a:r>
              <a:rPr lang="en-US" sz="1800" b="0" i="0" u="none" strike="noStrike" dirty="0">
                <a:solidFill>
                  <a:srgbClr val="000000"/>
                </a:solidFill>
                <a:effectLst/>
                <a:latin typeface="Arial" panose="020B0604020202020204" pitchFamily="34" charset="0"/>
              </a:rPr>
              <a:t> and Sarpong, 2020)</a:t>
            </a:r>
          </a:p>
          <a:p>
            <a:pPr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It earns huge revenues from oil industries, arranging sponsorship is easy for foreign businesses (</a:t>
            </a:r>
            <a:r>
              <a:rPr lang="en-US" sz="1800" b="0" i="0" u="none" strike="noStrike" dirty="0" err="1">
                <a:solidFill>
                  <a:srgbClr val="000000"/>
                </a:solidFill>
                <a:effectLst/>
                <a:latin typeface="Arial" panose="020B0604020202020204" pitchFamily="34" charset="0"/>
              </a:rPr>
              <a:t>Yunusa</a:t>
            </a:r>
            <a:r>
              <a:rPr lang="en-US" sz="1800" b="0" i="0" u="none" strike="noStrike" dirty="0">
                <a:solidFill>
                  <a:srgbClr val="000000"/>
                </a:solidFill>
                <a:effectLst/>
                <a:latin typeface="Arial" panose="020B0604020202020204" pitchFamily="34" charset="0"/>
              </a:rPr>
              <a:t> et al., 2022)</a:t>
            </a:r>
          </a:p>
          <a:p>
            <a:pPr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In Nigeria, there are legal fictions in which an organization is deemed to be a “separate legal entity” from the individuals who operate it, giving the company the power into contracts, purchase properties, and own properties and so on (</a:t>
            </a:r>
            <a:r>
              <a:rPr lang="en-US" sz="1800" b="0" i="0" u="none" strike="noStrike" dirty="0" err="1">
                <a:solidFill>
                  <a:srgbClr val="000000"/>
                </a:solidFill>
                <a:effectLst/>
                <a:latin typeface="Arial" panose="020B0604020202020204" pitchFamily="34" charset="0"/>
              </a:rPr>
              <a:t>Edache</a:t>
            </a:r>
            <a:r>
              <a:rPr lang="en-US" sz="1800" b="0" i="0" u="none" strike="noStrike" dirty="0">
                <a:solidFill>
                  <a:srgbClr val="000000"/>
                </a:solidFill>
                <a:effectLst/>
                <a:latin typeface="Arial" panose="020B0604020202020204" pitchFamily="34" charset="0"/>
              </a:rPr>
              <a:t>, 2020; Olatunji et al., 2018). </a:t>
            </a:r>
          </a:p>
          <a:p>
            <a:pPr rtl="0" fontAlgn="base">
              <a:lnSpc>
                <a:spcPct val="150000"/>
              </a:lnSpc>
              <a:spcBef>
                <a:spcPts val="0"/>
              </a:spcBef>
              <a:spcAft>
                <a:spcPts val="0"/>
              </a:spcAft>
              <a:buFont typeface="Arial" panose="020B0604020202020204" pitchFamily="34" charset="0"/>
              <a:buChar char="•"/>
            </a:pPr>
            <a:r>
              <a:rPr lang="en-US" sz="1800" dirty="0">
                <a:solidFill>
                  <a:srgbClr val="000000"/>
                </a:solidFill>
                <a:latin typeface="Arial" panose="020B0604020202020204" pitchFamily="34" charset="0"/>
              </a:rPr>
              <a:t>T</a:t>
            </a:r>
            <a:r>
              <a:rPr lang="en-US" sz="1800" b="0" i="0" u="none" strike="noStrike" dirty="0">
                <a:solidFill>
                  <a:srgbClr val="000000"/>
                </a:solidFill>
                <a:effectLst/>
                <a:latin typeface="Arial" panose="020B0604020202020204" pitchFamily="34" charset="0"/>
              </a:rPr>
              <a:t>ax benefit is another major </a:t>
            </a:r>
            <a:r>
              <a:rPr lang="en-US" sz="1800" b="0" i="0" u="none" strike="noStrike" dirty="0" err="1">
                <a:solidFill>
                  <a:srgbClr val="000000"/>
                </a:solidFill>
                <a:effectLst/>
                <a:latin typeface="Arial" panose="020B0604020202020204" pitchFamily="34" charset="0"/>
              </a:rPr>
              <a:t>oportunity</a:t>
            </a:r>
            <a:r>
              <a:rPr lang="en-US" sz="1800" b="0" i="0" u="none" strike="noStrike" dirty="0">
                <a:solidFill>
                  <a:srgbClr val="000000"/>
                </a:solidFill>
                <a:effectLst/>
                <a:latin typeface="Arial" panose="020B0604020202020204" pitchFamily="34" charset="0"/>
              </a:rPr>
              <a:t> as under Nigerian Tax laws, registered businesses do not have to pay company taxes, but only Personal Income Taxes (</a:t>
            </a:r>
            <a:r>
              <a:rPr lang="en-US" sz="1800" b="0" i="0" u="none" strike="noStrike" dirty="0" err="1">
                <a:solidFill>
                  <a:srgbClr val="000000"/>
                </a:solidFill>
                <a:effectLst/>
                <a:latin typeface="Arial" panose="020B0604020202020204" pitchFamily="34" charset="0"/>
              </a:rPr>
              <a:t>Ayuba</a:t>
            </a:r>
            <a:r>
              <a:rPr lang="en-US" sz="1800" b="0" i="0" u="none" strike="noStrike" dirty="0">
                <a:solidFill>
                  <a:srgbClr val="000000"/>
                </a:solidFill>
                <a:effectLst/>
                <a:latin typeface="Arial" panose="020B0604020202020204" pitchFamily="34" charset="0"/>
              </a:rPr>
              <a:t> and Aliyu, 2018). </a:t>
            </a:r>
          </a:p>
          <a:p>
            <a:pPr>
              <a:lnSpc>
                <a:spcPct val="150000"/>
              </a:lnSpc>
            </a:pPr>
            <a:endParaRPr lang="en-IN" dirty="0"/>
          </a:p>
        </p:txBody>
      </p:sp>
      <p:pic>
        <p:nvPicPr>
          <p:cNvPr id="5122" name="Picture 2" descr="Tapping the right business opportunity seekers leads - Mailbanger">
            <a:extLst>
              <a:ext uri="{FF2B5EF4-FFF2-40B4-BE49-F238E27FC236}">
                <a16:creationId xmlns:a16="http://schemas.microsoft.com/office/drawing/2014/main" id="{0FB8EAD8-3373-9515-766B-4C98D68116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26941" y="2429435"/>
            <a:ext cx="4758018" cy="3325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3932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0F4A2-1595-6C8E-87B9-6B1A6E239744}"/>
              </a:ext>
            </a:extLst>
          </p:cNvPr>
          <p:cNvSpPr>
            <a:spLocks noGrp="1"/>
          </p:cNvSpPr>
          <p:nvPr>
            <p:ph type="title"/>
          </p:nvPr>
        </p:nvSpPr>
        <p:spPr/>
        <p:txBody>
          <a:bodyPr/>
          <a:lstStyle/>
          <a:p>
            <a:r>
              <a:rPr lang="en-IN" dirty="0"/>
              <a:t>Key challenges in the country</a:t>
            </a:r>
          </a:p>
        </p:txBody>
      </p:sp>
      <p:sp>
        <p:nvSpPr>
          <p:cNvPr id="3" name="Content Placeholder 2">
            <a:extLst>
              <a:ext uri="{FF2B5EF4-FFF2-40B4-BE49-F238E27FC236}">
                <a16:creationId xmlns:a16="http://schemas.microsoft.com/office/drawing/2014/main" id="{0216A9B7-6C78-7811-6B30-CBD6CC1568AB}"/>
              </a:ext>
            </a:extLst>
          </p:cNvPr>
          <p:cNvSpPr>
            <a:spLocks noGrp="1"/>
          </p:cNvSpPr>
          <p:nvPr>
            <p:ph idx="1"/>
          </p:nvPr>
        </p:nvSpPr>
        <p:spPr>
          <a:xfrm>
            <a:off x="838199" y="1825624"/>
            <a:ext cx="5885329" cy="4602069"/>
          </a:xfrm>
        </p:spPr>
        <p:txBody>
          <a:bodyPr>
            <a:normAutofit fontScale="92500" lnSpcReduction="20000"/>
          </a:bodyPr>
          <a:lstStyle/>
          <a:p>
            <a:pPr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Nigeria has a </a:t>
            </a:r>
            <a:r>
              <a:rPr lang="en-US" sz="1800" b="1" i="1" u="none" strike="noStrike" dirty="0">
                <a:solidFill>
                  <a:srgbClr val="000000"/>
                </a:solidFill>
                <a:effectLst/>
                <a:latin typeface="Arial" panose="020B0604020202020204" pitchFamily="34" charset="0"/>
              </a:rPr>
              <a:t>hostile business environment </a:t>
            </a:r>
            <a:r>
              <a:rPr lang="en-US" sz="1800" b="0" i="0" u="none" strike="noStrike" dirty="0">
                <a:solidFill>
                  <a:srgbClr val="000000"/>
                </a:solidFill>
                <a:effectLst/>
                <a:latin typeface="Arial" panose="020B0604020202020204" pitchFamily="34" charset="0"/>
              </a:rPr>
              <a:t>and the latest survey of the Nigerian business entrepreneurs have revealed that more than 33 percent of the businesses tend to list hostile business environments as a significant “impediment” to the growth of businesses (</a:t>
            </a:r>
            <a:r>
              <a:rPr lang="en-US" sz="1800" b="0" i="0" u="none" strike="noStrike" dirty="0" err="1">
                <a:solidFill>
                  <a:srgbClr val="000000"/>
                </a:solidFill>
                <a:effectLst/>
                <a:latin typeface="Arial" panose="020B0604020202020204" pitchFamily="34" charset="0"/>
              </a:rPr>
              <a:t>Ayuba</a:t>
            </a:r>
            <a:r>
              <a:rPr lang="en-US" sz="1800" b="0" i="0" u="none" strike="noStrike" dirty="0">
                <a:solidFill>
                  <a:srgbClr val="000000"/>
                </a:solidFill>
                <a:effectLst/>
                <a:latin typeface="Arial" panose="020B0604020202020204" pitchFamily="34" charset="0"/>
              </a:rPr>
              <a:t> and Aliyu, 2018).</a:t>
            </a:r>
          </a:p>
          <a:p>
            <a:pPr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In Nigeria, AstraZeneca may face a lot of challenges in finding competent staff due to lack of qualified personnel and talent (</a:t>
            </a:r>
            <a:r>
              <a:rPr lang="en-US" sz="1800" b="0" i="0" u="none" strike="noStrike" dirty="0" err="1">
                <a:solidFill>
                  <a:srgbClr val="000000"/>
                </a:solidFill>
                <a:effectLst/>
                <a:latin typeface="Arial" panose="020B0604020202020204" pitchFamily="34" charset="0"/>
              </a:rPr>
              <a:t>Nketiah-Amponsah</a:t>
            </a:r>
            <a:r>
              <a:rPr lang="en-US" sz="1800" b="0" i="0" u="none" strike="noStrike" dirty="0">
                <a:solidFill>
                  <a:srgbClr val="000000"/>
                </a:solidFill>
                <a:effectLst/>
                <a:latin typeface="Arial" panose="020B0604020202020204" pitchFamily="34" charset="0"/>
              </a:rPr>
              <a:t> and Sarpong, 2020)</a:t>
            </a:r>
          </a:p>
          <a:p>
            <a:pPr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The does not have good infrastructure and poorly developed roadways and shortage of power supply are the two major infrastructural issues in Nigeria (</a:t>
            </a:r>
            <a:r>
              <a:rPr lang="en-US" sz="1800" b="0" i="0" u="none" strike="noStrike" dirty="0" err="1">
                <a:solidFill>
                  <a:srgbClr val="000000"/>
                </a:solidFill>
                <a:effectLst/>
                <a:latin typeface="Arial" panose="020B0604020202020204" pitchFamily="34" charset="0"/>
              </a:rPr>
              <a:t>Adepoju</a:t>
            </a:r>
            <a:r>
              <a:rPr lang="en-US" sz="1800" b="0" i="0" u="none" strike="noStrike" dirty="0">
                <a:solidFill>
                  <a:srgbClr val="000000"/>
                </a:solidFill>
                <a:effectLst/>
                <a:latin typeface="Arial" panose="020B0604020202020204" pitchFamily="34" charset="0"/>
              </a:rPr>
              <a:t>, 2019; Olatunji et al., 2018).</a:t>
            </a:r>
          </a:p>
        </p:txBody>
      </p:sp>
      <p:pic>
        <p:nvPicPr>
          <p:cNvPr id="6146" name="Picture 2" descr="Jumping Over a Challenge to Achieve Success Stock Photo by ©iqoncept 4434626">
            <a:extLst>
              <a:ext uri="{FF2B5EF4-FFF2-40B4-BE49-F238E27FC236}">
                <a16:creationId xmlns:a16="http://schemas.microsoft.com/office/drawing/2014/main" id="{8AC90DBC-1238-DC30-81AB-00099F56C0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0091" y="2321859"/>
            <a:ext cx="4523709" cy="42940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067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BA65B-D58F-BF8F-D256-D4A3A28839A8}"/>
              </a:ext>
            </a:extLst>
          </p:cNvPr>
          <p:cNvSpPr>
            <a:spLocks noGrp="1"/>
          </p:cNvSpPr>
          <p:nvPr>
            <p:ph type="title"/>
          </p:nvPr>
        </p:nvSpPr>
        <p:spPr/>
        <p:txBody>
          <a:bodyPr>
            <a:normAutofit/>
          </a:bodyPr>
          <a:lstStyle/>
          <a:p>
            <a:r>
              <a:rPr lang="en-IN" sz="3600" dirty="0"/>
              <a:t>Different barriers faced by foreign businesses in Nigeria</a:t>
            </a:r>
          </a:p>
        </p:txBody>
      </p:sp>
      <p:graphicFrame>
        <p:nvGraphicFramePr>
          <p:cNvPr id="5" name="Content Placeholder 4">
            <a:extLst>
              <a:ext uri="{FF2B5EF4-FFF2-40B4-BE49-F238E27FC236}">
                <a16:creationId xmlns:a16="http://schemas.microsoft.com/office/drawing/2014/main" id="{A326481B-6AA2-2E35-CA5F-7E97BDB3EF03}"/>
              </a:ext>
            </a:extLst>
          </p:cNvPr>
          <p:cNvGraphicFramePr>
            <a:graphicFrameLocks noGrp="1"/>
          </p:cNvGraphicFramePr>
          <p:nvPr>
            <p:ph idx="1"/>
            <p:extLst>
              <p:ext uri="{D42A27DB-BD31-4B8C-83A1-F6EECF244321}">
                <p14:modId xmlns:p14="http://schemas.microsoft.com/office/powerpoint/2010/main" val="899690751"/>
              </p:ext>
            </p:extLst>
          </p:nvPr>
        </p:nvGraphicFramePr>
        <p:xfrm>
          <a:off x="125506" y="1565648"/>
          <a:ext cx="7225553" cy="43420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170" name="Picture 2" descr="These 5 Barriers Prevent You From Being a Better Leader. Here's What to Do  Differently | Inc.com">
            <a:extLst>
              <a:ext uri="{FF2B5EF4-FFF2-40B4-BE49-F238E27FC236}">
                <a16:creationId xmlns:a16="http://schemas.microsoft.com/office/drawing/2014/main" id="{7B4BB35E-5CFB-C785-5670-825F2DF0D29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553885" y="1565648"/>
            <a:ext cx="4078141" cy="4342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7207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5AD5A-B005-CD25-C700-6427779CB21D}"/>
              </a:ext>
            </a:extLst>
          </p:cNvPr>
          <p:cNvSpPr>
            <a:spLocks noGrp="1"/>
          </p:cNvSpPr>
          <p:nvPr>
            <p:ph type="title"/>
          </p:nvPr>
        </p:nvSpPr>
        <p:spPr/>
        <p:txBody>
          <a:bodyPr/>
          <a:lstStyle/>
          <a:p>
            <a:r>
              <a:rPr lang="en-IN" dirty="0"/>
              <a:t>Strategies to succeed in Nigeria</a:t>
            </a:r>
          </a:p>
        </p:txBody>
      </p:sp>
      <p:sp>
        <p:nvSpPr>
          <p:cNvPr id="3" name="Content Placeholder 2">
            <a:extLst>
              <a:ext uri="{FF2B5EF4-FFF2-40B4-BE49-F238E27FC236}">
                <a16:creationId xmlns:a16="http://schemas.microsoft.com/office/drawing/2014/main" id="{C3283126-0374-CA39-79FB-F2E531EA8F81}"/>
              </a:ext>
            </a:extLst>
          </p:cNvPr>
          <p:cNvSpPr>
            <a:spLocks noGrp="1"/>
          </p:cNvSpPr>
          <p:nvPr>
            <p:ph idx="1"/>
          </p:nvPr>
        </p:nvSpPr>
        <p:spPr>
          <a:xfrm>
            <a:off x="838200" y="1825625"/>
            <a:ext cx="6190129" cy="4667250"/>
          </a:xfrm>
        </p:spPr>
        <p:txBody>
          <a:bodyPr>
            <a:normAutofit fontScale="77500" lnSpcReduction="20000"/>
          </a:bodyPr>
          <a:lstStyle/>
          <a:p>
            <a:pPr>
              <a:lnSpc>
                <a:spcPct val="150000"/>
              </a:lnSpc>
            </a:pPr>
            <a:r>
              <a:rPr lang="en-US" sz="1800" b="0" i="0" u="none" strike="noStrike" dirty="0">
                <a:solidFill>
                  <a:srgbClr val="000000"/>
                </a:solidFill>
                <a:effectLst/>
                <a:latin typeface="Arial" panose="020B0604020202020204" pitchFamily="34" charset="0"/>
              </a:rPr>
              <a:t> In order to be competent in the corporate world, it is important to adopt </a:t>
            </a:r>
            <a:r>
              <a:rPr lang="en-US" sz="1800" b="1" i="1" u="none" strike="noStrike" dirty="0">
                <a:solidFill>
                  <a:srgbClr val="000000"/>
                </a:solidFill>
                <a:effectLst/>
                <a:latin typeface="Arial" panose="020B0604020202020204" pitchFamily="34" charset="0"/>
              </a:rPr>
              <a:t>situational leadership theory </a:t>
            </a:r>
            <a:r>
              <a:rPr lang="en-US" sz="1800" b="0" i="0" u="none" strike="noStrike" dirty="0">
                <a:solidFill>
                  <a:srgbClr val="000000"/>
                </a:solidFill>
                <a:effectLst/>
                <a:latin typeface="Arial" panose="020B0604020202020204" pitchFamily="34" charset="0"/>
              </a:rPr>
              <a:t>and </a:t>
            </a:r>
            <a:r>
              <a:rPr lang="en-US" sz="1800" b="1" i="1" u="none" strike="noStrike" dirty="0">
                <a:solidFill>
                  <a:srgbClr val="000000"/>
                </a:solidFill>
                <a:effectLst/>
                <a:latin typeface="Arial" panose="020B0604020202020204" pitchFamily="34" charset="0"/>
              </a:rPr>
              <a:t>transformational leadership </a:t>
            </a:r>
            <a:r>
              <a:rPr lang="en-US" sz="1800" b="0" i="0" u="none" strike="noStrike" dirty="0">
                <a:solidFill>
                  <a:srgbClr val="000000"/>
                </a:solidFill>
                <a:effectLst/>
                <a:latin typeface="Arial" panose="020B0604020202020204" pitchFamily="34" charset="0"/>
              </a:rPr>
              <a:t>should be the default leadership styles in order to foster motivation and equality in the work environment (</a:t>
            </a:r>
            <a:r>
              <a:rPr lang="en-US" sz="1800" b="0" i="0" u="none" strike="noStrike" dirty="0" err="1">
                <a:solidFill>
                  <a:srgbClr val="000000"/>
                </a:solidFill>
                <a:effectLst/>
                <a:latin typeface="Arial" panose="020B0604020202020204" pitchFamily="34" charset="0"/>
              </a:rPr>
              <a:t>Iyeseun</a:t>
            </a:r>
            <a:r>
              <a:rPr lang="en-US" sz="1800" b="0" i="0" u="none" strike="noStrike" dirty="0">
                <a:solidFill>
                  <a:srgbClr val="000000"/>
                </a:solidFill>
                <a:effectLst/>
                <a:latin typeface="Arial" panose="020B0604020202020204" pitchFamily="34" charset="0"/>
              </a:rPr>
              <a:t> and </a:t>
            </a:r>
            <a:r>
              <a:rPr lang="en-US" sz="1800" b="0" i="0" u="none" strike="noStrike" dirty="0" err="1">
                <a:solidFill>
                  <a:srgbClr val="000000"/>
                </a:solidFill>
                <a:effectLst/>
                <a:latin typeface="Arial" panose="020B0604020202020204" pitchFamily="34" charset="0"/>
              </a:rPr>
              <a:t>Nmadu</a:t>
            </a:r>
            <a:r>
              <a:rPr lang="en-US" sz="1800" b="0" i="0" u="none" strike="noStrike" dirty="0">
                <a:solidFill>
                  <a:srgbClr val="000000"/>
                </a:solidFill>
                <a:effectLst/>
                <a:latin typeface="Arial" panose="020B0604020202020204" pitchFamily="34" charset="0"/>
              </a:rPr>
              <a:t>, 2020).</a:t>
            </a:r>
          </a:p>
          <a:p>
            <a:pPr rtl="0">
              <a:lnSpc>
                <a:spcPct val="150000"/>
              </a:lnSpc>
              <a:spcBef>
                <a:spcPts val="0"/>
              </a:spcBef>
              <a:spcAft>
                <a:spcPts val="0"/>
              </a:spcAft>
            </a:pPr>
            <a:r>
              <a:rPr lang="en-US" sz="1800" dirty="0">
                <a:solidFill>
                  <a:srgbClr val="000000"/>
                </a:solidFill>
                <a:latin typeface="Arial" panose="020B0604020202020204" pitchFamily="34" charset="0"/>
              </a:rPr>
              <a:t>The business should consider </a:t>
            </a:r>
            <a:r>
              <a:rPr lang="en-US" sz="1800" b="0" i="0" u="none" strike="noStrike" dirty="0">
                <a:solidFill>
                  <a:srgbClr val="000000"/>
                </a:solidFill>
                <a:effectLst/>
                <a:latin typeface="Arial" panose="020B0604020202020204" pitchFamily="34" charset="0"/>
              </a:rPr>
              <a:t> “</a:t>
            </a:r>
            <a:r>
              <a:rPr lang="en-US" sz="1800" b="1" i="1" u="none" strike="noStrike" dirty="0">
                <a:solidFill>
                  <a:srgbClr val="000000"/>
                </a:solidFill>
                <a:effectLst/>
                <a:latin typeface="Arial" panose="020B0604020202020204" pitchFamily="34" charset="0"/>
              </a:rPr>
              <a:t>Agency Theory of corporate governance</a:t>
            </a:r>
            <a:r>
              <a:rPr lang="en-US" sz="1800" b="0" i="0" u="none" strike="noStrike" dirty="0">
                <a:solidFill>
                  <a:srgbClr val="000000"/>
                </a:solidFill>
                <a:effectLst/>
                <a:latin typeface="Arial" panose="020B0604020202020204" pitchFamily="34" charset="0"/>
              </a:rPr>
              <a:t>” and the authorities of the company must hire agents to do tasks and delegate the work of operating the business to the managers/directors who are the shareholders’ agents (</a:t>
            </a:r>
            <a:r>
              <a:rPr lang="en-US" sz="1800" b="0" i="0" u="none" strike="noStrike" dirty="0" err="1">
                <a:solidFill>
                  <a:srgbClr val="000000"/>
                </a:solidFill>
                <a:effectLst/>
                <a:latin typeface="Arial" panose="020B0604020202020204" pitchFamily="34" charset="0"/>
              </a:rPr>
              <a:t>Asieba</a:t>
            </a:r>
            <a:r>
              <a:rPr lang="en-US" sz="1800" b="0" i="0" u="none" strike="noStrike" dirty="0">
                <a:solidFill>
                  <a:srgbClr val="000000"/>
                </a:solidFill>
                <a:effectLst/>
                <a:latin typeface="Arial" panose="020B0604020202020204" pitchFamily="34" charset="0"/>
              </a:rPr>
              <a:t> and </a:t>
            </a:r>
            <a:r>
              <a:rPr lang="en-US" sz="1800" b="0" i="0" u="none" strike="noStrike" dirty="0" err="1">
                <a:solidFill>
                  <a:srgbClr val="000000"/>
                </a:solidFill>
                <a:effectLst/>
                <a:latin typeface="Arial" panose="020B0604020202020204" pitchFamily="34" charset="0"/>
              </a:rPr>
              <a:t>Nmadu</a:t>
            </a:r>
            <a:r>
              <a:rPr lang="en-US" sz="1800" b="0" i="0" u="none" strike="noStrike" dirty="0">
                <a:solidFill>
                  <a:srgbClr val="000000"/>
                </a:solidFill>
                <a:effectLst/>
                <a:latin typeface="Arial" panose="020B0604020202020204" pitchFamily="34" charset="0"/>
              </a:rPr>
              <a:t>, 2018).</a:t>
            </a:r>
          </a:p>
          <a:p>
            <a:pPr>
              <a:lnSpc>
                <a:spcPct val="150000"/>
              </a:lnSpc>
              <a:spcBef>
                <a:spcPts val="0"/>
              </a:spcBef>
            </a:pPr>
            <a:r>
              <a:rPr lang="en-US" sz="1800" b="0" i="0" u="none" strike="noStrike" dirty="0">
                <a:solidFill>
                  <a:srgbClr val="000000"/>
                </a:solidFill>
                <a:effectLst/>
                <a:latin typeface="Arial" panose="020B0604020202020204" pitchFamily="34" charset="0"/>
              </a:rPr>
              <a:t>Transnational mode of expansion is recommended to AstraZeneca so as to balance the local responsiveness and product efficiencies (</a:t>
            </a:r>
            <a:r>
              <a:rPr lang="en-US" sz="1800" b="0" i="0" u="none" strike="noStrike" dirty="0" err="1">
                <a:solidFill>
                  <a:srgbClr val="000000"/>
                </a:solidFill>
                <a:effectLst/>
                <a:latin typeface="Arial" panose="020B0604020202020204" pitchFamily="34" charset="0"/>
              </a:rPr>
              <a:t>Yunusa</a:t>
            </a:r>
            <a:r>
              <a:rPr lang="en-US" sz="1800" b="0" i="0" u="none" strike="noStrike" dirty="0">
                <a:solidFill>
                  <a:srgbClr val="000000"/>
                </a:solidFill>
                <a:effectLst/>
                <a:latin typeface="Arial" panose="020B0604020202020204" pitchFamily="34" charset="0"/>
              </a:rPr>
              <a:t> et al., 2022).</a:t>
            </a:r>
          </a:p>
          <a:p>
            <a:pPr rtl="0">
              <a:lnSpc>
                <a:spcPct val="150000"/>
              </a:lnSpc>
              <a:spcBef>
                <a:spcPts val="0"/>
              </a:spcBef>
              <a:spcAft>
                <a:spcPts val="0"/>
              </a:spcAft>
            </a:pPr>
            <a:r>
              <a:rPr lang="en-US" sz="1800" b="0" i="0" u="none" strike="noStrike" dirty="0">
                <a:solidFill>
                  <a:srgbClr val="000000"/>
                </a:solidFill>
                <a:effectLst/>
                <a:latin typeface="Arial" panose="020B0604020202020204" pitchFamily="34" charset="0"/>
              </a:rPr>
              <a:t>In order to succeed in Nigeria, the UK-based company must look for “Unique Selling Points (USPs)” in order to set their business apart from the rest.</a:t>
            </a:r>
            <a:endParaRPr lang="en-US" b="0" dirty="0">
              <a:effectLst/>
            </a:endParaRPr>
          </a:p>
        </p:txBody>
      </p:sp>
      <p:pic>
        <p:nvPicPr>
          <p:cNvPr id="8194" name="Picture 2" descr="5 Effective Online Marketing Strategies for Business - NavaWeb">
            <a:extLst>
              <a:ext uri="{FF2B5EF4-FFF2-40B4-BE49-F238E27FC236}">
                <a16:creationId xmlns:a16="http://schemas.microsoft.com/office/drawing/2014/main" id="{8B5D8FAA-70E8-F770-7423-D40C17060C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47360" y="2136121"/>
            <a:ext cx="4106440" cy="31889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5387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4F3A9-52E0-767E-13CD-3C22F8D84B0C}"/>
              </a:ext>
            </a:extLst>
          </p:cNvPr>
          <p:cNvSpPr>
            <a:spLocks noGrp="1"/>
          </p:cNvSpPr>
          <p:nvPr>
            <p:ph type="title"/>
          </p:nvPr>
        </p:nvSpPr>
        <p:spPr/>
        <p:txBody>
          <a:bodyPr/>
          <a:lstStyle/>
          <a:p>
            <a:r>
              <a:rPr lang="en-IN" dirty="0"/>
              <a:t>Key recommendations </a:t>
            </a:r>
          </a:p>
        </p:txBody>
      </p:sp>
      <p:sp>
        <p:nvSpPr>
          <p:cNvPr id="3" name="Content Placeholder 2">
            <a:extLst>
              <a:ext uri="{FF2B5EF4-FFF2-40B4-BE49-F238E27FC236}">
                <a16:creationId xmlns:a16="http://schemas.microsoft.com/office/drawing/2014/main" id="{272A680B-AB79-4A97-2F8F-2EAA49B0F9C7}"/>
              </a:ext>
            </a:extLst>
          </p:cNvPr>
          <p:cNvSpPr>
            <a:spLocks noGrp="1"/>
          </p:cNvSpPr>
          <p:nvPr>
            <p:ph idx="1"/>
          </p:nvPr>
        </p:nvSpPr>
        <p:spPr>
          <a:xfrm>
            <a:off x="838200" y="1825625"/>
            <a:ext cx="5858435" cy="4736540"/>
          </a:xfrm>
        </p:spPr>
        <p:txBody>
          <a:bodyPr>
            <a:normAutofit fontScale="77500" lnSpcReduction="20000"/>
          </a:bodyPr>
          <a:lstStyle/>
          <a:p>
            <a:pPr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AstraZeneca must focus on quality products as the main mantra in order set their business part </a:t>
            </a:r>
            <a:r>
              <a:rPr lang="en-US" sz="1800" b="0" i="0" u="none" strike="noStrike" dirty="0" err="1">
                <a:solidFill>
                  <a:srgbClr val="000000"/>
                </a:solidFill>
                <a:effectLst/>
                <a:latin typeface="Arial" panose="020B0604020202020204" pitchFamily="34" charset="0"/>
              </a:rPr>
              <a:t>i</a:t>
            </a:r>
            <a:r>
              <a:rPr lang="en-US" sz="1800" b="0" i="0" u="none" strike="noStrike" dirty="0">
                <a:solidFill>
                  <a:srgbClr val="000000"/>
                </a:solidFill>
                <a:effectLst/>
                <a:latin typeface="Arial" panose="020B0604020202020204" pitchFamily="34" charset="0"/>
              </a:rPr>
              <a:t> the Nigerian market </a:t>
            </a:r>
          </a:p>
          <a:p>
            <a:pPr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Due to the lack of skilled workforce, AstraZeneca must invest to provide quality training to the workers for increasing expertise and opening up to a top-tier consumer base (</a:t>
            </a:r>
            <a:r>
              <a:rPr lang="en-US" sz="1800" b="0" i="0" u="none" strike="noStrike" dirty="0" err="1">
                <a:solidFill>
                  <a:srgbClr val="000000"/>
                </a:solidFill>
                <a:effectLst/>
                <a:latin typeface="Arial" panose="020B0604020202020204" pitchFamily="34" charset="0"/>
              </a:rPr>
              <a:t>Ayuba</a:t>
            </a:r>
            <a:r>
              <a:rPr lang="en-US" sz="1800" b="0" i="0" u="none" strike="noStrike" dirty="0">
                <a:solidFill>
                  <a:srgbClr val="000000"/>
                </a:solidFill>
                <a:effectLst/>
                <a:latin typeface="Arial" panose="020B0604020202020204" pitchFamily="34" charset="0"/>
              </a:rPr>
              <a:t> and Aliyu, 2018).</a:t>
            </a:r>
          </a:p>
          <a:p>
            <a:pPr rtl="0">
              <a:lnSpc>
                <a:spcPct val="150000"/>
              </a:lnSpc>
              <a:spcBef>
                <a:spcPts val="0"/>
              </a:spcBef>
              <a:spcAft>
                <a:spcPts val="0"/>
              </a:spcAft>
            </a:pPr>
            <a:r>
              <a:rPr lang="en-US" sz="1800" dirty="0">
                <a:solidFill>
                  <a:srgbClr val="000000"/>
                </a:solidFill>
                <a:latin typeface="Arial" panose="020B0604020202020204" pitchFamily="34" charset="0"/>
              </a:rPr>
              <a:t>It</a:t>
            </a:r>
            <a:r>
              <a:rPr lang="en-US" sz="1800" b="0" i="0" u="none" strike="noStrike" dirty="0">
                <a:solidFill>
                  <a:srgbClr val="000000"/>
                </a:solidFill>
                <a:effectLst/>
                <a:latin typeface="Arial" panose="020B0604020202020204" pitchFamily="34" charset="0"/>
              </a:rPr>
              <a:t> has to Understand the locales in Nigeria due to high cultural difference and thus it is important to carry out extensive research in the country.</a:t>
            </a:r>
          </a:p>
          <a:p>
            <a:pPr rtl="0">
              <a:lnSpc>
                <a:spcPct val="150000"/>
              </a:lnSpc>
              <a:spcBef>
                <a:spcPts val="0"/>
              </a:spcBef>
              <a:spcAft>
                <a:spcPts val="0"/>
              </a:spcAft>
            </a:pPr>
            <a:r>
              <a:rPr lang="en-US" sz="1800" b="0" i="0" u="none" strike="noStrike" dirty="0">
                <a:solidFill>
                  <a:srgbClr val="000000"/>
                </a:solidFill>
                <a:effectLst/>
                <a:latin typeface="Arial" panose="020B0604020202020204" pitchFamily="34" charset="0"/>
              </a:rPr>
              <a:t>AstraZeneca shou</a:t>
            </a:r>
            <a:r>
              <a:rPr lang="en-US" sz="1800" dirty="0">
                <a:solidFill>
                  <a:srgbClr val="000000"/>
                </a:solidFill>
                <a:latin typeface="Arial" panose="020B0604020202020204" pitchFamily="34" charset="0"/>
              </a:rPr>
              <a:t>ld </a:t>
            </a:r>
            <a:r>
              <a:rPr lang="en-US" sz="1800" b="0" i="0" u="none" strike="noStrike" dirty="0">
                <a:solidFill>
                  <a:srgbClr val="000000"/>
                </a:solidFill>
                <a:effectLst/>
                <a:latin typeface="Arial" panose="020B0604020202020204" pitchFamily="34" charset="0"/>
              </a:rPr>
              <a:t>think beyond race and ethnicity and the managers of the businesses must not judge others based on their skin color, and their dress codes (</a:t>
            </a:r>
            <a:r>
              <a:rPr lang="en-US" sz="1800" b="0" i="0" u="none" strike="noStrike" dirty="0" err="1">
                <a:solidFill>
                  <a:srgbClr val="000000"/>
                </a:solidFill>
                <a:effectLst/>
                <a:latin typeface="Arial" panose="020B0604020202020204" pitchFamily="34" charset="0"/>
              </a:rPr>
              <a:t>Iyeseun</a:t>
            </a:r>
            <a:r>
              <a:rPr lang="en-US" sz="1800" b="0" i="0" u="none" strike="noStrike" dirty="0">
                <a:solidFill>
                  <a:srgbClr val="000000"/>
                </a:solidFill>
                <a:effectLst/>
                <a:latin typeface="Arial" panose="020B0604020202020204" pitchFamily="34" charset="0"/>
              </a:rPr>
              <a:t> and </a:t>
            </a:r>
            <a:r>
              <a:rPr lang="en-US" sz="1800" b="0" i="0" u="none" strike="noStrike" dirty="0" err="1">
                <a:solidFill>
                  <a:srgbClr val="000000"/>
                </a:solidFill>
                <a:effectLst/>
                <a:latin typeface="Arial" panose="020B0604020202020204" pitchFamily="34" charset="0"/>
              </a:rPr>
              <a:t>Nmadu</a:t>
            </a:r>
            <a:r>
              <a:rPr lang="en-US" sz="1800" b="0" i="0" u="none" strike="noStrike" dirty="0">
                <a:solidFill>
                  <a:srgbClr val="000000"/>
                </a:solidFill>
                <a:effectLst/>
                <a:latin typeface="Arial" panose="020B0604020202020204" pitchFamily="34" charset="0"/>
              </a:rPr>
              <a:t>, 2020).</a:t>
            </a:r>
          </a:p>
          <a:p>
            <a:pPr rtl="0">
              <a:lnSpc>
                <a:spcPct val="150000"/>
              </a:lnSpc>
              <a:spcBef>
                <a:spcPts val="0"/>
              </a:spcBef>
              <a:spcAft>
                <a:spcPts val="0"/>
              </a:spcAft>
            </a:pPr>
            <a:r>
              <a:rPr lang="en-US" sz="1800" b="0" i="0" u="none" strike="noStrike" dirty="0">
                <a:solidFill>
                  <a:srgbClr val="000000"/>
                </a:solidFill>
                <a:effectLst/>
                <a:latin typeface="Arial" panose="020B0604020202020204" pitchFamily="34" charset="0"/>
              </a:rPr>
              <a:t>Constant networking can be a useful strategy for AstraZeneca to establish strong local business relationships and to share the risks of the international market.</a:t>
            </a:r>
          </a:p>
        </p:txBody>
      </p:sp>
      <p:pic>
        <p:nvPicPr>
          <p:cNvPr id="5" name="Picture 4">
            <a:extLst>
              <a:ext uri="{FF2B5EF4-FFF2-40B4-BE49-F238E27FC236}">
                <a16:creationId xmlns:a16="http://schemas.microsoft.com/office/drawing/2014/main" id="{03FD1A65-17BD-4B47-EE0A-1AA6335467B8}"/>
              </a:ext>
            </a:extLst>
          </p:cNvPr>
          <p:cNvPicPr>
            <a:picLocks noChangeAspect="1"/>
          </p:cNvPicPr>
          <p:nvPr/>
        </p:nvPicPr>
        <p:blipFill>
          <a:blip r:embed="rId2"/>
          <a:stretch>
            <a:fillRect/>
          </a:stretch>
        </p:blipFill>
        <p:spPr>
          <a:xfrm>
            <a:off x="7147195" y="1825625"/>
            <a:ext cx="4206605" cy="4419983"/>
          </a:xfrm>
          <a:prstGeom prst="rect">
            <a:avLst/>
          </a:prstGeom>
        </p:spPr>
      </p:pic>
    </p:spTree>
    <p:extLst>
      <p:ext uri="{BB962C8B-B14F-4D97-AF65-F5344CB8AC3E}">
        <p14:creationId xmlns:p14="http://schemas.microsoft.com/office/powerpoint/2010/main" val="7815145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5E597-52C7-C2AA-4B1E-BA1952B28532}"/>
              </a:ext>
            </a:extLst>
          </p:cNvPr>
          <p:cNvSpPr>
            <a:spLocks noGrp="1"/>
          </p:cNvSpPr>
          <p:nvPr>
            <p:ph type="title"/>
          </p:nvPr>
        </p:nvSpPr>
        <p:spPr/>
        <p:txBody>
          <a:bodyPr/>
          <a:lstStyle/>
          <a:p>
            <a:r>
              <a:rPr lang="en-IN" dirty="0"/>
              <a:t>Conclusion</a:t>
            </a:r>
          </a:p>
        </p:txBody>
      </p:sp>
      <p:sp>
        <p:nvSpPr>
          <p:cNvPr id="3" name="Content Placeholder 2">
            <a:extLst>
              <a:ext uri="{FF2B5EF4-FFF2-40B4-BE49-F238E27FC236}">
                <a16:creationId xmlns:a16="http://schemas.microsoft.com/office/drawing/2014/main" id="{17E520CF-6BD3-9B8E-76F0-4ABC4C180A07}"/>
              </a:ext>
            </a:extLst>
          </p:cNvPr>
          <p:cNvSpPr>
            <a:spLocks noGrp="1"/>
          </p:cNvSpPr>
          <p:nvPr>
            <p:ph idx="1"/>
          </p:nvPr>
        </p:nvSpPr>
        <p:spPr>
          <a:xfrm>
            <a:off x="838201" y="1825625"/>
            <a:ext cx="5813612" cy="4667250"/>
          </a:xfrm>
        </p:spPr>
        <p:txBody>
          <a:bodyPr/>
          <a:lstStyle/>
          <a:p>
            <a:pPr rtl="0">
              <a:lnSpc>
                <a:spcPct val="150000"/>
              </a:lnSpc>
              <a:spcBef>
                <a:spcPts val="0"/>
              </a:spcBef>
              <a:spcAft>
                <a:spcPts val="0"/>
              </a:spcAft>
            </a:pPr>
            <a:r>
              <a:rPr lang="en-US" sz="1800" b="0" i="0" u="none" strike="noStrike" dirty="0">
                <a:solidFill>
                  <a:srgbClr val="000000"/>
                </a:solidFill>
                <a:effectLst/>
                <a:latin typeface="Arial" panose="020B0604020202020204" pitchFamily="34" charset="0"/>
              </a:rPr>
              <a:t>The presentation has entailed the key discussions regarding the way the changes within the business environment might impact the global businesses, and various concerns that might affect the company's smooth operations has been carried out.</a:t>
            </a:r>
          </a:p>
          <a:p>
            <a:pPr rtl="0">
              <a:lnSpc>
                <a:spcPct val="150000"/>
              </a:lnSpc>
              <a:spcBef>
                <a:spcPts val="0"/>
              </a:spcBef>
              <a:spcAft>
                <a:spcPts val="0"/>
              </a:spcAft>
            </a:pPr>
            <a:r>
              <a:rPr lang="en-US" sz="1800" dirty="0">
                <a:solidFill>
                  <a:srgbClr val="000000"/>
                </a:solidFill>
                <a:latin typeface="Arial" panose="020B0604020202020204" pitchFamily="34" charset="0"/>
              </a:rPr>
              <a:t>The key opportunities and challenges had been identified.</a:t>
            </a:r>
            <a:endParaRPr lang="en-US" sz="1800" b="0" i="0" u="none" strike="noStrike" dirty="0">
              <a:solidFill>
                <a:srgbClr val="000000"/>
              </a:solidFill>
              <a:effectLst/>
              <a:latin typeface="Arial" panose="020B0604020202020204" pitchFamily="34" charset="0"/>
            </a:endParaRPr>
          </a:p>
          <a:p>
            <a:pPr rtl="0">
              <a:lnSpc>
                <a:spcPct val="150000"/>
              </a:lnSpc>
              <a:spcBef>
                <a:spcPts val="0"/>
              </a:spcBef>
              <a:spcAft>
                <a:spcPts val="0"/>
              </a:spcAft>
            </a:pPr>
            <a:r>
              <a:rPr lang="en-US" sz="1800" b="0" i="0" u="none" strike="noStrike" dirty="0">
                <a:solidFill>
                  <a:srgbClr val="000000"/>
                </a:solidFill>
                <a:effectLst/>
                <a:latin typeface="Arial" panose="020B0604020202020204" pitchFamily="34" charset="0"/>
              </a:rPr>
              <a:t> Some relevant effective strategies and recommendations have been suggested that would help the selected company to thrive successfully in the concerned market of the developing country.</a:t>
            </a:r>
            <a:endParaRPr lang="en-US" b="0" dirty="0">
              <a:effectLst/>
            </a:endParaRPr>
          </a:p>
        </p:txBody>
      </p:sp>
      <p:pic>
        <p:nvPicPr>
          <p:cNvPr id="10242" name="Picture 2" descr="13,585 Conclusion Photos - Free &amp; Royalty-Free Stock Photos from Dreamstime">
            <a:extLst>
              <a:ext uri="{FF2B5EF4-FFF2-40B4-BE49-F238E27FC236}">
                <a16:creationId xmlns:a16="http://schemas.microsoft.com/office/drawing/2014/main" id="{A7783778-CD1D-381D-6CDB-3C6C101196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2117" y="2503674"/>
            <a:ext cx="4969833" cy="3311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7937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0D5F7-DA5B-932D-A92D-8E466D67A7B9}"/>
              </a:ext>
            </a:extLst>
          </p:cNvPr>
          <p:cNvSpPr>
            <a:spLocks noGrp="1"/>
          </p:cNvSpPr>
          <p:nvPr>
            <p:ph type="title"/>
          </p:nvPr>
        </p:nvSpPr>
        <p:spPr/>
        <p:txBody>
          <a:bodyPr/>
          <a:lstStyle/>
          <a:p>
            <a:r>
              <a:rPr lang="en-IN" dirty="0"/>
              <a:t>Reference </a:t>
            </a:r>
          </a:p>
        </p:txBody>
      </p:sp>
      <p:sp>
        <p:nvSpPr>
          <p:cNvPr id="3" name="Content Placeholder 2">
            <a:extLst>
              <a:ext uri="{FF2B5EF4-FFF2-40B4-BE49-F238E27FC236}">
                <a16:creationId xmlns:a16="http://schemas.microsoft.com/office/drawing/2014/main" id="{5E66713F-646F-77BB-7753-5B91F5F2C550}"/>
              </a:ext>
            </a:extLst>
          </p:cNvPr>
          <p:cNvSpPr>
            <a:spLocks noGrp="1"/>
          </p:cNvSpPr>
          <p:nvPr>
            <p:ph idx="1"/>
          </p:nvPr>
        </p:nvSpPr>
        <p:spPr/>
        <p:txBody>
          <a:bodyPr>
            <a:normAutofit fontScale="40000" lnSpcReduction="20000"/>
          </a:bodyPr>
          <a:lstStyle/>
          <a:p>
            <a:r>
              <a:rPr lang="en-IN" dirty="0" err="1"/>
              <a:t>Madichie</a:t>
            </a:r>
            <a:r>
              <a:rPr lang="en-IN" dirty="0"/>
              <a:t>, N.O. and </a:t>
            </a:r>
            <a:r>
              <a:rPr lang="en-IN" dirty="0" err="1"/>
              <a:t>Ayasi</a:t>
            </a:r>
            <a:r>
              <a:rPr lang="en-IN" dirty="0"/>
              <a:t>, K., 2018. Entrepreneurial opportunities and challenges for retired senior military officers in Nigeria. African Entrepreneurship, pp.131-151.</a:t>
            </a:r>
          </a:p>
          <a:p>
            <a:r>
              <a:rPr lang="en-IN" dirty="0"/>
              <a:t>Awuah, K.G.B., 2018. Urban development and governance in Nigeria: challenges, opportunities and policy direction. International Development Planning Review, 40(1), pp.27-50.</a:t>
            </a:r>
          </a:p>
          <a:p>
            <a:r>
              <a:rPr lang="en-IN" dirty="0"/>
              <a:t>Umar, A., Zakari, J. and </a:t>
            </a:r>
            <a:r>
              <a:rPr lang="en-IN" dirty="0" err="1"/>
              <a:t>Abdulkarim</a:t>
            </a:r>
            <a:r>
              <a:rPr lang="en-IN" dirty="0"/>
              <a:t>, I.H., 2020. EASE OF DOING BUSINESS, CORRUPTION AND DOMESTIC INVESTMENT NEXUS IN NIGERIA: A BOOTSTRAP ARDL APPROACH.</a:t>
            </a:r>
          </a:p>
          <a:p>
            <a:r>
              <a:rPr lang="en-IN" dirty="0"/>
              <a:t>Dana, L.P., 2018. African </a:t>
            </a:r>
            <a:r>
              <a:rPr lang="en-IN" dirty="0" err="1"/>
              <a:t>EntrepreneurshipChallenges</a:t>
            </a:r>
            <a:r>
              <a:rPr lang="en-IN" dirty="0"/>
              <a:t> and Opportunities for Doing Business. Palgrave Macmillan.</a:t>
            </a:r>
          </a:p>
          <a:p>
            <a:r>
              <a:rPr lang="en-IN" dirty="0"/>
              <a:t>Sania, A. and </a:t>
            </a:r>
            <a:r>
              <a:rPr lang="en-IN" dirty="0" err="1"/>
              <a:t>Jamilb</a:t>
            </a:r>
            <a:r>
              <a:rPr lang="en-IN" dirty="0"/>
              <a:t>, H., 2020. Entrepreneurship Program in Nigeria: Indicators for Graduates Employability. education, 12(8).</a:t>
            </a:r>
          </a:p>
          <a:p>
            <a:r>
              <a:rPr lang="en-IN" dirty="0" err="1"/>
              <a:t>Yunusa</a:t>
            </a:r>
            <a:r>
              <a:rPr lang="en-IN" dirty="0"/>
              <a:t>, H., Zakari, J. and Umar, A., 2022. EFFECT OF CORRUPTION ON FOREIGN DIRECT INVESTMENT IN NIGERIA. FUDMA INTERNATIONAL JOURNAL OF SOCIAL SCIENCES, 3(1), pp.62-73.</a:t>
            </a:r>
          </a:p>
          <a:p>
            <a:r>
              <a:rPr lang="en-IN" dirty="0" err="1"/>
              <a:t>Edache</a:t>
            </a:r>
            <a:r>
              <a:rPr lang="en-IN" dirty="0"/>
              <a:t>, J., 2020. The influence of culture on business in Nigeria.</a:t>
            </a:r>
          </a:p>
          <a:p>
            <a:r>
              <a:rPr lang="en-IN" dirty="0" err="1"/>
              <a:t>Ayuba</a:t>
            </a:r>
            <a:r>
              <a:rPr lang="en-IN" dirty="0"/>
              <a:t>, B. and Aliyu, I.A., 2018. Unethical business practices in Nigeria: Causes, consequences and control. International Review of Business Research Papers, 14(2), pp.1-231.</a:t>
            </a:r>
          </a:p>
          <a:p>
            <a:r>
              <a:rPr lang="en-IN" dirty="0" err="1"/>
              <a:t>Adepoju</a:t>
            </a:r>
            <a:r>
              <a:rPr lang="en-IN" dirty="0"/>
              <a:t>, A.A., 2019. Freight safety in freight forwarding business in Nigeria: The challenges and preventive measure.</a:t>
            </a:r>
          </a:p>
          <a:p>
            <a:r>
              <a:rPr lang="en-IN" dirty="0"/>
              <a:t>Akinyemi, F.O. and </a:t>
            </a:r>
            <a:r>
              <a:rPr lang="en-IN" dirty="0" err="1"/>
              <a:t>Adejumo</a:t>
            </a:r>
            <a:r>
              <a:rPr lang="en-IN" dirty="0"/>
              <a:t>, O.O., 2018. Government policies and entrepreneurship phases in emerging economies: Nigeria and South Africa. Journal of Global Entrepreneurship Research, 8(1), pp.1-18.</a:t>
            </a:r>
          </a:p>
          <a:p>
            <a:r>
              <a:rPr lang="en-IN" dirty="0" err="1"/>
              <a:t>Nketiah-Amponsah</a:t>
            </a:r>
            <a:r>
              <a:rPr lang="en-IN" dirty="0"/>
              <a:t>, E. and Sarpong, B., 2020. Ease of doing business and foreign direct investment: Case of Sub-Saharan Africa. International Advances in Economic Research, 26(3), pp.209-223.</a:t>
            </a:r>
          </a:p>
          <a:p>
            <a:r>
              <a:rPr lang="en-IN" dirty="0"/>
              <a:t>Olatunji, O., </a:t>
            </a:r>
            <a:r>
              <a:rPr lang="en-IN" dirty="0" err="1"/>
              <a:t>Akinlabi</a:t>
            </a:r>
            <a:r>
              <a:rPr lang="en-IN" dirty="0"/>
              <a:t>, S., </a:t>
            </a:r>
            <a:r>
              <a:rPr lang="en-IN" dirty="0" err="1"/>
              <a:t>Oluseyi</a:t>
            </a:r>
            <a:r>
              <a:rPr lang="en-IN" dirty="0"/>
              <a:t>, A., </a:t>
            </a:r>
            <a:r>
              <a:rPr lang="en-IN" dirty="0" err="1"/>
              <a:t>Abioye</a:t>
            </a:r>
            <a:r>
              <a:rPr lang="en-IN" dirty="0"/>
              <a:t>, A., </a:t>
            </a:r>
            <a:r>
              <a:rPr lang="en-IN" dirty="0" err="1"/>
              <a:t>Ishola</a:t>
            </a:r>
            <a:r>
              <a:rPr lang="en-IN" dirty="0"/>
              <a:t>, F., Peter, M. and </a:t>
            </a:r>
            <a:r>
              <a:rPr lang="en-IN" dirty="0" err="1"/>
              <a:t>Madushele</a:t>
            </a:r>
            <a:r>
              <a:rPr lang="en-IN" dirty="0"/>
              <a:t>, N., 2018, September. Electric power crisis in Nigeria: A strategic call for change of focus to renewable sources. In IOP Conference Series: Materials Science and Engineering (Vol. 413, No. 1, p. 012053). IOP Publishing.</a:t>
            </a:r>
          </a:p>
          <a:p>
            <a:r>
              <a:rPr lang="en-IN" dirty="0" err="1"/>
              <a:t>Asieba</a:t>
            </a:r>
            <a:r>
              <a:rPr lang="en-IN" dirty="0"/>
              <a:t>, I.O. and </a:t>
            </a:r>
            <a:r>
              <a:rPr lang="en-IN" dirty="0" err="1"/>
              <a:t>Nmadu</a:t>
            </a:r>
            <a:r>
              <a:rPr lang="en-IN" dirty="0"/>
              <a:t>, T.M., 2018. An assessment of the impact of entrepreneurial skills of community pharmacists on pharmaceutical business performance in Jos metropolis, Nigeria. Pharmacy Practice (Granada), 16(1).</a:t>
            </a:r>
          </a:p>
          <a:p>
            <a:r>
              <a:rPr lang="en-IN" dirty="0" err="1"/>
              <a:t>Iyeseun</a:t>
            </a:r>
            <a:r>
              <a:rPr lang="en-IN" dirty="0"/>
              <a:t>, O. and </a:t>
            </a:r>
            <a:r>
              <a:rPr lang="en-IN" dirty="0" err="1"/>
              <a:t>Nmadu</a:t>
            </a:r>
            <a:r>
              <a:rPr lang="en-IN" dirty="0"/>
              <a:t>, T.M., 2020. An assessment of the impact of entrepreneurial skills of community pharmacists on pharmaceutical business performance in Jos metropolis, Nigeria.</a:t>
            </a:r>
          </a:p>
          <a:p>
            <a:endParaRPr lang="en-IN" dirty="0"/>
          </a:p>
        </p:txBody>
      </p:sp>
    </p:spTree>
    <p:extLst>
      <p:ext uri="{BB962C8B-B14F-4D97-AF65-F5344CB8AC3E}">
        <p14:creationId xmlns:p14="http://schemas.microsoft.com/office/powerpoint/2010/main" val="20814936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Importance of Saying Thank You - No Bugs">
            <a:extLst>
              <a:ext uri="{FF2B5EF4-FFF2-40B4-BE49-F238E27FC236}">
                <a16:creationId xmlns:a16="http://schemas.microsoft.com/office/drawing/2014/main" id="{C5F77C96-94D2-563A-B803-54E1BFF764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55577" y="1326776"/>
            <a:ext cx="6232149" cy="4670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51109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1607</Words>
  <Application>Microsoft Office PowerPoint</Application>
  <PresentationFormat>Widescreen</PresentationFormat>
  <Paragraphs>65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Marketing Fundamentals</vt:lpstr>
      <vt:lpstr>Introduction:</vt:lpstr>
      <vt:lpstr>Background of the organization</vt:lpstr>
      <vt:lpstr>Overview of the chosen developing country</vt:lpstr>
      <vt:lpstr>Key opportunities in the country</vt:lpstr>
      <vt:lpstr>Key challenges in the country</vt:lpstr>
      <vt:lpstr>Different barriers faced by foreign businesses in Nigeria</vt:lpstr>
      <vt:lpstr>Strategies to succeed in Nigeria</vt:lpstr>
      <vt:lpstr>Key recommendations </vt:lpstr>
      <vt:lpstr>Conclusion</vt:lpstr>
      <vt:lpstr>Reference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dc:title>
  <dc:creator>Nilavi Singha</dc:creator>
  <cp:lastModifiedBy>Nilavi Singha</cp:lastModifiedBy>
  <cp:revision>1</cp:revision>
  <dcterms:created xsi:type="dcterms:W3CDTF">2022-08-22T13:23:54Z</dcterms:created>
  <dcterms:modified xsi:type="dcterms:W3CDTF">2022-08-22T13:33:30Z</dcterms:modified>
</cp:coreProperties>
</file>