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40"/>
  </p:notesMasterIdLst>
  <p:handoutMasterIdLst>
    <p:handoutMasterId r:id="rId41"/>
  </p:handoutMasterIdLst>
  <p:sldIdLst>
    <p:sldId id="812" r:id="rId3"/>
    <p:sldId id="958" r:id="rId4"/>
    <p:sldId id="959" r:id="rId5"/>
    <p:sldId id="961" r:id="rId6"/>
    <p:sldId id="962" r:id="rId7"/>
    <p:sldId id="964" r:id="rId8"/>
    <p:sldId id="966" r:id="rId9"/>
    <p:sldId id="967" r:id="rId10"/>
    <p:sldId id="968" r:id="rId11"/>
    <p:sldId id="969" r:id="rId12"/>
    <p:sldId id="970" r:id="rId13"/>
    <p:sldId id="971" r:id="rId14"/>
    <p:sldId id="972" r:id="rId15"/>
    <p:sldId id="973" r:id="rId16"/>
    <p:sldId id="974" r:id="rId17"/>
    <p:sldId id="975" r:id="rId18"/>
    <p:sldId id="976" r:id="rId19"/>
    <p:sldId id="977" r:id="rId20"/>
    <p:sldId id="978" r:id="rId21"/>
    <p:sldId id="979" r:id="rId22"/>
    <p:sldId id="985" r:id="rId23"/>
    <p:sldId id="986" r:id="rId24"/>
    <p:sldId id="992" r:id="rId25"/>
    <p:sldId id="993" r:id="rId26"/>
    <p:sldId id="994" r:id="rId27"/>
    <p:sldId id="995" r:id="rId28"/>
    <p:sldId id="996" r:id="rId29"/>
    <p:sldId id="997" r:id="rId30"/>
    <p:sldId id="998" r:id="rId31"/>
    <p:sldId id="999" r:id="rId32"/>
    <p:sldId id="1001" r:id="rId33"/>
    <p:sldId id="1002" r:id="rId34"/>
    <p:sldId id="1003" r:id="rId35"/>
    <p:sldId id="1009" r:id="rId36"/>
    <p:sldId id="1010" r:id="rId37"/>
    <p:sldId id="928" r:id="rId38"/>
    <p:sldId id="956" r:id="rId39"/>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 id="2" name="Jane Gibbons -X (jagibbon - DEL ORO CONSULTING INC at Cisco)" initials="JG-(-DOCIaC" lastIdx="5" clrIdx="2">
    <p:extLst>
      <p:ext uri="{19B8F6BF-5375-455C-9EA6-DF929625EA0E}">
        <p15:presenceInfo xmlns:p15="http://schemas.microsoft.com/office/powerpoint/2012/main" userId="S-1-5-21-1708537768-1303643608-725345543-200204" providerId="AD"/>
      </p:ext>
    </p:extLst>
  </p:cmAuthor>
  <p:cmAuthor id="3" name="John" initials="J" lastIdx="1" clrIdx="3">
    <p:extLst>
      <p:ext uri="{19B8F6BF-5375-455C-9EA6-DF929625EA0E}">
        <p15:presenceInfo xmlns:p15="http://schemas.microsoft.com/office/powerpoint/2012/main" userId="Joh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449" autoAdjust="0"/>
    <p:restoredTop sz="96370" autoAdjust="0"/>
  </p:normalViewPr>
  <p:slideViewPr>
    <p:cSldViewPr snapToGrid="0">
      <p:cViewPr varScale="1">
        <p:scale>
          <a:sx n="110" d="100"/>
          <a:sy n="110" d="100"/>
        </p:scale>
        <p:origin x="1992" y="39"/>
      </p:cViewPr>
      <p:guideLst>
        <p:guide orient="horz" pos="2160"/>
        <p:guide pos="2880"/>
      </p:guideLst>
    </p:cSldViewPr>
  </p:slideViewPr>
  <p:outlineViewPr>
    <p:cViewPr>
      <p:scale>
        <a:sx n="33" d="100"/>
        <a:sy n="33" d="100"/>
      </p:scale>
      <p:origin x="0" y="5022"/>
    </p:cViewPr>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commentAuthors" Target="commentAuthor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notesMaster" Target="notesMasters/notesMaster1.xml"/><Relationship Id="rId45"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nist.gov/"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GB" b="0" dirty="0"/>
              <a:t>Do you think Cloud Computing is affected by Cyber Security and the Internet?</a:t>
            </a:r>
          </a:p>
        </p:txBody>
      </p:sp>
    </p:spTree>
    <p:extLst>
      <p:ext uri="{BB962C8B-B14F-4D97-AF65-F5344CB8AC3E}">
        <p14:creationId xmlns:p14="http://schemas.microsoft.com/office/powerpoint/2010/main" val="3397270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SaaS – Software as a Service</a:t>
            </a:r>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3</a:t>
            </a:fld>
            <a:endParaRPr lang="en-US"/>
          </a:p>
        </p:txBody>
      </p:sp>
    </p:spTree>
    <p:extLst>
      <p:ext uri="{BB962C8B-B14F-4D97-AF65-F5344CB8AC3E}">
        <p14:creationId xmlns:p14="http://schemas.microsoft.com/office/powerpoint/2010/main" val="18908348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Cloud</a:t>
            </a:r>
            <a:r>
              <a:rPr lang="en-GB" baseline="0" dirty="0" smtClean="0"/>
              <a:t> Computing delivers various types of services and applications over the Internet.  These services enables users to utilise software and hardware managed by third parties at remote locations.  Some of the cloud service providers include Google, Amazon, </a:t>
            </a:r>
            <a:r>
              <a:rPr lang="en-GB" baseline="0" dirty="0" err="1" smtClean="0"/>
              <a:t>amd</a:t>
            </a:r>
            <a:r>
              <a:rPr lang="en-GB" baseline="0" dirty="0" smtClean="0"/>
              <a:t> Microsoft.</a:t>
            </a:r>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5</a:t>
            </a:fld>
            <a:endParaRPr lang="en-US"/>
          </a:p>
        </p:txBody>
      </p:sp>
    </p:spTree>
    <p:extLst>
      <p:ext uri="{BB962C8B-B14F-4D97-AF65-F5344CB8AC3E}">
        <p14:creationId xmlns:p14="http://schemas.microsoft.com/office/powerpoint/2010/main" val="34036818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Data Breach/Loss</a:t>
            </a:r>
            <a:r>
              <a:rPr lang="en-GB" baseline="0" dirty="0" smtClean="0"/>
              <a:t> – Improperly designed cloud computing environment with multiple clients is at greater risk to data breach as a flaw in one client’s application allow attackers to access other clients data. Data loss or leakage is highly </a:t>
            </a:r>
            <a:r>
              <a:rPr lang="en-GB" baseline="0" dirty="0" err="1" smtClean="0"/>
              <a:t>depemden</a:t>
            </a:r>
            <a:r>
              <a:rPr lang="en-GB" baseline="0" dirty="0" smtClean="0"/>
              <a:t> on cloud architecture and its operation.</a:t>
            </a:r>
          </a:p>
          <a:p>
            <a:pPr lvl="1"/>
            <a:r>
              <a:rPr lang="en-GB" baseline="0" dirty="0" smtClean="0"/>
              <a:t>Countermeasures: Encrypt the data stored in cloud and data in transit to protect its integrity. Implement strong key generation, storage and management.  Check for data protection at </a:t>
            </a:r>
            <a:r>
              <a:rPr lang="en-GB" baseline="0" dirty="0" err="1" smtClean="0"/>
              <a:t>noth</a:t>
            </a:r>
            <a:r>
              <a:rPr lang="en-GB" baseline="0" dirty="0" smtClean="0"/>
              <a:t> design and runtime.</a:t>
            </a:r>
          </a:p>
          <a:p>
            <a:pPr lvl="0"/>
            <a:r>
              <a:rPr lang="en-GB" baseline="0" dirty="0" smtClean="0"/>
              <a:t>Abuse of Cloud Services – Presence of weak registration systems in the cloud-computing environment gives rise to this threat.  Attackers create anonymous access to cloud services and perpetrate various attacks.</a:t>
            </a:r>
          </a:p>
          <a:p>
            <a:pPr lvl="1"/>
            <a:r>
              <a:rPr lang="en-GB" baseline="0" dirty="0" smtClean="0"/>
              <a:t>Countermeasures: Implement strong registration and validation process.  Monitor the client’s traffic for any malicious activities.</a:t>
            </a:r>
          </a:p>
          <a:p>
            <a:pPr lvl="1"/>
            <a:endParaRPr lang="en-GB" baseline="0" dirty="0" smtClean="0"/>
          </a:p>
          <a:p>
            <a:pPr lvl="1"/>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10</a:t>
            </a:fld>
            <a:endParaRPr lang="en-US"/>
          </a:p>
        </p:txBody>
      </p:sp>
    </p:spTree>
    <p:extLst>
      <p:ext uri="{BB962C8B-B14F-4D97-AF65-F5344CB8AC3E}">
        <p14:creationId xmlns:p14="http://schemas.microsoft.com/office/powerpoint/2010/main" val="2301266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Organisation that tend to move to cloud must extensively research the risks, CSP due diligence, and possess capable resources.</a:t>
            </a:r>
          </a:p>
          <a:p>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12</a:t>
            </a:fld>
            <a:endParaRPr lang="en-US"/>
          </a:p>
        </p:txBody>
      </p:sp>
    </p:spTree>
    <p:extLst>
      <p:ext uri="{BB962C8B-B14F-4D97-AF65-F5344CB8AC3E}">
        <p14:creationId xmlns:p14="http://schemas.microsoft.com/office/powerpoint/2010/main" val="10356858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Enforce strong Information Security (IS) Policy and adhere to it.</a:t>
            </a:r>
          </a:p>
          <a:p>
            <a:r>
              <a:rPr lang="en-GB" dirty="0" smtClean="0"/>
              <a:t>Clients should be permitted to audit/review cloud providers IS policy and procedures.</a:t>
            </a:r>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14</a:t>
            </a:fld>
            <a:endParaRPr lang="en-US"/>
          </a:p>
        </p:txBody>
      </p:sp>
    </p:spTree>
    <p:extLst>
      <p:ext uri="{BB962C8B-B14F-4D97-AF65-F5344CB8AC3E}">
        <p14:creationId xmlns:p14="http://schemas.microsoft.com/office/powerpoint/2010/main" val="15491213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using cloud infrastructures, customers give up control to cloud service providers regarding issues that affect security.  In addition, SLAs may</a:t>
            </a:r>
            <a:r>
              <a:rPr lang="en-GB" baseline="0" dirty="0" smtClean="0"/>
              <a:t> not offer a commitment on the part of the cloud provider to provide such services, thus leaving a gap in security defences. This threats results from uncleanness of roles and responsibilities, lack of vulnerability assessment process, conflicting promises in SLAs, no certification schemes, lack of jurisdiction, unavailability of audit, and others.</a:t>
            </a:r>
          </a:p>
          <a:p>
            <a:r>
              <a:rPr lang="en-GB" baseline="0" dirty="0" smtClean="0"/>
              <a:t>Lack of governance results in not complying with security requirements, lack of confidentiality, integrity, and availability of data, poor performance and quality of service, and so on.</a:t>
            </a:r>
          </a:p>
          <a:p>
            <a:endParaRPr lang="en-GB" baseline="0" dirty="0" smtClean="0"/>
          </a:p>
          <a:p>
            <a:r>
              <a:rPr lang="en-GB" baseline="0" dirty="0" smtClean="0"/>
              <a:t>Countermeasure: Workout persistent and careful efforts for execution of service level agreements (SLA)</a:t>
            </a:r>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17</a:t>
            </a:fld>
            <a:endParaRPr lang="en-US"/>
          </a:p>
        </p:txBody>
      </p:sp>
    </p:spTree>
    <p:extLst>
      <p:ext uri="{BB962C8B-B14F-4D97-AF65-F5344CB8AC3E}">
        <p14:creationId xmlns:p14="http://schemas.microsoft.com/office/powerpoint/2010/main" val="2230712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GB" sz="1200" b="1" i="0" u="sng" kern="1200" dirty="0">
                <a:solidFill>
                  <a:srgbClr val="7030A0"/>
                </a:solidFill>
                <a:effectLst/>
                <a:latin typeface="Arial" charset="0"/>
                <a:ea typeface="ＭＳ Ｐゴシック" charset="0"/>
                <a:cs typeface="ＭＳ Ｐゴシック" charset="0"/>
                <a:hlinkClick r:id="rId3"/>
              </a:rPr>
              <a:t>NIST: National Institute of Standards and Technology</a:t>
            </a:r>
            <a:endParaRPr lang="en-GB" sz="1200" b="1" i="0" kern="1200" dirty="0">
              <a:solidFill>
                <a:srgbClr val="7030A0"/>
              </a:solidFill>
              <a:effectLst/>
              <a:latin typeface="Arial" charset="0"/>
              <a:ea typeface="ＭＳ Ｐゴシック" charset="0"/>
              <a:cs typeface="ＭＳ Ｐゴシック" charset="0"/>
            </a:endParaRPr>
          </a:p>
          <a:p>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30</a:t>
            </a:fld>
            <a:endParaRPr lang="en-US"/>
          </a:p>
        </p:txBody>
      </p:sp>
    </p:spTree>
    <p:extLst>
      <p:ext uri="{BB962C8B-B14F-4D97-AF65-F5344CB8AC3E}">
        <p14:creationId xmlns:p14="http://schemas.microsoft.com/office/powerpoint/2010/main" val="6272549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lecture 2</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Bullet">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239713" y="914400"/>
            <a:ext cx="8578850" cy="5394960"/>
          </a:xfrm>
        </p:spPr>
        <p:txBody>
          <a:bodyPr/>
          <a:lstStyle>
            <a:lvl1pPr>
              <a:lnSpc>
                <a:spcPct val="95000"/>
              </a:lnSpc>
              <a:spcBef>
                <a:spcPts val="1480"/>
              </a:spcBef>
              <a:defRPr sz="2200">
                <a:solidFill>
                  <a:srgbClr val="000000"/>
                </a:solidFill>
                <a:latin typeface="+mj-lt"/>
              </a:defRPr>
            </a:lvl1pPr>
            <a:lvl2pPr>
              <a:lnSpc>
                <a:spcPct val="95000"/>
              </a:lnSpc>
              <a:spcBef>
                <a:spcPts val="600"/>
              </a:spcBef>
              <a:defRPr>
                <a:solidFill>
                  <a:srgbClr val="000000"/>
                </a:solidFill>
                <a:latin typeface="+mj-lt"/>
              </a:defRPr>
            </a:lvl2pPr>
            <a:lvl3pPr>
              <a:defRPr>
                <a:solidFill>
                  <a:srgbClr val="000000"/>
                </a:solidFill>
                <a:latin typeface="+mj-lt"/>
              </a:defRPr>
            </a:lvl3pPr>
            <a:lvl4pPr>
              <a:defRPr>
                <a:solidFill>
                  <a:srgbClr val="000000"/>
                </a:solidFill>
                <a:latin typeface="+mj-lt"/>
              </a:defRPr>
            </a:lvl4pPr>
            <a:lvl5pPr>
              <a:defRPr>
                <a:solidFill>
                  <a:srgbClr val="000000"/>
                </a:solidFill>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Title 2"/>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545606873"/>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lecture 2</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 id="2147484057"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7.xml.rels><?xml version="1.0" encoding="UTF-8" standalone="yes"?>
<Relationships xmlns="http://schemas.openxmlformats.org/package/2006/relationships"><Relationship Id="rId3" Type="http://schemas.openxmlformats.org/officeDocument/2006/relationships/hyperlink" Target="http://www.hackmageddon.com/category/security/cyber-attack-statistics" TargetMode="External"/><Relationship Id="rId2" Type="http://schemas.openxmlformats.org/officeDocument/2006/relationships/hyperlink" Target="http://www.ted.com/" TargetMode="External"/><Relationship Id="rId1" Type="http://schemas.openxmlformats.org/officeDocument/2006/relationships/slideLayout" Target="../slideLayouts/slideLayout24.xml"/><Relationship Id="rId4" Type="http://schemas.openxmlformats.org/officeDocument/2006/relationships/hyperlink" Target="http://www.idtheftcenter.org/2016databreache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49" y="2263775"/>
            <a:ext cx="3951757" cy="1481138"/>
          </a:xfrm>
        </p:spPr>
        <p:txBody>
          <a:bodyPr/>
          <a:lstStyle/>
          <a:p>
            <a:pPr eaLnBrk="1" hangingPunct="1"/>
            <a:r>
              <a:rPr lang="en-US" sz="2400" dirty="0">
                <a:latin typeface="Arial" charset="0"/>
              </a:rPr>
              <a:t>Instructor Materials</a:t>
            </a:r>
            <a:br>
              <a:rPr lang="en-US" sz="2400" dirty="0">
                <a:latin typeface="Arial" charset="0"/>
              </a:rPr>
            </a:br>
            <a:r>
              <a:rPr lang="en-US" sz="2400" dirty="0">
                <a:latin typeface="Arial" charset="0"/>
              </a:rPr>
              <a:t>lecture 2: The Cybersecurity Sorcery Cube</a:t>
            </a:r>
            <a:endParaRPr lang="en-US" sz="2400" u="sng" dirty="0">
              <a:solidFill>
                <a:schemeClr val="folHlink"/>
              </a:solidFill>
              <a:latin typeface="Arial" charset="0"/>
            </a:endParaRPr>
          </a:p>
        </p:txBody>
      </p:sp>
      <p:sp>
        <p:nvSpPr>
          <p:cNvPr id="7170" name="Rectangle 3"/>
          <p:cNvSpPr>
            <a:spLocks noGrp="1" noChangeArrowheads="1"/>
          </p:cNvSpPr>
          <p:nvPr>
            <p:ph type="subTitle" idx="1"/>
          </p:nvPr>
        </p:nvSpPr>
        <p:spPr>
          <a:xfrm>
            <a:off x="1564915" y="759890"/>
            <a:ext cx="6788150" cy="658812"/>
          </a:xfrm>
        </p:spPr>
        <p:txBody>
          <a:bodyPr/>
          <a:lstStyle/>
          <a:p>
            <a:pPr algn="ctr" eaLnBrk="1" hangingPunct="1">
              <a:buFont typeface="Wingdings" charset="0"/>
              <a:buNone/>
            </a:pPr>
            <a:r>
              <a:rPr lang="en-US" sz="2800" dirty="0">
                <a:latin typeface="Arial" charset="0"/>
              </a:rPr>
              <a:t>Advanced Cyber Security</a:t>
            </a:r>
            <a:r>
              <a:rPr lang="en-US" dirty="0">
                <a:latin typeface="Arial" charset="0"/>
              </a:rPr>
              <a:t> </a:t>
            </a:r>
          </a:p>
        </p:txBody>
      </p:sp>
      <p:sp>
        <p:nvSpPr>
          <p:cNvPr id="2" name="Rectangle 1"/>
          <p:cNvSpPr/>
          <p:nvPr/>
        </p:nvSpPr>
        <p:spPr>
          <a:xfrm>
            <a:off x="3748051" y="2508872"/>
            <a:ext cx="1553630" cy="424732"/>
          </a:xfrm>
          <a:prstGeom prst="rect">
            <a:avLst/>
          </a:prstGeom>
        </p:spPr>
        <p:txBody>
          <a:bodyPr wrap="none">
            <a:spAutoFit/>
          </a:bodyPr>
          <a:lstStyle/>
          <a:p>
            <a:r>
              <a:rPr lang="en-US" b="1" dirty="0"/>
              <a:t>Lecture 7</a:t>
            </a:r>
            <a:endParaRPr lang="en-GB" dirty="0"/>
          </a:p>
        </p:txBody>
      </p:sp>
      <p:sp>
        <p:nvSpPr>
          <p:cNvPr id="5" name="TextBox 6"/>
          <p:cNvSpPr txBox="1">
            <a:spLocks noChangeArrowheads="1"/>
          </p:cNvSpPr>
          <p:nvPr/>
        </p:nvSpPr>
        <p:spPr bwMode="auto">
          <a:xfrm>
            <a:off x="2737701" y="4589986"/>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charset="0"/>
              </a:rPr>
              <a:t>Dr.</a:t>
            </a:r>
            <a:r>
              <a:rPr lang="en-GB" altLang="en-US" b="1" dirty="0">
                <a:latin typeface="Arial" charset="0"/>
              </a:rPr>
              <a:t> Carlene Campbell</a:t>
            </a:r>
          </a:p>
        </p:txBody>
      </p:sp>
      <p:sp>
        <p:nvSpPr>
          <p:cNvPr id="3" name="Rectangle 2"/>
          <p:cNvSpPr/>
          <p:nvPr/>
        </p:nvSpPr>
        <p:spPr>
          <a:xfrm>
            <a:off x="1872761" y="3492618"/>
            <a:ext cx="6480303" cy="757130"/>
          </a:xfrm>
          <a:prstGeom prst="rect">
            <a:avLst/>
          </a:prstGeom>
        </p:spPr>
        <p:txBody>
          <a:bodyPr wrap="square">
            <a:spAutoFit/>
          </a:bodyPr>
          <a:lstStyle/>
          <a:p>
            <a:r>
              <a:rPr lang="en-GB" dirty="0"/>
              <a:t>Cloud Computing</a:t>
            </a:r>
          </a:p>
          <a:p>
            <a:endParaRPr lang="en-GB" dirty="0"/>
          </a:p>
        </p:txBody>
      </p:sp>
    </p:spTree>
    <p:extLst>
      <p:ext uri="{BB962C8B-B14F-4D97-AF65-F5344CB8AC3E}">
        <p14:creationId xmlns:p14="http://schemas.microsoft.com/office/powerpoint/2010/main" val="2515264652"/>
      </p:ext>
    </p:extLst>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421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7608" b="4508"/>
          <a:stretch/>
        </p:blipFill>
        <p:spPr bwMode="auto">
          <a:xfrm>
            <a:off x="750191" y="794248"/>
            <a:ext cx="7910958" cy="43960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38B83A61-5757-4D94-9274-6E2D4BA40F4D}"/>
              </a:ext>
            </a:extLst>
          </p:cNvPr>
          <p:cNvSpPr>
            <a:spLocks noGrp="1"/>
          </p:cNvSpPr>
          <p:nvPr>
            <p:ph type="title"/>
          </p:nvPr>
        </p:nvSpPr>
        <p:spPr>
          <a:xfrm>
            <a:off x="319592" y="108777"/>
            <a:ext cx="8772157" cy="511300"/>
          </a:xfrm>
        </p:spPr>
        <p:txBody>
          <a:bodyPr/>
          <a:lstStyle/>
          <a:p>
            <a:pPr algn="ctr"/>
            <a:r>
              <a:rPr lang="en-GB" dirty="0"/>
              <a:t>Statistics: Cloud Predictions</a:t>
            </a:r>
          </a:p>
        </p:txBody>
      </p:sp>
    </p:spTree>
    <p:extLst>
      <p:ext uri="{BB962C8B-B14F-4D97-AF65-F5344CB8AC3E}">
        <p14:creationId xmlns:p14="http://schemas.microsoft.com/office/powerpoint/2010/main" val="2554876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42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23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16116" b="6027"/>
          <a:stretch/>
        </p:blipFill>
        <p:spPr bwMode="auto">
          <a:xfrm>
            <a:off x="791528" y="836022"/>
            <a:ext cx="7816244" cy="43455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37BA23F0-95DB-46A4-81F6-D5BC6300A6D6}"/>
              </a:ext>
            </a:extLst>
          </p:cNvPr>
          <p:cNvSpPr>
            <a:spLocks noGrp="1"/>
          </p:cNvSpPr>
          <p:nvPr>
            <p:ph type="title"/>
          </p:nvPr>
        </p:nvSpPr>
        <p:spPr>
          <a:xfrm>
            <a:off x="319592" y="108777"/>
            <a:ext cx="8772157" cy="511300"/>
          </a:xfrm>
        </p:spPr>
        <p:txBody>
          <a:bodyPr/>
          <a:lstStyle/>
          <a:p>
            <a:pPr algn="ctr"/>
            <a:r>
              <a:rPr lang="en-GB" dirty="0"/>
              <a:t>Statistics: Cloud Predictions (Cont’d)</a:t>
            </a:r>
          </a:p>
        </p:txBody>
      </p:sp>
    </p:spTree>
    <p:extLst>
      <p:ext uri="{BB962C8B-B14F-4D97-AF65-F5344CB8AC3E}">
        <p14:creationId xmlns:p14="http://schemas.microsoft.com/office/powerpoint/2010/main" val="38673711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7283"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t="19215"/>
          <a:stretch/>
        </p:blipFill>
        <p:spPr bwMode="auto">
          <a:xfrm>
            <a:off x="960119" y="809897"/>
            <a:ext cx="7417641" cy="4319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4B267D72-A522-4E6C-8B91-6E3F16F4E2D5}"/>
              </a:ext>
            </a:extLst>
          </p:cNvPr>
          <p:cNvSpPr>
            <a:spLocks noGrp="1"/>
          </p:cNvSpPr>
          <p:nvPr>
            <p:ph type="title"/>
          </p:nvPr>
        </p:nvSpPr>
        <p:spPr>
          <a:xfrm>
            <a:off x="319592" y="108777"/>
            <a:ext cx="8772157" cy="511300"/>
          </a:xfrm>
        </p:spPr>
        <p:txBody>
          <a:bodyPr/>
          <a:lstStyle/>
          <a:p>
            <a:pPr algn="ctr"/>
            <a:r>
              <a:rPr lang="en-GB" dirty="0"/>
              <a:t>Introduction to Cloud Computing</a:t>
            </a:r>
          </a:p>
        </p:txBody>
      </p:sp>
    </p:spTree>
    <p:extLst>
      <p:ext uri="{BB962C8B-B14F-4D97-AF65-F5344CB8AC3E}">
        <p14:creationId xmlns:p14="http://schemas.microsoft.com/office/powerpoint/2010/main" val="4191664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830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21173" b="5399"/>
          <a:stretch/>
        </p:blipFill>
        <p:spPr bwMode="auto">
          <a:xfrm>
            <a:off x="979986" y="870858"/>
            <a:ext cx="7890307" cy="41626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A5D315D6-6FE5-44EA-962D-2267BA383B6E}"/>
              </a:ext>
            </a:extLst>
          </p:cNvPr>
          <p:cNvSpPr>
            <a:spLocks noGrp="1"/>
          </p:cNvSpPr>
          <p:nvPr>
            <p:ph type="title"/>
          </p:nvPr>
        </p:nvSpPr>
        <p:spPr>
          <a:xfrm>
            <a:off x="319592" y="108777"/>
            <a:ext cx="8772157" cy="511300"/>
          </a:xfrm>
        </p:spPr>
        <p:txBody>
          <a:bodyPr/>
          <a:lstStyle/>
          <a:p>
            <a:pPr algn="ctr"/>
            <a:r>
              <a:rPr lang="en-GB" dirty="0"/>
              <a:t>Types of Cloud Computing Services</a:t>
            </a:r>
          </a:p>
        </p:txBody>
      </p:sp>
    </p:spTree>
    <p:extLst>
      <p:ext uri="{BB962C8B-B14F-4D97-AF65-F5344CB8AC3E}">
        <p14:creationId xmlns:p14="http://schemas.microsoft.com/office/powerpoint/2010/main" val="15185198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035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6651" b="3170"/>
          <a:stretch/>
        </p:blipFill>
        <p:spPr bwMode="auto">
          <a:xfrm>
            <a:off x="953860" y="766354"/>
            <a:ext cx="7845969" cy="45110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030C4B5C-82A8-495E-B861-650A21C1CA25}"/>
              </a:ext>
            </a:extLst>
          </p:cNvPr>
          <p:cNvSpPr>
            <a:spLocks noGrp="1"/>
          </p:cNvSpPr>
          <p:nvPr>
            <p:ph type="title"/>
          </p:nvPr>
        </p:nvSpPr>
        <p:spPr>
          <a:xfrm>
            <a:off x="319592" y="108777"/>
            <a:ext cx="8772157" cy="511300"/>
          </a:xfrm>
        </p:spPr>
        <p:txBody>
          <a:bodyPr/>
          <a:lstStyle/>
          <a:p>
            <a:pPr algn="ctr"/>
            <a:r>
              <a:rPr lang="en-GB" dirty="0"/>
              <a:t>Cloud Deployment Models</a:t>
            </a:r>
          </a:p>
        </p:txBody>
      </p:sp>
    </p:spTree>
    <p:extLst>
      <p:ext uri="{BB962C8B-B14F-4D97-AF65-F5344CB8AC3E}">
        <p14:creationId xmlns:p14="http://schemas.microsoft.com/office/powerpoint/2010/main" val="29395164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7079" y="17624"/>
            <a:ext cx="8772157" cy="838200"/>
          </a:xfrm>
        </p:spPr>
        <p:txBody>
          <a:bodyPr/>
          <a:lstStyle/>
          <a:p>
            <a:pPr algn="ctr"/>
            <a:r>
              <a:rPr lang="en-US" dirty="0"/>
              <a:t>Cloud Computing Benefits</a:t>
            </a:r>
          </a:p>
        </p:txBody>
      </p:sp>
      <p:pic>
        <p:nvPicPr>
          <p:cNvPr id="10240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7893" b="1996"/>
          <a:stretch/>
        </p:blipFill>
        <p:spPr bwMode="auto">
          <a:xfrm>
            <a:off x="674369" y="931819"/>
            <a:ext cx="7842613" cy="44664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Footer Placeholder 7"/>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10327782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4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6717" b="6113"/>
          <a:stretch/>
        </p:blipFill>
        <p:spPr bwMode="auto">
          <a:xfrm>
            <a:off x="995771" y="984068"/>
            <a:ext cx="7502310" cy="41365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43675DBE-14A3-4D6A-ABB0-5BE455D1213E}"/>
              </a:ext>
            </a:extLst>
          </p:cNvPr>
          <p:cNvSpPr>
            <a:spLocks noGrp="1"/>
          </p:cNvSpPr>
          <p:nvPr>
            <p:ph type="title"/>
          </p:nvPr>
        </p:nvSpPr>
        <p:spPr>
          <a:xfrm>
            <a:off x="319592" y="108777"/>
            <a:ext cx="8772157" cy="511300"/>
          </a:xfrm>
        </p:spPr>
        <p:txBody>
          <a:bodyPr/>
          <a:lstStyle/>
          <a:p>
            <a:pPr algn="ctr"/>
            <a:r>
              <a:rPr lang="en-GB" dirty="0"/>
              <a:t>Understanding Virtualization</a:t>
            </a:r>
          </a:p>
        </p:txBody>
      </p:sp>
    </p:spTree>
    <p:extLst>
      <p:ext uri="{BB962C8B-B14F-4D97-AF65-F5344CB8AC3E}">
        <p14:creationId xmlns:p14="http://schemas.microsoft.com/office/powerpoint/2010/main" val="20072342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445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9568" b="5293"/>
          <a:stretch/>
        </p:blipFill>
        <p:spPr bwMode="auto">
          <a:xfrm>
            <a:off x="922019" y="1010194"/>
            <a:ext cx="7871689" cy="42410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C72C8669-2EEA-45C1-9981-4B7A5064EF95}"/>
              </a:ext>
            </a:extLst>
          </p:cNvPr>
          <p:cNvSpPr>
            <a:spLocks noGrp="1"/>
          </p:cNvSpPr>
          <p:nvPr>
            <p:ph type="title"/>
          </p:nvPr>
        </p:nvSpPr>
        <p:spPr>
          <a:xfrm>
            <a:off x="319592" y="108777"/>
            <a:ext cx="8772157" cy="511300"/>
          </a:xfrm>
        </p:spPr>
        <p:txBody>
          <a:bodyPr/>
          <a:lstStyle/>
          <a:p>
            <a:pPr algn="ctr"/>
            <a:r>
              <a:rPr lang="en-GB" dirty="0"/>
              <a:t>Benefits of Virtualization in Cloud</a:t>
            </a:r>
          </a:p>
        </p:txBody>
      </p:sp>
    </p:spTree>
    <p:extLst>
      <p:ext uri="{BB962C8B-B14F-4D97-AF65-F5344CB8AC3E}">
        <p14:creationId xmlns:p14="http://schemas.microsoft.com/office/powerpoint/2010/main" val="16410495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547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19273"/>
          <a:stretch/>
        </p:blipFill>
        <p:spPr bwMode="auto">
          <a:xfrm>
            <a:off x="1005295" y="809897"/>
            <a:ext cx="7619427" cy="44413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E9DF820A-B971-4ED6-BADA-A1DC9E3B266E}"/>
              </a:ext>
            </a:extLst>
          </p:cNvPr>
          <p:cNvSpPr>
            <a:spLocks noGrp="1"/>
          </p:cNvSpPr>
          <p:nvPr>
            <p:ph type="title"/>
          </p:nvPr>
        </p:nvSpPr>
        <p:spPr>
          <a:xfrm>
            <a:off x="355268" y="82775"/>
            <a:ext cx="8772157" cy="511300"/>
          </a:xfrm>
        </p:spPr>
        <p:txBody>
          <a:bodyPr/>
          <a:lstStyle/>
          <a:p>
            <a:pPr algn="ctr"/>
            <a:r>
              <a:rPr lang="en-GB" dirty="0"/>
              <a:t>Cloud Computing Threats</a:t>
            </a:r>
          </a:p>
        </p:txBody>
      </p:sp>
    </p:spTree>
    <p:extLst>
      <p:ext uri="{BB962C8B-B14F-4D97-AF65-F5344CB8AC3E}">
        <p14:creationId xmlns:p14="http://schemas.microsoft.com/office/powerpoint/2010/main" val="18787363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649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8259"/>
          <a:stretch/>
        </p:blipFill>
        <p:spPr bwMode="auto">
          <a:xfrm>
            <a:off x="978354" y="741997"/>
            <a:ext cx="7915356" cy="46137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E069F71C-BF6E-41D4-8CE0-6B3D12207A74}"/>
              </a:ext>
            </a:extLst>
          </p:cNvPr>
          <p:cNvSpPr>
            <a:spLocks noGrp="1"/>
          </p:cNvSpPr>
          <p:nvPr>
            <p:ph type="title"/>
          </p:nvPr>
        </p:nvSpPr>
        <p:spPr>
          <a:xfrm>
            <a:off x="319592" y="108777"/>
            <a:ext cx="8772157" cy="511300"/>
          </a:xfrm>
        </p:spPr>
        <p:txBody>
          <a:bodyPr/>
          <a:lstStyle/>
          <a:p>
            <a:pPr algn="ctr"/>
            <a:r>
              <a:rPr lang="en-GB" dirty="0"/>
              <a:t>Cloud Computing Threats </a:t>
            </a:r>
            <a:r>
              <a:rPr lang="en-GB" sz="2000" dirty="0"/>
              <a:t>(Cont’d)</a:t>
            </a:r>
            <a:endParaRPr lang="en-GB" dirty="0"/>
          </a:p>
        </p:txBody>
      </p:sp>
    </p:spTree>
    <p:extLst>
      <p:ext uri="{BB962C8B-B14F-4D97-AF65-F5344CB8AC3E}">
        <p14:creationId xmlns:p14="http://schemas.microsoft.com/office/powerpoint/2010/main" val="12461209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752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20865" b="3446"/>
          <a:stretch/>
        </p:blipFill>
        <p:spPr bwMode="auto">
          <a:xfrm>
            <a:off x="940390" y="870857"/>
            <a:ext cx="7908309" cy="43281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683E9C9B-FE3D-4D47-A01A-2D097A3A7818}"/>
              </a:ext>
            </a:extLst>
          </p:cNvPr>
          <p:cNvSpPr>
            <a:spLocks noGrp="1"/>
          </p:cNvSpPr>
          <p:nvPr>
            <p:ph type="title"/>
          </p:nvPr>
        </p:nvSpPr>
        <p:spPr>
          <a:xfrm>
            <a:off x="319592" y="108777"/>
            <a:ext cx="8772157" cy="511300"/>
          </a:xfrm>
        </p:spPr>
        <p:txBody>
          <a:bodyPr/>
          <a:lstStyle/>
          <a:p>
            <a:pPr algn="ctr"/>
            <a:r>
              <a:rPr lang="en-GB" dirty="0"/>
              <a:t>Cloud Computing Threats </a:t>
            </a:r>
            <a:r>
              <a:rPr lang="en-GB" sz="2000" dirty="0"/>
              <a:t>(Cont’d)</a:t>
            </a:r>
            <a:endParaRPr lang="en-GB" dirty="0"/>
          </a:p>
        </p:txBody>
      </p:sp>
    </p:spTree>
    <p:extLst>
      <p:ext uri="{BB962C8B-B14F-4D97-AF65-F5344CB8AC3E}">
        <p14:creationId xmlns:p14="http://schemas.microsoft.com/office/powerpoint/2010/main" val="28233234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854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9530" b="3272"/>
          <a:stretch/>
        </p:blipFill>
        <p:spPr bwMode="auto">
          <a:xfrm>
            <a:off x="987879" y="705394"/>
            <a:ext cx="7857028" cy="4354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90F5E87C-7471-4EE8-AEED-4C938B3F6584}"/>
              </a:ext>
            </a:extLst>
          </p:cNvPr>
          <p:cNvSpPr>
            <a:spLocks noGrp="1"/>
          </p:cNvSpPr>
          <p:nvPr>
            <p:ph type="title"/>
          </p:nvPr>
        </p:nvSpPr>
        <p:spPr>
          <a:xfrm>
            <a:off x="319592" y="108777"/>
            <a:ext cx="8772157" cy="511300"/>
          </a:xfrm>
        </p:spPr>
        <p:txBody>
          <a:bodyPr/>
          <a:lstStyle/>
          <a:p>
            <a:pPr algn="ctr"/>
            <a:r>
              <a:rPr lang="en-GB" dirty="0"/>
              <a:t>Cloud Computing Threats </a:t>
            </a:r>
            <a:r>
              <a:rPr lang="en-GB" sz="2000" dirty="0"/>
              <a:t>(Cont’d)</a:t>
            </a:r>
            <a:endParaRPr lang="en-GB" dirty="0"/>
          </a:p>
        </p:txBody>
      </p:sp>
    </p:spTree>
    <p:extLst>
      <p:ext uri="{BB962C8B-B14F-4D97-AF65-F5344CB8AC3E}">
        <p14:creationId xmlns:p14="http://schemas.microsoft.com/office/powerpoint/2010/main" val="14437190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957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376" t="21640" r="2376" b="3264"/>
          <a:stretch/>
        </p:blipFill>
        <p:spPr bwMode="auto">
          <a:xfrm>
            <a:off x="1053736" y="931818"/>
            <a:ext cx="7576581" cy="42846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329D7A28-8AE9-4B47-B009-55D7A7976905}"/>
              </a:ext>
            </a:extLst>
          </p:cNvPr>
          <p:cNvSpPr>
            <a:spLocks noGrp="1"/>
          </p:cNvSpPr>
          <p:nvPr>
            <p:ph type="title"/>
          </p:nvPr>
        </p:nvSpPr>
        <p:spPr>
          <a:xfrm>
            <a:off x="319592" y="108777"/>
            <a:ext cx="8772157" cy="511300"/>
          </a:xfrm>
        </p:spPr>
        <p:txBody>
          <a:bodyPr/>
          <a:lstStyle/>
          <a:p>
            <a:pPr algn="ctr"/>
            <a:r>
              <a:rPr lang="en-GB" dirty="0"/>
              <a:t>Cloud Computing Threats </a:t>
            </a:r>
            <a:r>
              <a:rPr lang="en-GB" sz="2000" dirty="0"/>
              <a:t>(Cont’d)</a:t>
            </a:r>
            <a:endParaRPr lang="en-GB" dirty="0"/>
          </a:p>
        </p:txBody>
      </p:sp>
    </p:spTree>
    <p:extLst>
      <p:ext uri="{BB962C8B-B14F-4D97-AF65-F5344CB8AC3E}">
        <p14:creationId xmlns:p14="http://schemas.microsoft.com/office/powerpoint/2010/main" val="33660071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059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016" t="18555" r="2170" b="5404"/>
          <a:stretch/>
        </p:blipFill>
        <p:spPr bwMode="auto">
          <a:xfrm>
            <a:off x="940526" y="809899"/>
            <a:ext cx="7951846" cy="44762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0CEC0B70-CFBF-4A8C-B2C0-EB4627C18504}"/>
              </a:ext>
            </a:extLst>
          </p:cNvPr>
          <p:cNvSpPr>
            <a:spLocks noGrp="1"/>
          </p:cNvSpPr>
          <p:nvPr>
            <p:ph type="title"/>
          </p:nvPr>
        </p:nvSpPr>
        <p:spPr>
          <a:xfrm>
            <a:off x="319592" y="108777"/>
            <a:ext cx="8772157" cy="511300"/>
          </a:xfrm>
        </p:spPr>
        <p:txBody>
          <a:bodyPr/>
          <a:lstStyle/>
          <a:p>
            <a:pPr algn="ctr"/>
            <a:r>
              <a:rPr lang="en-GB" dirty="0"/>
              <a:t>Cloud Computing Threats </a:t>
            </a:r>
            <a:r>
              <a:rPr lang="en-GB" sz="2000" dirty="0"/>
              <a:t>(Cont’d)</a:t>
            </a:r>
            <a:endParaRPr lang="en-GB" dirty="0"/>
          </a:p>
        </p:txBody>
      </p:sp>
    </p:spTree>
    <p:extLst>
      <p:ext uri="{BB962C8B-B14F-4D97-AF65-F5344CB8AC3E}">
        <p14:creationId xmlns:p14="http://schemas.microsoft.com/office/powerpoint/2010/main" val="6593553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161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380" t="23489" r="2667" b="3617"/>
          <a:stretch/>
        </p:blipFill>
        <p:spPr bwMode="auto">
          <a:xfrm>
            <a:off x="984068" y="957943"/>
            <a:ext cx="7865148" cy="43020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F72B43FE-C55D-4001-B6AE-DBC19E599994}"/>
              </a:ext>
            </a:extLst>
          </p:cNvPr>
          <p:cNvSpPr>
            <a:spLocks noGrp="1"/>
          </p:cNvSpPr>
          <p:nvPr>
            <p:ph type="title"/>
          </p:nvPr>
        </p:nvSpPr>
        <p:spPr>
          <a:xfrm>
            <a:off x="319592" y="108777"/>
            <a:ext cx="8772157" cy="511300"/>
          </a:xfrm>
        </p:spPr>
        <p:txBody>
          <a:bodyPr/>
          <a:lstStyle/>
          <a:p>
            <a:pPr algn="ctr"/>
            <a:r>
              <a:rPr lang="en-GB" dirty="0"/>
              <a:t>Cloud Computing Threats </a:t>
            </a:r>
            <a:r>
              <a:rPr lang="en-GB" sz="2000" dirty="0"/>
              <a:t>(Cont’d)</a:t>
            </a:r>
            <a:endParaRPr lang="en-GB" dirty="0"/>
          </a:p>
        </p:txBody>
      </p:sp>
    </p:spTree>
    <p:extLst>
      <p:ext uri="{BB962C8B-B14F-4D97-AF65-F5344CB8AC3E}">
        <p14:creationId xmlns:p14="http://schemas.microsoft.com/office/powerpoint/2010/main" val="7230573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4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17573"/>
          <a:stretch/>
        </p:blipFill>
        <p:spPr bwMode="auto">
          <a:xfrm>
            <a:off x="942702" y="896982"/>
            <a:ext cx="7443651" cy="43800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A0AC7E20-9A30-4E95-B8F9-9F764B7C93DD}"/>
              </a:ext>
            </a:extLst>
          </p:cNvPr>
          <p:cNvSpPr>
            <a:spLocks noGrp="1"/>
          </p:cNvSpPr>
          <p:nvPr>
            <p:ph type="title"/>
          </p:nvPr>
        </p:nvSpPr>
        <p:spPr>
          <a:xfrm>
            <a:off x="319592" y="108777"/>
            <a:ext cx="8772157" cy="511300"/>
          </a:xfrm>
        </p:spPr>
        <p:txBody>
          <a:bodyPr/>
          <a:lstStyle/>
          <a:p>
            <a:pPr algn="ctr"/>
            <a:r>
              <a:rPr lang="en-GB" dirty="0"/>
              <a:t>Cloud Computing Threats </a:t>
            </a:r>
            <a:r>
              <a:rPr lang="en-GB" sz="2000" dirty="0"/>
              <a:t>(Cont’d)</a:t>
            </a:r>
            <a:endParaRPr lang="en-GB" dirty="0"/>
          </a:p>
        </p:txBody>
      </p:sp>
    </p:spTree>
    <p:extLst>
      <p:ext uri="{BB962C8B-B14F-4D97-AF65-F5344CB8AC3E}">
        <p14:creationId xmlns:p14="http://schemas.microsoft.com/office/powerpoint/2010/main" val="17837920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3667"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4158" t="17839"/>
          <a:stretch/>
        </p:blipFill>
        <p:spPr bwMode="auto">
          <a:xfrm>
            <a:off x="1053736" y="827314"/>
            <a:ext cx="7273606" cy="44500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48F802EB-764C-49C1-852C-40F6A6D6385A}"/>
              </a:ext>
            </a:extLst>
          </p:cNvPr>
          <p:cNvSpPr>
            <a:spLocks noGrp="1"/>
          </p:cNvSpPr>
          <p:nvPr>
            <p:ph type="title"/>
          </p:nvPr>
        </p:nvSpPr>
        <p:spPr>
          <a:xfrm>
            <a:off x="319592" y="108777"/>
            <a:ext cx="8772157" cy="511300"/>
          </a:xfrm>
        </p:spPr>
        <p:txBody>
          <a:bodyPr/>
          <a:lstStyle/>
          <a:p>
            <a:pPr algn="ctr"/>
            <a:r>
              <a:rPr lang="en-GB" dirty="0"/>
              <a:t>Cloud Computing Threats </a:t>
            </a:r>
            <a:r>
              <a:rPr lang="en-GB" sz="2000" dirty="0"/>
              <a:t>(Cont’d)</a:t>
            </a:r>
            <a:endParaRPr lang="en-GB" dirty="0"/>
          </a:p>
        </p:txBody>
      </p:sp>
    </p:spTree>
    <p:extLst>
      <p:ext uri="{BB962C8B-B14F-4D97-AF65-F5344CB8AC3E}">
        <p14:creationId xmlns:p14="http://schemas.microsoft.com/office/powerpoint/2010/main" val="35975125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469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3204" t="18855" r="2951" b="3439"/>
          <a:stretch/>
        </p:blipFill>
        <p:spPr bwMode="auto">
          <a:xfrm>
            <a:off x="984068" y="809897"/>
            <a:ext cx="7694621" cy="45458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118E798B-6A20-48EB-9E30-C6B41987862A}"/>
              </a:ext>
            </a:extLst>
          </p:cNvPr>
          <p:cNvSpPr>
            <a:spLocks noGrp="1"/>
          </p:cNvSpPr>
          <p:nvPr>
            <p:ph type="title"/>
          </p:nvPr>
        </p:nvSpPr>
        <p:spPr>
          <a:xfrm>
            <a:off x="319592" y="108777"/>
            <a:ext cx="8772157" cy="511300"/>
          </a:xfrm>
        </p:spPr>
        <p:txBody>
          <a:bodyPr/>
          <a:lstStyle/>
          <a:p>
            <a:pPr algn="ctr"/>
            <a:r>
              <a:rPr lang="en-GB" dirty="0"/>
              <a:t>Cloud Computing Threats </a:t>
            </a:r>
            <a:r>
              <a:rPr lang="en-GB" sz="2000" dirty="0"/>
              <a:t>(Cont’d)</a:t>
            </a:r>
            <a:endParaRPr lang="en-GB" dirty="0"/>
          </a:p>
        </p:txBody>
      </p:sp>
    </p:spTree>
    <p:extLst>
      <p:ext uri="{BB962C8B-B14F-4D97-AF65-F5344CB8AC3E}">
        <p14:creationId xmlns:p14="http://schemas.microsoft.com/office/powerpoint/2010/main" val="5423939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571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537" t="17124" r="1792"/>
          <a:stretch/>
        </p:blipFill>
        <p:spPr bwMode="auto">
          <a:xfrm>
            <a:off x="1018902" y="714101"/>
            <a:ext cx="7504665" cy="45981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6F6B9675-BBA7-4D8F-975A-6D808793AE4F}"/>
              </a:ext>
            </a:extLst>
          </p:cNvPr>
          <p:cNvSpPr>
            <a:spLocks noGrp="1"/>
          </p:cNvSpPr>
          <p:nvPr>
            <p:ph type="title"/>
          </p:nvPr>
        </p:nvSpPr>
        <p:spPr>
          <a:xfrm>
            <a:off x="319592" y="108777"/>
            <a:ext cx="8772157" cy="511300"/>
          </a:xfrm>
        </p:spPr>
        <p:txBody>
          <a:bodyPr/>
          <a:lstStyle/>
          <a:p>
            <a:pPr algn="ctr"/>
            <a:r>
              <a:rPr lang="en-GB" dirty="0"/>
              <a:t>Cloud Computing Attacks</a:t>
            </a:r>
          </a:p>
        </p:txBody>
      </p:sp>
    </p:spTree>
    <p:extLst>
      <p:ext uri="{BB962C8B-B14F-4D97-AF65-F5344CB8AC3E}">
        <p14:creationId xmlns:p14="http://schemas.microsoft.com/office/powerpoint/2010/main" val="37803059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185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20986"/>
          <a:stretch/>
        </p:blipFill>
        <p:spPr bwMode="auto">
          <a:xfrm>
            <a:off x="1013187" y="731519"/>
            <a:ext cx="7606715" cy="43194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9D11DE39-4EE1-4843-962F-96729C9A5F92}"/>
              </a:ext>
            </a:extLst>
          </p:cNvPr>
          <p:cNvSpPr>
            <a:spLocks noGrp="1"/>
          </p:cNvSpPr>
          <p:nvPr>
            <p:ph type="title"/>
          </p:nvPr>
        </p:nvSpPr>
        <p:spPr>
          <a:xfrm>
            <a:off x="319592" y="108777"/>
            <a:ext cx="8772157" cy="422446"/>
          </a:xfrm>
        </p:spPr>
        <p:txBody>
          <a:bodyPr/>
          <a:lstStyle/>
          <a:p>
            <a:pPr algn="ctr"/>
            <a:r>
              <a:rPr lang="en-GB" sz="2400" dirty="0"/>
              <a:t>Side Channel Attacks or Cross-guest VM Breaches</a:t>
            </a:r>
          </a:p>
        </p:txBody>
      </p:sp>
    </p:spTree>
    <p:extLst>
      <p:ext uri="{BB962C8B-B14F-4D97-AF65-F5344CB8AC3E}">
        <p14:creationId xmlns:p14="http://schemas.microsoft.com/office/powerpoint/2010/main" val="28893206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88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574" t="21518" r="2321" b="4949"/>
          <a:stretch/>
        </p:blipFill>
        <p:spPr bwMode="auto">
          <a:xfrm>
            <a:off x="992777" y="818606"/>
            <a:ext cx="7617375" cy="42149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E1E720DC-092C-49B9-A210-7AE334E8D76E}"/>
              </a:ext>
            </a:extLst>
          </p:cNvPr>
          <p:cNvSpPr>
            <a:spLocks noGrp="1"/>
          </p:cNvSpPr>
          <p:nvPr>
            <p:ph type="title"/>
          </p:nvPr>
        </p:nvSpPr>
        <p:spPr>
          <a:xfrm>
            <a:off x="319592" y="108777"/>
            <a:ext cx="8772157" cy="511300"/>
          </a:xfrm>
        </p:spPr>
        <p:txBody>
          <a:bodyPr/>
          <a:lstStyle/>
          <a:p>
            <a:pPr algn="ctr"/>
            <a:r>
              <a:rPr lang="en-GB" sz="2800" dirty="0"/>
              <a:t>Side Channel Attack Countermeasures</a:t>
            </a:r>
          </a:p>
        </p:txBody>
      </p:sp>
    </p:spTree>
    <p:extLst>
      <p:ext uri="{BB962C8B-B14F-4D97-AF65-F5344CB8AC3E}">
        <p14:creationId xmlns:p14="http://schemas.microsoft.com/office/powerpoint/2010/main" val="210670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9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073" t="20631" r="1946" b="4241"/>
          <a:stretch/>
        </p:blipFill>
        <p:spPr bwMode="auto">
          <a:xfrm>
            <a:off x="1071153" y="801188"/>
            <a:ext cx="7591924" cy="4241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1195C990-9570-4942-A84B-DF4422540E00}"/>
              </a:ext>
            </a:extLst>
          </p:cNvPr>
          <p:cNvSpPr>
            <a:spLocks noGrp="1"/>
          </p:cNvSpPr>
          <p:nvPr>
            <p:ph type="title"/>
          </p:nvPr>
        </p:nvSpPr>
        <p:spPr>
          <a:xfrm>
            <a:off x="319592" y="108777"/>
            <a:ext cx="8772157" cy="511300"/>
          </a:xfrm>
        </p:spPr>
        <p:txBody>
          <a:bodyPr/>
          <a:lstStyle/>
          <a:p>
            <a:pPr algn="ctr"/>
            <a:r>
              <a:rPr lang="en-GB" dirty="0"/>
              <a:t>Cloud Security Control Layers</a:t>
            </a:r>
          </a:p>
        </p:txBody>
      </p:sp>
    </p:spTree>
    <p:extLst>
      <p:ext uri="{BB962C8B-B14F-4D97-AF65-F5344CB8AC3E}">
        <p14:creationId xmlns:p14="http://schemas.microsoft.com/office/powerpoint/2010/main" val="34805719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005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22491" b="4867"/>
          <a:stretch/>
        </p:blipFill>
        <p:spPr bwMode="auto">
          <a:xfrm>
            <a:off x="1013187" y="1053736"/>
            <a:ext cx="7799099" cy="40320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834ED779-1860-4B57-A6EF-378E70FEBABF}"/>
              </a:ext>
            </a:extLst>
          </p:cNvPr>
          <p:cNvSpPr>
            <a:spLocks noGrp="1"/>
          </p:cNvSpPr>
          <p:nvPr>
            <p:ph type="title"/>
          </p:nvPr>
        </p:nvSpPr>
        <p:spPr>
          <a:xfrm>
            <a:off x="722811" y="108777"/>
            <a:ext cx="8368938" cy="701120"/>
          </a:xfrm>
        </p:spPr>
        <p:txBody>
          <a:bodyPr/>
          <a:lstStyle/>
          <a:p>
            <a:pPr algn="ctr"/>
            <a:r>
              <a:rPr lang="en-GB" sz="2400" dirty="0"/>
              <a:t>Cloud Security is the Responsibility of both Cloud Provider and Consumer</a:t>
            </a:r>
          </a:p>
        </p:txBody>
      </p:sp>
    </p:spTree>
    <p:extLst>
      <p:ext uri="{BB962C8B-B14F-4D97-AF65-F5344CB8AC3E}">
        <p14:creationId xmlns:p14="http://schemas.microsoft.com/office/powerpoint/2010/main" val="12321408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10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7493"/>
          <a:stretch/>
        </p:blipFill>
        <p:spPr bwMode="auto">
          <a:xfrm>
            <a:off x="1013188" y="722810"/>
            <a:ext cx="7504738" cy="4432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7083C6E9-3614-4F9C-970F-87BBC5AE280E}"/>
              </a:ext>
            </a:extLst>
          </p:cNvPr>
          <p:cNvSpPr>
            <a:spLocks noGrp="1"/>
          </p:cNvSpPr>
          <p:nvPr>
            <p:ph type="title"/>
          </p:nvPr>
        </p:nvSpPr>
        <p:spPr>
          <a:xfrm>
            <a:off x="319592" y="108777"/>
            <a:ext cx="8772157" cy="511300"/>
          </a:xfrm>
        </p:spPr>
        <p:txBody>
          <a:bodyPr/>
          <a:lstStyle/>
          <a:p>
            <a:pPr algn="ctr"/>
            <a:r>
              <a:rPr lang="en-GB" sz="2800" dirty="0"/>
              <a:t>Cloud Computing Security Considerations</a:t>
            </a:r>
          </a:p>
        </p:txBody>
      </p:sp>
    </p:spTree>
    <p:extLst>
      <p:ext uri="{BB962C8B-B14F-4D97-AF65-F5344CB8AC3E}">
        <p14:creationId xmlns:p14="http://schemas.microsoft.com/office/powerpoint/2010/main" val="36297322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209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9215" r="2386" b="2216"/>
          <a:stretch/>
        </p:blipFill>
        <p:spPr bwMode="auto">
          <a:xfrm>
            <a:off x="1087555" y="766354"/>
            <a:ext cx="7631085" cy="44152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D6497D5A-3A9F-462E-BFC3-3FB7E1BB0F42}"/>
              </a:ext>
            </a:extLst>
          </p:cNvPr>
          <p:cNvSpPr>
            <a:spLocks noGrp="1"/>
          </p:cNvSpPr>
          <p:nvPr>
            <p:ph type="title"/>
          </p:nvPr>
        </p:nvSpPr>
        <p:spPr>
          <a:xfrm>
            <a:off x="1271452" y="108777"/>
            <a:ext cx="7707086" cy="509532"/>
          </a:xfrm>
        </p:spPr>
        <p:txBody>
          <a:bodyPr/>
          <a:lstStyle/>
          <a:p>
            <a:pPr algn="ctr"/>
            <a:r>
              <a:rPr lang="en-GB" sz="2800" dirty="0"/>
              <a:t>Placement of Security Controls in the Cloud</a:t>
            </a:r>
          </a:p>
        </p:txBody>
      </p:sp>
    </p:spTree>
    <p:extLst>
      <p:ext uri="{BB962C8B-B14F-4D97-AF65-F5344CB8AC3E}">
        <p14:creationId xmlns:p14="http://schemas.microsoft.com/office/powerpoint/2010/main" val="28924030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2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701" t="18550" r="2067" b="2080"/>
          <a:stretch/>
        </p:blipFill>
        <p:spPr bwMode="auto">
          <a:xfrm>
            <a:off x="1123406" y="801188"/>
            <a:ext cx="7504103" cy="4406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29428520-87AD-4D9E-9F0F-5E9C73EB2752}"/>
              </a:ext>
            </a:extLst>
          </p:cNvPr>
          <p:cNvSpPr>
            <a:spLocks noGrp="1"/>
          </p:cNvSpPr>
          <p:nvPr>
            <p:ph type="title"/>
          </p:nvPr>
        </p:nvSpPr>
        <p:spPr>
          <a:xfrm>
            <a:off x="319592" y="108777"/>
            <a:ext cx="8772157" cy="511300"/>
          </a:xfrm>
        </p:spPr>
        <p:txBody>
          <a:bodyPr/>
          <a:lstStyle/>
          <a:p>
            <a:pPr algn="ctr"/>
            <a:r>
              <a:rPr lang="en-GB" dirty="0"/>
              <a:t>Best Practices for Securing Cloud</a:t>
            </a:r>
          </a:p>
        </p:txBody>
      </p:sp>
    </p:spTree>
    <p:extLst>
      <p:ext uri="{BB962C8B-B14F-4D97-AF65-F5344CB8AC3E}">
        <p14:creationId xmlns:p14="http://schemas.microsoft.com/office/powerpoint/2010/main" val="28085901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414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3902" t="20220" r="4286" b="3974"/>
          <a:stretch/>
        </p:blipFill>
        <p:spPr bwMode="auto">
          <a:xfrm>
            <a:off x="1201782" y="792480"/>
            <a:ext cx="7245531" cy="4314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75975116-38C8-4FFB-BB7B-5DB5A70FBC3B}"/>
              </a:ext>
            </a:extLst>
          </p:cNvPr>
          <p:cNvSpPr>
            <a:spLocks noGrp="1"/>
          </p:cNvSpPr>
          <p:nvPr>
            <p:ph type="title"/>
          </p:nvPr>
        </p:nvSpPr>
        <p:spPr>
          <a:xfrm>
            <a:off x="844731" y="108777"/>
            <a:ext cx="8247018" cy="511300"/>
          </a:xfrm>
        </p:spPr>
        <p:txBody>
          <a:bodyPr/>
          <a:lstStyle/>
          <a:p>
            <a:pPr algn="ctr"/>
            <a:r>
              <a:rPr lang="en-GB" sz="2800" dirty="0"/>
              <a:t>Best Practices for Securing Cloud (Cont’d)</a:t>
            </a:r>
          </a:p>
        </p:txBody>
      </p:sp>
    </p:spTree>
    <p:extLst>
      <p:ext uri="{BB962C8B-B14F-4D97-AF65-F5344CB8AC3E}">
        <p14:creationId xmlns:p14="http://schemas.microsoft.com/office/powerpoint/2010/main" val="10450497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517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8259" r="1144" b="2813"/>
          <a:stretch/>
        </p:blipFill>
        <p:spPr bwMode="auto">
          <a:xfrm>
            <a:off x="1215185" y="888274"/>
            <a:ext cx="7533843" cy="4319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7" name="Title 1">
            <a:extLst>
              <a:ext uri="{FF2B5EF4-FFF2-40B4-BE49-F238E27FC236}">
                <a16:creationId xmlns:a16="http://schemas.microsoft.com/office/drawing/2014/main" id="{9D744E31-4E59-4AB6-8524-33F320A63993}"/>
              </a:ext>
            </a:extLst>
          </p:cNvPr>
          <p:cNvSpPr txBox="1">
            <a:spLocks/>
          </p:cNvSpPr>
          <p:nvPr/>
        </p:nvSpPr>
        <p:spPr bwMode="auto">
          <a:xfrm>
            <a:off x="844731" y="108777"/>
            <a:ext cx="8247018" cy="51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algn="ctr"/>
            <a:r>
              <a:rPr lang="en-GB" sz="2800" kern="0"/>
              <a:t>Best Practices for Securing Cloud (Cont’d)</a:t>
            </a:r>
            <a:endParaRPr lang="en-GB" sz="2800" kern="0" dirty="0"/>
          </a:p>
        </p:txBody>
      </p:sp>
    </p:spTree>
    <p:extLst>
      <p:ext uri="{BB962C8B-B14F-4D97-AF65-F5344CB8AC3E}">
        <p14:creationId xmlns:p14="http://schemas.microsoft.com/office/powerpoint/2010/main" val="32753061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619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866" t="22296" r="2503" b="6553"/>
          <a:stretch/>
        </p:blipFill>
        <p:spPr bwMode="auto">
          <a:xfrm>
            <a:off x="1132113" y="836023"/>
            <a:ext cx="7668307" cy="4084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F1135BDC-BDFD-4AC9-9AAB-5619AF0A1301}"/>
              </a:ext>
            </a:extLst>
          </p:cNvPr>
          <p:cNvSpPr>
            <a:spLocks noGrp="1"/>
          </p:cNvSpPr>
          <p:nvPr>
            <p:ph type="title"/>
          </p:nvPr>
        </p:nvSpPr>
        <p:spPr>
          <a:xfrm>
            <a:off x="844731" y="108777"/>
            <a:ext cx="8247018" cy="511300"/>
          </a:xfrm>
        </p:spPr>
        <p:txBody>
          <a:bodyPr/>
          <a:lstStyle/>
          <a:p>
            <a:pPr algn="ctr"/>
            <a:r>
              <a:rPr lang="en-GB" sz="2800" dirty="0"/>
              <a:t>NIST Recommendations for Cloud Security</a:t>
            </a:r>
          </a:p>
        </p:txBody>
      </p:sp>
    </p:spTree>
    <p:extLst>
      <p:ext uri="{BB962C8B-B14F-4D97-AF65-F5344CB8AC3E}">
        <p14:creationId xmlns:p14="http://schemas.microsoft.com/office/powerpoint/2010/main" val="40994520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824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109" t="18915" r="2237" b="3174"/>
          <a:stretch/>
        </p:blipFill>
        <p:spPr bwMode="auto">
          <a:xfrm>
            <a:off x="1132113" y="783771"/>
            <a:ext cx="7381589" cy="43281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6C04D88F-47CE-4EDE-9DB6-B04664ED8420}"/>
              </a:ext>
            </a:extLst>
          </p:cNvPr>
          <p:cNvSpPr>
            <a:spLocks noGrp="1"/>
          </p:cNvSpPr>
          <p:nvPr>
            <p:ph type="title"/>
          </p:nvPr>
        </p:nvSpPr>
        <p:spPr>
          <a:xfrm>
            <a:off x="844731" y="108777"/>
            <a:ext cx="8247018" cy="511300"/>
          </a:xfrm>
        </p:spPr>
        <p:txBody>
          <a:bodyPr/>
          <a:lstStyle/>
          <a:p>
            <a:pPr algn="ctr"/>
            <a:r>
              <a:rPr lang="en-GB" sz="2800" dirty="0"/>
              <a:t>Core </a:t>
            </a:r>
            <a:r>
              <a:rPr lang="en-GB" sz="2800" dirty="0" err="1"/>
              <a:t>CloudInspect</a:t>
            </a:r>
            <a:endParaRPr lang="en-GB" sz="2800" dirty="0"/>
          </a:p>
        </p:txBody>
      </p:sp>
    </p:spTree>
    <p:extLst>
      <p:ext uri="{BB962C8B-B14F-4D97-AF65-F5344CB8AC3E}">
        <p14:creationId xmlns:p14="http://schemas.microsoft.com/office/powerpoint/2010/main" val="40655891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926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5491" t="28479" r="6758" b="8251"/>
          <a:stretch/>
        </p:blipFill>
        <p:spPr bwMode="auto">
          <a:xfrm>
            <a:off x="1062444" y="949234"/>
            <a:ext cx="7520183" cy="38578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93A8F4F2-8A94-487C-BE2B-E204C3E4DEAB}"/>
              </a:ext>
            </a:extLst>
          </p:cNvPr>
          <p:cNvSpPr>
            <a:spLocks noGrp="1"/>
          </p:cNvSpPr>
          <p:nvPr>
            <p:ph type="title"/>
          </p:nvPr>
        </p:nvSpPr>
        <p:spPr>
          <a:xfrm>
            <a:off x="844731" y="108777"/>
            <a:ext cx="8247018" cy="511300"/>
          </a:xfrm>
        </p:spPr>
        <p:txBody>
          <a:bodyPr/>
          <a:lstStyle/>
          <a:p>
            <a:pPr algn="ctr"/>
            <a:r>
              <a:rPr lang="en-GB" sz="2800" dirty="0" err="1"/>
              <a:t>CloudPassage</a:t>
            </a:r>
            <a:r>
              <a:rPr lang="en-GB" sz="2800" dirty="0"/>
              <a:t> Halo</a:t>
            </a:r>
          </a:p>
        </p:txBody>
      </p:sp>
    </p:spTree>
    <p:extLst>
      <p:ext uri="{BB962C8B-B14F-4D97-AF65-F5344CB8AC3E}">
        <p14:creationId xmlns:p14="http://schemas.microsoft.com/office/powerpoint/2010/main" val="16594311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029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5049" t="19448" r="4668" b="3078"/>
          <a:stretch/>
        </p:blipFill>
        <p:spPr bwMode="auto">
          <a:xfrm>
            <a:off x="1097280" y="748936"/>
            <a:ext cx="7254240" cy="44303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Footer Placeholder 7"/>
          <p:cNvSpPr>
            <a:spLocks noGrp="1"/>
          </p:cNvSpPr>
          <p:nvPr>
            <p:ph type="ftr" sz="quarter" idx="11"/>
          </p:nvPr>
        </p:nvSpPr>
        <p:spPr/>
        <p:txBody>
          <a:bodyPr/>
          <a:lstStyle/>
          <a:p>
            <a:endParaRPr lang="en-US" dirty="0"/>
          </a:p>
        </p:txBody>
      </p:sp>
      <p:sp>
        <p:nvSpPr>
          <p:cNvPr id="6" name="Title 1">
            <a:extLst>
              <a:ext uri="{FF2B5EF4-FFF2-40B4-BE49-F238E27FC236}">
                <a16:creationId xmlns:a16="http://schemas.microsoft.com/office/drawing/2014/main" id="{EA63E23E-5775-4E52-9317-BDE2225F8548}"/>
              </a:ext>
            </a:extLst>
          </p:cNvPr>
          <p:cNvSpPr>
            <a:spLocks noGrp="1"/>
          </p:cNvSpPr>
          <p:nvPr>
            <p:ph type="title"/>
          </p:nvPr>
        </p:nvSpPr>
        <p:spPr>
          <a:xfrm>
            <a:off x="844731" y="108777"/>
            <a:ext cx="8247018" cy="511300"/>
          </a:xfrm>
        </p:spPr>
        <p:txBody>
          <a:bodyPr/>
          <a:lstStyle/>
          <a:p>
            <a:pPr algn="ctr"/>
            <a:r>
              <a:rPr lang="en-GB" sz="2800" dirty="0"/>
              <a:t>Cloud Security Tools</a:t>
            </a:r>
          </a:p>
        </p:txBody>
      </p:sp>
    </p:spTree>
    <p:extLst>
      <p:ext uri="{BB962C8B-B14F-4D97-AF65-F5344CB8AC3E}">
        <p14:creationId xmlns:p14="http://schemas.microsoft.com/office/powerpoint/2010/main" val="42103367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643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8621"/>
          <a:stretch/>
        </p:blipFill>
        <p:spPr bwMode="auto">
          <a:xfrm>
            <a:off x="1195126" y="768122"/>
            <a:ext cx="7546227" cy="44047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A34CCBB0-1FCF-402C-AD6F-7CB7D2DCC57E}"/>
              </a:ext>
            </a:extLst>
          </p:cNvPr>
          <p:cNvSpPr>
            <a:spLocks noGrp="1"/>
          </p:cNvSpPr>
          <p:nvPr>
            <p:ph type="title"/>
          </p:nvPr>
        </p:nvSpPr>
        <p:spPr>
          <a:xfrm>
            <a:off x="844731" y="108777"/>
            <a:ext cx="8247018" cy="511300"/>
          </a:xfrm>
        </p:spPr>
        <p:txBody>
          <a:bodyPr/>
          <a:lstStyle/>
          <a:p>
            <a:pPr algn="ctr"/>
            <a:r>
              <a:rPr lang="en-GB" sz="2800" dirty="0"/>
              <a:t>Cloud Penetration Testing</a:t>
            </a:r>
          </a:p>
        </p:txBody>
      </p:sp>
    </p:spTree>
    <p:extLst>
      <p:ext uri="{BB962C8B-B14F-4D97-AF65-F5344CB8AC3E}">
        <p14:creationId xmlns:p14="http://schemas.microsoft.com/office/powerpoint/2010/main" val="246077894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745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4031" t="17660" r="3902"/>
          <a:stretch/>
        </p:blipFill>
        <p:spPr bwMode="auto">
          <a:xfrm>
            <a:off x="1123405" y="888274"/>
            <a:ext cx="7027817" cy="44857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1">
            <a:extLst>
              <a:ext uri="{FF2B5EF4-FFF2-40B4-BE49-F238E27FC236}">
                <a16:creationId xmlns:a16="http://schemas.microsoft.com/office/drawing/2014/main" id="{E971FF9E-C779-41A1-BE25-24105F90CBFB}"/>
              </a:ext>
            </a:extLst>
          </p:cNvPr>
          <p:cNvSpPr>
            <a:spLocks noGrp="1"/>
          </p:cNvSpPr>
          <p:nvPr>
            <p:ph type="ftr" sz="quarter" idx="11"/>
          </p:nvPr>
        </p:nvSpPr>
        <p:spPr>
          <a:xfrm>
            <a:off x="185921" y="176677"/>
            <a:ext cx="8772157" cy="502591"/>
          </a:xfrm>
        </p:spPr>
        <p:txBody>
          <a:bodyPr/>
          <a:lstStyle/>
          <a:p>
            <a:pPr algn="ctr"/>
            <a:r>
              <a:rPr lang="en-GB" sz="2800" dirty="0"/>
              <a:t>Cloud Penetration Testing</a:t>
            </a:r>
          </a:p>
        </p:txBody>
      </p:sp>
    </p:spTree>
    <p:extLst>
      <p:ext uri="{BB962C8B-B14F-4D97-AF65-F5344CB8AC3E}">
        <p14:creationId xmlns:p14="http://schemas.microsoft.com/office/powerpoint/2010/main" val="29650187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71843" y="2339570"/>
            <a:ext cx="8772157" cy="838200"/>
          </a:xfrm>
        </p:spPr>
        <p:txBody>
          <a:bodyPr/>
          <a:lstStyle/>
          <a:p>
            <a:pPr algn="ctr"/>
            <a:r>
              <a:rPr lang="en-GB" dirty="0"/>
              <a:t>Questions?</a:t>
            </a:r>
            <a:endParaRPr lang="en-US" dirty="0"/>
          </a:p>
        </p:txBody>
      </p:sp>
    </p:spTree>
    <p:extLst>
      <p:ext uri="{BB962C8B-B14F-4D97-AF65-F5344CB8AC3E}">
        <p14:creationId xmlns:p14="http://schemas.microsoft.com/office/powerpoint/2010/main" val="6481485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8D7582A-E0D0-4618-A19B-1BF292A30B53}"/>
              </a:ext>
            </a:extLst>
          </p:cNvPr>
          <p:cNvSpPr>
            <a:spLocks noGrp="1"/>
          </p:cNvSpPr>
          <p:nvPr>
            <p:ph type="body" sz="quarter" idx="10"/>
          </p:nvPr>
        </p:nvSpPr>
        <p:spPr>
          <a:xfrm>
            <a:off x="687205" y="454019"/>
            <a:ext cx="8325002" cy="4903071"/>
          </a:xfrm>
        </p:spPr>
        <p:txBody>
          <a:bodyPr/>
          <a:lstStyle/>
          <a:p>
            <a:r>
              <a:rPr lang="en-GB" dirty="0"/>
              <a:t>Fundamentals of Information Security Systems, David Kim, Michael G Solomon, 2</a:t>
            </a:r>
            <a:r>
              <a:rPr lang="en-GB" baseline="30000" dirty="0"/>
              <a:t>nd</a:t>
            </a:r>
            <a:r>
              <a:rPr lang="en-GB" dirty="0"/>
              <a:t> ed.</a:t>
            </a:r>
          </a:p>
          <a:p>
            <a:r>
              <a:rPr lang="en-GB" dirty="0"/>
              <a:t>CCNA security v2</a:t>
            </a:r>
          </a:p>
          <a:p>
            <a:r>
              <a:rPr lang="en-US" dirty="0"/>
              <a:t>CCNA Cybersecurity Operations v1.0</a:t>
            </a:r>
            <a:endParaRPr lang="en-GB" dirty="0"/>
          </a:p>
          <a:p>
            <a:r>
              <a:rPr lang="en-GB" dirty="0"/>
              <a:t>Certified Ethical Hacker (CEH) v9, EC-Council certified</a:t>
            </a:r>
          </a:p>
          <a:p>
            <a:r>
              <a:rPr lang="en-GB" dirty="0"/>
              <a:t>Technology, Entertainment and Design (TEDx) Talks, </a:t>
            </a:r>
            <a:r>
              <a:rPr lang="en-GB" dirty="0">
                <a:hlinkClick r:id="rId2"/>
              </a:rPr>
              <a:t>www.ted.com</a:t>
            </a:r>
            <a:endParaRPr lang="en-GB" dirty="0"/>
          </a:p>
          <a:p>
            <a:r>
              <a:rPr lang="en-US" sz="2000" dirty="0"/>
              <a:t>Copyright 2017 </a:t>
            </a:r>
            <a:r>
              <a:rPr lang="en-US" sz="2000" dirty="0" err="1"/>
              <a:t>CloudNexus</a:t>
            </a:r>
            <a:r>
              <a:rPr lang="en-US" sz="2000" dirty="0"/>
              <a:t> and First Resource Insurance Group</a:t>
            </a:r>
          </a:p>
          <a:p>
            <a:r>
              <a:rPr lang="en-US" sz="1600" dirty="0"/>
              <a:t>Source</a:t>
            </a:r>
            <a:r>
              <a:rPr lang="en-US" sz="1600" dirty="0">
                <a:solidFill>
                  <a:schemeClr val="accent4">
                    <a:lumMod val="50000"/>
                  </a:schemeClr>
                </a:solidFill>
              </a:rPr>
              <a:t>: </a:t>
            </a:r>
            <a:r>
              <a:rPr lang="en-US" sz="1600" dirty="0" err="1"/>
              <a:t>Hackmageddon</a:t>
            </a:r>
            <a:r>
              <a:rPr lang="en-US" sz="1600" dirty="0">
                <a:solidFill>
                  <a:schemeClr val="accent4">
                    <a:lumMod val="50000"/>
                  </a:schemeClr>
                </a:solidFill>
              </a:rPr>
              <a:t>, </a:t>
            </a:r>
            <a:r>
              <a:rPr lang="en-US" sz="1600" dirty="0">
                <a:solidFill>
                  <a:schemeClr val="accent4">
                    <a:lumMod val="50000"/>
                  </a:schemeClr>
                </a:solidFill>
                <a:hlinkClick r:id="rId3"/>
              </a:rPr>
              <a:t>http://www.hackmageddon.com/category/security/cyber-attack-statistics</a:t>
            </a:r>
            <a:endParaRPr lang="en-US" sz="1600" dirty="0">
              <a:solidFill>
                <a:schemeClr val="accent4">
                  <a:lumMod val="50000"/>
                </a:schemeClr>
              </a:solidFill>
            </a:endParaRPr>
          </a:p>
          <a:p>
            <a:r>
              <a:rPr lang="en-US" sz="1600" dirty="0"/>
              <a:t>Source: </a:t>
            </a:r>
            <a:r>
              <a:rPr lang="en-US" sz="1600" dirty="0">
                <a:hlinkClick r:id="rId4"/>
              </a:rPr>
              <a:t>http://www.idtheftcenter.org/2016databreaches.html</a:t>
            </a:r>
            <a:r>
              <a:rPr lang="en-US" sz="1600" dirty="0"/>
              <a:t> </a:t>
            </a:r>
          </a:p>
          <a:p>
            <a:endParaRPr lang="en-GB" sz="1600" dirty="0"/>
          </a:p>
        </p:txBody>
      </p:sp>
      <p:sp>
        <p:nvSpPr>
          <p:cNvPr id="3" name="Title 2">
            <a:extLst>
              <a:ext uri="{FF2B5EF4-FFF2-40B4-BE49-F238E27FC236}">
                <a16:creationId xmlns:a16="http://schemas.microsoft.com/office/drawing/2014/main" id="{8B263428-4E6A-4EFB-8177-687246B49811}"/>
              </a:ext>
            </a:extLst>
          </p:cNvPr>
          <p:cNvSpPr>
            <a:spLocks noGrp="1"/>
          </p:cNvSpPr>
          <p:nvPr>
            <p:ph type="title"/>
          </p:nvPr>
        </p:nvSpPr>
        <p:spPr>
          <a:xfrm>
            <a:off x="371843" y="0"/>
            <a:ext cx="8772157" cy="454020"/>
          </a:xfrm>
        </p:spPr>
        <p:txBody>
          <a:bodyPr/>
          <a:lstStyle/>
          <a:p>
            <a:pPr algn="ctr"/>
            <a:r>
              <a:rPr lang="en-GB" dirty="0"/>
              <a:t>Sources References</a:t>
            </a:r>
          </a:p>
        </p:txBody>
      </p:sp>
    </p:spTree>
    <p:extLst>
      <p:ext uri="{BB962C8B-B14F-4D97-AF65-F5344CB8AC3E}">
        <p14:creationId xmlns:p14="http://schemas.microsoft.com/office/powerpoint/2010/main" val="4130703908"/>
      </p:ext>
    </p:extLst>
  </p:cSld>
  <p:clrMapOvr>
    <a:masterClrMapping/>
  </p:clrMapOvr>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33588</TotalTime>
  <Pages>28</Pages>
  <Words>644</Words>
  <Application>Microsoft Office PowerPoint</Application>
  <PresentationFormat>On-screen Show (4:3)</PresentationFormat>
  <Paragraphs>72</Paragraphs>
  <Slides>37</Slides>
  <Notes>8</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37</vt:i4>
      </vt:variant>
    </vt:vector>
  </HeadingPairs>
  <TitlesOfParts>
    <vt:vector size="42" baseType="lpstr">
      <vt:lpstr>ＭＳ Ｐゴシック</vt:lpstr>
      <vt:lpstr>Arial</vt:lpstr>
      <vt:lpstr>Wingdings</vt:lpstr>
      <vt:lpstr>PPT-TMPLT-WHT_C</vt:lpstr>
      <vt:lpstr>NetAcad-4F_PPT-WHT_060408</vt:lpstr>
      <vt:lpstr>Instructor Materials lecture 2: The Cybersecurity Sorcery Cube</vt:lpstr>
      <vt:lpstr>Statistics: Cloud Predictions</vt:lpstr>
      <vt:lpstr>Statistics: Cloud Predictions (Cont’d)</vt:lpstr>
      <vt:lpstr>Introduction to Cloud Computing</vt:lpstr>
      <vt:lpstr>Types of Cloud Computing Services</vt:lpstr>
      <vt:lpstr>Cloud Deployment Models</vt:lpstr>
      <vt:lpstr>Cloud Computing Benefits</vt:lpstr>
      <vt:lpstr>Understanding Virtualization</vt:lpstr>
      <vt:lpstr>Benefits of Virtualization in Cloud</vt:lpstr>
      <vt:lpstr>Cloud Computing Threats</vt:lpstr>
      <vt:lpstr>Cloud Computing Threats (Cont’d)</vt:lpstr>
      <vt:lpstr>Cloud Computing Threats (Cont’d)</vt:lpstr>
      <vt:lpstr>Cloud Computing Threats (Cont’d)</vt:lpstr>
      <vt:lpstr>Cloud Computing Threats (Cont’d)</vt:lpstr>
      <vt:lpstr>Cloud Computing Threats (Cont’d)</vt:lpstr>
      <vt:lpstr>Cloud Computing Threats (Cont’d)</vt:lpstr>
      <vt:lpstr>Cloud Computing Threats (Cont’d)</vt:lpstr>
      <vt:lpstr>Cloud Computing Threats (Cont’d)</vt:lpstr>
      <vt:lpstr>Cloud Computing Threats (Cont’d)</vt:lpstr>
      <vt:lpstr>Cloud Computing Attacks</vt:lpstr>
      <vt:lpstr>Side Channel Attacks or Cross-guest VM Breaches</vt:lpstr>
      <vt:lpstr>Side Channel Attack Countermeasures</vt:lpstr>
      <vt:lpstr>Cloud Security Control Layers</vt:lpstr>
      <vt:lpstr>Cloud Security is the Responsibility of both Cloud Provider and Consumer</vt:lpstr>
      <vt:lpstr>Cloud Computing Security Considerations</vt:lpstr>
      <vt:lpstr>Placement of Security Controls in the Cloud</vt:lpstr>
      <vt:lpstr>Best Practices for Securing Cloud</vt:lpstr>
      <vt:lpstr>Best Practices for Securing Cloud (Cont’d)</vt:lpstr>
      <vt:lpstr>PowerPoint Presentation</vt:lpstr>
      <vt:lpstr>NIST Recommendations for Cloud Security</vt:lpstr>
      <vt:lpstr>Core CloudInspect</vt:lpstr>
      <vt:lpstr>CloudPassage Halo</vt:lpstr>
      <vt:lpstr>Cloud Security Tools</vt:lpstr>
      <vt:lpstr>Cloud Penetration Testing</vt:lpstr>
      <vt:lpstr>PowerPoint Presentation</vt:lpstr>
      <vt:lpstr>Questions?</vt:lpstr>
      <vt:lpstr>Sources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Carlene Campbell</cp:lastModifiedBy>
  <cp:revision>1036</cp:revision>
  <cp:lastPrinted>1999-01-27T00:54:54Z</cp:lastPrinted>
  <dcterms:created xsi:type="dcterms:W3CDTF">2006-10-23T15:07:30Z</dcterms:created>
  <dcterms:modified xsi:type="dcterms:W3CDTF">2019-03-13T15:13:14Z</dcterms:modified>
</cp:coreProperties>
</file>