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5" r:id="rId1"/>
  </p:sldMasterIdLst>
  <p:notesMasterIdLst>
    <p:notesMasterId r:id="rId17"/>
  </p:notesMasterIdLst>
  <p:sldIdLst>
    <p:sldId id="258" r:id="rId2"/>
    <p:sldId id="259" r:id="rId3"/>
    <p:sldId id="260" r:id="rId4"/>
    <p:sldId id="261" r:id="rId5"/>
    <p:sldId id="273" r:id="rId6"/>
    <p:sldId id="262" r:id="rId7"/>
    <p:sldId id="263" r:id="rId8"/>
    <p:sldId id="264" r:id="rId9"/>
    <p:sldId id="265" r:id="rId10"/>
    <p:sldId id="274" r:id="rId11"/>
    <p:sldId id="266" r:id="rId12"/>
    <p:sldId id="268" r:id="rId13"/>
    <p:sldId id="269" r:id="rId14"/>
    <p:sldId id="275" r:id="rId15"/>
    <p:sldId id="29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77" d="100"/>
          <a:sy n="77" d="100"/>
        </p:scale>
        <p:origin x="288" y="45"/>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modSld">
      <pc:chgData name="Cerys Davies" userId="61e71dc1-9594-4277-b52b-4420989f68ee" providerId="ADAL" clId="{92221E59-9835-4275-A830-2AF2D2038E12}" dt="2025-12-29T15:07:46.547" v="19" actId="20577"/>
      <pc:docMkLst>
        <pc:docMk/>
      </pc:docMkLst>
      <pc:sldChg chg="modSp mod">
        <pc:chgData name="Cerys Davies" userId="61e71dc1-9594-4277-b52b-4420989f68ee" providerId="ADAL" clId="{92221E59-9835-4275-A830-2AF2D2038E12}" dt="2025-12-29T15:07:46.547" v="19" actId="20577"/>
        <pc:sldMkLst>
          <pc:docMk/>
          <pc:sldMk cId="1511520773" sldId="258"/>
        </pc:sldMkLst>
        <pc:spChg chg="mod">
          <ac:chgData name="Cerys Davies" userId="61e71dc1-9594-4277-b52b-4420989f68ee" providerId="ADAL" clId="{92221E59-9835-4275-A830-2AF2D2038E12}" dt="2025-12-29T15:07:46.547" v="19" actId="20577"/>
          <ac:spMkLst>
            <pc:docMk/>
            <pc:sldMk cId="1511520773" sldId="258"/>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7AB8E-E985-484A-B233-ED7943A29EB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E1AB2B5-B7B7-4D17-A235-7DA2456108AB}">
      <dgm:prSet/>
      <dgm:spPr/>
      <dgm:t>
        <a:bodyPr/>
        <a:lstStyle/>
        <a:p>
          <a:r>
            <a:rPr lang="en-GB"/>
            <a:t>s90 and Sch 1 LASPO 2012 </a:t>
          </a:r>
          <a:endParaRPr lang="en-US"/>
        </a:p>
      </dgm:t>
    </dgm:pt>
    <dgm:pt modelId="{9C5362EF-C7A0-40BB-B196-39A772640947}" type="parTrans" cxnId="{5FD3F68B-7324-487C-8409-A32441511974}">
      <dgm:prSet/>
      <dgm:spPr/>
      <dgm:t>
        <a:bodyPr/>
        <a:lstStyle/>
        <a:p>
          <a:endParaRPr lang="en-US"/>
        </a:p>
      </dgm:t>
    </dgm:pt>
    <dgm:pt modelId="{85FC729B-7148-466E-BFC8-0582141B68C3}" type="sibTrans" cxnId="{5FD3F68B-7324-487C-8409-A32441511974}">
      <dgm:prSet/>
      <dgm:spPr/>
      <dgm:t>
        <a:bodyPr/>
        <a:lstStyle/>
        <a:p>
          <a:endParaRPr lang="en-US"/>
        </a:p>
      </dgm:t>
    </dgm:pt>
    <dgm:pt modelId="{FDCC69C8-C096-4F37-9C98-158FC10749BB}">
      <dgm:prSet/>
      <dgm:spPr/>
      <dgm:t>
        <a:bodyPr/>
        <a:lstStyle/>
        <a:p>
          <a:r>
            <a:rPr lang="en-GB" dirty="0"/>
            <a:t>The Court cannot usually remand an adult D in custody where there is no real prospect of D being imprisoned if convicted. </a:t>
          </a:r>
          <a:endParaRPr lang="en-US" dirty="0"/>
        </a:p>
      </dgm:t>
    </dgm:pt>
    <dgm:pt modelId="{973BC42F-9CC9-416A-828E-00BB03756F6E}" type="parTrans" cxnId="{54724C73-025B-41B7-A36A-C779CAC70582}">
      <dgm:prSet/>
      <dgm:spPr/>
      <dgm:t>
        <a:bodyPr/>
        <a:lstStyle/>
        <a:p>
          <a:endParaRPr lang="en-US"/>
        </a:p>
      </dgm:t>
    </dgm:pt>
    <dgm:pt modelId="{991246B3-480E-461B-A041-49866A51F388}" type="sibTrans" cxnId="{54724C73-025B-41B7-A36A-C779CAC70582}">
      <dgm:prSet/>
      <dgm:spPr/>
      <dgm:t>
        <a:bodyPr/>
        <a:lstStyle/>
        <a:p>
          <a:endParaRPr lang="en-US"/>
        </a:p>
      </dgm:t>
    </dgm:pt>
    <dgm:pt modelId="{7EE44ECF-C5F4-4F39-9F0D-409D5EDEAA4D}">
      <dgm:prSet/>
      <dgm:spPr/>
      <dgm:t>
        <a:bodyPr/>
        <a:lstStyle/>
        <a:p>
          <a:r>
            <a:rPr lang="en-GB" dirty="0"/>
            <a:t>This applies to the three main exceptions to bail:</a:t>
          </a:r>
        </a:p>
        <a:p>
          <a:r>
            <a:rPr lang="en-GB" dirty="0"/>
            <a:t>1.	Para 2 Part 1 </a:t>
          </a:r>
          <a:r>
            <a:rPr lang="en-GB" dirty="0" err="1"/>
            <a:t>Sch</a:t>
          </a:r>
          <a:r>
            <a:rPr lang="en-GB" dirty="0"/>
            <a:t> 1 BA1976 (failure to surrender/commission of further offences or interfering with witnesses;</a:t>
          </a:r>
        </a:p>
        <a:p>
          <a:r>
            <a:rPr lang="en-GB" dirty="0"/>
            <a:t>2. 	Para 2A Part 1 </a:t>
          </a:r>
          <a:r>
            <a:rPr lang="en-GB" dirty="0" err="1"/>
            <a:t>Sch</a:t>
          </a:r>
          <a:r>
            <a:rPr lang="en-GB" dirty="0"/>
            <a:t> 1 BA1976 (refusal of bail where D appears to have committed an indictable or either-way offence whilst on bail) </a:t>
          </a:r>
        </a:p>
        <a:p>
          <a:r>
            <a:rPr lang="en-GB" dirty="0"/>
            <a:t>3.	Para 6 Part 1 </a:t>
          </a:r>
          <a:r>
            <a:rPr lang="en-GB" dirty="0" err="1"/>
            <a:t>Sch</a:t>
          </a:r>
          <a:r>
            <a:rPr lang="en-GB" dirty="0"/>
            <a:t> 1 BA 1976 (refusal of bail where D has been arrested for breaking conditions of bail or failing to surrender to previously granted bail)</a:t>
          </a:r>
          <a:endParaRPr lang="en-US" dirty="0"/>
        </a:p>
      </dgm:t>
    </dgm:pt>
    <dgm:pt modelId="{23938894-BF1C-4370-B95A-8C9C903CA336}" type="parTrans" cxnId="{BA18E04A-B8E1-4D43-AB56-FED5E44E8BBF}">
      <dgm:prSet/>
      <dgm:spPr/>
      <dgm:t>
        <a:bodyPr/>
        <a:lstStyle/>
        <a:p>
          <a:endParaRPr lang="en-US"/>
        </a:p>
      </dgm:t>
    </dgm:pt>
    <dgm:pt modelId="{836E7952-4C5C-4A0B-A5C1-A3AA3EC357D2}" type="sibTrans" cxnId="{BA18E04A-B8E1-4D43-AB56-FED5E44E8BBF}">
      <dgm:prSet/>
      <dgm:spPr/>
      <dgm:t>
        <a:bodyPr/>
        <a:lstStyle/>
        <a:p>
          <a:endParaRPr lang="en-US"/>
        </a:p>
      </dgm:t>
    </dgm:pt>
    <dgm:pt modelId="{D64887CD-BADB-4AC1-8BA2-CF961478425E}" type="pres">
      <dgm:prSet presAssocID="{EC37AB8E-E985-484A-B233-ED7943A29EB1}" presName="Name0" presStyleCnt="0">
        <dgm:presLayoutVars>
          <dgm:dir/>
          <dgm:animLvl val="lvl"/>
          <dgm:resizeHandles val="exact"/>
        </dgm:presLayoutVars>
      </dgm:prSet>
      <dgm:spPr/>
    </dgm:pt>
    <dgm:pt modelId="{C51DB5DA-42C0-4BAF-9036-7D69A0F2E0EA}" type="pres">
      <dgm:prSet presAssocID="{7EE44ECF-C5F4-4F39-9F0D-409D5EDEAA4D}" presName="boxAndChildren" presStyleCnt="0"/>
      <dgm:spPr/>
    </dgm:pt>
    <dgm:pt modelId="{8ADE4DF6-64CF-4891-B709-C4989A1462CA}" type="pres">
      <dgm:prSet presAssocID="{7EE44ECF-C5F4-4F39-9F0D-409D5EDEAA4D}" presName="parentTextBox" presStyleLbl="node1" presStyleIdx="0" presStyleCnt="2"/>
      <dgm:spPr/>
    </dgm:pt>
    <dgm:pt modelId="{836D4811-EE1A-4C29-AF28-042858207718}" type="pres">
      <dgm:prSet presAssocID="{85FC729B-7148-466E-BFC8-0582141B68C3}" presName="sp" presStyleCnt="0"/>
      <dgm:spPr/>
    </dgm:pt>
    <dgm:pt modelId="{9695FF5A-7B00-4CEE-9E03-B6A44C6B1329}" type="pres">
      <dgm:prSet presAssocID="{2E1AB2B5-B7B7-4D17-A235-7DA2456108AB}" presName="arrowAndChildren" presStyleCnt="0"/>
      <dgm:spPr/>
    </dgm:pt>
    <dgm:pt modelId="{0D42DE44-EFF4-4E5D-B609-5BCA04C38C33}" type="pres">
      <dgm:prSet presAssocID="{2E1AB2B5-B7B7-4D17-A235-7DA2456108AB}" presName="parentTextArrow" presStyleLbl="node1" presStyleIdx="0" presStyleCnt="2"/>
      <dgm:spPr/>
    </dgm:pt>
    <dgm:pt modelId="{57BF8E0E-0D3C-4ACA-BE01-503DAF78B7EA}" type="pres">
      <dgm:prSet presAssocID="{2E1AB2B5-B7B7-4D17-A235-7DA2456108AB}" presName="arrow" presStyleLbl="node1" presStyleIdx="1" presStyleCnt="2" custLinFactNeighborY="-1175"/>
      <dgm:spPr/>
    </dgm:pt>
    <dgm:pt modelId="{CF9F53C2-31B8-4028-A34D-D0E52AF1ADAF}" type="pres">
      <dgm:prSet presAssocID="{2E1AB2B5-B7B7-4D17-A235-7DA2456108AB}" presName="descendantArrow" presStyleCnt="0"/>
      <dgm:spPr/>
    </dgm:pt>
    <dgm:pt modelId="{67116ECC-EBC4-42F8-9BB3-EFAD965382F8}" type="pres">
      <dgm:prSet presAssocID="{FDCC69C8-C096-4F37-9C98-158FC10749BB}" presName="childTextArrow" presStyleLbl="fgAccFollowNode1" presStyleIdx="0" presStyleCnt="1">
        <dgm:presLayoutVars>
          <dgm:bulletEnabled val="1"/>
        </dgm:presLayoutVars>
      </dgm:prSet>
      <dgm:spPr/>
    </dgm:pt>
  </dgm:ptLst>
  <dgm:cxnLst>
    <dgm:cxn modelId="{55BB5808-7AB6-4F8E-A756-55C499887EFE}" type="presOf" srcId="{2E1AB2B5-B7B7-4D17-A235-7DA2456108AB}" destId="{57BF8E0E-0D3C-4ACA-BE01-503DAF78B7EA}" srcOrd="1" destOrd="0" presId="urn:microsoft.com/office/officeart/2005/8/layout/process4"/>
    <dgm:cxn modelId="{2A9A5318-E0A1-43C8-B7B9-C650846C9967}" type="presOf" srcId="{7EE44ECF-C5F4-4F39-9F0D-409D5EDEAA4D}" destId="{8ADE4DF6-64CF-4891-B709-C4989A1462CA}" srcOrd="0" destOrd="0" presId="urn:microsoft.com/office/officeart/2005/8/layout/process4"/>
    <dgm:cxn modelId="{75206F29-7C43-45C6-BD6B-EFAB51260180}" type="presOf" srcId="{FDCC69C8-C096-4F37-9C98-158FC10749BB}" destId="{67116ECC-EBC4-42F8-9BB3-EFAD965382F8}" srcOrd="0" destOrd="0" presId="urn:microsoft.com/office/officeart/2005/8/layout/process4"/>
    <dgm:cxn modelId="{BA18E04A-B8E1-4D43-AB56-FED5E44E8BBF}" srcId="{EC37AB8E-E985-484A-B233-ED7943A29EB1}" destId="{7EE44ECF-C5F4-4F39-9F0D-409D5EDEAA4D}" srcOrd="1" destOrd="0" parTransId="{23938894-BF1C-4370-B95A-8C9C903CA336}" sibTransId="{836E7952-4C5C-4A0B-A5C1-A3AA3EC357D2}"/>
    <dgm:cxn modelId="{54724C73-025B-41B7-A36A-C779CAC70582}" srcId="{2E1AB2B5-B7B7-4D17-A235-7DA2456108AB}" destId="{FDCC69C8-C096-4F37-9C98-158FC10749BB}" srcOrd="0" destOrd="0" parTransId="{973BC42F-9CC9-416A-828E-00BB03756F6E}" sibTransId="{991246B3-480E-461B-A041-49866A51F388}"/>
    <dgm:cxn modelId="{3597B781-DAE7-45BB-9040-8E37A6C352A7}" type="presOf" srcId="{2E1AB2B5-B7B7-4D17-A235-7DA2456108AB}" destId="{0D42DE44-EFF4-4E5D-B609-5BCA04C38C33}" srcOrd="0" destOrd="0" presId="urn:microsoft.com/office/officeart/2005/8/layout/process4"/>
    <dgm:cxn modelId="{5FD3F68B-7324-487C-8409-A32441511974}" srcId="{EC37AB8E-E985-484A-B233-ED7943A29EB1}" destId="{2E1AB2B5-B7B7-4D17-A235-7DA2456108AB}" srcOrd="0" destOrd="0" parTransId="{9C5362EF-C7A0-40BB-B196-39A772640947}" sibTransId="{85FC729B-7148-466E-BFC8-0582141B68C3}"/>
    <dgm:cxn modelId="{029931A2-7893-4EED-903A-4D6889EC8F3C}" type="presOf" srcId="{EC37AB8E-E985-484A-B233-ED7943A29EB1}" destId="{D64887CD-BADB-4AC1-8BA2-CF961478425E}" srcOrd="0" destOrd="0" presId="urn:microsoft.com/office/officeart/2005/8/layout/process4"/>
    <dgm:cxn modelId="{8619D95E-4F72-4CFA-968F-300F80A51737}" type="presParOf" srcId="{D64887CD-BADB-4AC1-8BA2-CF961478425E}" destId="{C51DB5DA-42C0-4BAF-9036-7D69A0F2E0EA}" srcOrd="0" destOrd="0" presId="urn:microsoft.com/office/officeart/2005/8/layout/process4"/>
    <dgm:cxn modelId="{0D0BB855-ACAC-4A50-9A36-B9AEC9369FB3}" type="presParOf" srcId="{C51DB5DA-42C0-4BAF-9036-7D69A0F2E0EA}" destId="{8ADE4DF6-64CF-4891-B709-C4989A1462CA}" srcOrd="0" destOrd="0" presId="urn:microsoft.com/office/officeart/2005/8/layout/process4"/>
    <dgm:cxn modelId="{39EA482C-0FA0-4B9E-9444-9FD39FD53CFE}" type="presParOf" srcId="{D64887CD-BADB-4AC1-8BA2-CF961478425E}" destId="{836D4811-EE1A-4C29-AF28-042858207718}" srcOrd="1" destOrd="0" presId="urn:microsoft.com/office/officeart/2005/8/layout/process4"/>
    <dgm:cxn modelId="{1967941F-CDC4-46A1-80CB-3496132A327B}" type="presParOf" srcId="{D64887CD-BADB-4AC1-8BA2-CF961478425E}" destId="{9695FF5A-7B00-4CEE-9E03-B6A44C6B1329}" srcOrd="2" destOrd="0" presId="urn:microsoft.com/office/officeart/2005/8/layout/process4"/>
    <dgm:cxn modelId="{1D4D2147-8B07-418D-BF8D-14D27899352A}" type="presParOf" srcId="{9695FF5A-7B00-4CEE-9E03-B6A44C6B1329}" destId="{0D42DE44-EFF4-4E5D-B609-5BCA04C38C33}" srcOrd="0" destOrd="0" presId="urn:microsoft.com/office/officeart/2005/8/layout/process4"/>
    <dgm:cxn modelId="{62B43852-4A32-41B9-84D7-E3FC88B85506}" type="presParOf" srcId="{9695FF5A-7B00-4CEE-9E03-B6A44C6B1329}" destId="{57BF8E0E-0D3C-4ACA-BE01-503DAF78B7EA}" srcOrd="1" destOrd="0" presId="urn:microsoft.com/office/officeart/2005/8/layout/process4"/>
    <dgm:cxn modelId="{29A35BC7-53CC-4E9C-B52C-D6F751CB97A5}" type="presParOf" srcId="{9695FF5A-7B00-4CEE-9E03-B6A44C6B1329}" destId="{CF9F53C2-31B8-4028-A34D-D0E52AF1ADAF}" srcOrd="2" destOrd="0" presId="urn:microsoft.com/office/officeart/2005/8/layout/process4"/>
    <dgm:cxn modelId="{F1671A93-0D76-42EF-8C80-8BDB11CB8D43}" type="presParOf" srcId="{CF9F53C2-31B8-4028-A34D-D0E52AF1ADAF}" destId="{67116ECC-EBC4-42F8-9BB3-EFAD965382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E4DF6-64CF-4891-B709-C4989A1462CA}">
      <dsp:nvSpPr>
        <dsp:cNvPr id="0" name=""/>
        <dsp:cNvSpPr/>
      </dsp:nvSpPr>
      <dsp:spPr>
        <a:xfrm>
          <a:off x="0" y="4033387"/>
          <a:ext cx="7658492" cy="26463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applies to the three main exceptions to bail:</a:t>
          </a:r>
        </a:p>
        <a:p>
          <a:pPr marL="0" lvl="0" indent="0" algn="ctr" defTabSz="800100">
            <a:lnSpc>
              <a:spcPct val="90000"/>
            </a:lnSpc>
            <a:spcBef>
              <a:spcPct val="0"/>
            </a:spcBef>
            <a:spcAft>
              <a:spcPct val="35000"/>
            </a:spcAft>
            <a:buNone/>
          </a:pPr>
          <a:r>
            <a:rPr lang="en-GB" sz="1800" kern="1200" dirty="0"/>
            <a:t>1.	Para 2 Part 1 </a:t>
          </a:r>
          <a:r>
            <a:rPr lang="en-GB" sz="1800" kern="1200" dirty="0" err="1"/>
            <a:t>Sch</a:t>
          </a:r>
          <a:r>
            <a:rPr lang="en-GB" sz="1800" kern="1200" dirty="0"/>
            <a:t> 1 BA1976 (failure to surrender/commission of further offences or interfering with witnesses;</a:t>
          </a:r>
        </a:p>
        <a:p>
          <a:pPr marL="0" lvl="0" indent="0" algn="ctr" defTabSz="800100">
            <a:lnSpc>
              <a:spcPct val="90000"/>
            </a:lnSpc>
            <a:spcBef>
              <a:spcPct val="0"/>
            </a:spcBef>
            <a:spcAft>
              <a:spcPct val="35000"/>
            </a:spcAft>
            <a:buNone/>
          </a:pPr>
          <a:r>
            <a:rPr lang="en-GB" sz="1800" kern="1200" dirty="0"/>
            <a:t>2. 	Para 2A Part 1 </a:t>
          </a:r>
          <a:r>
            <a:rPr lang="en-GB" sz="1800" kern="1200" dirty="0" err="1"/>
            <a:t>Sch</a:t>
          </a:r>
          <a:r>
            <a:rPr lang="en-GB" sz="1800" kern="1200" dirty="0"/>
            <a:t> 1 BA1976 (refusal of bail where D appears to have committed an indictable or either-way offence whilst on bail) </a:t>
          </a:r>
        </a:p>
        <a:p>
          <a:pPr marL="0" lvl="0" indent="0" algn="ctr" defTabSz="800100">
            <a:lnSpc>
              <a:spcPct val="90000"/>
            </a:lnSpc>
            <a:spcBef>
              <a:spcPct val="0"/>
            </a:spcBef>
            <a:spcAft>
              <a:spcPct val="35000"/>
            </a:spcAft>
            <a:buNone/>
          </a:pPr>
          <a:r>
            <a:rPr lang="en-GB" sz="1800" kern="1200" dirty="0"/>
            <a:t>3.	Para 6 Part 1 </a:t>
          </a:r>
          <a:r>
            <a:rPr lang="en-GB" sz="1800" kern="1200" dirty="0" err="1"/>
            <a:t>Sch</a:t>
          </a:r>
          <a:r>
            <a:rPr lang="en-GB" sz="1800" kern="1200" dirty="0"/>
            <a:t> 1 BA 1976 (refusal of bail where D has been arrested for breaking conditions of bail or failing to surrender to previously granted bail)</a:t>
          </a:r>
          <a:endParaRPr lang="en-US" sz="1800" kern="1200" dirty="0"/>
        </a:p>
      </dsp:txBody>
      <dsp:txXfrm>
        <a:off x="0" y="4033387"/>
        <a:ext cx="7658492" cy="2646338"/>
      </dsp:txXfrm>
    </dsp:sp>
    <dsp:sp modelId="{57BF8E0E-0D3C-4ACA-BE01-503DAF78B7EA}">
      <dsp:nvSpPr>
        <dsp:cNvPr id="0" name=""/>
        <dsp:cNvSpPr/>
      </dsp:nvSpPr>
      <dsp:spPr>
        <a:xfrm rot="10800000">
          <a:off x="0" y="0"/>
          <a:ext cx="7658492" cy="407006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s90 and Sch 1 LASPO 2012 </a:t>
          </a:r>
          <a:endParaRPr lang="en-US" sz="1800" kern="1200"/>
        </a:p>
      </dsp:txBody>
      <dsp:txXfrm rot="-10800000">
        <a:off x="0" y="0"/>
        <a:ext cx="7658492" cy="1428594"/>
      </dsp:txXfrm>
    </dsp:sp>
    <dsp:sp modelId="{67116ECC-EBC4-42F8-9BB3-EFAD965382F8}">
      <dsp:nvSpPr>
        <dsp:cNvPr id="0" name=""/>
        <dsp:cNvSpPr/>
      </dsp:nvSpPr>
      <dsp:spPr>
        <a:xfrm>
          <a:off x="0" y="1431607"/>
          <a:ext cx="7658492" cy="12169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dirty="0"/>
            <a:t>The Court cannot usually remand an adult D in custody where there is no real prospect of D being imprisoned if convicted. </a:t>
          </a:r>
          <a:endParaRPr lang="en-US" sz="2700" kern="1200" dirty="0"/>
        </a:p>
      </dsp:txBody>
      <dsp:txXfrm>
        <a:off x="0" y="1431607"/>
        <a:ext cx="7658492" cy="12169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12/29/2025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83404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
        <p:nvSpPr>
          <p:cNvPr id="6" name="Notes Placeholder 5">
            <a:extLst>
              <a:ext uri="{FF2B5EF4-FFF2-40B4-BE49-F238E27FC236}">
                <a16:creationId xmlns:a16="http://schemas.microsoft.com/office/drawing/2014/main" id="{FFA9641D-5361-E1D2-2335-02A3BA78627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38746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
        <p:nvSpPr>
          <p:cNvPr id="6" name="Notes Placeholder 5">
            <a:extLst>
              <a:ext uri="{FF2B5EF4-FFF2-40B4-BE49-F238E27FC236}">
                <a16:creationId xmlns:a16="http://schemas.microsoft.com/office/drawing/2014/main" id="{23F3E758-36CA-E057-F362-4A264EB1880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048061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073124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
        <p:nvSpPr>
          <p:cNvPr id="6" name="Notes Placeholder 5">
            <a:extLst>
              <a:ext uri="{FF2B5EF4-FFF2-40B4-BE49-F238E27FC236}">
                <a16:creationId xmlns:a16="http://schemas.microsoft.com/office/drawing/2014/main" id="{65081829-8324-C988-15C5-0645FE5C93E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773749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541722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428429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369906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
        <p:nvSpPr>
          <p:cNvPr id="6" name="Notes Placeholder 5">
            <a:extLst>
              <a:ext uri="{FF2B5EF4-FFF2-40B4-BE49-F238E27FC236}">
                <a16:creationId xmlns:a16="http://schemas.microsoft.com/office/drawing/2014/main" id="{570013EC-0B61-7C1D-F525-FB4493C3BA31}"/>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458953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1179294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
        <p:nvSpPr>
          <p:cNvPr id="6" name="Notes Placeholder 5">
            <a:extLst>
              <a:ext uri="{FF2B5EF4-FFF2-40B4-BE49-F238E27FC236}">
                <a16:creationId xmlns:a16="http://schemas.microsoft.com/office/drawing/2014/main" id="{990163D0-8D43-8790-6947-2D7888FAE5F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025426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28802661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86554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3ED1-A44E-3467-13AD-218DF44BEA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4B537-67AE-6238-1220-93B48F4FC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6F450D-47F9-4A67-F7CB-6CB6466C84FB}"/>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1197C5BB-BD04-D065-06A5-FA5581C994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74FB9-E4B2-F109-F3B5-BF6B2C5AB114}"/>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690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2450-C39C-EC28-54C3-D8F2CB3A2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BB264-9DA6-E7BD-50F9-EDA0BBC9D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81F32-30F2-FDB4-152A-4AFA16A77AF1}"/>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ED7E0DB6-5292-EA6A-7E6E-CB8602E4E8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94E5E-3ADA-2EAD-9530-0C04B91C321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831002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62A-77F1-9EC7-1021-68255FF02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18279-B66E-BC91-0FB0-D3838D10A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56FD45-D4E5-D248-1DE2-D4CF89B21477}"/>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43181D6A-AD6A-B63A-7681-E565CAB12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1CA0ED-EB0F-0C7C-FCDA-9BBC1F842E76}"/>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0058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1E21-EBCF-77B1-855A-8BC75C241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280D2-BD50-839C-3318-71B649F90B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627C-3159-4181-6490-82CBBE4BE9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A47FF-C62D-237C-6229-EBBF50A8869B}"/>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6" name="Footer Placeholder 5">
            <a:extLst>
              <a:ext uri="{FF2B5EF4-FFF2-40B4-BE49-F238E27FC236}">
                <a16:creationId xmlns:a16="http://schemas.microsoft.com/office/drawing/2014/main" id="{461181FE-FAEB-373D-DC75-D51E5FC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DD7B4-1C1E-7961-1E4C-A4941BE02C3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6899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085E-F6D8-F658-9D1E-C51DF756CB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E5F9D-EEBC-3392-87A2-B8D0A39FE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EA03-57A6-4817-0D8D-4BEA8DC7E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4E9E4-B353-7948-E6F7-EC23264BF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3D8AD-6FB4-DA1F-18AF-624694420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A75E2-45EC-4EEF-2E44-39F504523ACB}"/>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8" name="Footer Placeholder 7">
            <a:extLst>
              <a:ext uri="{FF2B5EF4-FFF2-40B4-BE49-F238E27FC236}">
                <a16:creationId xmlns:a16="http://schemas.microsoft.com/office/drawing/2014/main" id="{475724CA-E3E9-709B-12AB-AD01E6DB77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2F7C6-6C3D-0472-59B7-F640E55B030D}"/>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980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5834-5686-481F-BAE6-C9CF5EF13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1EC7C-F415-B18F-16F2-29D107CAE78C}"/>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4" name="Footer Placeholder 3">
            <a:extLst>
              <a:ext uri="{FF2B5EF4-FFF2-40B4-BE49-F238E27FC236}">
                <a16:creationId xmlns:a16="http://schemas.microsoft.com/office/drawing/2014/main" id="{EF446284-DFA7-F01A-5B77-7F42088E6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BDC43-B624-CF93-F844-A1225B1A93F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1246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6C318-02E5-EF7F-7BE0-7704F2A9A6E6}"/>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3" name="Footer Placeholder 2">
            <a:extLst>
              <a:ext uri="{FF2B5EF4-FFF2-40B4-BE49-F238E27FC236}">
                <a16:creationId xmlns:a16="http://schemas.microsoft.com/office/drawing/2014/main" id="{41A67B36-7DD0-E217-CAF1-8A1F51DD49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A4C21-E835-D9F5-06F7-655FB6FF302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40354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D26-3C73-B1F5-FF39-D27BE75E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B1BA0-2BFF-E189-76B6-2766EB457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9147A-20BC-503F-FE8C-0554FA3E2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0691B9-C209-72AA-C15F-8E25DDDDE5DE}"/>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6" name="Footer Placeholder 5">
            <a:extLst>
              <a:ext uri="{FF2B5EF4-FFF2-40B4-BE49-F238E27FC236}">
                <a16:creationId xmlns:a16="http://schemas.microsoft.com/office/drawing/2014/main" id="{57B375DE-5384-D97A-B618-1761FEEFB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F10470-D4C7-FD16-F603-A48E2E408C01}"/>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735690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C8C5-303D-1746-8C53-B6BD919722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829B1B-4851-5F08-40EC-398785983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89798-D15B-9E7D-DBB9-690C517B4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ADE1-3616-96C8-BA6C-A56202666B57}"/>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6" name="Footer Placeholder 5">
            <a:extLst>
              <a:ext uri="{FF2B5EF4-FFF2-40B4-BE49-F238E27FC236}">
                <a16:creationId xmlns:a16="http://schemas.microsoft.com/office/drawing/2014/main" id="{78875B0E-F087-15B5-C96E-B84359F7A5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AEF82-3A45-0F35-BFC1-A69592A3D5D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798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DCCE-686A-7F6F-CAFD-EB1FBEE831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1F078-0F53-ED05-18B8-E3493253CF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2AC71-414A-78A5-995E-2C0130D5187F}"/>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9DA40251-46D3-0BF1-0372-6B17D67BC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340BC-E179-A40A-1CB1-71782D72465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9912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35689-48AB-F923-103D-2A853FFF5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74F72-043C-7EC8-62BB-EA9D28B1F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58481-014A-1CF8-750D-9102BCA70777}"/>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8428502D-2B7D-44F8-856B-3E1F527D2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FF8E6-E066-544D-25E5-6711253A392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4465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1FAE0-4F46-7772-94C5-D057C79A6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2F6CC7-FBDD-964D-BD95-0422DCEF1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87C49-A710-A400-6F33-8F9AD9248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8AAB134B-07AA-9FD3-2718-717C7657F2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8EA05F-9B3C-26F3-EFE6-463287E69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081609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heguardian.com/uk/2008/jan/14/ukcrime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egislation.gov.uk/ukpga/1976/63/schedule/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egislation.gov.uk/ukpga/1976/63/schedule/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26925" y="790943"/>
            <a:ext cx="4565372" cy="2595722"/>
          </a:xfrm>
        </p:spPr>
        <p:txBody>
          <a:bodyPr>
            <a:normAutofit/>
          </a:bodyPr>
          <a:lstStyle/>
          <a:p>
            <a:pPr>
              <a:lnSpc>
                <a:spcPct val="90000"/>
              </a:lnSpc>
            </a:pPr>
            <a:r>
              <a:rPr lang="en-US" b="1" dirty="0"/>
              <a:t>Criminal Litigation</a:t>
            </a:r>
          </a:p>
        </p:txBody>
      </p:sp>
      <p:sp>
        <p:nvSpPr>
          <p:cNvPr id="3" name="Content Placeholder 2"/>
          <p:cNvSpPr>
            <a:spLocks noGrp="1"/>
          </p:cNvSpPr>
          <p:nvPr>
            <p:ph type="subTitle" idx="1"/>
          </p:nvPr>
        </p:nvSpPr>
        <p:spPr>
          <a:xfrm>
            <a:off x="7346417" y="3712776"/>
            <a:ext cx="4416375" cy="1933463"/>
          </a:xfrm>
        </p:spPr>
        <p:txBody>
          <a:bodyPr>
            <a:normAutofit/>
          </a:bodyPr>
          <a:lstStyle/>
          <a:p>
            <a:r>
              <a:rPr lang="en-GB" sz="6000" b="1" dirty="0"/>
              <a:t>Bail</a:t>
            </a:r>
          </a:p>
          <a:p>
            <a:r>
              <a:rPr lang="en-GB" sz="6000" b="1"/>
              <a:t>Part 1</a:t>
            </a:r>
            <a:endParaRPr sz="6000" b="1" dirty="0"/>
          </a:p>
        </p:txBody>
      </p:sp>
      <p:pic>
        <p:nvPicPr>
          <p:cNvPr id="4" name="Picture 3" descr="Royal Courts of Justice,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18" y="1505607"/>
            <a:ext cx="5017842" cy="3763381"/>
          </a:xfrm>
          <a:prstGeom prst="rect">
            <a:avLst/>
          </a:prstGeom>
        </p:spPr>
      </p:pic>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748" y="345157"/>
            <a:ext cx="5087909" cy="1116640"/>
          </a:xfrm>
        </p:spPr>
        <p:txBody>
          <a:bodyPr>
            <a:normAutofit/>
          </a:bodyPr>
          <a:lstStyle/>
          <a:p>
            <a:r>
              <a:rPr lang="en-US" sz="6000" b="1" dirty="0"/>
              <a:t>Aims:</a:t>
            </a:r>
          </a:p>
        </p:txBody>
      </p:sp>
      <p:sp>
        <p:nvSpPr>
          <p:cNvPr id="3" name="Content Placeholder 2"/>
          <p:cNvSpPr>
            <a:spLocks noGrp="1"/>
          </p:cNvSpPr>
          <p:nvPr>
            <p:ph idx="1"/>
          </p:nvPr>
        </p:nvSpPr>
        <p:spPr>
          <a:xfrm>
            <a:off x="783772" y="1741577"/>
            <a:ext cx="9330612" cy="3678791"/>
          </a:xfrm>
        </p:spPr>
        <p:txBody>
          <a:bodyPr anchor="ctr">
            <a:normAutofit/>
          </a:bodyPr>
          <a:lstStyle/>
          <a:p>
            <a:pPr marL="0" indent="0">
              <a:buNone/>
            </a:pPr>
            <a:r>
              <a:rPr lang="en-US" sz="4400" dirty="0">
                <a:solidFill>
                  <a:srgbClr val="212121"/>
                </a:solidFill>
              </a:rPr>
              <a:t>To understand the rules and procedures relating to bail granted by the court</a:t>
            </a:r>
          </a:p>
        </p:txBody>
      </p:sp>
    </p:spTree>
    <p:extLst>
      <p:ext uri="{BB962C8B-B14F-4D97-AF65-F5344CB8AC3E}">
        <p14:creationId xmlns:p14="http://schemas.microsoft.com/office/powerpoint/2010/main" val="178767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Front steps and columns of a majestic city building">
            <a:extLst>
              <a:ext uri="{FF2B5EF4-FFF2-40B4-BE49-F238E27FC236}">
                <a16:creationId xmlns:a16="http://schemas.microsoft.com/office/drawing/2014/main" id="{EAE521CA-8DB9-43A0-A657-802EE508CAD6}"/>
              </a:ext>
            </a:extLst>
          </p:cNvPr>
          <p:cNvPicPr>
            <a:picLocks noChangeAspect="1"/>
          </p:cNvPicPr>
          <p:nvPr/>
        </p:nvPicPr>
        <p:blipFill rotWithShape="1">
          <a:blip r:embed="rId3">
            <a:duotone>
              <a:schemeClr val="bg2">
                <a:shade val="45000"/>
                <a:satMod val="135000"/>
              </a:schemeClr>
              <a:prstClr val="white"/>
            </a:duotone>
            <a:alphaModFix amt="25000"/>
          </a:blip>
          <a:srcRect b="15730"/>
          <a:stretch/>
        </p:blipFill>
        <p:spPr>
          <a:xfrm>
            <a:off x="-403850" y="-335270"/>
            <a:ext cx="12191980" cy="6857990"/>
          </a:xfrm>
          <a:prstGeom prst="rect">
            <a:avLst/>
          </a:prstGeom>
        </p:spPr>
      </p:pic>
      <p:sp>
        <p:nvSpPr>
          <p:cNvPr id="2" name="Title 1"/>
          <p:cNvSpPr>
            <a:spLocks noGrp="1"/>
          </p:cNvSpPr>
          <p:nvPr>
            <p:ph type="title"/>
          </p:nvPr>
        </p:nvSpPr>
        <p:spPr>
          <a:xfrm>
            <a:off x="434340" y="250036"/>
            <a:ext cx="10515600" cy="1325563"/>
          </a:xfrm>
        </p:spPr>
        <p:txBody>
          <a:bodyPr>
            <a:normAutofit/>
          </a:bodyPr>
          <a:lstStyle/>
          <a:p>
            <a:r>
              <a:rPr lang="en-US" b="1" dirty="0"/>
              <a:t>To bail or not to bail?</a:t>
            </a:r>
          </a:p>
        </p:txBody>
      </p:sp>
      <p:sp>
        <p:nvSpPr>
          <p:cNvPr id="3" name="Content Placeholder 2"/>
          <p:cNvSpPr>
            <a:spLocks noGrp="1"/>
          </p:cNvSpPr>
          <p:nvPr>
            <p:ph idx="1"/>
          </p:nvPr>
        </p:nvSpPr>
        <p:spPr>
          <a:xfrm>
            <a:off x="350520" y="1497965"/>
            <a:ext cx="10515600" cy="4351338"/>
          </a:xfrm>
        </p:spPr>
        <p:txBody>
          <a:bodyPr>
            <a:normAutofit lnSpcReduction="10000"/>
          </a:bodyPr>
          <a:lstStyle/>
          <a:p>
            <a:r>
              <a:rPr lang="en-GB" dirty="0"/>
              <a:t>Bail is where a suspect is released from court pending the next hearing. </a:t>
            </a:r>
          </a:p>
          <a:p>
            <a:r>
              <a:rPr lang="en-GB" dirty="0"/>
              <a:t>Grant of bail means the defendant is under a legal obligation to return to the court on the date and time to which they are bailed.</a:t>
            </a:r>
          </a:p>
          <a:p>
            <a:r>
              <a:rPr lang="en-GB" dirty="0"/>
              <a:t>Failure to attend court is an offence and be punished by fine or imprisonment (s6 Bail Act  1976)</a:t>
            </a:r>
          </a:p>
          <a:p>
            <a:r>
              <a:rPr lang="en-GB" dirty="0"/>
              <a:t>The decision to grant a defendant bail pending final outcome of proceedings is not without risks. </a:t>
            </a:r>
          </a:p>
          <a:p>
            <a:r>
              <a:rPr lang="en-GB" b="1" i="1" dirty="0"/>
              <a:t>Let’s look at the case of Weddell (2008) </a:t>
            </a:r>
            <a:r>
              <a:rPr lang="en-GB" dirty="0">
                <a:hlinkClick r:id="rId4"/>
              </a:rPr>
              <a:t>Judge 'can't remember' why he bailed murder suspect | UK news | The Guardian</a:t>
            </a:r>
            <a:endParaRPr lang="en-GB" b="1" i="1" dirty="0"/>
          </a:p>
        </p:txBody>
      </p:sp>
    </p:spTree>
    <p:extLst>
      <p:ext uri="{BB962C8B-B14F-4D97-AF65-F5344CB8AC3E}">
        <p14:creationId xmlns:p14="http://schemas.microsoft.com/office/powerpoint/2010/main" val="3598186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983" y="242596"/>
            <a:ext cx="3359413" cy="3113083"/>
          </a:xfrm>
        </p:spPr>
        <p:txBody>
          <a:bodyPr>
            <a:normAutofit/>
          </a:bodyPr>
          <a:lstStyle/>
          <a:p>
            <a:r>
              <a:rPr lang="en-US" sz="3600" b="1" u="sng" dirty="0"/>
              <a:t>Bail Act 1976</a:t>
            </a:r>
            <a:br>
              <a:rPr lang="en-US" sz="3600" dirty="0"/>
            </a:br>
            <a:r>
              <a:rPr lang="en-US" sz="3600" dirty="0"/>
              <a:t>The right to bail</a:t>
            </a:r>
            <a:br>
              <a:rPr lang="en-US" sz="3600" dirty="0"/>
            </a:br>
            <a:r>
              <a:rPr lang="en-US" sz="3600" dirty="0"/>
              <a:t> (s4 BA 1976)</a:t>
            </a:r>
          </a:p>
        </p:txBody>
      </p:sp>
      <p:sp>
        <p:nvSpPr>
          <p:cNvPr id="3" name="Content Placeholder 2"/>
          <p:cNvSpPr>
            <a:spLocks noGrp="1"/>
          </p:cNvSpPr>
          <p:nvPr>
            <p:ph idx="1"/>
          </p:nvPr>
        </p:nvSpPr>
        <p:spPr>
          <a:xfrm>
            <a:off x="3458547" y="469899"/>
            <a:ext cx="8204718" cy="6199841"/>
          </a:xfrm>
        </p:spPr>
        <p:txBody>
          <a:bodyPr anchor="ctr">
            <a:normAutofit/>
          </a:bodyPr>
          <a:lstStyle/>
          <a:p>
            <a:pPr>
              <a:lnSpc>
                <a:spcPct val="80000"/>
              </a:lnSpc>
            </a:pPr>
            <a:r>
              <a:rPr lang="en-US" altLang="en-US" dirty="0">
                <a:solidFill>
                  <a:srgbClr val="212121"/>
                </a:solidFill>
              </a:rPr>
              <a:t>The defendant has a right to bail. </a:t>
            </a:r>
          </a:p>
          <a:p>
            <a:pPr>
              <a:lnSpc>
                <a:spcPct val="80000"/>
              </a:lnSpc>
            </a:pPr>
            <a:r>
              <a:rPr lang="en-US" altLang="en-US" dirty="0">
                <a:solidFill>
                  <a:srgbClr val="212121"/>
                </a:solidFill>
              </a:rPr>
              <a:t>There are cases where this right doesn’t apply. </a:t>
            </a:r>
          </a:p>
          <a:p>
            <a:pPr>
              <a:lnSpc>
                <a:spcPct val="80000"/>
              </a:lnSpc>
            </a:pPr>
            <a:r>
              <a:rPr lang="en-US" altLang="en-US" i="1" dirty="0">
                <a:solidFill>
                  <a:srgbClr val="212121"/>
                </a:solidFill>
              </a:rPr>
              <a:t>“A person to whom this section applies shall be granted bail except as provided in Schedule 1 to this Act”</a:t>
            </a:r>
          </a:p>
          <a:p>
            <a:pPr>
              <a:lnSpc>
                <a:spcPct val="80000"/>
              </a:lnSpc>
            </a:pPr>
            <a:r>
              <a:rPr lang="en-US" altLang="en-US" dirty="0">
                <a:solidFill>
                  <a:srgbClr val="212121"/>
                </a:solidFill>
              </a:rPr>
              <a:t>D must be granted bail unless the court is satisfied that one or more of the exceptions to the right to bail set out in Sch 1 are made out.</a:t>
            </a:r>
          </a:p>
          <a:p>
            <a:pPr>
              <a:lnSpc>
                <a:spcPct val="80000"/>
              </a:lnSpc>
            </a:pPr>
            <a:r>
              <a:rPr lang="en-US" altLang="en-US" dirty="0">
                <a:solidFill>
                  <a:srgbClr val="212121"/>
                </a:solidFill>
              </a:rPr>
              <a:t>There is a prima facie right to bail – i.e. a right that can be outweighed by other considerations. </a:t>
            </a:r>
          </a:p>
          <a:p>
            <a:pPr>
              <a:lnSpc>
                <a:spcPct val="80000"/>
              </a:lnSpc>
            </a:pPr>
            <a:r>
              <a:rPr lang="en-US" altLang="en-US" dirty="0">
                <a:solidFill>
                  <a:srgbClr val="212121"/>
                </a:solidFill>
              </a:rPr>
              <a:t>Prima facie right is to unconditional bail.</a:t>
            </a:r>
          </a:p>
          <a:p>
            <a:pPr>
              <a:lnSpc>
                <a:spcPct val="80000"/>
              </a:lnSpc>
            </a:pPr>
            <a:r>
              <a:rPr lang="en-GB" b="0" i="0" dirty="0">
                <a:solidFill>
                  <a:srgbClr val="000000"/>
                </a:solidFill>
                <a:effectLst/>
                <a:latin typeface="+mj-lt"/>
              </a:rPr>
              <a:t>The </a:t>
            </a:r>
            <a:r>
              <a:rPr lang="en-GB" b="1" i="0" dirty="0">
                <a:solidFill>
                  <a:srgbClr val="000000"/>
                </a:solidFill>
                <a:effectLst/>
                <a:latin typeface="+mj-lt"/>
              </a:rPr>
              <a:t>Legal Aid, Sentencing and Punishment of Offenders Act 2012 (LASPO 2012)</a:t>
            </a:r>
            <a:r>
              <a:rPr lang="en-GB" b="0" i="0" dirty="0">
                <a:solidFill>
                  <a:srgbClr val="000000"/>
                </a:solidFill>
                <a:effectLst/>
                <a:latin typeface="+mj-lt"/>
              </a:rPr>
              <a:t> introduced a significant change to restrict a court’s pre-conviction powers to remand an adult defendant in custody.</a:t>
            </a:r>
            <a:endParaRPr lang="en-GB" altLang="en-US" dirty="0">
              <a:latin typeface="+mj-lt"/>
            </a:endParaRPr>
          </a:p>
        </p:txBody>
      </p:sp>
    </p:spTree>
    <p:extLst>
      <p:ext uri="{BB962C8B-B14F-4D97-AF65-F5344CB8AC3E}">
        <p14:creationId xmlns:p14="http://schemas.microsoft.com/office/powerpoint/2010/main" val="1928488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02A5-50A3-5E5D-EA16-3081735888DE}"/>
              </a:ext>
            </a:extLst>
          </p:cNvPr>
          <p:cNvSpPr>
            <a:spLocks noGrp="1"/>
          </p:cNvSpPr>
          <p:nvPr>
            <p:ph type="title"/>
          </p:nvPr>
        </p:nvSpPr>
        <p:spPr>
          <a:xfrm>
            <a:off x="345830" y="101356"/>
            <a:ext cx="10515600" cy="830629"/>
          </a:xfrm>
        </p:spPr>
        <p:txBody>
          <a:bodyPr/>
          <a:lstStyle/>
          <a:p>
            <a:r>
              <a:rPr lang="en-GB" b="1" dirty="0"/>
              <a:t>Situations where right to bail doesn’t apply</a:t>
            </a:r>
          </a:p>
        </p:txBody>
      </p:sp>
      <p:sp>
        <p:nvSpPr>
          <p:cNvPr id="3" name="Content Placeholder 2">
            <a:extLst>
              <a:ext uri="{FF2B5EF4-FFF2-40B4-BE49-F238E27FC236}">
                <a16:creationId xmlns:a16="http://schemas.microsoft.com/office/drawing/2014/main" id="{7E8647A0-53B7-5E11-1C33-229774489A19}"/>
              </a:ext>
            </a:extLst>
          </p:cNvPr>
          <p:cNvSpPr>
            <a:spLocks noGrp="1"/>
          </p:cNvSpPr>
          <p:nvPr>
            <p:ph idx="1"/>
          </p:nvPr>
        </p:nvSpPr>
        <p:spPr>
          <a:xfrm>
            <a:off x="228600" y="1075054"/>
            <a:ext cx="11235612" cy="5244978"/>
          </a:xfrm>
        </p:spPr>
        <p:txBody>
          <a:bodyPr>
            <a:normAutofit/>
          </a:bodyPr>
          <a:lstStyle/>
          <a:p>
            <a:pPr algn="just"/>
            <a:r>
              <a:rPr lang="en-GB" b="0" i="0" dirty="0">
                <a:solidFill>
                  <a:srgbClr val="000000"/>
                </a:solidFill>
                <a:effectLst/>
                <a:latin typeface="+mj-lt"/>
              </a:rPr>
              <a:t>The presumption in favour of bail is subject to </a:t>
            </a:r>
            <a:r>
              <a:rPr lang="en-GB" b="1" i="0" dirty="0">
                <a:solidFill>
                  <a:srgbClr val="000000"/>
                </a:solidFill>
                <a:effectLst/>
                <a:latin typeface="+mj-lt"/>
              </a:rPr>
              <a:t>s25 Criminal Justice and Public Order Act 1994</a:t>
            </a:r>
            <a:r>
              <a:rPr lang="en-GB" b="0" i="0" dirty="0">
                <a:solidFill>
                  <a:srgbClr val="000000"/>
                </a:solidFill>
                <a:effectLst/>
                <a:latin typeface="+mj-lt"/>
              </a:rPr>
              <a:t> (</a:t>
            </a:r>
            <a:r>
              <a:rPr lang="en-GB" b="1" i="0" dirty="0">
                <a:solidFill>
                  <a:srgbClr val="000000"/>
                </a:solidFill>
                <a:effectLst/>
                <a:latin typeface="+mj-lt"/>
              </a:rPr>
              <a:t>CJPOA 1994</a:t>
            </a:r>
            <a:r>
              <a:rPr lang="en-GB" b="0" i="0" dirty="0">
                <a:solidFill>
                  <a:srgbClr val="000000"/>
                </a:solidFill>
                <a:effectLst/>
                <a:latin typeface="+mj-lt"/>
              </a:rPr>
              <a:t>).</a:t>
            </a:r>
          </a:p>
          <a:p>
            <a:pPr algn="just"/>
            <a:r>
              <a:rPr lang="en-GB" b="1" i="0" dirty="0">
                <a:solidFill>
                  <a:srgbClr val="000000"/>
                </a:solidFill>
                <a:effectLst/>
                <a:latin typeface="+mj-lt"/>
              </a:rPr>
              <a:t>s25 CJPOA 1994</a:t>
            </a:r>
            <a:r>
              <a:rPr lang="en-GB" b="0" i="0" dirty="0">
                <a:solidFill>
                  <a:srgbClr val="000000"/>
                </a:solidFill>
                <a:effectLst/>
                <a:latin typeface="+mj-lt"/>
              </a:rPr>
              <a:t> applies where:</a:t>
            </a:r>
          </a:p>
          <a:p>
            <a:pPr algn="just">
              <a:buFont typeface="Arial" panose="020B0604020202020204" pitchFamily="34" charset="0"/>
              <a:buChar char="•"/>
            </a:pPr>
            <a:r>
              <a:rPr lang="en-GB" b="0" i="0" dirty="0">
                <a:solidFill>
                  <a:srgbClr val="000000"/>
                </a:solidFill>
                <a:effectLst/>
                <a:latin typeface="+mj-lt"/>
              </a:rPr>
              <a:t>a person in any proceedings has been charged with or convicted of any of the following offences: murder, attempted murder, manslaughter, rape or attempted rape, and certain serious sexual offences under the </a:t>
            </a:r>
            <a:r>
              <a:rPr lang="en-GB" b="1" i="0" dirty="0">
                <a:solidFill>
                  <a:srgbClr val="000000"/>
                </a:solidFill>
                <a:effectLst/>
                <a:latin typeface="+mj-lt"/>
              </a:rPr>
              <a:t>Sexual Offences Act 2003</a:t>
            </a:r>
            <a:r>
              <a:rPr lang="en-GB" b="0" i="0" dirty="0">
                <a:solidFill>
                  <a:srgbClr val="000000"/>
                </a:solidFill>
                <a:effectLst/>
                <a:latin typeface="+mj-lt"/>
              </a:rPr>
              <a:t>; and</a:t>
            </a:r>
          </a:p>
          <a:p>
            <a:pPr algn="just">
              <a:buFont typeface="Arial" panose="020B0604020202020204" pitchFamily="34" charset="0"/>
              <a:buChar char="•"/>
            </a:pPr>
            <a:r>
              <a:rPr lang="en-GB" b="0" i="0" dirty="0">
                <a:solidFill>
                  <a:srgbClr val="000000"/>
                </a:solidFill>
                <a:effectLst/>
                <a:latin typeface="+mj-lt"/>
              </a:rPr>
              <a:t>that person has been previously convicted in the United Kingdom of an offence listed above.</a:t>
            </a:r>
          </a:p>
          <a:p>
            <a:r>
              <a:rPr lang="en-GB" dirty="0"/>
              <a:t>If D is a drug user over 18 and charged with an imprisonable offence there is a presumption against bail. </a:t>
            </a:r>
          </a:p>
          <a:p>
            <a:endParaRPr lang="en-GB" dirty="0"/>
          </a:p>
        </p:txBody>
      </p:sp>
    </p:spTree>
    <p:extLst>
      <p:ext uri="{BB962C8B-B14F-4D97-AF65-F5344CB8AC3E}">
        <p14:creationId xmlns:p14="http://schemas.microsoft.com/office/powerpoint/2010/main" val="3191019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007" y="336742"/>
            <a:ext cx="11173001" cy="1370264"/>
          </a:xfrm>
        </p:spPr>
        <p:txBody>
          <a:bodyPr>
            <a:normAutofit fontScale="90000"/>
          </a:bodyPr>
          <a:lstStyle/>
          <a:p>
            <a:r>
              <a:rPr lang="en-US" sz="4000" b="1" dirty="0"/>
              <a:t>Exceptions to s4 right to bail  (Sch 1 Part 1)</a:t>
            </a:r>
            <a:br>
              <a:rPr lang="en-US" sz="4000" b="1" dirty="0"/>
            </a:br>
            <a:r>
              <a:rPr lang="en-US" sz="4000" b="1" dirty="0">
                <a:hlinkClick r:id="rId3"/>
              </a:rPr>
              <a:t>https://www.legislation.gov.uk/ukpga/1976/63/schedule/1</a:t>
            </a:r>
            <a:endParaRPr lang="en-US" sz="4000" b="1" dirty="0"/>
          </a:p>
        </p:txBody>
      </p:sp>
      <p:sp>
        <p:nvSpPr>
          <p:cNvPr id="3" name="Content Placeholder 2"/>
          <p:cNvSpPr>
            <a:spLocks noGrp="1"/>
          </p:cNvSpPr>
          <p:nvPr>
            <p:ph idx="1"/>
          </p:nvPr>
        </p:nvSpPr>
        <p:spPr>
          <a:xfrm>
            <a:off x="291211" y="1956932"/>
            <a:ext cx="11173000" cy="4663852"/>
          </a:xfrm>
        </p:spPr>
        <p:txBody>
          <a:bodyPr anchor="ctr">
            <a:normAutofit/>
          </a:bodyPr>
          <a:lstStyle/>
          <a:p>
            <a:pPr>
              <a:lnSpc>
                <a:spcPct val="90000"/>
              </a:lnSpc>
            </a:pPr>
            <a:r>
              <a:rPr lang="en-GB" altLang="en-US" sz="3200" dirty="0"/>
              <a:t>Denying bail for INDICTABLE IMPRISONABLE OFFENCES (including either way offences): bail need not be granted if the Court is satisfied that there are </a:t>
            </a:r>
            <a:r>
              <a:rPr lang="en-GB" altLang="en-US" sz="3200" u="sng" dirty="0"/>
              <a:t>substantial grounds</a:t>
            </a:r>
            <a:r>
              <a:rPr lang="en-GB" altLang="en-US" sz="3200" dirty="0"/>
              <a:t> to believe, if released on bail D would…</a:t>
            </a:r>
            <a:br>
              <a:rPr lang="en-GB" altLang="en-US" sz="3200" dirty="0"/>
            </a:br>
            <a:endParaRPr lang="en-GB" altLang="en-US" sz="3200" dirty="0"/>
          </a:p>
          <a:p>
            <a:pPr lvl="1">
              <a:lnSpc>
                <a:spcPct val="90000"/>
              </a:lnSpc>
            </a:pPr>
            <a:r>
              <a:rPr lang="en-GB" altLang="en-US" sz="3200" dirty="0"/>
              <a:t>Fail to surrender</a:t>
            </a:r>
          </a:p>
          <a:p>
            <a:pPr lvl="1">
              <a:lnSpc>
                <a:spcPct val="90000"/>
              </a:lnSpc>
            </a:pPr>
            <a:r>
              <a:rPr lang="en-GB" altLang="en-US" sz="3200" dirty="0"/>
              <a:t>Commit an offence</a:t>
            </a:r>
          </a:p>
          <a:p>
            <a:pPr lvl="1">
              <a:lnSpc>
                <a:spcPct val="90000"/>
              </a:lnSpc>
            </a:pPr>
            <a:r>
              <a:rPr lang="en-GB" altLang="en-US" sz="3200" dirty="0"/>
              <a:t>Interfere with witnesses/ obstruct course of justice (para 2).</a:t>
            </a:r>
          </a:p>
          <a:p>
            <a:endParaRPr dirty="0">
              <a:solidFill>
                <a:srgbClr val="212121"/>
              </a:solidFill>
            </a:endParaRPr>
          </a:p>
        </p:txBody>
      </p:sp>
    </p:spTree>
    <p:extLst>
      <p:ext uri="{BB962C8B-B14F-4D97-AF65-F5344CB8AC3E}">
        <p14:creationId xmlns:p14="http://schemas.microsoft.com/office/powerpoint/2010/main" val="1322272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253717"/>
            <a:ext cx="8580512" cy="1399824"/>
          </a:xfrm>
        </p:spPr>
        <p:txBody>
          <a:bodyPr>
            <a:normAutofit/>
          </a:bodyPr>
          <a:lstStyle/>
          <a:p>
            <a:r>
              <a:rPr lang="en-US" sz="3600" b="1" dirty="0"/>
              <a:t>Exceptions continued………….</a:t>
            </a:r>
          </a:p>
        </p:txBody>
      </p:sp>
      <p:sp>
        <p:nvSpPr>
          <p:cNvPr id="3" name="Content Placeholder 2"/>
          <p:cNvSpPr>
            <a:spLocks noGrp="1"/>
          </p:cNvSpPr>
          <p:nvPr>
            <p:ph idx="1"/>
          </p:nvPr>
        </p:nvSpPr>
        <p:spPr>
          <a:xfrm>
            <a:off x="579120" y="1592581"/>
            <a:ext cx="10439399" cy="4564379"/>
          </a:xfrm>
        </p:spPr>
        <p:txBody>
          <a:bodyPr anchor="ctr">
            <a:normAutofit/>
          </a:bodyPr>
          <a:lstStyle/>
          <a:p>
            <a:r>
              <a:rPr lang="en-GB" altLang="en-US" dirty="0"/>
              <a:t>D has committed an offence whilst on bail (para 2A)</a:t>
            </a:r>
          </a:p>
          <a:p>
            <a:r>
              <a:rPr lang="en-GB" altLang="en-US" dirty="0"/>
              <a:t>Necessary for D’s own protection (para 3).</a:t>
            </a:r>
          </a:p>
          <a:p>
            <a:r>
              <a:rPr lang="en-GB" altLang="en-US" dirty="0"/>
              <a:t>D is already in custody (para 4).</a:t>
            </a:r>
          </a:p>
          <a:p>
            <a:r>
              <a:rPr lang="en-GB" altLang="en-US" dirty="0"/>
              <a:t>More time needed to take decisions (para 5).</a:t>
            </a:r>
          </a:p>
          <a:p>
            <a:r>
              <a:rPr lang="en-GB" altLang="en-US" dirty="0"/>
              <a:t>D has previously absconded /broken bail conditions in </a:t>
            </a:r>
            <a:r>
              <a:rPr lang="en-GB" altLang="en-US" u="sng" dirty="0"/>
              <a:t>this</a:t>
            </a:r>
            <a:r>
              <a:rPr lang="en-GB" altLang="en-US" dirty="0"/>
              <a:t> offence (para 6).</a:t>
            </a:r>
            <a:endParaRPr lang="en-US" altLang="en-US" dirty="0"/>
          </a:p>
          <a:p>
            <a:r>
              <a:rPr lang="en-GB" altLang="en-US" dirty="0"/>
              <a:t>Impracticable to complete enquiries/report without keeping D in custody (para 7).</a:t>
            </a:r>
          </a:p>
          <a:p>
            <a:endParaRPr dirty="0">
              <a:solidFill>
                <a:srgbClr val="212121"/>
              </a:solidFill>
            </a:endParaRPr>
          </a:p>
        </p:txBody>
      </p:sp>
    </p:spTree>
    <p:extLst>
      <p:ext uri="{BB962C8B-B14F-4D97-AF65-F5344CB8AC3E}">
        <p14:creationId xmlns:p14="http://schemas.microsoft.com/office/powerpoint/2010/main" val="2512908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388" y="710917"/>
            <a:ext cx="3482732" cy="3533424"/>
          </a:xfrm>
        </p:spPr>
        <p:txBody>
          <a:bodyPr>
            <a:normAutofit/>
          </a:bodyPr>
          <a:lstStyle/>
          <a:p>
            <a:r>
              <a:rPr lang="en-US" sz="3600" b="1" dirty="0"/>
              <a:t>Realistic prospect of custody test</a:t>
            </a:r>
          </a:p>
        </p:txBody>
      </p:sp>
      <p:graphicFrame>
        <p:nvGraphicFramePr>
          <p:cNvPr id="23" name="Content Placeholder 2">
            <a:extLst>
              <a:ext uri="{FF2B5EF4-FFF2-40B4-BE49-F238E27FC236}">
                <a16:creationId xmlns:a16="http://schemas.microsoft.com/office/drawing/2014/main" id="{12680E5A-BBB4-DD85-E991-F2C80ED00475}"/>
              </a:ext>
            </a:extLst>
          </p:cNvPr>
          <p:cNvGraphicFramePr>
            <a:graphicFrameLocks noGrp="1"/>
          </p:cNvGraphicFramePr>
          <p:nvPr>
            <p:ph idx="1"/>
            <p:extLst>
              <p:ext uri="{D42A27DB-BD31-4B8C-83A1-F6EECF244321}">
                <p14:modId xmlns:p14="http://schemas.microsoft.com/office/powerpoint/2010/main" val="4268467826"/>
              </p:ext>
            </p:extLst>
          </p:nvPr>
        </p:nvGraphicFramePr>
        <p:xfrm>
          <a:off x="4008120" y="175260"/>
          <a:ext cx="7658492" cy="668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7292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 y="198120"/>
            <a:ext cx="11292840" cy="990600"/>
          </a:xfrm>
        </p:spPr>
        <p:txBody>
          <a:bodyPr>
            <a:normAutofit/>
          </a:bodyPr>
          <a:lstStyle/>
          <a:p>
            <a:r>
              <a:rPr lang="en-US" b="1" dirty="0">
                <a:solidFill>
                  <a:schemeClr val="tx1"/>
                </a:solidFill>
              </a:rPr>
              <a:t>Reasons for finding exceptions to the right to bail</a:t>
            </a:r>
          </a:p>
        </p:txBody>
      </p:sp>
      <p:sp>
        <p:nvSpPr>
          <p:cNvPr id="3" name="Content Placeholder 2"/>
          <p:cNvSpPr>
            <a:spLocks noGrp="1"/>
          </p:cNvSpPr>
          <p:nvPr>
            <p:ph idx="1"/>
          </p:nvPr>
        </p:nvSpPr>
        <p:spPr>
          <a:xfrm>
            <a:off x="662940" y="1356360"/>
            <a:ext cx="10530840" cy="5387340"/>
          </a:xfrm>
        </p:spPr>
        <p:txBody>
          <a:bodyPr anchor="ctr">
            <a:normAutofit fontScale="92500" lnSpcReduction="10000"/>
          </a:bodyPr>
          <a:lstStyle/>
          <a:p>
            <a:pPr>
              <a:buFontTx/>
              <a:buNone/>
            </a:pPr>
            <a:r>
              <a:rPr lang="en-GB" altLang="en-US" sz="3200" dirty="0">
                <a:solidFill>
                  <a:schemeClr val="tx1"/>
                </a:solidFill>
              </a:rPr>
              <a:t>In substantiating the grounds, regard is had to a number of statutory </a:t>
            </a:r>
            <a:r>
              <a:rPr lang="en-GB" altLang="en-US" sz="3200" u="sng" dirty="0">
                <a:solidFill>
                  <a:schemeClr val="tx1"/>
                </a:solidFill>
              </a:rPr>
              <a:t>factors</a:t>
            </a:r>
            <a:r>
              <a:rPr lang="en-GB" altLang="en-US" sz="3200" dirty="0">
                <a:solidFill>
                  <a:schemeClr val="tx1"/>
                </a:solidFill>
              </a:rPr>
              <a:t>:</a:t>
            </a:r>
          </a:p>
          <a:p>
            <a:r>
              <a:rPr lang="en-GB" altLang="en-US" sz="3200" dirty="0">
                <a:solidFill>
                  <a:schemeClr val="tx1"/>
                </a:solidFill>
              </a:rPr>
              <a:t>Nature and seriousness of offence/probable method of dealing with it.</a:t>
            </a:r>
          </a:p>
          <a:p>
            <a:r>
              <a:rPr lang="en-GB" altLang="en-US" sz="3200" dirty="0">
                <a:solidFill>
                  <a:schemeClr val="tx1"/>
                </a:solidFill>
              </a:rPr>
              <a:t>Character, antecedents, associations and community ties of D.</a:t>
            </a:r>
          </a:p>
          <a:p>
            <a:r>
              <a:rPr lang="en-GB" altLang="en-US" sz="3200" dirty="0">
                <a:solidFill>
                  <a:schemeClr val="tx1"/>
                </a:solidFill>
              </a:rPr>
              <a:t>D’s record as respects the fulfilment of conditions in previous grants of bail.</a:t>
            </a:r>
          </a:p>
          <a:p>
            <a:r>
              <a:rPr lang="en-GB" altLang="en-US" sz="3200" dirty="0">
                <a:solidFill>
                  <a:schemeClr val="tx1"/>
                </a:solidFill>
              </a:rPr>
              <a:t>The strength of the evidence against D.</a:t>
            </a:r>
            <a:r>
              <a:rPr lang="en-GB" altLang="en-US" sz="3200" dirty="0">
                <a:cs typeface="Arial" panose="020B0604020202020204" pitchFamily="34" charset="0"/>
              </a:rPr>
              <a:t> </a:t>
            </a:r>
          </a:p>
          <a:p>
            <a:r>
              <a:rPr lang="en-GB" altLang="en-US" sz="3200" dirty="0">
                <a:cs typeface="Arial" panose="020B0604020202020204" pitchFamily="34" charset="0"/>
              </a:rPr>
              <a:t>If substantial grounds to believe an offence will be committed on bail, including engaging in conduct causing physical or mental injury to others</a:t>
            </a:r>
          </a:p>
          <a:p>
            <a:r>
              <a:rPr lang="en-GB" altLang="en-US" sz="3200" dirty="0">
                <a:cs typeface="Arial" panose="020B0604020202020204" pitchFamily="34" charset="0"/>
              </a:rPr>
              <a:t>Any other relevant factors</a:t>
            </a:r>
          </a:p>
          <a:p>
            <a:endParaRPr lang="en-GB" sz="2000" dirty="0">
              <a:solidFill>
                <a:schemeClr val="tx1"/>
              </a:solidFill>
            </a:endParaRPr>
          </a:p>
        </p:txBody>
      </p:sp>
    </p:spTree>
    <p:extLst>
      <p:ext uri="{BB962C8B-B14F-4D97-AF65-F5344CB8AC3E}">
        <p14:creationId xmlns:p14="http://schemas.microsoft.com/office/powerpoint/2010/main" val="3137173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F95C-C011-0012-A9B8-BF2CE0E2A622}"/>
              </a:ext>
            </a:extLst>
          </p:cNvPr>
          <p:cNvSpPr>
            <a:spLocks noGrp="1"/>
          </p:cNvSpPr>
          <p:nvPr>
            <p:ph type="title"/>
          </p:nvPr>
        </p:nvSpPr>
        <p:spPr/>
        <p:txBody>
          <a:bodyPr/>
          <a:lstStyle/>
          <a:p>
            <a:r>
              <a:rPr lang="en-GB" b="1" dirty="0"/>
              <a:t>Scenario</a:t>
            </a:r>
          </a:p>
        </p:txBody>
      </p:sp>
      <p:sp>
        <p:nvSpPr>
          <p:cNvPr id="3" name="Content Placeholder 2">
            <a:extLst>
              <a:ext uri="{FF2B5EF4-FFF2-40B4-BE49-F238E27FC236}">
                <a16:creationId xmlns:a16="http://schemas.microsoft.com/office/drawing/2014/main" id="{C3B23468-81E9-E0A2-CDD2-89A5D5B6A1C0}"/>
              </a:ext>
            </a:extLst>
          </p:cNvPr>
          <p:cNvSpPr>
            <a:spLocks noGrp="1"/>
          </p:cNvSpPr>
          <p:nvPr>
            <p:ph idx="1"/>
          </p:nvPr>
        </p:nvSpPr>
        <p:spPr/>
        <p:txBody>
          <a:bodyPr>
            <a:normAutofit/>
          </a:bodyPr>
          <a:lstStyle/>
          <a:p>
            <a:pPr algn="just"/>
            <a:r>
              <a:rPr lang="en-GB" b="0" i="0" dirty="0">
                <a:solidFill>
                  <a:schemeClr val="tx1"/>
                </a:solidFill>
                <a:effectLst/>
                <a:latin typeface="+mj-lt"/>
              </a:rPr>
              <a:t>Faith is charged with robbery, and denies the offence. Robbery is an indictable-only offence which carries a substantial prison term in the event of conviction. Faith cannot be refused bail on the basis of the seriousness of the offence alone because that is a </a:t>
            </a:r>
            <a:r>
              <a:rPr lang="en-GB" b="1" i="0" dirty="0">
                <a:solidFill>
                  <a:schemeClr val="tx1"/>
                </a:solidFill>
                <a:effectLst/>
                <a:latin typeface="+mj-lt"/>
              </a:rPr>
              <a:t>para 9</a:t>
            </a:r>
            <a:r>
              <a:rPr lang="en-GB" b="0" i="0" dirty="0">
                <a:solidFill>
                  <a:schemeClr val="tx1"/>
                </a:solidFill>
                <a:effectLst/>
                <a:latin typeface="+mj-lt"/>
              </a:rPr>
              <a:t> factor and not an exception to the right to bail.</a:t>
            </a:r>
          </a:p>
          <a:p>
            <a:pPr algn="just"/>
            <a:r>
              <a:rPr lang="en-GB" b="0" i="0" dirty="0">
                <a:solidFill>
                  <a:schemeClr val="tx1"/>
                </a:solidFill>
                <a:effectLst/>
                <a:latin typeface="+mj-lt"/>
              </a:rPr>
              <a:t>If, however, the court has substantial grounds to believe that, because of the nature and seriousness of the offence, Faith will fail to surrender to custody if released, bail could be refused on that basis. This is because failing to surrender to custody is a </a:t>
            </a:r>
            <a:r>
              <a:rPr lang="en-GB" b="1" i="0" dirty="0">
                <a:solidFill>
                  <a:schemeClr val="tx1"/>
                </a:solidFill>
                <a:effectLst/>
                <a:latin typeface="+mj-lt"/>
              </a:rPr>
              <a:t>para 2</a:t>
            </a:r>
            <a:r>
              <a:rPr lang="en-GB" b="0" i="0" dirty="0">
                <a:solidFill>
                  <a:schemeClr val="tx1"/>
                </a:solidFill>
                <a:effectLst/>
                <a:latin typeface="+mj-lt"/>
              </a:rPr>
              <a:t> exception to the right to bail, which has been informed by a </a:t>
            </a:r>
            <a:r>
              <a:rPr lang="en-GB" b="1" i="0" dirty="0">
                <a:solidFill>
                  <a:schemeClr val="tx1"/>
                </a:solidFill>
                <a:effectLst/>
                <a:latin typeface="+mj-lt"/>
              </a:rPr>
              <a:t>para 9</a:t>
            </a:r>
            <a:r>
              <a:rPr lang="en-GB" b="0" i="0" dirty="0">
                <a:solidFill>
                  <a:schemeClr val="tx1"/>
                </a:solidFill>
                <a:effectLst/>
                <a:latin typeface="+mj-lt"/>
              </a:rPr>
              <a:t> consideration.</a:t>
            </a:r>
          </a:p>
          <a:p>
            <a:endParaRPr lang="en-GB" dirty="0"/>
          </a:p>
        </p:txBody>
      </p:sp>
    </p:spTree>
    <p:extLst>
      <p:ext uri="{BB962C8B-B14F-4D97-AF65-F5344CB8AC3E}">
        <p14:creationId xmlns:p14="http://schemas.microsoft.com/office/powerpoint/2010/main" val="1232749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831" y="289509"/>
            <a:ext cx="10646851" cy="5405968"/>
          </a:xfrm>
        </p:spPr>
        <p:txBody>
          <a:bodyPr anchor="ctr">
            <a:normAutofit/>
          </a:bodyPr>
          <a:lstStyle/>
          <a:p>
            <a:pPr marL="0" indent="0">
              <a:buNone/>
            </a:pPr>
            <a:r>
              <a:rPr lang="en-GB" altLang="en-US" sz="3200" b="1" dirty="0">
                <a:latin typeface="+mj-lt"/>
              </a:rPr>
              <a:t>Further grounds for refusing bail are set out in:</a:t>
            </a:r>
          </a:p>
          <a:p>
            <a:pPr marL="0" indent="0" algn="ctr">
              <a:buNone/>
            </a:pPr>
            <a:r>
              <a:rPr lang="en-GB" altLang="en-US" sz="3200" b="1" u="sng" dirty="0" err="1">
                <a:latin typeface="+mj-lt"/>
              </a:rPr>
              <a:t>Sch</a:t>
            </a:r>
            <a:r>
              <a:rPr lang="en-GB" altLang="en-US" sz="3200" b="1" u="sng" dirty="0">
                <a:latin typeface="+mj-lt"/>
              </a:rPr>
              <a:t> 1 Part 1A (SUMMARY IMPRISONABLE) and Part 2 (NON IMPRISONABLE)</a:t>
            </a:r>
          </a:p>
          <a:p>
            <a:pPr marL="0" indent="0" algn="ctr">
              <a:buNone/>
            </a:pPr>
            <a:r>
              <a:rPr lang="en-GB" altLang="en-US" sz="3200" b="1" u="sng" dirty="0">
                <a:latin typeface="+mj-lt"/>
                <a:hlinkClick r:id="rId3"/>
              </a:rPr>
              <a:t>https://www.legislation.gov.uk/ukpga/1976/63/schedule/1</a:t>
            </a:r>
            <a:endParaRPr lang="en-GB" altLang="en-US" sz="3200" b="1" u="sng" dirty="0">
              <a:latin typeface="+mj-lt"/>
            </a:endParaRPr>
          </a:p>
          <a:p>
            <a:endParaRPr dirty="0">
              <a:solidFill>
                <a:srgbClr val="212121"/>
              </a:solidFill>
            </a:endParaRPr>
          </a:p>
        </p:txBody>
      </p:sp>
    </p:spTree>
    <p:extLst>
      <p:ext uri="{BB962C8B-B14F-4D97-AF65-F5344CB8AC3E}">
        <p14:creationId xmlns:p14="http://schemas.microsoft.com/office/powerpoint/2010/main" val="4172003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528C-8162-4F5A-8175-06D4163F0986}"/>
              </a:ext>
            </a:extLst>
          </p:cNvPr>
          <p:cNvSpPr>
            <a:spLocks noGrp="1"/>
          </p:cNvSpPr>
          <p:nvPr>
            <p:ph type="title"/>
          </p:nvPr>
        </p:nvSpPr>
        <p:spPr/>
        <p:txBody>
          <a:bodyPr/>
          <a:lstStyle/>
          <a:p>
            <a:r>
              <a:rPr lang="en-GB" b="1" dirty="0"/>
              <a:t>Bail Conditions (s3)</a:t>
            </a:r>
          </a:p>
        </p:txBody>
      </p:sp>
      <p:sp>
        <p:nvSpPr>
          <p:cNvPr id="3" name="Content Placeholder 2">
            <a:extLst>
              <a:ext uri="{FF2B5EF4-FFF2-40B4-BE49-F238E27FC236}">
                <a16:creationId xmlns:a16="http://schemas.microsoft.com/office/drawing/2014/main" id="{A9758517-9B7D-43CC-B523-74354251EB99}"/>
              </a:ext>
            </a:extLst>
          </p:cNvPr>
          <p:cNvSpPr>
            <a:spLocks noGrp="1"/>
          </p:cNvSpPr>
          <p:nvPr>
            <p:ph idx="1"/>
          </p:nvPr>
        </p:nvSpPr>
        <p:spPr>
          <a:xfrm>
            <a:off x="464820" y="1690688"/>
            <a:ext cx="10515600" cy="4351338"/>
          </a:xfrm>
        </p:spPr>
        <p:txBody>
          <a:bodyPr>
            <a:normAutofit/>
          </a:bodyPr>
          <a:lstStyle/>
          <a:p>
            <a:pPr>
              <a:buFontTx/>
              <a:buNone/>
            </a:pPr>
            <a:r>
              <a:rPr lang="en-GB" altLang="en-US" sz="3200" dirty="0"/>
              <a:t>These are intended to ensure that the D will:</a:t>
            </a:r>
          </a:p>
          <a:p>
            <a:r>
              <a:rPr lang="en-GB" altLang="en-US" sz="3200" dirty="0"/>
              <a:t>Surrender to custody.</a:t>
            </a:r>
          </a:p>
          <a:p>
            <a:r>
              <a:rPr lang="en-GB" altLang="en-US" sz="3200" dirty="0"/>
              <a:t>Not commit an offence.</a:t>
            </a:r>
          </a:p>
          <a:p>
            <a:r>
              <a:rPr lang="en-GB" altLang="en-US" sz="3200" dirty="0"/>
              <a:t>Not interfere with witnesses/obstruct course of justice.</a:t>
            </a:r>
          </a:p>
          <a:p>
            <a:r>
              <a:rPr lang="en-GB" altLang="en-US" sz="3200" dirty="0"/>
              <a:t>Make himself available for enquiries/reports.</a:t>
            </a:r>
          </a:p>
          <a:p>
            <a:r>
              <a:rPr lang="en-GB" altLang="en-US" sz="3200" dirty="0"/>
              <a:t>Attends an interview with a legal adviser.</a:t>
            </a:r>
          </a:p>
          <a:p>
            <a:r>
              <a:rPr lang="en-GB" altLang="en-US" sz="3200" dirty="0"/>
              <a:t>Or to ensure D’s own protection</a:t>
            </a:r>
            <a:endParaRPr lang="en-US" altLang="en-US" sz="3200" dirty="0"/>
          </a:p>
          <a:p>
            <a:endParaRPr lang="en-GB" dirty="0"/>
          </a:p>
        </p:txBody>
      </p:sp>
    </p:spTree>
    <p:extLst>
      <p:ext uri="{BB962C8B-B14F-4D97-AF65-F5344CB8AC3E}">
        <p14:creationId xmlns:p14="http://schemas.microsoft.com/office/powerpoint/2010/main" val="199662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DA06-742A-4F58-A919-49369D97BB80}"/>
              </a:ext>
            </a:extLst>
          </p:cNvPr>
          <p:cNvSpPr>
            <a:spLocks noGrp="1"/>
          </p:cNvSpPr>
          <p:nvPr>
            <p:ph type="title"/>
          </p:nvPr>
        </p:nvSpPr>
        <p:spPr>
          <a:xfrm>
            <a:off x="861062" y="410632"/>
            <a:ext cx="9601196" cy="1368252"/>
          </a:xfrm>
        </p:spPr>
        <p:txBody>
          <a:bodyPr>
            <a:normAutofit/>
          </a:bodyPr>
          <a:lstStyle/>
          <a:p>
            <a:r>
              <a:rPr lang="en-GB" sz="4800" b="1" dirty="0">
                <a:solidFill>
                  <a:srgbClr val="373737"/>
                </a:solidFill>
              </a:rPr>
              <a:t>Types of conditions</a:t>
            </a:r>
          </a:p>
        </p:txBody>
      </p:sp>
      <p:sp>
        <p:nvSpPr>
          <p:cNvPr id="3" name="Content Placeholder 2">
            <a:extLst>
              <a:ext uri="{FF2B5EF4-FFF2-40B4-BE49-F238E27FC236}">
                <a16:creationId xmlns:a16="http://schemas.microsoft.com/office/drawing/2014/main" id="{41EF8CB3-60EF-4AD4-91BD-449FF132FF90}"/>
              </a:ext>
            </a:extLst>
          </p:cNvPr>
          <p:cNvSpPr>
            <a:spLocks noGrp="1"/>
          </p:cNvSpPr>
          <p:nvPr>
            <p:ph idx="1"/>
          </p:nvPr>
        </p:nvSpPr>
        <p:spPr>
          <a:xfrm>
            <a:off x="601981" y="1778884"/>
            <a:ext cx="9601196" cy="2956205"/>
          </a:xfrm>
        </p:spPr>
        <p:txBody>
          <a:bodyPr>
            <a:noAutofit/>
          </a:bodyPr>
          <a:lstStyle/>
          <a:p>
            <a:pPr>
              <a:lnSpc>
                <a:spcPct val="90000"/>
              </a:lnSpc>
            </a:pPr>
            <a:r>
              <a:rPr lang="en-GB" altLang="en-US" sz="3200" dirty="0">
                <a:solidFill>
                  <a:srgbClr val="212121"/>
                </a:solidFill>
              </a:rPr>
              <a:t>Surety.</a:t>
            </a:r>
          </a:p>
          <a:p>
            <a:pPr>
              <a:lnSpc>
                <a:spcPct val="90000"/>
              </a:lnSpc>
            </a:pPr>
            <a:r>
              <a:rPr lang="en-GB" altLang="en-US" sz="3200" dirty="0">
                <a:solidFill>
                  <a:srgbClr val="212121"/>
                </a:solidFill>
              </a:rPr>
              <a:t>Security.</a:t>
            </a:r>
          </a:p>
          <a:p>
            <a:pPr>
              <a:lnSpc>
                <a:spcPct val="90000"/>
              </a:lnSpc>
            </a:pPr>
            <a:r>
              <a:rPr lang="en-GB" altLang="en-US" sz="3200" dirty="0">
                <a:solidFill>
                  <a:srgbClr val="212121"/>
                </a:solidFill>
              </a:rPr>
              <a:t>Reporting to Police Station.</a:t>
            </a:r>
          </a:p>
          <a:p>
            <a:pPr>
              <a:lnSpc>
                <a:spcPct val="90000"/>
              </a:lnSpc>
            </a:pPr>
            <a:r>
              <a:rPr lang="en-GB" altLang="en-US" sz="3200" dirty="0">
                <a:solidFill>
                  <a:srgbClr val="212121"/>
                </a:solidFill>
              </a:rPr>
              <a:t>Curfew.</a:t>
            </a:r>
          </a:p>
          <a:p>
            <a:pPr>
              <a:lnSpc>
                <a:spcPct val="90000"/>
              </a:lnSpc>
            </a:pPr>
            <a:r>
              <a:rPr lang="en-GB" altLang="en-US" sz="3200" dirty="0">
                <a:solidFill>
                  <a:srgbClr val="212121"/>
                </a:solidFill>
              </a:rPr>
              <a:t>Non-communication.</a:t>
            </a:r>
          </a:p>
          <a:p>
            <a:pPr>
              <a:lnSpc>
                <a:spcPct val="90000"/>
              </a:lnSpc>
            </a:pPr>
            <a:r>
              <a:rPr lang="en-GB" altLang="en-US" sz="3200" dirty="0">
                <a:solidFill>
                  <a:srgbClr val="212121"/>
                </a:solidFill>
              </a:rPr>
              <a:t>Residence.</a:t>
            </a:r>
          </a:p>
          <a:p>
            <a:pPr>
              <a:lnSpc>
                <a:spcPct val="90000"/>
              </a:lnSpc>
            </a:pPr>
            <a:r>
              <a:rPr lang="en-GB" altLang="en-US" sz="3200" dirty="0">
                <a:solidFill>
                  <a:srgbClr val="212121"/>
                </a:solidFill>
              </a:rPr>
              <a:t>Surrender of passport.</a:t>
            </a:r>
            <a:endParaRPr lang="en-GB" sz="3200" dirty="0">
              <a:solidFill>
                <a:srgbClr val="212121"/>
              </a:solidFill>
            </a:endParaRPr>
          </a:p>
        </p:txBody>
      </p:sp>
    </p:spTree>
    <p:extLst>
      <p:ext uri="{BB962C8B-B14F-4D97-AF65-F5344CB8AC3E}">
        <p14:creationId xmlns:p14="http://schemas.microsoft.com/office/powerpoint/2010/main" val="390713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0A4F091-DF5D-840C-8093-90F83D93A873}"/>
              </a:ext>
            </a:extLst>
          </p:cNvPr>
          <p:cNvPicPr>
            <a:picLocks noGrp="1" noChangeAspect="1"/>
          </p:cNvPicPr>
          <p:nvPr>
            <p:ph idx="1"/>
          </p:nvPr>
        </p:nvPicPr>
        <p:blipFill>
          <a:blip r:embed="rId3"/>
          <a:stretch>
            <a:fillRect/>
          </a:stretch>
        </p:blipFill>
        <p:spPr>
          <a:xfrm>
            <a:off x="662940" y="569494"/>
            <a:ext cx="10949175" cy="5762725"/>
          </a:xfrm>
          <a:prstGeom prst="rect">
            <a:avLst/>
          </a:prstGeom>
        </p:spPr>
      </p:pic>
    </p:spTree>
    <p:extLst>
      <p:ext uri="{BB962C8B-B14F-4D97-AF65-F5344CB8AC3E}">
        <p14:creationId xmlns:p14="http://schemas.microsoft.com/office/powerpoint/2010/main" val="1540355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D7C9-662C-D761-83D4-59C3091F8A00}"/>
              </a:ext>
            </a:extLst>
          </p:cNvPr>
          <p:cNvSpPr>
            <a:spLocks noGrp="1"/>
          </p:cNvSpPr>
          <p:nvPr>
            <p:ph type="title"/>
          </p:nvPr>
        </p:nvSpPr>
        <p:spPr/>
        <p:txBody>
          <a:bodyPr/>
          <a:lstStyle/>
          <a:p>
            <a:r>
              <a:rPr lang="en-GB" b="1" dirty="0"/>
              <a:t>Take a break….</a:t>
            </a:r>
          </a:p>
        </p:txBody>
      </p:sp>
      <p:sp>
        <p:nvSpPr>
          <p:cNvPr id="3" name="Content Placeholder 2">
            <a:extLst>
              <a:ext uri="{FF2B5EF4-FFF2-40B4-BE49-F238E27FC236}">
                <a16:creationId xmlns:a16="http://schemas.microsoft.com/office/drawing/2014/main" id="{35585E7B-CF52-AAE7-6FD6-47226E41CF7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…..and come back for Part 2</a:t>
            </a:r>
          </a:p>
        </p:txBody>
      </p:sp>
    </p:spTree>
    <p:extLst>
      <p:ext uri="{BB962C8B-B14F-4D97-AF65-F5344CB8AC3E}">
        <p14:creationId xmlns:p14="http://schemas.microsoft.com/office/powerpoint/2010/main" val="2439479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TotalTime>
  <Words>1057</Words>
  <Application>Microsoft Office PowerPoint</Application>
  <PresentationFormat>Widescreen</PresentationFormat>
  <Paragraphs>92</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 Light</vt:lpstr>
      <vt:lpstr>Calibri</vt:lpstr>
      <vt:lpstr>Arial</vt:lpstr>
      <vt:lpstr>Office Theme</vt:lpstr>
      <vt:lpstr>Criminal Litigation</vt:lpstr>
      <vt:lpstr>Aims:</vt:lpstr>
      <vt:lpstr>To bail or not to bail?</vt:lpstr>
      <vt:lpstr>Bail Act 1976 The right to bail  (s4 BA 1976)</vt:lpstr>
      <vt:lpstr>Situations where right to bail doesn’t apply</vt:lpstr>
      <vt:lpstr>Exceptions to s4 right to bail  (Sch 1 Part 1) https://www.legislation.gov.uk/ukpga/1976/63/schedule/1</vt:lpstr>
      <vt:lpstr>Exceptions continued………….</vt:lpstr>
      <vt:lpstr>Realistic prospect of custody test</vt:lpstr>
      <vt:lpstr>Reasons for finding exceptions to the right to bail</vt:lpstr>
      <vt:lpstr>Scenario</vt:lpstr>
      <vt:lpstr>PowerPoint Presentation</vt:lpstr>
      <vt:lpstr>Bail Conditions (s3)</vt:lpstr>
      <vt:lpstr>Types of conditions</vt:lpstr>
      <vt:lpstr>PowerPoint Presentation</vt:lpstr>
      <vt:lpstr>Take a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8</cp:revision>
  <dcterms:created xsi:type="dcterms:W3CDTF">2021-02-04T21:53:54Z</dcterms:created>
  <dcterms:modified xsi:type="dcterms:W3CDTF">2025-12-29T15:07:47Z</dcterms:modified>
</cp:coreProperties>
</file>