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1"/>
  </p:notesMasterIdLst>
  <p:sldIdLst>
    <p:sldId id="264" r:id="rId2"/>
    <p:sldId id="256" r:id="rId3"/>
    <p:sldId id="257" r:id="rId4"/>
    <p:sldId id="258" r:id="rId5"/>
    <p:sldId id="259" r:id="rId6"/>
    <p:sldId id="260" r:id="rId7"/>
    <p:sldId id="261" r:id="rId8"/>
    <p:sldId id="262" r:id="rId9"/>
    <p:sldId id="263"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647E2A0-305E-4B77-AD76-B1E36C1DC750}" v="1" dt="2025-11-06T11:39:31.27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3947" autoAdjust="0"/>
  </p:normalViewPr>
  <p:slideViewPr>
    <p:cSldViewPr snapToGrid="0">
      <p:cViewPr varScale="1">
        <p:scale>
          <a:sx n="77" d="100"/>
          <a:sy n="77" d="100"/>
        </p:scale>
        <p:origin x="883"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bass Bundu" userId="37c927faddf69213" providerId="LiveId" clId="{D80E74CE-091B-472E-A0DD-53CAD67B3662}"/>
    <pc:docChg chg="undo custSel addSld modSld">
      <pc:chgData name="Abass Bundu" userId="37c927faddf69213" providerId="LiveId" clId="{D80E74CE-091B-472E-A0DD-53CAD67B3662}" dt="2025-11-06T11:39:43.369" v="120" actId="33524"/>
      <pc:docMkLst>
        <pc:docMk/>
      </pc:docMkLst>
      <pc:sldChg chg="modNotesTx">
        <pc:chgData name="Abass Bundu" userId="37c927faddf69213" providerId="LiveId" clId="{D80E74CE-091B-472E-A0DD-53CAD67B3662}" dt="2025-11-06T11:39:43.369" v="120" actId="33524"/>
        <pc:sldMkLst>
          <pc:docMk/>
          <pc:sldMk cId="3219251389" sldId="258"/>
        </pc:sldMkLst>
      </pc:sldChg>
      <pc:sldChg chg="addSp delSp modSp new mod">
        <pc:chgData name="Abass Bundu" userId="37c927faddf69213" providerId="LiveId" clId="{D80E74CE-091B-472E-A0DD-53CAD67B3662}" dt="2025-11-06T11:29:24.850" v="119" actId="120"/>
        <pc:sldMkLst>
          <pc:docMk/>
          <pc:sldMk cId="1349038970" sldId="264"/>
        </pc:sldMkLst>
        <pc:spChg chg="del mod">
          <ac:chgData name="Abass Bundu" userId="37c927faddf69213" providerId="LiveId" clId="{D80E74CE-091B-472E-A0DD-53CAD67B3662}" dt="2025-11-06T11:26:52.801" v="25" actId="21"/>
          <ac:spMkLst>
            <pc:docMk/>
            <pc:sldMk cId="1349038970" sldId="264"/>
            <ac:spMk id="2" creationId="{1B0DCD40-FCBA-AF51-54FE-69C3B80108BA}"/>
          </ac:spMkLst>
        </pc:spChg>
        <pc:spChg chg="add del">
          <ac:chgData name="Abass Bundu" userId="37c927faddf69213" providerId="LiveId" clId="{D80E74CE-091B-472E-A0DD-53CAD67B3662}" dt="2025-11-06T11:26:49.620" v="24" actId="21"/>
          <ac:spMkLst>
            <pc:docMk/>
            <pc:sldMk cId="1349038970" sldId="264"/>
            <ac:spMk id="3" creationId="{A6099897-20DF-07BC-DE2F-BAC7378FE831}"/>
          </ac:spMkLst>
        </pc:spChg>
        <pc:spChg chg="add mod">
          <ac:chgData name="Abass Bundu" userId="37c927faddf69213" providerId="LiveId" clId="{D80E74CE-091B-472E-A0DD-53CAD67B3662}" dt="2025-11-06T11:29:24.850" v="119" actId="120"/>
          <ac:spMkLst>
            <pc:docMk/>
            <pc:sldMk cId="1349038970" sldId="264"/>
            <ac:spMk id="5" creationId="{F7A26B05-881C-4178-FA97-E604A5C4ADF6}"/>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30826CC-88CF-4A11-A3AD-2D620F72DA78}" type="datetimeFigureOut">
              <a:rPr lang="en-US" smtClean="0"/>
              <a:t>11/6/2025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D90F251-5268-40E4-866F-D11934F68CF4}" type="slidenum">
              <a:rPr lang="en-US" smtClean="0"/>
              <a:t>‹#›</a:t>
            </a:fld>
            <a:endParaRPr lang="en-US"/>
          </a:p>
        </p:txBody>
      </p:sp>
    </p:spTree>
    <p:extLst>
      <p:ext uri="{BB962C8B-B14F-4D97-AF65-F5344CB8AC3E}">
        <p14:creationId xmlns:p14="http://schemas.microsoft.com/office/powerpoint/2010/main" val="29418042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D90F251-5268-40E4-866F-D11934F68CF4}" type="slidenum">
              <a:rPr lang="en-US" smtClean="0"/>
              <a:t>2</a:t>
            </a:fld>
            <a:endParaRPr lang="en-US"/>
          </a:p>
        </p:txBody>
      </p:sp>
    </p:spTree>
    <p:extLst>
      <p:ext uri="{BB962C8B-B14F-4D97-AF65-F5344CB8AC3E}">
        <p14:creationId xmlns:p14="http://schemas.microsoft.com/office/powerpoint/2010/main" val="81149350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This is my presentation that discussed the ways to perform a personal SWOT analysis to improve on my career growth in the UK Health and Social Care industry. This day, I shall be discussing my strengths, weaknesses, opportunities and threats along with how the same pertain to my career goals in this field (</a:t>
            </a:r>
            <a:r>
              <a:rPr lang="en-US" sz="1200" kern="1200" dirty="0" err="1">
                <a:solidFill>
                  <a:schemeClr val="tx1"/>
                </a:solidFill>
                <a:effectLst/>
                <a:latin typeface="+mn-lt"/>
                <a:ea typeface="+mn-ea"/>
                <a:cs typeface="+mn-cs"/>
              </a:rPr>
              <a:t>Antoniadou</a:t>
            </a:r>
            <a:r>
              <a:rPr lang="en-US" sz="1200" kern="1200" dirty="0">
                <a:solidFill>
                  <a:schemeClr val="tx1"/>
                </a:solidFill>
                <a:effectLst/>
                <a:latin typeface="+mn-lt"/>
                <a:ea typeface="+mn-ea"/>
                <a:cs typeface="+mn-cs"/>
              </a:rPr>
              <a:t> and </a:t>
            </a:r>
            <a:r>
              <a:rPr lang="en-US" sz="1200" kern="1200" dirty="0" err="1">
                <a:solidFill>
                  <a:schemeClr val="tx1"/>
                </a:solidFill>
                <a:effectLst/>
                <a:latin typeface="+mn-lt"/>
                <a:ea typeface="+mn-ea"/>
                <a:cs typeface="+mn-cs"/>
              </a:rPr>
              <a:t>Kanellopoulou</a:t>
            </a:r>
            <a:r>
              <a:rPr lang="en-US" sz="1200" kern="1200" dirty="0">
                <a:solidFill>
                  <a:schemeClr val="tx1"/>
                </a:solidFill>
                <a:effectLst/>
                <a:latin typeface="+mn-lt"/>
                <a:ea typeface="+mn-ea"/>
                <a:cs typeface="+mn-cs"/>
              </a:rPr>
              <a:t>, 2024). Applying the SWOT framework, I will think over the skills I possess that will make me successful, the spheres, in which I need development, the opportunities that can be offered, and the external factors that can slow my success. This will be a very critical process in developing a strategic plan of my future development in this critical sector.</a:t>
            </a:r>
          </a:p>
          <a:p>
            <a:pPr algn="just"/>
            <a:endParaRPr lang="en-US" dirty="0"/>
          </a:p>
        </p:txBody>
      </p:sp>
      <p:sp>
        <p:nvSpPr>
          <p:cNvPr id="4" name="Slide Number Placeholder 3"/>
          <p:cNvSpPr>
            <a:spLocks noGrp="1"/>
          </p:cNvSpPr>
          <p:nvPr>
            <p:ph type="sldNum" sz="quarter" idx="10"/>
          </p:nvPr>
        </p:nvSpPr>
        <p:spPr/>
        <p:txBody>
          <a:bodyPr/>
          <a:lstStyle/>
          <a:p>
            <a:fld id="{8D90F251-5268-40E4-866F-D11934F68CF4}" type="slidenum">
              <a:rPr lang="en-US" smtClean="0"/>
              <a:t>3</a:t>
            </a:fld>
            <a:endParaRPr lang="en-US"/>
          </a:p>
        </p:txBody>
      </p:sp>
    </p:spTree>
    <p:extLst>
      <p:ext uri="{BB962C8B-B14F-4D97-AF65-F5344CB8AC3E}">
        <p14:creationId xmlns:p14="http://schemas.microsoft.com/office/powerpoint/2010/main" val="308230988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I am a good communicator, and this is one of the main strengths that I have and it is essential in Health and Social Care (Emiliya, Natalia, and Oleg, 2016). I can clearly express myself, be an active listener, and communicate with the patients and team members effectively. In my practice, empathy is an important factor as it enables me to develop rapport with patients, their needs, and deliver personalised care. I also come with a history of customer service, where I have learnt to be patient, professional, and solve problems (Ho, Chen, and Li, 2023). Also, I am also knowledgeable with the healthcare regulations, which guarantees compliance at any location. These are some of the strengths that will enable me to develop positive relationships in care settings and facilitate smooth running of operations.</a:t>
            </a:r>
          </a:p>
          <a:p>
            <a:pPr algn="just"/>
            <a:endParaRPr lang="en-US" dirty="0"/>
          </a:p>
        </p:txBody>
      </p:sp>
      <p:sp>
        <p:nvSpPr>
          <p:cNvPr id="4" name="Slide Number Placeholder 3"/>
          <p:cNvSpPr>
            <a:spLocks noGrp="1"/>
          </p:cNvSpPr>
          <p:nvPr>
            <p:ph type="sldNum" sz="quarter" idx="10"/>
          </p:nvPr>
        </p:nvSpPr>
        <p:spPr/>
        <p:txBody>
          <a:bodyPr/>
          <a:lstStyle/>
          <a:p>
            <a:fld id="{8D90F251-5268-40E4-866F-D11934F68CF4}" type="slidenum">
              <a:rPr lang="en-US" smtClean="0"/>
              <a:t>4</a:t>
            </a:fld>
            <a:endParaRPr lang="en-US"/>
          </a:p>
        </p:txBody>
      </p:sp>
    </p:spTree>
    <p:extLst>
      <p:ext uri="{BB962C8B-B14F-4D97-AF65-F5344CB8AC3E}">
        <p14:creationId xmlns:p14="http://schemas.microsoft.com/office/powerpoint/2010/main" val="239431711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Although I believe I have strengths, I have identified some aspects that I require to improve. As an example, I do not have formal education, including a nursing or healthcare management degree, and that may restrict my career advancement in some roles (Mousavi </a:t>
            </a:r>
            <a:r>
              <a:rPr lang="en-US" sz="1200" kern="1200" dirty="0" err="1">
                <a:solidFill>
                  <a:schemeClr val="tx1"/>
                </a:solidFill>
                <a:effectLst/>
                <a:latin typeface="+mn-lt"/>
                <a:ea typeface="+mn-ea"/>
                <a:cs typeface="+mn-cs"/>
              </a:rPr>
              <a:t>Baigi</a:t>
            </a:r>
            <a:r>
              <a:rPr lang="en-US" sz="1200" kern="1200" dirty="0">
                <a:solidFill>
                  <a:schemeClr val="tx1"/>
                </a:solidFill>
                <a:effectLst/>
                <a:latin typeface="+mn-lt"/>
                <a:ea typeface="+mn-ea"/>
                <a:cs typeface="+mn-cs"/>
              </a:rPr>
              <a:t> et al., 2023). I also lack the experience of working in high pressure care scenarios, and this may affect my ability to confidently work in an emergency. Another area where there is room to improve is time management particularly when handling a lot of work or a deadline that is very strict (</a:t>
            </a:r>
            <a:r>
              <a:rPr lang="en-US" sz="1200" kern="1200" dirty="0" err="1">
                <a:solidFill>
                  <a:schemeClr val="tx1"/>
                </a:solidFill>
                <a:effectLst/>
                <a:latin typeface="+mn-lt"/>
                <a:ea typeface="+mn-ea"/>
                <a:cs typeface="+mn-cs"/>
              </a:rPr>
              <a:t>Piotie</a:t>
            </a:r>
            <a:r>
              <a:rPr lang="en-US" sz="1200" kern="1200" dirty="0">
                <a:solidFill>
                  <a:schemeClr val="tx1"/>
                </a:solidFill>
                <a:effectLst/>
                <a:latin typeface="+mn-lt"/>
                <a:ea typeface="+mn-ea"/>
                <a:cs typeface="+mn-cs"/>
              </a:rPr>
              <a:t> et al., 2022). Moreover, my contacts in the Health and Social Care industry are not developed, and I should develop more effective relationships to improve my career. Lastly, I understand that I need to improve my leadership competency in order to deal with teams.</a:t>
            </a:r>
          </a:p>
          <a:p>
            <a:pPr algn="just"/>
            <a:endParaRPr lang="en-US" dirty="0"/>
          </a:p>
        </p:txBody>
      </p:sp>
      <p:sp>
        <p:nvSpPr>
          <p:cNvPr id="4" name="Slide Number Placeholder 3"/>
          <p:cNvSpPr>
            <a:spLocks noGrp="1"/>
          </p:cNvSpPr>
          <p:nvPr>
            <p:ph type="sldNum" sz="quarter" idx="10"/>
          </p:nvPr>
        </p:nvSpPr>
        <p:spPr/>
        <p:txBody>
          <a:bodyPr/>
          <a:lstStyle/>
          <a:p>
            <a:fld id="{8D90F251-5268-40E4-866F-D11934F68CF4}" type="slidenum">
              <a:rPr lang="en-US" smtClean="0"/>
              <a:t>5</a:t>
            </a:fld>
            <a:endParaRPr lang="en-US"/>
          </a:p>
        </p:txBody>
      </p:sp>
    </p:spTree>
    <p:extLst>
      <p:ext uri="{BB962C8B-B14F-4D97-AF65-F5344CB8AC3E}">
        <p14:creationId xmlns:p14="http://schemas.microsoft.com/office/powerpoint/2010/main" val="272925793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UK Health and Social Care sector has numerous opportunities, which I am able to capitalise (</a:t>
            </a:r>
            <a:r>
              <a:rPr lang="en-US" sz="1200" kern="1200" dirty="0" err="1">
                <a:solidFill>
                  <a:schemeClr val="tx1"/>
                </a:solidFill>
                <a:effectLst/>
                <a:latin typeface="+mn-lt"/>
                <a:ea typeface="+mn-ea"/>
                <a:cs typeface="+mn-cs"/>
              </a:rPr>
              <a:t>Pluchevckaya</a:t>
            </a:r>
            <a:r>
              <a:rPr lang="en-US" sz="1200" kern="1200" dirty="0">
                <a:solidFill>
                  <a:schemeClr val="tx1"/>
                </a:solidFill>
                <a:effectLst/>
                <a:latin typeface="+mn-lt"/>
                <a:ea typeface="+mn-ea"/>
                <a:cs typeface="+mn-cs"/>
              </a:rPr>
              <a:t>, </a:t>
            </a:r>
            <a:r>
              <a:rPr lang="en-US" sz="1200" kern="1200" dirty="0" err="1">
                <a:solidFill>
                  <a:schemeClr val="tx1"/>
                </a:solidFill>
                <a:effectLst/>
                <a:latin typeface="+mn-lt"/>
                <a:ea typeface="+mn-ea"/>
                <a:cs typeface="+mn-cs"/>
              </a:rPr>
              <a:t>Varlacheva</a:t>
            </a:r>
            <a:r>
              <a:rPr lang="en-US" sz="1200" kern="1200" dirty="0">
                <a:solidFill>
                  <a:schemeClr val="tx1"/>
                </a:solidFill>
                <a:effectLst/>
                <a:latin typeface="+mn-lt"/>
                <a:ea typeface="+mn-ea"/>
                <a:cs typeface="+mn-cs"/>
              </a:rPr>
              <a:t>, and </a:t>
            </a:r>
            <a:r>
              <a:rPr lang="en-US" sz="1200" kern="1200" dirty="0" err="1">
                <a:solidFill>
                  <a:schemeClr val="tx1"/>
                </a:solidFill>
                <a:effectLst/>
                <a:latin typeface="+mn-lt"/>
                <a:ea typeface="+mn-ea"/>
                <a:cs typeface="+mn-cs"/>
              </a:rPr>
              <a:t>Andrienko</a:t>
            </a:r>
            <a:r>
              <a:rPr lang="en-US" sz="1200" kern="1200" dirty="0">
                <a:solidFill>
                  <a:schemeClr val="tx1"/>
                </a:solidFill>
                <a:effectLst/>
                <a:latin typeface="+mn-lt"/>
                <a:ea typeface="+mn-ea"/>
                <a:cs typeface="+mn-cs"/>
              </a:rPr>
              <a:t>, 2017). Online training and degrees can assist me to acquire formal qualifications, like a healthcare management diploma or nursing degree to have a new career-growth opportunity. Healthcare workers are also in high demand particularly in the aged care and the mental care sectors, and so there are a lot of employment opportunities (</a:t>
            </a:r>
            <a:r>
              <a:rPr lang="en-US" sz="1200" kern="1200" dirty="0" err="1">
                <a:solidFill>
                  <a:schemeClr val="tx1"/>
                </a:solidFill>
                <a:effectLst/>
                <a:latin typeface="+mn-lt"/>
                <a:ea typeface="+mn-ea"/>
                <a:cs typeface="+mn-cs"/>
              </a:rPr>
              <a:t>Prasuna</a:t>
            </a:r>
            <a:r>
              <a:rPr lang="en-US" sz="1200" kern="1200" dirty="0">
                <a:solidFill>
                  <a:schemeClr val="tx1"/>
                </a:solidFill>
                <a:effectLst/>
                <a:latin typeface="+mn-lt"/>
                <a:ea typeface="+mn-ea"/>
                <a:cs typeface="+mn-cs"/>
              </a:rPr>
              <a:t> and </a:t>
            </a:r>
            <a:r>
              <a:rPr lang="en-US" sz="1200" kern="1200" dirty="0" err="1">
                <a:solidFill>
                  <a:schemeClr val="tx1"/>
                </a:solidFill>
                <a:effectLst/>
                <a:latin typeface="+mn-lt"/>
                <a:ea typeface="+mn-ea"/>
                <a:cs typeface="+mn-cs"/>
              </a:rPr>
              <a:t>Rachh</a:t>
            </a:r>
            <a:r>
              <a:rPr lang="en-US" sz="1200" kern="1200" dirty="0">
                <a:solidFill>
                  <a:schemeClr val="tx1"/>
                </a:solidFill>
                <a:effectLst/>
                <a:latin typeface="+mn-lt"/>
                <a:ea typeface="+mn-ea"/>
                <a:cs typeface="+mn-cs"/>
              </a:rPr>
              <a:t>, 2023). The areas that I could specialise in include areas of healthcare management where I would be able to apply my strengths of communication and problem-solving. Additionally, the activities of the government that are geared towards enhancing healthcare services are also promising areas to join the change (</a:t>
            </a:r>
            <a:r>
              <a:rPr lang="en-US" sz="1200" kern="1200" dirty="0" err="1">
                <a:solidFill>
                  <a:schemeClr val="tx1"/>
                </a:solidFill>
                <a:effectLst/>
                <a:latin typeface="+mn-lt"/>
                <a:ea typeface="+mn-ea"/>
                <a:cs typeface="+mn-cs"/>
              </a:rPr>
              <a:t>Rangkuti</a:t>
            </a:r>
            <a:r>
              <a:rPr lang="en-US" sz="1200" kern="1200" dirty="0">
                <a:solidFill>
                  <a:schemeClr val="tx1"/>
                </a:solidFill>
                <a:effectLst/>
                <a:latin typeface="+mn-lt"/>
                <a:ea typeface="+mn-ea"/>
                <a:cs typeface="+mn-cs"/>
              </a:rPr>
              <a:t>, 2023). The membership to healthcare associations would also increase my network of colleagues.</a:t>
            </a:r>
          </a:p>
          <a:p>
            <a:pPr algn="just"/>
            <a:endParaRPr lang="en-US" dirty="0"/>
          </a:p>
        </p:txBody>
      </p:sp>
      <p:sp>
        <p:nvSpPr>
          <p:cNvPr id="4" name="Slide Number Placeholder 3"/>
          <p:cNvSpPr>
            <a:spLocks noGrp="1"/>
          </p:cNvSpPr>
          <p:nvPr>
            <p:ph type="sldNum" sz="quarter" idx="10"/>
          </p:nvPr>
        </p:nvSpPr>
        <p:spPr/>
        <p:txBody>
          <a:bodyPr/>
          <a:lstStyle/>
          <a:p>
            <a:fld id="{8D90F251-5268-40E4-866F-D11934F68CF4}" type="slidenum">
              <a:rPr lang="en-US" smtClean="0"/>
              <a:t>6</a:t>
            </a:fld>
            <a:endParaRPr lang="en-US"/>
          </a:p>
        </p:txBody>
      </p:sp>
    </p:spTree>
    <p:extLst>
      <p:ext uri="{BB962C8B-B14F-4D97-AF65-F5344CB8AC3E}">
        <p14:creationId xmlns:p14="http://schemas.microsoft.com/office/powerpoint/2010/main" val="409827273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most notable threats to the UK Health and Social Care sector are the fierce rivalry of the positions, the emotional and psychological stress of working with vulnerable citizens and the swift shift in the industry standards and technologies (</a:t>
            </a:r>
            <a:r>
              <a:rPr lang="en-US" sz="1200" kern="1200" dirty="0" err="1">
                <a:solidFill>
                  <a:schemeClr val="tx1"/>
                </a:solidFill>
                <a:effectLst/>
                <a:latin typeface="+mn-lt"/>
                <a:ea typeface="+mn-ea"/>
                <a:cs typeface="+mn-cs"/>
              </a:rPr>
              <a:t>Antoniadou</a:t>
            </a:r>
            <a:r>
              <a:rPr lang="en-US" sz="1200" kern="1200" dirty="0">
                <a:solidFill>
                  <a:schemeClr val="tx1"/>
                </a:solidFill>
                <a:effectLst/>
                <a:latin typeface="+mn-lt"/>
                <a:ea typeface="+mn-ea"/>
                <a:cs typeface="+mn-cs"/>
              </a:rPr>
              <a:t> and </a:t>
            </a:r>
            <a:r>
              <a:rPr lang="en-US" sz="1200" kern="1200" dirty="0" err="1">
                <a:solidFill>
                  <a:schemeClr val="tx1"/>
                </a:solidFill>
                <a:effectLst/>
                <a:latin typeface="+mn-lt"/>
                <a:ea typeface="+mn-ea"/>
                <a:cs typeface="+mn-cs"/>
              </a:rPr>
              <a:t>Kanellopoulou</a:t>
            </a:r>
            <a:r>
              <a:rPr lang="en-US" sz="1200" kern="1200" dirty="0">
                <a:solidFill>
                  <a:schemeClr val="tx1"/>
                </a:solidFill>
                <a:effectLst/>
                <a:latin typeface="+mn-lt"/>
                <a:ea typeface="+mn-ea"/>
                <a:cs typeface="+mn-cs"/>
              </a:rPr>
              <a:t>, 2024). To curb these threats, I will work towards the issue of continuous learning to keep in touch with industry developments and qualifications. I will also strive to build resilience and emotional intelligence to cope with burnout (Ho, Chen, and Li, 2023). Time management would also be essential to help me remain organised and have the ability to balance professional life. I will also attempt to find a mentor based on the experience of other professionals to help me with my career choices and emphasis on networking to develop new prospects (Mousavi </a:t>
            </a:r>
            <a:r>
              <a:rPr lang="en-US" sz="1200" kern="1200" dirty="0" err="1">
                <a:solidFill>
                  <a:schemeClr val="tx1"/>
                </a:solidFill>
                <a:effectLst/>
                <a:latin typeface="+mn-lt"/>
                <a:ea typeface="+mn-ea"/>
                <a:cs typeface="+mn-cs"/>
              </a:rPr>
              <a:t>Baigi</a:t>
            </a:r>
            <a:r>
              <a:rPr lang="en-US" sz="1200" kern="1200" dirty="0">
                <a:solidFill>
                  <a:schemeClr val="tx1"/>
                </a:solidFill>
                <a:effectLst/>
                <a:latin typeface="+mn-lt"/>
                <a:ea typeface="+mn-ea"/>
                <a:cs typeface="+mn-cs"/>
              </a:rPr>
              <a:t> et al., 2023). A healthy work-life balance will ensure that I do not burnout and remain focused on the long-term goals.</a:t>
            </a:r>
          </a:p>
          <a:p>
            <a:pPr algn="just"/>
            <a:endParaRPr lang="en-US" dirty="0"/>
          </a:p>
        </p:txBody>
      </p:sp>
      <p:sp>
        <p:nvSpPr>
          <p:cNvPr id="4" name="Slide Number Placeholder 3"/>
          <p:cNvSpPr>
            <a:spLocks noGrp="1"/>
          </p:cNvSpPr>
          <p:nvPr>
            <p:ph type="sldNum" sz="quarter" idx="10"/>
          </p:nvPr>
        </p:nvSpPr>
        <p:spPr/>
        <p:txBody>
          <a:bodyPr/>
          <a:lstStyle/>
          <a:p>
            <a:fld id="{8D90F251-5268-40E4-866F-D11934F68CF4}" type="slidenum">
              <a:rPr lang="en-US" smtClean="0"/>
              <a:t>7</a:t>
            </a:fld>
            <a:endParaRPr lang="en-US"/>
          </a:p>
        </p:txBody>
      </p:sp>
    </p:spTree>
    <p:extLst>
      <p:ext uri="{BB962C8B-B14F-4D97-AF65-F5344CB8AC3E}">
        <p14:creationId xmlns:p14="http://schemas.microsoft.com/office/powerpoint/2010/main" val="33782971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In conclusion, this SWOT analysis has given me a great insight on my strengths, weakness, opportunities and threats in the UK Health and Social Care sector. Through addressing my strong points, which include my communication skills, empathy, and regulatory knowledge, I will be able to address the weaknesses, which include my lack of formal qualifications and experience in a high-pressure work setting (</a:t>
            </a:r>
            <a:r>
              <a:rPr lang="en-US" sz="1200" kern="1200" dirty="0" err="1">
                <a:solidFill>
                  <a:schemeClr val="tx1"/>
                </a:solidFill>
                <a:effectLst/>
                <a:latin typeface="+mn-lt"/>
                <a:ea typeface="+mn-ea"/>
                <a:cs typeface="+mn-cs"/>
              </a:rPr>
              <a:t>Pluchevckaya</a:t>
            </a:r>
            <a:r>
              <a:rPr lang="en-US" sz="1200" kern="1200" dirty="0">
                <a:solidFill>
                  <a:schemeClr val="tx1"/>
                </a:solidFill>
                <a:effectLst/>
                <a:latin typeface="+mn-lt"/>
                <a:ea typeface="+mn-ea"/>
                <a:cs typeface="+mn-cs"/>
              </a:rPr>
              <a:t>, </a:t>
            </a:r>
            <a:r>
              <a:rPr lang="en-US" sz="1200" kern="1200" dirty="0" err="1">
                <a:solidFill>
                  <a:schemeClr val="tx1"/>
                </a:solidFill>
                <a:effectLst/>
                <a:latin typeface="+mn-lt"/>
                <a:ea typeface="+mn-ea"/>
                <a:cs typeface="+mn-cs"/>
              </a:rPr>
              <a:t>Varlacheva</a:t>
            </a:r>
            <a:r>
              <a:rPr lang="en-US" sz="1200" kern="1200" dirty="0">
                <a:solidFill>
                  <a:schemeClr val="tx1"/>
                </a:solidFill>
                <a:effectLst/>
                <a:latin typeface="+mn-lt"/>
                <a:ea typeface="+mn-ea"/>
                <a:cs typeface="+mn-cs"/>
              </a:rPr>
              <a:t>, and </a:t>
            </a:r>
            <a:r>
              <a:rPr lang="en-US" sz="1200" kern="1200" dirty="0" err="1">
                <a:solidFill>
                  <a:schemeClr val="tx1"/>
                </a:solidFill>
                <a:effectLst/>
                <a:latin typeface="+mn-lt"/>
                <a:ea typeface="+mn-ea"/>
                <a:cs typeface="+mn-cs"/>
              </a:rPr>
              <a:t>Andrienko</a:t>
            </a:r>
            <a:r>
              <a:rPr lang="en-US" sz="1200" kern="1200" dirty="0">
                <a:solidFill>
                  <a:schemeClr val="tx1"/>
                </a:solidFill>
                <a:effectLst/>
                <a:latin typeface="+mn-lt"/>
                <a:ea typeface="+mn-ea"/>
                <a:cs typeface="+mn-cs"/>
              </a:rPr>
              <a:t>, 2017). The action plan which I have established shall be to seek for the relevant qualification, building my professional network and enhancing my leadership skills. I will also ensure that I focus on lifelong learning to be at par with change in the industry and emphasis on the need to have a healthy work-life balance. Also, I would also concentrate on online platforms to learn and grow my skills in HSC.</a:t>
            </a:r>
          </a:p>
          <a:p>
            <a:pPr algn="just"/>
            <a:endParaRPr lang="en-US" dirty="0"/>
          </a:p>
        </p:txBody>
      </p:sp>
      <p:sp>
        <p:nvSpPr>
          <p:cNvPr id="4" name="Slide Number Placeholder 3"/>
          <p:cNvSpPr>
            <a:spLocks noGrp="1"/>
          </p:cNvSpPr>
          <p:nvPr>
            <p:ph type="sldNum" sz="quarter" idx="10"/>
          </p:nvPr>
        </p:nvSpPr>
        <p:spPr/>
        <p:txBody>
          <a:bodyPr/>
          <a:lstStyle/>
          <a:p>
            <a:fld id="{8D90F251-5268-40E4-866F-D11934F68CF4}" type="slidenum">
              <a:rPr lang="en-US" smtClean="0"/>
              <a:t>8</a:t>
            </a:fld>
            <a:endParaRPr lang="en-US"/>
          </a:p>
        </p:txBody>
      </p:sp>
    </p:spTree>
    <p:extLst>
      <p:ext uri="{BB962C8B-B14F-4D97-AF65-F5344CB8AC3E}">
        <p14:creationId xmlns:p14="http://schemas.microsoft.com/office/powerpoint/2010/main" val="8286852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ctrTitle"/>
          </p:nvPr>
        </p:nvSpPr>
        <p:spPr>
          <a:xfrm>
            <a:off x="1109980" y="882376"/>
            <a:ext cx="9966960" cy="2926080"/>
          </a:xfrm>
        </p:spPr>
        <p:txBody>
          <a:bodyPr anchor="b">
            <a:normAutofit/>
          </a:bodyPr>
          <a:lstStyle>
            <a:lvl1pPr algn="ctr">
              <a:lnSpc>
                <a:spcPct val="85000"/>
              </a:lnSpc>
              <a:defRPr sz="7200" b="1" cap="all"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709530" y="3869634"/>
            <a:ext cx="8767860" cy="1388165"/>
          </a:xfrm>
        </p:spPr>
        <p:txBody>
          <a:bodyPr>
            <a:normAutofit/>
          </a:bodyPr>
          <a:lstStyle>
            <a:lvl1pPr marL="0" indent="0" algn="ctr">
              <a:buNone/>
              <a:defRPr sz="2200">
                <a:solidFill>
                  <a:srgbClr val="FFFFFF"/>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defRPr>
                <a:solidFill>
                  <a:srgbClr val="FFFFFF"/>
                </a:solidFill>
              </a:defRPr>
            </a:lvl1pPr>
          </a:lstStyle>
          <a:p>
            <a:fld id="{CE87835D-62D6-4ADB-97BD-97A656A93D95}" type="datetimeFigureOut">
              <a:rPr lang="en-US" smtClean="0"/>
              <a:t>11/6/2025</a:t>
            </a:fld>
            <a:endParaRPr lang="en-US"/>
          </a:p>
        </p:txBody>
      </p:sp>
      <p:sp>
        <p:nvSpPr>
          <p:cNvPr id="5" name="Footer Placeholder 4"/>
          <p:cNvSpPr>
            <a:spLocks noGrp="1"/>
          </p:cNvSpPr>
          <p:nvPr>
            <p:ph type="ftr" sz="quarter" idx="11"/>
          </p:nvPr>
        </p:nvSpPr>
        <p:spPr/>
        <p:txBody>
          <a:bodyPr/>
          <a:lstStyle>
            <a:lvl1pPr>
              <a:defRPr>
                <a:solidFill>
                  <a:srgbClr val="FFFFFF"/>
                </a:solidFill>
              </a:defRPr>
            </a:lvl1pPr>
          </a:lstStyle>
          <a:p>
            <a:endParaRPr lang="en-US"/>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D3A47E43-8237-46A4-B4E8-150C567D4A5B}" type="slidenum">
              <a:rPr lang="en-US" smtClean="0"/>
              <a:t>‹#›</a:t>
            </a:fld>
            <a:endParaRPr lang="en-US"/>
          </a:p>
        </p:txBody>
      </p:sp>
      <p:cxnSp>
        <p:nvCxnSpPr>
          <p:cNvPr id="8" name="Straight Connector 7"/>
          <p:cNvCxnSpPr/>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864997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E87835D-62D6-4ADB-97BD-97A656A93D95}" type="datetimeFigureOut">
              <a:rPr lang="en-US" smtClean="0"/>
              <a:t>11/6/2025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3A47E43-8237-46A4-B4E8-150C567D4A5B}" type="slidenum">
              <a:rPr lang="en-US" smtClean="0"/>
              <a:t>‹#›</a:t>
            </a:fld>
            <a:endParaRPr lang="en-US"/>
          </a:p>
        </p:txBody>
      </p:sp>
    </p:spTree>
    <p:extLst>
      <p:ext uri="{BB962C8B-B14F-4D97-AF65-F5344CB8AC3E}">
        <p14:creationId xmlns:p14="http://schemas.microsoft.com/office/powerpoint/2010/main" val="4660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06424" y="1173575"/>
            <a:ext cx="9966960" cy="2926080"/>
          </a:xfrm>
        </p:spPr>
        <p:txBody>
          <a:bodyPr anchor="b">
            <a:noAutofit/>
          </a:bodyPr>
          <a:lstStyle>
            <a:lvl1pPr algn="ctr">
              <a:lnSpc>
                <a:spcPct val="85000"/>
              </a:lnSpc>
              <a:defRPr sz="7200" b="0" cap="all" baseline="0"/>
            </a:lvl1pPr>
          </a:lstStyle>
          <a:p>
            <a:r>
              <a:rPr lang="en-US"/>
              <a:t>Click to edit Master title style</a:t>
            </a:r>
            <a:endParaRPr lang="en-US" dirty="0"/>
          </a:p>
        </p:txBody>
      </p:sp>
      <p:sp>
        <p:nvSpPr>
          <p:cNvPr id="3" name="Text Placeholder 2"/>
          <p:cNvSpPr>
            <a:spLocks noGrp="1"/>
          </p:cNvSpPr>
          <p:nvPr>
            <p:ph type="body" idx="1"/>
          </p:nvPr>
        </p:nvSpPr>
        <p:spPr>
          <a:xfrm>
            <a:off x="1709928" y="4154520"/>
            <a:ext cx="8769096" cy="1363806"/>
          </a:xfrm>
        </p:spPr>
        <p:txBody>
          <a:bodyPr anchor="t">
            <a:normAutofit/>
          </a:bodyPr>
          <a:lstStyle>
            <a:lvl1pPr marL="0" indent="0" algn="ctr">
              <a:buNone/>
              <a:defRPr sz="2200">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CE87835D-62D6-4ADB-97BD-97A656A93D95}" type="datetimeFigureOut">
              <a:rPr lang="en-US" smtClean="0"/>
              <a:t>11/6/2025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3A47E43-8237-46A4-B4E8-150C567D4A5B}" type="slidenum">
              <a:rPr lang="en-US" smtClean="0"/>
              <a:t>‹#›</a:t>
            </a:fld>
            <a:endParaRPr lang="en-US"/>
          </a:p>
        </p:txBody>
      </p:sp>
      <p:cxnSp>
        <p:nvCxnSpPr>
          <p:cNvPr id="7" name="Straight Connector 6"/>
          <p:cNvCxnSpPr/>
          <p:nvPr/>
        </p:nvCxnSpPr>
        <p:spPr>
          <a:xfrm>
            <a:off x="1981200" y="4020408"/>
            <a:ext cx="8229601"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38618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3000" y="2057399"/>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67612" y="2057400"/>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E87835D-62D6-4ADB-97BD-97A656A93D95}" type="datetimeFigureOut">
              <a:rPr lang="en-US" smtClean="0"/>
              <a:t>11/6/2025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3A47E43-8237-46A4-B4E8-150C567D4A5B}" type="slidenum">
              <a:rPr lang="en-US" smtClean="0"/>
              <a:t>‹#›</a:t>
            </a:fld>
            <a:endParaRPr lang="en-US"/>
          </a:p>
        </p:txBody>
      </p:sp>
    </p:spTree>
    <p:extLst>
      <p:ext uri="{BB962C8B-B14F-4D97-AF65-F5344CB8AC3E}">
        <p14:creationId xmlns:p14="http://schemas.microsoft.com/office/powerpoint/2010/main" val="26634459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143000" y="2001511"/>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43000" y="2721483"/>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69173" y="1999032"/>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69173" y="2719322"/>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E87835D-62D6-4ADB-97BD-97A656A93D95}" type="datetimeFigureOut">
              <a:rPr lang="en-US" smtClean="0"/>
              <a:t>11/6/2025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3A47E43-8237-46A4-B4E8-150C567D4A5B}" type="slidenum">
              <a:rPr lang="en-US" smtClean="0"/>
              <a:t>‹#›</a:t>
            </a:fld>
            <a:endParaRPr lang="en-US"/>
          </a:p>
        </p:txBody>
      </p:sp>
    </p:spTree>
    <p:extLst>
      <p:ext uri="{BB962C8B-B14F-4D97-AF65-F5344CB8AC3E}">
        <p14:creationId xmlns:p14="http://schemas.microsoft.com/office/powerpoint/2010/main" val="11447984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E87835D-62D6-4ADB-97BD-97A656A93D95}" type="datetimeFigureOut">
              <a:rPr lang="en-US" smtClean="0"/>
              <a:t>11/6/2025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3A47E43-8237-46A4-B4E8-150C567D4A5B}" type="slidenum">
              <a:rPr lang="en-US" smtClean="0"/>
              <a:t>‹#›</a:t>
            </a:fld>
            <a:endParaRPr lang="en-US"/>
          </a:p>
        </p:txBody>
      </p:sp>
    </p:spTree>
    <p:extLst>
      <p:ext uri="{BB962C8B-B14F-4D97-AF65-F5344CB8AC3E}">
        <p14:creationId xmlns:p14="http://schemas.microsoft.com/office/powerpoint/2010/main" val="39559340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E87835D-62D6-4ADB-97BD-97A656A93D95}" type="datetimeFigureOut">
              <a:rPr lang="en-US" smtClean="0"/>
              <a:t>11/6/2025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3A47E43-8237-46A4-B4E8-150C567D4A5B}" type="slidenum">
              <a:rPr lang="en-US" smtClean="0"/>
              <a:t>‹#›</a:t>
            </a:fld>
            <a:endParaRPr lang="en-US"/>
          </a:p>
        </p:txBody>
      </p:sp>
    </p:spTree>
    <p:extLst>
      <p:ext uri="{BB962C8B-B14F-4D97-AF65-F5344CB8AC3E}">
        <p14:creationId xmlns:p14="http://schemas.microsoft.com/office/powerpoint/2010/main" val="40638206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a:t>Click to edit Master title style</a:t>
            </a:r>
            <a:endParaRPr lang="en-US" dirty="0"/>
          </a:p>
        </p:txBody>
      </p:sp>
      <p:sp>
        <p:nvSpPr>
          <p:cNvPr id="3" name="Content Placeholder 2"/>
          <p:cNvSpPr>
            <a:spLocks noGrp="1"/>
          </p:cNvSpPr>
          <p:nvPr>
            <p:ph idx="1"/>
          </p:nvPr>
        </p:nvSpPr>
        <p:spPr>
          <a:xfrm>
            <a:off x="5852159" y="1097280"/>
            <a:ext cx="5212080" cy="46634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3000" y="2834640"/>
            <a:ext cx="3931920" cy="301752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CE87835D-62D6-4ADB-97BD-97A656A93D95}" type="datetimeFigureOut">
              <a:rPr lang="en-US" smtClean="0"/>
              <a:t>11/6/2025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3A47E43-8237-46A4-B4E8-150C567D4A5B}" type="slidenum">
              <a:rPr lang="en-US" smtClean="0"/>
              <a:t>‹#›</a:t>
            </a:fld>
            <a:endParaRPr lang="en-US"/>
          </a:p>
        </p:txBody>
      </p:sp>
    </p:spTree>
    <p:extLst>
      <p:ext uri="{BB962C8B-B14F-4D97-AF65-F5344CB8AC3E}">
        <p14:creationId xmlns:p14="http://schemas.microsoft.com/office/powerpoint/2010/main" val="19211818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5413248" y="1069847"/>
            <a:ext cx="6099048" cy="4800600"/>
          </a:xfrm>
        </p:spPr>
        <p:txBody>
          <a:bodyPr lIns="274320" tIns="182880" anchor="t">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3000" y="2834640"/>
            <a:ext cx="3931920" cy="288036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CE87835D-62D6-4ADB-97BD-97A656A93D95}" type="datetimeFigureOut">
              <a:rPr lang="en-US" smtClean="0"/>
              <a:t>11/6/2025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3A47E43-8237-46A4-B4E8-150C567D4A5B}" type="slidenum">
              <a:rPr lang="en-US" smtClean="0"/>
              <a:t>‹#›</a:t>
            </a:fld>
            <a:endParaRPr lang="en-US"/>
          </a:p>
        </p:txBody>
      </p:sp>
    </p:spTree>
    <p:extLst>
      <p:ext uri="{BB962C8B-B14F-4D97-AF65-F5344CB8AC3E}">
        <p14:creationId xmlns:p14="http://schemas.microsoft.com/office/powerpoint/2010/main" val="22271165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E87835D-62D6-4ADB-97BD-97A656A93D95}" type="datetimeFigureOut">
              <a:rPr lang="en-US" smtClean="0"/>
              <a:t>11/6/2025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3A47E43-8237-46A4-B4E8-150C567D4A5B}" type="slidenum">
              <a:rPr lang="en-US" smtClean="0"/>
              <a:t>‹#›</a:t>
            </a:fld>
            <a:endParaRPr lang="en-US"/>
          </a:p>
        </p:txBody>
      </p:sp>
    </p:spTree>
    <p:extLst>
      <p:ext uri="{BB962C8B-B14F-4D97-AF65-F5344CB8AC3E}">
        <p14:creationId xmlns:p14="http://schemas.microsoft.com/office/powerpoint/2010/main" val="35136060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762000"/>
            <a:ext cx="2324100" cy="54102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3000" y="762000"/>
            <a:ext cx="7429500" cy="541020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E87835D-62D6-4ADB-97BD-97A656A93D95}" type="datetimeFigureOut">
              <a:rPr lang="en-US" smtClean="0"/>
              <a:t>11/6/2025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3A47E43-8237-46A4-B4E8-150C567D4A5B}" type="slidenum">
              <a:rPr lang="en-US" smtClean="0"/>
              <a:t>‹#›</a:t>
            </a:fld>
            <a:endParaRPr lang="en-US"/>
          </a:p>
        </p:txBody>
      </p:sp>
    </p:spTree>
    <p:extLst>
      <p:ext uri="{BB962C8B-B14F-4D97-AF65-F5344CB8AC3E}">
        <p14:creationId xmlns:p14="http://schemas.microsoft.com/office/powerpoint/2010/main" val="13405974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1143000" y="609600"/>
            <a:ext cx="9875520" cy="135636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143000" y="2057400"/>
            <a:ext cx="9872871" cy="40386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142996" y="6223828"/>
            <a:ext cx="2329074" cy="365125"/>
          </a:xfrm>
          <a:prstGeom prst="rect">
            <a:avLst/>
          </a:prstGeom>
        </p:spPr>
        <p:txBody>
          <a:bodyPr vert="horz" lIns="91440" tIns="45720" rIns="91440" bIns="45720" rtlCol="0" anchor="ctr"/>
          <a:lstStyle>
            <a:lvl1pPr algn="l">
              <a:defRPr sz="1200">
                <a:solidFill>
                  <a:schemeClr val="accent1"/>
                </a:solidFill>
              </a:defRPr>
            </a:lvl1pPr>
          </a:lstStyle>
          <a:p>
            <a:fld id="{CE87835D-62D6-4ADB-97BD-97A656A93D95}" type="datetimeFigureOut">
              <a:rPr lang="en-US" smtClean="0"/>
              <a:t>11/6/2025</a:t>
            </a:fld>
            <a:endParaRPr lang="en-US"/>
          </a:p>
        </p:txBody>
      </p:sp>
      <p:sp>
        <p:nvSpPr>
          <p:cNvPr id="5" name="Footer Placeholder 4"/>
          <p:cNvSpPr>
            <a:spLocks noGrp="1"/>
          </p:cNvSpPr>
          <p:nvPr>
            <p:ph type="ftr" sz="quarter" idx="3"/>
          </p:nvPr>
        </p:nvSpPr>
        <p:spPr>
          <a:xfrm>
            <a:off x="3949148" y="6223828"/>
            <a:ext cx="4717774" cy="365125"/>
          </a:xfrm>
          <a:prstGeom prst="rect">
            <a:avLst/>
          </a:prstGeom>
        </p:spPr>
        <p:txBody>
          <a:bodyPr vert="horz" lIns="91440" tIns="45720" rIns="91440" bIns="45720" rtlCol="0" anchor="ctr"/>
          <a:lstStyle>
            <a:lvl1pPr algn="ctr">
              <a:defRPr sz="1200">
                <a:solidFill>
                  <a:schemeClr val="accent1"/>
                </a:solidFill>
              </a:defRPr>
            </a:lvl1pPr>
          </a:lstStyle>
          <a:p>
            <a:endParaRPr lang="en-US"/>
          </a:p>
        </p:txBody>
      </p:sp>
      <p:sp>
        <p:nvSpPr>
          <p:cNvPr id="6" name="Slide Number Placeholder 5"/>
          <p:cNvSpPr>
            <a:spLocks noGrp="1"/>
          </p:cNvSpPr>
          <p:nvPr>
            <p:ph type="sldNum" sz="quarter" idx="4"/>
          </p:nvPr>
        </p:nvSpPr>
        <p:spPr>
          <a:xfrm>
            <a:off x="9329530" y="6223828"/>
            <a:ext cx="1706217" cy="365125"/>
          </a:xfrm>
          <a:prstGeom prst="rect">
            <a:avLst/>
          </a:prstGeom>
        </p:spPr>
        <p:txBody>
          <a:bodyPr vert="horz" lIns="91440" tIns="45720" rIns="91440" bIns="45720" rtlCol="0" anchor="ctr"/>
          <a:lstStyle>
            <a:lvl1pPr algn="r">
              <a:defRPr sz="1200">
                <a:solidFill>
                  <a:schemeClr val="accent1"/>
                </a:solidFill>
              </a:defRPr>
            </a:lvl1pPr>
          </a:lstStyle>
          <a:p>
            <a:fld id="{D3A47E43-8237-46A4-B4E8-150C567D4A5B}" type="slidenum">
              <a:rPr lang="en-US" smtClean="0"/>
              <a:t>‹#›</a:t>
            </a:fld>
            <a:endParaRPr lang="en-US"/>
          </a:p>
        </p:txBody>
      </p:sp>
    </p:spTree>
    <p:extLst>
      <p:ext uri="{BB962C8B-B14F-4D97-AF65-F5344CB8AC3E}">
        <p14:creationId xmlns:p14="http://schemas.microsoft.com/office/powerpoint/2010/main" val="99161041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accent1"/>
          </a:solidFill>
          <a:latin typeface="+mj-lt"/>
          <a:ea typeface="+mj-ea"/>
          <a:cs typeface="+mj-cs"/>
        </a:defRPr>
      </a:lvl1pPr>
    </p:titleStyle>
    <p:bodyStyle>
      <a:lvl1pPr marL="228600" indent="-182880" algn="l" defTabSz="914400" rtl="0" eaLnBrk="1" latinLnBrk="0" hangingPunct="1">
        <a:lnSpc>
          <a:spcPct val="90000"/>
        </a:lnSpc>
        <a:spcBef>
          <a:spcPts val="1400"/>
        </a:spcBef>
        <a:buClr>
          <a:schemeClr val="accent1"/>
        </a:buClr>
        <a:buSzPct val="80000"/>
        <a:buFont typeface="Corbel" pitchFamily="34" charset="0"/>
        <a:buChar char="•"/>
        <a:defRPr sz="2200" kern="1200">
          <a:solidFill>
            <a:schemeClr val="accent1"/>
          </a:solidFill>
          <a:latin typeface="+mn-lt"/>
          <a:ea typeface="+mn-ea"/>
          <a:cs typeface="+mn-cs"/>
        </a:defRPr>
      </a:lvl1pPr>
      <a:lvl2pPr marL="45720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2000" kern="1200">
          <a:solidFill>
            <a:schemeClr val="accent1"/>
          </a:solidFill>
          <a:latin typeface="+mn-lt"/>
          <a:ea typeface="+mn-ea"/>
          <a:cs typeface="+mn-cs"/>
        </a:defRPr>
      </a:lvl2pPr>
      <a:lvl3pPr marL="73152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800" kern="1200">
          <a:solidFill>
            <a:schemeClr val="accent1"/>
          </a:solidFill>
          <a:latin typeface="+mn-lt"/>
          <a:ea typeface="+mn-ea"/>
          <a:cs typeface="+mn-cs"/>
        </a:defRPr>
      </a:lvl3pPr>
      <a:lvl4pPr marL="100584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4pPr>
      <a:lvl5pPr marL="128016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5pPr>
      <a:lvl6pPr marL="16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6pPr>
      <a:lvl7pPr marL="19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7pPr>
      <a:lvl8pPr marL="22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8pPr>
      <a:lvl9pPr marL="25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F7A26B05-881C-4178-FA97-E604A5C4ADF6}"/>
              </a:ext>
            </a:extLst>
          </p:cNvPr>
          <p:cNvSpPr txBox="1"/>
          <p:nvPr/>
        </p:nvSpPr>
        <p:spPr>
          <a:xfrm>
            <a:off x="477078" y="664461"/>
            <a:ext cx="9563928" cy="4031873"/>
          </a:xfrm>
          <a:prstGeom prst="rect">
            <a:avLst/>
          </a:prstGeom>
          <a:noFill/>
        </p:spPr>
        <p:txBody>
          <a:bodyPr wrap="square">
            <a:spAutoFit/>
          </a:bodyPr>
          <a:lstStyle/>
          <a:p>
            <a:pPr marL="342900" marR="0" lvl="0" indent="-342900"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r>
              <a:rPr kumimoji="0" lang="en-GB" altLang="en-US" sz="3200" b="0" i="0" u="none" strike="noStrike" kern="1200" cap="none" spc="0" normalizeH="0" baseline="0" noProof="0" dirty="0">
                <a:ln>
                  <a:noFill/>
                </a:ln>
                <a:solidFill>
                  <a:prstClr val="black"/>
                </a:solidFill>
                <a:effectLst/>
                <a:uLnTx/>
                <a:uFillTx/>
                <a:latin typeface="Myriad Pro"/>
                <a:ea typeface="+mn-ea"/>
                <a:cs typeface="+mn-cs"/>
              </a:rPr>
              <a:t>Module Title: </a:t>
            </a:r>
            <a:r>
              <a:rPr kumimoji="0" lang="en-GB" altLang="en-US" sz="3200" b="1" i="1" u="none" strike="noStrike" kern="1200" cap="none" spc="0" normalizeH="0" baseline="0" noProof="0" dirty="0">
                <a:ln>
                  <a:noFill/>
                </a:ln>
                <a:solidFill>
                  <a:prstClr val="black"/>
                </a:solidFill>
                <a:effectLst/>
                <a:uLnTx/>
                <a:uFillTx/>
                <a:latin typeface="Myriad Pro"/>
                <a:ea typeface="+mn-ea"/>
                <a:cs typeface="+mn-cs"/>
              </a:rPr>
              <a:t>Professional Career Development within H&amp;SC</a:t>
            </a:r>
          </a:p>
          <a:p>
            <a:pPr marL="342900" marR="0" lvl="0" indent="-342900"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r>
              <a:rPr kumimoji="0" lang="en-GB" altLang="en-US" sz="3200" b="0" i="0" u="sng" strike="noStrike" kern="1200" cap="none" spc="0" normalizeH="0" baseline="0" noProof="0" dirty="0">
                <a:ln>
                  <a:noFill/>
                </a:ln>
                <a:solidFill>
                  <a:prstClr val="black"/>
                </a:solidFill>
                <a:effectLst/>
                <a:uLnTx/>
                <a:uFillTx/>
                <a:latin typeface="Myriad Pro"/>
                <a:ea typeface="+mn-ea"/>
                <a:cs typeface="+mn-cs"/>
              </a:rPr>
              <a:t>Module Number</a:t>
            </a:r>
            <a:r>
              <a:rPr kumimoji="0" lang="en-GB" altLang="en-US" sz="3200" b="0" i="0" u="none" strike="noStrike" kern="1200" cap="none" spc="0" normalizeH="0" baseline="0" noProof="0" dirty="0">
                <a:ln>
                  <a:noFill/>
                </a:ln>
                <a:solidFill>
                  <a:prstClr val="black"/>
                </a:solidFill>
                <a:effectLst/>
                <a:uLnTx/>
                <a:uFillTx/>
                <a:latin typeface="Myriad Pro"/>
                <a:ea typeface="+mn-ea"/>
                <a:cs typeface="+mn-cs"/>
              </a:rPr>
              <a:t>: </a:t>
            </a:r>
            <a:r>
              <a:rPr kumimoji="0" lang="en-GB" altLang="en-US" sz="3200" b="1" i="1" u="none" strike="noStrike" kern="1200" cap="none" spc="0" normalizeH="0" baseline="0" noProof="0" dirty="0">
                <a:ln>
                  <a:noFill/>
                </a:ln>
                <a:solidFill>
                  <a:prstClr val="black"/>
                </a:solidFill>
                <a:effectLst/>
                <a:uLnTx/>
                <a:uFillTx/>
                <a:latin typeface="Myriad Pro"/>
                <a:ea typeface="+mn-ea"/>
                <a:cs typeface="+mn-cs"/>
              </a:rPr>
              <a:t>LCHS 4009 (LON)</a:t>
            </a:r>
          </a:p>
          <a:p>
            <a:pPr marL="342900" marR="0" lvl="0" indent="-342900"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r>
              <a:rPr kumimoji="0" lang="en-GB" altLang="en-US" sz="3200" b="0" i="0" u="sng" strike="noStrike" kern="1200" cap="none" spc="0" normalizeH="0" baseline="0" noProof="0" dirty="0">
                <a:ln>
                  <a:noFill/>
                </a:ln>
                <a:solidFill>
                  <a:prstClr val="black"/>
                </a:solidFill>
                <a:effectLst/>
                <a:uLnTx/>
                <a:uFillTx/>
                <a:latin typeface="Myriad Pro"/>
                <a:ea typeface="+mn-ea"/>
                <a:cs typeface="+mn-cs"/>
              </a:rPr>
              <a:t>Assignment No</a:t>
            </a:r>
            <a:r>
              <a:rPr kumimoji="0" lang="en-GB" altLang="en-US" sz="3200" b="1" i="1" u="none" strike="noStrike" kern="1200" cap="none" spc="0" normalizeH="0" baseline="0" noProof="0" dirty="0">
                <a:ln>
                  <a:noFill/>
                </a:ln>
                <a:solidFill>
                  <a:prstClr val="black"/>
                </a:solidFill>
                <a:effectLst/>
                <a:uLnTx/>
                <a:uFillTx/>
                <a:latin typeface="Myriad Pro"/>
                <a:ea typeface="+mn-ea"/>
                <a:cs typeface="+mn-cs"/>
              </a:rPr>
              <a:t>:     ASSIGNMENT 1</a:t>
            </a:r>
          </a:p>
          <a:p>
            <a:pPr marL="342900" marR="0" lvl="0" indent="-342900"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r>
              <a:rPr kumimoji="0" lang="en-GB" altLang="en-US" sz="3200" b="0" i="0" u="sng" strike="noStrike" kern="1200" cap="none" spc="0" normalizeH="0" baseline="0" noProof="0" dirty="0">
                <a:ln>
                  <a:noFill/>
                </a:ln>
                <a:solidFill>
                  <a:prstClr val="black"/>
                </a:solidFill>
                <a:effectLst/>
                <a:uLnTx/>
                <a:uFillTx/>
                <a:latin typeface="Myriad Pro"/>
                <a:ea typeface="+mn-ea"/>
                <a:cs typeface="+mn-cs"/>
              </a:rPr>
              <a:t>Student Name</a:t>
            </a:r>
            <a:r>
              <a:rPr kumimoji="0" lang="en-GB" altLang="en-US" sz="3200" b="1" i="1" u="none" strike="noStrike" kern="1200" cap="none" spc="0" normalizeH="0" baseline="0" noProof="0" dirty="0">
                <a:ln>
                  <a:noFill/>
                </a:ln>
                <a:solidFill>
                  <a:prstClr val="black"/>
                </a:solidFill>
                <a:effectLst/>
                <a:uLnTx/>
                <a:uFillTx/>
                <a:latin typeface="Myriad Pro"/>
                <a:ea typeface="+mn-ea"/>
                <a:cs typeface="+mn-cs"/>
              </a:rPr>
              <a:t>: Abass Bundu Kamara</a:t>
            </a:r>
          </a:p>
          <a:p>
            <a:pPr marL="342900" marR="0" lvl="0" indent="-342900"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r>
              <a:rPr kumimoji="0" lang="en-GB" altLang="en-US" sz="3200" b="0" i="0" u="sng" strike="noStrike" kern="1200" cap="none" spc="0" normalizeH="0" baseline="0" noProof="0" dirty="0">
                <a:ln>
                  <a:noFill/>
                </a:ln>
                <a:solidFill>
                  <a:prstClr val="black"/>
                </a:solidFill>
                <a:effectLst/>
                <a:uLnTx/>
                <a:uFillTx/>
                <a:latin typeface="Myriad Pro"/>
                <a:ea typeface="+mn-ea"/>
                <a:cs typeface="+mn-cs"/>
              </a:rPr>
              <a:t>Student ID: 2416734</a:t>
            </a:r>
            <a:endParaRPr kumimoji="0" lang="en-GB" altLang="en-US" sz="3200" b="1" i="1"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r>
              <a:rPr kumimoji="0" lang="en-GB" altLang="en-US" sz="3200" b="0" i="0" u="sng" strike="noStrike" kern="1200" cap="none" spc="0" normalizeH="0" baseline="0" noProof="0" dirty="0">
                <a:ln>
                  <a:noFill/>
                </a:ln>
                <a:solidFill>
                  <a:prstClr val="black"/>
                </a:solidFill>
                <a:effectLst/>
                <a:uLnTx/>
                <a:uFillTx/>
                <a:latin typeface="Myriad Pro"/>
                <a:ea typeface="+mn-ea"/>
                <a:cs typeface="+mn-cs"/>
              </a:rPr>
              <a:t>Lecturer’s Name</a:t>
            </a:r>
            <a:r>
              <a:rPr kumimoji="0" lang="en-GB" altLang="en-US" sz="3200" b="1" i="1" u="none" strike="noStrike" kern="1200" cap="none" spc="0" normalizeH="0" baseline="0" noProof="0" dirty="0">
                <a:ln>
                  <a:noFill/>
                </a:ln>
                <a:solidFill>
                  <a:prstClr val="black"/>
                </a:solidFill>
                <a:effectLst/>
                <a:uLnTx/>
                <a:uFillTx/>
                <a:latin typeface="Myriad Pro"/>
                <a:ea typeface="+mn-ea"/>
                <a:cs typeface="+mn-cs"/>
              </a:rPr>
              <a:t>: Amitave Banik </a:t>
            </a:r>
          </a:p>
        </p:txBody>
      </p:sp>
    </p:spTree>
    <p:extLst>
      <p:ext uri="{BB962C8B-B14F-4D97-AF65-F5344CB8AC3E}">
        <p14:creationId xmlns:p14="http://schemas.microsoft.com/office/powerpoint/2010/main" val="13490389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09979" y="882376"/>
            <a:ext cx="10088107" cy="1860824"/>
          </a:xfrm>
        </p:spPr>
        <p:txBody>
          <a:bodyPr>
            <a:normAutofit/>
          </a:bodyPr>
          <a:lstStyle/>
          <a:p>
            <a:r>
              <a:rPr lang="en-US" sz="6000" dirty="0"/>
              <a:t>Welcome Everyone</a:t>
            </a:r>
          </a:p>
        </p:txBody>
      </p:sp>
      <p:sp>
        <p:nvSpPr>
          <p:cNvPr id="3" name="Subtitle 2"/>
          <p:cNvSpPr>
            <a:spLocks noGrp="1"/>
          </p:cNvSpPr>
          <p:nvPr>
            <p:ph type="subTitle" idx="1"/>
          </p:nvPr>
        </p:nvSpPr>
        <p:spPr>
          <a:xfrm>
            <a:off x="1770102" y="2994991"/>
            <a:ext cx="8767860" cy="1388165"/>
          </a:xfrm>
        </p:spPr>
        <p:txBody>
          <a:bodyPr/>
          <a:lstStyle/>
          <a:p>
            <a:r>
              <a:rPr lang="en-US" dirty="0"/>
              <a:t>Self-Awareness Presentation</a:t>
            </a:r>
          </a:p>
        </p:txBody>
      </p:sp>
    </p:spTree>
    <p:extLst>
      <p:ext uri="{BB962C8B-B14F-4D97-AF65-F5344CB8AC3E}">
        <p14:creationId xmlns:p14="http://schemas.microsoft.com/office/powerpoint/2010/main" val="4373135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3000" y="609600"/>
            <a:ext cx="9872871" cy="1033670"/>
          </a:xfrm>
        </p:spPr>
        <p:txBody>
          <a:bodyPr>
            <a:normAutofit/>
          </a:bodyPr>
          <a:lstStyle/>
          <a:p>
            <a:r>
              <a:rPr lang="en-US" sz="3200" b="1" dirty="0"/>
              <a:t>Introduction &amp; Overview</a:t>
            </a:r>
          </a:p>
        </p:txBody>
      </p:sp>
      <p:sp>
        <p:nvSpPr>
          <p:cNvPr id="3" name="Content Placeholder 2"/>
          <p:cNvSpPr>
            <a:spLocks noGrp="1"/>
          </p:cNvSpPr>
          <p:nvPr>
            <p:ph idx="1"/>
          </p:nvPr>
        </p:nvSpPr>
        <p:spPr>
          <a:xfrm>
            <a:off x="957469" y="1643270"/>
            <a:ext cx="10058402" cy="4038600"/>
          </a:xfrm>
        </p:spPr>
        <p:txBody>
          <a:bodyPr>
            <a:normAutofit fontScale="92500"/>
          </a:bodyPr>
          <a:lstStyle/>
          <a:p>
            <a:pPr algn="just">
              <a:lnSpc>
                <a:spcPct val="150000"/>
              </a:lnSpc>
            </a:pPr>
            <a:r>
              <a:rPr lang="en-GB" dirty="0">
                <a:solidFill>
                  <a:schemeClr val="tx1"/>
                </a:solidFill>
              </a:rPr>
              <a:t>Every individual have different aim and goal of improving skills (</a:t>
            </a:r>
            <a:r>
              <a:rPr lang="en-GB" dirty="0" err="1">
                <a:solidFill>
                  <a:schemeClr val="tx1"/>
                </a:solidFill>
              </a:rPr>
              <a:t>Antoniadou</a:t>
            </a:r>
            <a:r>
              <a:rPr lang="en-GB" dirty="0">
                <a:solidFill>
                  <a:schemeClr val="tx1"/>
                </a:solidFill>
              </a:rPr>
              <a:t> and </a:t>
            </a:r>
            <a:r>
              <a:rPr lang="en-GB" dirty="0" err="1">
                <a:solidFill>
                  <a:schemeClr val="tx1"/>
                </a:solidFill>
              </a:rPr>
              <a:t>Kanellopoulou</a:t>
            </a:r>
            <a:r>
              <a:rPr lang="en-GB" dirty="0">
                <a:solidFill>
                  <a:schemeClr val="tx1"/>
                </a:solidFill>
              </a:rPr>
              <a:t>, 2024).</a:t>
            </a:r>
          </a:p>
          <a:p>
            <a:pPr algn="just">
              <a:lnSpc>
                <a:spcPct val="150000"/>
              </a:lnSpc>
            </a:pPr>
            <a:r>
              <a:rPr lang="en-GB" dirty="0">
                <a:solidFill>
                  <a:schemeClr val="tx1"/>
                </a:solidFill>
              </a:rPr>
              <a:t>Here, I have used SWOT Analysis (Strengths, Weaknesses, Opportunities, Threats) to discuss my overall learnings.</a:t>
            </a:r>
          </a:p>
          <a:p>
            <a:pPr algn="just">
              <a:lnSpc>
                <a:spcPct val="150000"/>
              </a:lnSpc>
            </a:pPr>
            <a:r>
              <a:rPr lang="en-GB" dirty="0">
                <a:solidFill>
                  <a:schemeClr val="tx1"/>
                </a:solidFill>
              </a:rPr>
              <a:t>This presentation mainly focuses on the Health and Social Care sector in the UK and my learnings.</a:t>
            </a:r>
          </a:p>
          <a:p>
            <a:pPr algn="just">
              <a:lnSpc>
                <a:spcPct val="150000"/>
              </a:lnSpc>
            </a:pPr>
            <a:r>
              <a:rPr lang="en-GB" dirty="0">
                <a:solidFill>
                  <a:schemeClr val="tx1"/>
                </a:solidFill>
              </a:rPr>
              <a:t>Also, the aim of the presentation is to support my professional development strategy.</a:t>
            </a:r>
          </a:p>
        </p:txBody>
      </p:sp>
    </p:spTree>
    <p:extLst>
      <p:ext uri="{BB962C8B-B14F-4D97-AF65-F5344CB8AC3E}">
        <p14:creationId xmlns:p14="http://schemas.microsoft.com/office/powerpoint/2010/main" val="29125107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8625" y="503798"/>
            <a:ext cx="9872871" cy="1033670"/>
          </a:xfrm>
        </p:spPr>
        <p:txBody>
          <a:bodyPr>
            <a:normAutofit/>
          </a:bodyPr>
          <a:lstStyle/>
          <a:p>
            <a:r>
              <a:rPr lang="en-GB" sz="3200" b="1" dirty="0"/>
              <a:t>My Strengths in Health and Social Care</a:t>
            </a:r>
            <a:endParaRPr lang="en-US" sz="3200" b="1" dirty="0"/>
          </a:p>
        </p:txBody>
      </p:sp>
      <p:sp>
        <p:nvSpPr>
          <p:cNvPr id="3" name="Content Placeholder 2"/>
          <p:cNvSpPr>
            <a:spLocks noGrp="1"/>
          </p:cNvSpPr>
          <p:nvPr>
            <p:ph idx="1"/>
          </p:nvPr>
        </p:nvSpPr>
        <p:spPr>
          <a:xfrm>
            <a:off x="768625" y="1570168"/>
            <a:ext cx="5310810" cy="4784034"/>
          </a:xfrm>
        </p:spPr>
        <p:txBody>
          <a:bodyPr>
            <a:normAutofit lnSpcReduction="10000"/>
          </a:bodyPr>
          <a:lstStyle/>
          <a:p>
            <a:pPr algn="just">
              <a:lnSpc>
                <a:spcPct val="120000"/>
              </a:lnSpc>
            </a:pPr>
            <a:r>
              <a:rPr lang="en-GB" dirty="0">
                <a:solidFill>
                  <a:schemeClr val="tx1"/>
                </a:solidFill>
              </a:rPr>
              <a:t>Strong communication skills with patients and colleagues</a:t>
            </a:r>
          </a:p>
          <a:p>
            <a:pPr algn="just">
              <a:lnSpc>
                <a:spcPct val="120000"/>
              </a:lnSpc>
            </a:pPr>
            <a:r>
              <a:rPr lang="en-GB" dirty="0">
                <a:solidFill>
                  <a:schemeClr val="tx1"/>
                </a:solidFill>
              </a:rPr>
              <a:t>Empathy and active listening abilities (</a:t>
            </a:r>
            <a:r>
              <a:rPr lang="en-GB" dirty="0" err="1">
                <a:solidFill>
                  <a:schemeClr val="tx1"/>
                </a:solidFill>
              </a:rPr>
              <a:t>Emiliya</a:t>
            </a:r>
            <a:r>
              <a:rPr lang="en-GB" dirty="0">
                <a:solidFill>
                  <a:schemeClr val="tx1"/>
                </a:solidFill>
              </a:rPr>
              <a:t>, Natalia, and Oleg, 2016).</a:t>
            </a:r>
          </a:p>
          <a:p>
            <a:pPr algn="just">
              <a:lnSpc>
                <a:spcPct val="120000"/>
              </a:lnSpc>
            </a:pPr>
            <a:r>
              <a:rPr lang="en-GB" dirty="0">
                <a:solidFill>
                  <a:schemeClr val="tx1"/>
                </a:solidFill>
              </a:rPr>
              <a:t>Experience in customer service (helpful in healthcare settings)</a:t>
            </a:r>
          </a:p>
          <a:p>
            <a:pPr algn="just">
              <a:lnSpc>
                <a:spcPct val="120000"/>
              </a:lnSpc>
            </a:pPr>
            <a:r>
              <a:rPr lang="en-GB" dirty="0">
                <a:solidFill>
                  <a:schemeClr val="tx1"/>
                </a:solidFill>
              </a:rPr>
              <a:t>Adaptability to diverse working environments</a:t>
            </a:r>
          </a:p>
          <a:p>
            <a:pPr algn="just">
              <a:lnSpc>
                <a:spcPct val="120000"/>
              </a:lnSpc>
            </a:pPr>
            <a:r>
              <a:rPr lang="en-GB" dirty="0">
                <a:solidFill>
                  <a:schemeClr val="tx1"/>
                </a:solidFill>
              </a:rPr>
              <a:t>Knowledge of health regulations and policies</a:t>
            </a:r>
          </a:p>
        </p:txBody>
      </p:sp>
      <p:pic>
        <p:nvPicPr>
          <p:cNvPr id="4" name="Picture 3"/>
          <p:cNvPicPr>
            <a:picLocks noChangeAspect="1"/>
          </p:cNvPicPr>
          <p:nvPr/>
        </p:nvPicPr>
        <p:blipFill>
          <a:blip r:embed="rId3"/>
          <a:stretch>
            <a:fillRect/>
          </a:stretch>
        </p:blipFill>
        <p:spPr>
          <a:xfrm>
            <a:off x="6419850" y="1995428"/>
            <a:ext cx="5073846" cy="3461421"/>
          </a:xfrm>
          <a:prstGeom prst="rect">
            <a:avLst/>
          </a:prstGeom>
        </p:spPr>
      </p:pic>
    </p:spTree>
    <p:extLst>
      <p:ext uri="{BB962C8B-B14F-4D97-AF65-F5344CB8AC3E}">
        <p14:creationId xmlns:p14="http://schemas.microsoft.com/office/powerpoint/2010/main" val="32192513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19150" y="516279"/>
            <a:ext cx="9872871" cy="1033670"/>
          </a:xfrm>
        </p:spPr>
        <p:txBody>
          <a:bodyPr>
            <a:normAutofit/>
          </a:bodyPr>
          <a:lstStyle/>
          <a:p>
            <a:r>
              <a:rPr lang="en-GB" sz="3200" b="1" dirty="0"/>
              <a:t>My Weaknesses in Health and Social Care</a:t>
            </a:r>
            <a:endParaRPr lang="en-US" sz="3200" b="1" dirty="0"/>
          </a:p>
        </p:txBody>
      </p:sp>
      <p:sp>
        <p:nvSpPr>
          <p:cNvPr id="3" name="Content Placeholder 2"/>
          <p:cNvSpPr>
            <a:spLocks noGrp="1"/>
          </p:cNvSpPr>
          <p:nvPr>
            <p:ph idx="1"/>
          </p:nvPr>
        </p:nvSpPr>
        <p:spPr>
          <a:xfrm>
            <a:off x="819150" y="1441452"/>
            <a:ext cx="5960166" cy="4585252"/>
          </a:xfrm>
        </p:spPr>
        <p:txBody>
          <a:bodyPr>
            <a:normAutofit/>
          </a:bodyPr>
          <a:lstStyle/>
          <a:p>
            <a:pPr algn="just">
              <a:lnSpc>
                <a:spcPct val="100000"/>
              </a:lnSpc>
            </a:pPr>
            <a:r>
              <a:rPr lang="en-GB" dirty="0">
                <a:solidFill>
                  <a:schemeClr val="tx1"/>
                </a:solidFill>
              </a:rPr>
              <a:t>Lack of formal clinical qualifications (e.g., nursing or healthcare management)</a:t>
            </a:r>
          </a:p>
          <a:p>
            <a:pPr algn="just">
              <a:lnSpc>
                <a:spcPct val="100000"/>
              </a:lnSpc>
            </a:pPr>
            <a:r>
              <a:rPr lang="en-GB" dirty="0">
                <a:solidFill>
                  <a:schemeClr val="tx1"/>
                </a:solidFill>
              </a:rPr>
              <a:t>Limited experience in high-pressure, emergency care situations </a:t>
            </a:r>
            <a:r>
              <a:rPr lang="it-IT" dirty="0">
                <a:solidFill>
                  <a:schemeClr val="tx1"/>
                </a:solidFill>
              </a:rPr>
              <a:t>(Ho, Chen, and Li, 2023).</a:t>
            </a:r>
            <a:endParaRPr lang="en-GB" dirty="0">
              <a:solidFill>
                <a:schemeClr val="tx1"/>
              </a:solidFill>
            </a:endParaRPr>
          </a:p>
          <a:p>
            <a:pPr algn="just">
              <a:lnSpc>
                <a:spcPct val="100000"/>
              </a:lnSpc>
            </a:pPr>
            <a:r>
              <a:rPr lang="en-GB" dirty="0">
                <a:solidFill>
                  <a:schemeClr val="tx1"/>
                </a:solidFill>
              </a:rPr>
              <a:t>Time management struggles with multiple tasks</a:t>
            </a:r>
          </a:p>
          <a:p>
            <a:pPr algn="just">
              <a:lnSpc>
                <a:spcPct val="100000"/>
              </a:lnSpc>
            </a:pPr>
            <a:r>
              <a:rPr lang="en-GB" dirty="0">
                <a:solidFill>
                  <a:schemeClr val="tx1"/>
                </a:solidFill>
              </a:rPr>
              <a:t>Limited network within the healthcare sector</a:t>
            </a:r>
          </a:p>
          <a:p>
            <a:pPr algn="just">
              <a:lnSpc>
                <a:spcPct val="100000"/>
              </a:lnSpc>
            </a:pPr>
            <a:r>
              <a:rPr lang="en-GB" dirty="0">
                <a:solidFill>
                  <a:schemeClr val="tx1"/>
                </a:solidFill>
              </a:rPr>
              <a:t>Need for further development in leadership skills</a:t>
            </a:r>
          </a:p>
        </p:txBody>
      </p:sp>
      <p:pic>
        <p:nvPicPr>
          <p:cNvPr id="4" name="Picture 3"/>
          <p:cNvPicPr>
            <a:picLocks noChangeAspect="1"/>
          </p:cNvPicPr>
          <p:nvPr/>
        </p:nvPicPr>
        <p:blipFill>
          <a:blip r:embed="rId3"/>
          <a:stretch>
            <a:fillRect/>
          </a:stretch>
        </p:blipFill>
        <p:spPr>
          <a:xfrm>
            <a:off x="7366611" y="1787717"/>
            <a:ext cx="4006239" cy="3494244"/>
          </a:xfrm>
          <a:prstGeom prst="rect">
            <a:avLst/>
          </a:prstGeom>
        </p:spPr>
      </p:pic>
    </p:spTree>
    <p:extLst>
      <p:ext uri="{BB962C8B-B14F-4D97-AF65-F5344CB8AC3E}">
        <p14:creationId xmlns:p14="http://schemas.microsoft.com/office/powerpoint/2010/main" val="9995422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14375" y="523462"/>
            <a:ext cx="10518913" cy="1033670"/>
          </a:xfrm>
        </p:spPr>
        <p:txBody>
          <a:bodyPr>
            <a:normAutofit/>
          </a:bodyPr>
          <a:lstStyle/>
          <a:p>
            <a:r>
              <a:rPr lang="en-GB" sz="3200" b="1" dirty="0"/>
              <a:t>Opportunities for Growth in Health and Social Care</a:t>
            </a:r>
            <a:endParaRPr lang="en-US" sz="3200" b="1" dirty="0"/>
          </a:p>
        </p:txBody>
      </p:sp>
      <p:sp>
        <p:nvSpPr>
          <p:cNvPr id="3" name="Content Placeholder 2"/>
          <p:cNvSpPr>
            <a:spLocks noGrp="1"/>
          </p:cNvSpPr>
          <p:nvPr>
            <p:ph idx="1"/>
          </p:nvPr>
        </p:nvSpPr>
        <p:spPr>
          <a:xfrm>
            <a:off x="742122" y="1557132"/>
            <a:ext cx="6742045" cy="4691269"/>
          </a:xfrm>
        </p:spPr>
        <p:txBody>
          <a:bodyPr>
            <a:normAutofit fontScale="92500"/>
          </a:bodyPr>
          <a:lstStyle/>
          <a:p>
            <a:pPr algn="just">
              <a:lnSpc>
                <a:spcPct val="120000"/>
              </a:lnSpc>
            </a:pPr>
            <a:r>
              <a:rPr lang="en-GB" dirty="0">
                <a:solidFill>
                  <a:schemeClr val="tx1"/>
                </a:solidFill>
              </a:rPr>
              <a:t>Firstly, the availability of online courses and qualifications in healthcare</a:t>
            </a:r>
          </a:p>
          <a:p>
            <a:pPr algn="just">
              <a:lnSpc>
                <a:spcPct val="120000"/>
              </a:lnSpc>
            </a:pPr>
            <a:r>
              <a:rPr lang="en-GB" dirty="0">
                <a:solidFill>
                  <a:schemeClr val="tx1"/>
                </a:solidFill>
              </a:rPr>
              <a:t>High demand for healthcare professionals in the UK, especially in aged care </a:t>
            </a:r>
            <a:r>
              <a:rPr lang="da-DK" dirty="0">
                <a:solidFill>
                  <a:schemeClr val="tx1"/>
                </a:solidFill>
              </a:rPr>
              <a:t>(Mousavi Baigi et al., 2023).</a:t>
            </a:r>
            <a:endParaRPr lang="en-GB" dirty="0">
              <a:solidFill>
                <a:schemeClr val="tx1"/>
              </a:solidFill>
            </a:endParaRPr>
          </a:p>
          <a:p>
            <a:pPr algn="just">
              <a:lnSpc>
                <a:spcPct val="120000"/>
              </a:lnSpc>
            </a:pPr>
            <a:r>
              <a:rPr lang="en-GB" dirty="0">
                <a:solidFill>
                  <a:schemeClr val="tx1"/>
                </a:solidFill>
              </a:rPr>
              <a:t>Potential to specialise in healthcare management or nursing</a:t>
            </a:r>
          </a:p>
          <a:p>
            <a:pPr algn="just">
              <a:lnSpc>
                <a:spcPct val="120000"/>
              </a:lnSpc>
            </a:pPr>
            <a:r>
              <a:rPr lang="en-GB" dirty="0">
                <a:solidFill>
                  <a:schemeClr val="tx1"/>
                </a:solidFill>
              </a:rPr>
              <a:t>Government initiatives to improve healthcare services (</a:t>
            </a:r>
            <a:r>
              <a:rPr lang="en-GB" dirty="0" err="1">
                <a:solidFill>
                  <a:schemeClr val="tx1"/>
                </a:solidFill>
              </a:rPr>
              <a:t>Piotie</a:t>
            </a:r>
            <a:r>
              <a:rPr lang="en-GB" dirty="0">
                <a:solidFill>
                  <a:schemeClr val="tx1"/>
                </a:solidFill>
              </a:rPr>
              <a:t> et al., 2022).</a:t>
            </a:r>
          </a:p>
          <a:p>
            <a:pPr algn="just">
              <a:lnSpc>
                <a:spcPct val="120000"/>
              </a:lnSpc>
            </a:pPr>
            <a:r>
              <a:rPr lang="en-GB" dirty="0">
                <a:solidFill>
                  <a:schemeClr val="tx1"/>
                </a:solidFill>
              </a:rPr>
              <a:t>Networking opportunities through professional healthcare associations</a:t>
            </a:r>
          </a:p>
        </p:txBody>
      </p:sp>
      <p:pic>
        <p:nvPicPr>
          <p:cNvPr id="4" name="Picture 3"/>
          <p:cNvPicPr>
            <a:picLocks noChangeAspect="1"/>
          </p:cNvPicPr>
          <p:nvPr/>
        </p:nvPicPr>
        <p:blipFill>
          <a:blip r:embed="rId3"/>
          <a:stretch>
            <a:fillRect/>
          </a:stretch>
        </p:blipFill>
        <p:spPr>
          <a:xfrm>
            <a:off x="7735985" y="2438511"/>
            <a:ext cx="4006652" cy="2524014"/>
          </a:xfrm>
          <a:prstGeom prst="rect">
            <a:avLst/>
          </a:prstGeom>
        </p:spPr>
      </p:pic>
    </p:spTree>
    <p:extLst>
      <p:ext uri="{BB962C8B-B14F-4D97-AF65-F5344CB8AC3E}">
        <p14:creationId xmlns:p14="http://schemas.microsoft.com/office/powerpoint/2010/main" val="28229306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96177" y="576470"/>
            <a:ext cx="10229023" cy="1033670"/>
          </a:xfrm>
        </p:spPr>
        <p:txBody>
          <a:bodyPr>
            <a:normAutofit/>
          </a:bodyPr>
          <a:lstStyle/>
          <a:p>
            <a:r>
              <a:rPr lang="en-GB" sz="3200" b="1" dirty="0"/>
              <a:t>Overcoming Threats and Developing a Strategy</a:t>
            </a:r>
            <a:endParaRPr lang="en-US" sz="3200" b="1" dirty="0"/>
          </a:p>
        </p:txBody>
      </p:sp>
      <p:sp>
        <p:nvSpPr>
          <p:cNvPr id="3" name="Content Placeholder 2"/>
          <p:cNvSpPr>
            <a:spLocks noGrp="1"/>
          </p:cNvSpPr>
          <p:nvPr>
            <p:ph idx="1"/>
          </p:nvPr>
        </p:nvSpPr>
        <p:spPr>
          <a:xfrm>
            <a:off x="896176" y="1610140"/>
            <a:ext cx="10229023" cy="4638260"/>
          </a:xfrm>
        </p:spPr>
        <p:txBody>
          <a:bodyPr>
            <a:normAutofit/>
          </a:bodyPr>
          <a:lstStyle/>
          <a:p>
            <a:pPr algn="just">
              <a:lnSpc>
                <a:spcPct val="150000"/>
              </a:lnSpc>
            </a:pPr>
            <a:r>
              <a:rPr lang="en-GB" b="1" dirty="0">
                <a:solidFill>
                  <a:schemeClr val="tx1"/>
                </a:solidFill>
              </a:rPr>
              <a:t>Threats: </a:t>
            </a:r>
            <a:r>
              <a:rPr lang="en-GB" dirty="0">
                <a:solidFill>
                  <a:schemeClr val="tx1"/>
                </a:solidFill>
              </a:rPr>
              <a:t>Competition in the healthcare job market, burnout due to emotional demands, evolving industry standards</a:t>
            </a:r>
          </a:p>
          <a:p>
            <a:pPr algn="just">
              <a:lnSpc>
                <a:spcPct val="150000"/>
              </a:lnSpc>
            </a:pPr>
            <a:r>
              <a:rPr lang="en-GB" b="1" dirty="0">
                <a:solidFill>
                  <a:schemeClr val="tx1"/>
                </a:solidFill>
              </a:rPr>
              <a:t>How to overcome: </a:t>
            </a:r>
            <a:r>
              <a:rPr lang="en-GB" dirty="0">
                <a:solidFill>
                  <a:schemeClr val="tx1"/>
                </a:solidFill>
              </a:rPr>
              <a:t>Continuous learning, resilience, and time management improvement (</a:t>
            </a:r>
            <a:r>
              <a:rPr lang="en-GB" dirty="0" err="1">
                <a:solidFill>
                  <a:schemeClr val="tx1"/>
                </a:solidFill>
              </a:rPr>
              <a:t>Prasuna</a:t>
            </a:r>
            <a:r>
              <a:rPr lang="en-GB" dirty="0">
                <a:solidFill>
                  <a:schemeClr val="tx1"/>
                </a:solidFill>
              </a:rPr>
              <a:t> and </a:t>
            </a:r>
            <a:r>
              <a:rPr lang="en-GB" dirty="0" err="1">
                <a:solidFill>
                  <a:schemeClr val="tx1"/>
                </a:solidFill>
              </a:rPr>
              <a:t>Rachh</a:t>
            </a:r>
            <a:r>
              <a:rPr lang="en-GB" dirty="0">
                <a:solidFill>
                  <a:schemeClr val="tx1"/>
                </a:solidFill>
              </a:rPr>
              <a:t>, 2023).</a:t>
            </a:r>
          </a:p>
          <a:p>
            <a:pPr algn="just">
              <a:lnSpc>
                <a:spcPct val="150000"/>
              </a:lnSpc>
            </a:pPr>
            <a:r>
              <a:rPr lang="en-GB" b="1" dirty="0">
                <a:solidFill>
                  <a:schemeClr val="tx1"/>
                </a:solidFill>
              </a:rPr>
              <a:t>Strategy: </a:t>
            </a:r>
            <a:r>
              <a:rPr lang="en-GB" dirty="0">
                <a:solidFill>
                  <a:schemeClr val="tx1"/>
                </a:solidFill>
              </a:rPr>
              <a:t>Invest in qualifications, seek mentorship, network actively, and maintain work-life balance (</a:t>
            </a:r>
            <a:r>
              <a:rPr lang="en-GB" dirty="0" err="1">
                <a:solidFill>
                  <a:schemeClr val="tx1"/>
                </a:solidFill>
              </a:rPr>
              <a:t>Rangkuti</a:t>
            </a:r>
            <a:r>
              <a:rPr lang="en-GB" dirty="0">
                <a:solidFill>
                  <a:schemeClr val="tx1"/>
                </a:solidFill>
              </a:rPr>
              <a:t>, 2023).</a:t>
            </a:r>
          </a:p>
        </p:txBody>
      </p:sp>
    </p:spTree>
    <p:extLst>
      <p:ext uri="{BB962C8B-B14F-4D97-AF65-F5344CB8AC3E}">
        <p14:creationId xmlns:p14="http://schemas.microsoft.com/office/powerpoint/2010/main" val="25840899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42950" y="485775"/>
            <a:ext cx="10733433" cy="666750"/>
          </a:xfrm>
        </p:spPr>
        <p:txBody>
          <a:bodyPr>
            <a:normAutofit/>
          </a:bodyPr>
          <a:lstStyle/>
          <a:p>
            <a:r>
              <a:rPr lang="en-US" sz="3200" b="1" dirty="0"/>
              <a:t>Conclusion</a:t>
            </a:r>
          </a:p>
        </p:txBody>
      </p:sp>
      <p:sp>
        <p:nvSpPr>
          <p:cNvPr id="3" name="Content Placeholder 2"/>
          <p:cNvSpPr>
            <a:spLocks noGrp="1"/>
          </p:cNvSpPr>
          <p:nvPr>
            <p:ph idx="1"/>
          </p:nvPr>
        </p:nvSpPr>
        <p:spPr>
          <a:xfrm>
            <a:off x="742950" y="1220443"/>
            <a:ext cx="10518914" cy="4770782"/>
          </a:xfrm>
        </p:spPr>
        <p:txBody>
          <a:bodyPr>
            <a:normAutofit fontScale="85000" lnSpcReduction="20000"/>
          </a:bodyPr>
          <a:lstStyle/>
          <a:p>
            <a:pPr algn="just">
              <a:lnSpc>
                <a:spcPct val="150000"/>
              </a:lnSpc>
            </a:pPr>
            <a:r>
              <a:rPr lang="en-GB" dirty="0">
                <a:solidFill>
                  <a:schemeClr val="tx1"/>
                </a:solidFill>
              </a:rPr>
              <a:t>The presentation suggests that personal SWOT analysis to evaluate career development in Health and Social Care is very important</a:t>
            </a:r>
          </a:p>
          <a:p>
            <a:pPr algn="just">
              <a:lnSpc>
                <a:spcPct val="150000"/>
              </a:lnSpc>
            </a:pPr>
            <a:r>
              <a:rPr lang="en-GB" dirty="0">
                <a:solidFill>
                  <a:schemeClr val="tx1"/>
                </a:solidFill>
              </a:rPr>
              <a:t>My Strengths identified as communication, empathy, customer service experience, adaptability</a:t>
            </a:r>
          </a:p>
          <a:p>
            <a:pPr algn="just">
              <a:lnSpc>
                <a:spcPct val="150000"/>
              </a:lnSpc>
            </a:pPr>
            <a:r>
              <a:rPr lang="en-GB" dirty="0">
                <a:solidFill>
                  <a:schemeClr val="tx1"/>
                </a:solidFill>
              </a:rPr>
              <a:t>Some of my weaknesses are lack of formal qualifications, limited emergency care experience, time management</a:t>
            </a:r>
          </a:p>
          <a:p>
            <a:pPr algn="just">
              <a:lnSpc>
                <a:spcPct val="150000"/>
              </a:lnSpc>
            </a:pPr>
            <a:r>
              <a:rPr lang="en-GB" dirty="0">
                <a:solidFill>
                  <a:schemeClr val="tx1"/>
                </a:solidFill>
              </a:rPr>
              <a:t>Also, my upcoming opportunities would be online courses, sector demand, specialisation options, networking</a:t>
            </a:r>
          </a:p>
          <a:p>
            <a:pPr algn="just">
              <a:lnSpc>
                <a:spcPct val="150000"/>
              </a:lnSpc>
            </a:pPr>
            <a:r>
              <a:rPr lang="en-GB" dirty="0">
                <a:solidFill>
                  <a:schemeClr val="tx1"/>
                </a:solidFill>
              </a:rPr>
              <a:t>Few major threats are job competition, burnout, evolving industry standards</a:t>
            </a:r>
          </a:p>
          <a:p>
            <a:pPr algn="just">
              <a:lnSpc>
                <a:spcPct val="150000"/>
              </a:lnSpc>
            </a:pPr>
            <a:r>
              <a:rPr lang="en-GB" dirty="0">
                <a:solidFill>
                  <a:schemeClr val="tx1"/>
                </a:solidFill>
              </a:rPr>
              <a:t>My strategic focus would be to leveraging strengths, continuous learning, improving leadership and time management</a:t>
            </a:r>
          </a:p>
        </p:txBody>
      </p:sp>
    </p:spTree>
    <p:extLst>
      <p:ext uri="{BB962C8B-B14F-4D97-AF65-F5344CB8AC3E}">
        <p14:creationId xmlns:p14="http://schemas.microsoft.com/office/powerpoint/2010/main" val="32245140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92426" y="365264"/>
            <a:ext cx="10518914" cy="1033670"/>
          </a:xfrm>
        </p:spPr>
        <p:txBody>
          <a:bodyPr>
            <a:normAutofit/>
          </a:bodyPr>
          <a:lstStyle/>
          <a:p>
            <a:r>
              <a:rPr lang="en-US" sz="3200" b="1" dirty="0"/>
              <a:t>References</a:t>
            </a:r>
          </a:p>
        </p:txBody>
      </p:sp>
      <p:sp>
        <p:nvSpPr>
          <p:cNvPr id="3" name="Content Placeholder 2"/>
          <p:cNvSpPr>
            <a:spLocks noGrp="1"/>
          </p:cNvSpPr>
          <p:nvPr>
            <p:ph idx="1"/>
          </p:nvPr>
        </p:nvSpPr>
        <p:spPr>
          <a:xfrm>
            <a:off x="692426" y="1272209"/>
            <a:ext cx="10518914" cy="4770782"/>
          </a:xfrm>
        </p:spPr>
        <p:txBody>
          <a:bodyPr>
            <a:noAutofit/>
          </a:bodyPr>
          <a:lstStyle/>
          <a:p>
            <a:pPr marL="171450" indent="-171450" algn="just">
              <a:lnSpc>
                <a:spcPct val="100000"/>
              </a:lnSpc>
              <a:spcBef>
                <a:spcPts val="0"/>
              </a:spcBef>
              <a:spcAft>
                <a:spcPts val="800"/>
              </a:spcAft>
            </a:pPr>
            <a:r>
              <a:rPr lang="en-US" sz="1400" dirty="0" err="1">
                <a:solidFill>
                  <a:schemeClr val="tx1"/>
                </a:solidFill>
                <a:latin typeface="Arial" panose="020B0604020202020204" pitchFamily="34" charset="0"/>
                <a:ea typeface="Times New Roman" panose="02020603050405020304" pitchFamily="18" charset="0"/>
                <a:cs typeface="Times New Roman" panose="02020603050405020304" pitchFamily="18" charset="0"/>
              </a:rPr>
              <a:t>Antoniadou</a:t>
            </a:r>
            <a:r>
              <a:rPr lang="en-US" sz="1400" dirty="0">
                <a:solidFill>
                  <a:schemeClr val="tx1"/>
                </a:solidFill>
                <a:latin typeface="Arial" panose="020B0604020202020204" pitchFamily="34" charset="0"/>
                <a:ea typeface="Times New Roman" panose="02020603050405020304" pitchFamily="18" charset="0"/>
                <a:cs typeface="Times New Roman" panose="02020603050405020304" pitchFamily="18" charset="0"/>
              </a:rPr>
              <a:t>, M. and </a:t>
            </a:r>
            <a:r>
              <a:rPr lang="en-US" sz="1400" dirty="0" err="1">
                <a:solidFill>
                  <a:schemeClr val="tx1"/>
                </a:solidFill>
                <a:latin typeface="Arial" panose="020B0604020202020204" pitchFamily="34" charset="0"/>
                <a:ea typeface="Times New Roman" panose="02020603050405020304" pitchFamily="18" charset="0"/>
                <a:cs typeface="Times New Roman" panose="02020603050405020304" pitchFamily="18" charset="0"/>
              </a:rPr>
              <a:t>Kanellopoulou</a:t>
            </a:r>
            <a:r>
              <a:rPr lang="en-US" sz="1400" dirty="0">
                <a:solidFill>
                  <a:schemeClr val="tx1"/>
                </a:solidFill>
                <a:latin typeface="Arial" panose="020B0604020202020204" pitchFamily="34" charset="0"/>
                <a:ea typeface="Times New Roman" panose="02020603050405020304" pitchFamily="18" charset="0"/>
                <a:cs typeface="Times New Roman" panose="02020603050405020304" pitchFamily="18" charset="0"/>
              </a:rPr>
              <a:t>, A., (2024). Educational approach: application of SWOT analysis for assessing entrepreneurial goals in senior dental students. </a:t>
            </a:r>
            <a:r>
              <a:rPr lang="en-US" sz="1400" i="1" dirty="0">
                <a:solidFill>
                  <a:schemeClr val="tx1"/>
                </a:solidFill>
                <a:latin typeface="Arial" panose="020B0604020202020204" pitchFamily="34" charset="0"/>
                <a:ea typeface="Times New Roman" panose="02020603050405020304" pitchFamily="18" charset="0"/>
                <a:cs typeface="Times New Roman" panose="02020603050405020304" pitchFamily="18" charset="0"/>
              </a:rPr>
              <a:t>European Journal of Investigation in Health, Psychology and Education</a:t>
            </a:r>
            <a:r>
              <a:rPr lang="en-US" sz="1400" dirty="0">
                <a:solidFill>
                  <a:schemeClr val="tx1"/>
                </a:solidFill>
                <a:latin typeface="Arial" panose="020B0604020202020204" pitchFamily="34" charset="0"/>
                <a:ea typeface="Times New Roman" panose="02020603050405020304" pitchFamily="18" charset="0"/>
                <a:cs typeface="Times New Roman" panose="02020603050405020304" pitchFamily="18" charset="0"/>
              </a:rPr>
              <a:t>, </a:t>
            </a:r>
            <a:r>
              <a:rPr lang="en-US" sz="1400" i="1" dirty="0">
                <a:solidFill>
                  <a:schemeClr val="tx1"/>
                </a:solidFill>
                <a:latin typeface="Arial" panose="020B0604020202020204" pitchFamily="34" charset="0"/>
                <a:ea typeface="Times New Roman" panose="02020603050405020304" pitchFamily="18" charset="0"/>
                <a:cs typeface="Times New Roman" panose="02020603050405020304" pitchFamily="18" charset="0"/>
              </a:rPr>
              <a:t>14</a:t>
            </a:r>
            <a:r>
              <a:rPr lang="en-US" sz="1400" dirty="0">
                <a:solidFill>
                  <a:schemeClr val="tx1"/>
                </a:solidFill>
                <a:latin typeface="Arial" panose="020B0604020202020204" pitchFamily="34" charset="0"/>
                <a:ea typeface="Times New Roman" panose="02020603050405020304" pitchFamily="18" charset="0"/>
                <a:cs typeface="Times New Roman" panose="02020603050405020304" pitchFamily="18" charset="0"/>
              </a:rPr>
              <a:t>(3), pp.753-766.</a:t>
            </a:r>
            <a:endParaRPr lang="en-US" sz="1200" dirty="0">
              <a:solidFill>
                <a:schemeClr val="tx1"/>
              </a:solidFill>
              <a:latin typeface="Calibri" panose="020F0502020204030204" pitchFamily="34" charset="0"/>
              <a:ea typeface="Times New Roman" panose="02020603050405020304" pitchFamily="18" charset="0"/>
              <a:cs typeface="Times New Roman" panose="02020603050405020304" pitchFamily="18" charset="0"/>
            </a:endParaRPr>
          </a:p>
          <a:p>
            <a:pPr marL="171450" indent="-171450" algn="just">
              <a:lnSpc>
                <a:spcPct val="100000"/>
              </a:lnSpc>
              <a:spcBef>
                <a:spcPts val="0"/>
              </a:spcBef>
              <a:spcAft>
                <a:spcPts val="800"/>
              </a:spcAft>
            </a:pPr>
            <a:r>
              <a:rPr lang="en-US" sz="1400" dirty="0" err="1">
                <a:solidFill>
                  <a:schemeClr val="tx1"/>
                </a:solidFill>
                <a:latin typeface="Arial" panose="020B0604020202020204" pitchFamily="34" charset="0"/>
                <a:ea typeface="Times New Roman" panose="02020603050405020304" pitchFamily="18" charset="0"/>
                <a:cs typeface="Times New Roman" panose="02020603050405020304" pitchFamily="18" charset="0"/>
              </a:rPr>
              <a:t>Emiliya</a:t>
            </a:r>
            <a:r>
              <a:rPr lang="en-US" sz="1400" dirty="0">
                <a:solidFill>
                  <a:schemeClr val="tx1"/>
                </a:solidFill>
                <a:latin typeface="Arial" panose="020B0604020202020204" pitchFamily="34" charset="0"/>
                <a:ea typeface="Times New Roman" panose="02020603050405020304" pitchFamily="18" charset="0"/>
                <a:cs typeface="Times New Roman" panose="02020603050405020304" pitchFamily="18" charset="0"/>
              </a:rPr>
              <a:t>, P., Natalia, V. and Oleg, A., (2016). SWOT-Analysis as a Tool to Achieve a State of Personal Well-Being. </a:t>
            </a:r>
            <a:r>
              <a:rPr lang="en-US" sz="1400" i="1" dirty="0">
                <a:solidFill>
                  <a:schemeClr val="tx1"/>
                </a:solidFill>
                <a:latin typeface="Arial" panose="020B0604020202020204" pitchFamily="34" charset="0"/>
                <a:ea typeface="Times New Roman" panose="02020603050405020304" pitchFamily="18" charset="0"/>
                <a:cs typeface="Times New Roman" panose="02020603050405020304" pitchFamily="18" charset="0"/>
              </a:rPr>
              <a:t>European Proceedings of Social and Behavioural Sciences</a:t>
            </a:r>
            <a:r>
              <a:rPr lang="en-US" sz="1400" dirty="0">
                <a:solidFill>
                  <a:schemeClr val="tx1"/>
                </a:solidFill>
                <a:latin typeface="Arial" panose="020B0604020202020204" pitchFamily="34" charset="0"/>
                <a:ea typeface="Times New Roman" panose="02020603050405020304" pitchFamily="18" charset="0"/>
                <a:cs typeface="Times New Roman" panose="02020603050405020304" pitchFamily="18" charset="0"/>
              </a:rPr>
              <a:t>, </a:t>
            </a:r>
            <a:r>
              <a:rPr lang="en-US" sz="1400" i="1" dirty="0">
                <a:solidFill>
                  <a:schemeClr val="tx1"/>
                </a:solidFill>
                <a:latin typeface="Arial" panose="020B0604020202020204" pitchFamily="34" charset="0"/>
                <a:ea typeface="Times New Roman" panose="02020603050405020304" pitchFamily="18" charset="0"/>
                <a:cs typeface="Times New Roman" panose="02020603050405020304" pitchFamily="18" charset="0"/>
              </a:rPr>
              <a:t>19</a:t>
            </a:r>
            <a:r>
              <a:rPr lang="en-US" sz="1400" dirty="0">
                <a:solidFill>
                  <a:schemeClr val="tx1"/>
                </a:solidFill>
                <a:latin typeface="Arial" panose="020B0604020202020204" pitchFamily="34" charset="0"/>
                <a:ea typeface="Times New Roman" panose="02020603050405020304" pitchFamily="18" charset="0"/>
                <a:cs typeface="Times New Roman" panose="02020603050405020304" pitchFamily="18" charset="0"/>
              </a:rPr>
              <a:t>.</a:t>
            </a:r>
            <a:endParaRPr lang="en-US" sz="1200" dirty="0">
              <a:solidFill>
                <a:schemeClr val="tx1"/>
              </a:solidFill>
              <a:latin typeface="Calibri" panose="020F0502020204030204" pitchFamily="34" charset="0"/>
              <a:ea typeface="Times New Roman" panose="02020603050405020304" pitchFamily="18" charset="0"/>
              <a:cs typeface="Times New Roman" panose="02020603050405020304" pitchFamily="18" charset="0"/>
            </a:endParaRPr>
          </a:p>
          <a:p>
            <a:pPr marL="171450" indent="-171450" algn="just">
              <a:lnSpc>
                <a:spcPct val="100000"/>
              </a:lnSpc>
              <a:spcBef>
                <a:spcPts val="0"/>
              </a:spcBef>
              <a:spcAft>
                <a:spcPts val="800"/>
              </a:spcAft>
            </a:pPr>
            <a:r>
              <a:rPr lang="en-US" sz="1400" dirty="0">
                <a:solidFill>
                  <a:schemeClr val="tx1"/>
                </a:solidFill>
                <a:latin typeface="Arial" panose="020B0604020202020204" pitchFamily="34" charset="0"/>
                <a:ea typeface="Times New Roman" panose="02020603050405020304" pitchFamily="18" charset="0"/>
                <a:cs typeface="Times New Roman" panose="02020603050405020304" pitchFamily="18" charset="0"/>
              </a:rPr>
              <a:t>Ho, Y.R., Chen, B.Y. and Li, C.M., (2023). Thinking more wisely: using the Socratic method to develop critical thinking skills amongst healthcare students. </a:t>
            </a:r>
            <a:r>
              <a:rPr lang="en-US" sz="1400" i="1" dirty="0">
                <a:solidFill>
                  <a:schemeClr val="tx1"/>
                </a:solidFill>
                <a:latin typeface="Arial" panose="020B0604020202020204" pitchFamily="34" charset="0"/>
                <a:ea typeface="Times New Roman" panose="02020603050405020304" pitchFamily="18" charset="0"/>
                <a:cs typeface="Times New Roman" panose="02020603050405020304" pitchFamily="18" charset="0"/>
              </a:rPr>
              <a:t>BMC medical education</a:t>
            </a:r>
            <a:r>
              <a:rPr lang="en-US" sz="1400" dirty="0">
                <a:solidFill>
                  <a:schemeClr val="tx1"/>
                </a:solidFill>
                <a:latin typeface="Arial" panose="020B0604020202020204" pitchFamily="34" charset="0"/>
                <a:ea typeface="Times New Roman" panose="02020603050405020304" pitchFamily="18" charset="0"/>
                <a:cs typeface="Times New Roman" panose="02020603050405020304" pitchFamily="18" charset="0"/>
              </a:rPr>
              <a:t>, </a:t>
            </a:r>
            <a:r>
              <a:rPr lang="en-US" sz="1400" i="1" dirty="0">
                <a:solidFill>
                  <a:schemeClr val="tx1"/>
                </a:solidFill>
                <a:latin typeface="Arial" panose="020B0604020202020204" pitchFamily="34" charset="0"/>
                <a:ea typeface="Times New Roman" panose="02020603050405020304" pitchFamily="18" charset="0"/>
                <a:cs typeface="Times New Roman" panose="02020603050405020304" pitchFamily="18" charset="0"/>
              </a:rPr>
              <a:t>23</a:t>
            </a:r>
            <a:r>
              <a:rPr lang="en-US" sz="1400" dirty="0">
                <a:solidFill>
                  <a:schemeClr val="tx1"/>
                </a:solidFill>
                <a:latin typeface="Arial" panose="020B0604020202020204" pitchFamily="34" charset="0"/>
                <a:ea typeface="Times New Roman" panose="02020603050405020304" pitchFamily="18" charset="0"/>
                <a:cs typeface="Times New Roman" panose="02020603050405020304" pitchFamily="18" charset="0"/>
              </a:rPr>
              <a:t>(1), p.173.</a:t>
            </a:r>
            <a:endParaRPr lang="en-US" sz="1200" dirty="0">
              <a:solidFill>
                <a:schemeClr val="tx1"/>
              </a:solidFill>
              <a:latin typeface="Calibri" panose="020F0502020204030204" pitchFamily="34" charset="0"/>
              <a:ea typeface="Times New Roman" panose="02020603050405020304" pitchFamily="18" charset="0"/>
              <a:cs typeface="Times New Roman" panose="02020603050405020304" pitchFamily="18" charset="0"/>
            </a:endParaRPr>
          </a:p>
          <a:p>
            <a:pPr marL="171450" indent="-171450" algn="just">
              <a:lnSpc>
                <a:spcPct val="100000"/>
              </a:lnSpc>
              <a:spcBef>
                <a:spcPts val="0"/>
              </a:spcBef>
              <a:spcAft>
                <a:spcPts val="800"/>
              </a:spcAft>
            </a:pPr>
            <a:r>
              <a:rPr lang="en-US" sz="1400" dirty="0">
                <a:solidFill>
                  <a:schemeClr val="tx1"/>
                </a:solidFill>
                <a:latin typeface="Arial" panose="020B0604020202020204" pitchFamily="34" charset="0"/>
                <a:ea typeface="Times New Roman" panose="02020603050405020304" pitchFamily="18" charset="0"/>
                <a:cs typeface="Times New Roman" panose="02020603050405020304" pitchFamily="18" charset="0"/>
              </a:rPr>
              <a:t>Mousavi </a:t>
            </a:r>
            <a:r>
              <a:rPr lang="en-US" sz="1400" dirty="0" err="1">
                <a:solidFill>
                  <a:schemeClr val="tx1"/>
                </a:solidFill>
                <a:latin typeface="Arial" panose="020B0604020202020204" pitchFamily="34" charset="0"/>
                <a:ea typeface="Times New Roman" panose="02020603050405020304" pitchFamily="18" charset="0"/>
                <a:cs typeface="Times New Roman" panose="02020603050405020304" pitchFamily="18" charset="0"/>
              </a:rPr>
              <a:t>Baigi</a:t>
            </a:r>
            <a:r>
              <a:rPr lang="en-US" sz="1400" dirty="0">
                <a:solidFill>
                  <a:schemeClr val="tx1"/>
                </a:solidFill>
                <a:latin typeface="Arial" panose="020B0604020202020204" pitchFamily="34" charset="0"/>
                <a:ea typeface="Times New Roman" panose="02020603050405020304" pitchFamily="18" charset="0"/>
                <a:cs typeface="Times New Roman" panose="02020603050405020304" pitchFamily="18" charset="0"/>
              </a:rPr>
              <a:t>, S.F., </a:t>
            </a:r>
            <a:r>
              <a:rPr lang="en-US" sz="1400" dirty="0" err="1">
                <a:solidFill>
                  <a:schemeClr val="tx1"/>
                </a:solidFill>
                <a:latin typeface="Arial" panose="020B0604020202020204" pitchFamily="34" charset="0"/>
                <a:ea typeface="Times New Roman" panose="02020603050405020304" pitchFamily="18" charset="0"/>
                <a:cs typeface="Times New Roman" panose="02020603050405020304" pitchFamily="18" charset="0"/>
              </a:rPr>
              <a:t>Sarbaz</a:t>
            </a:r>
            <a:r>
              <a:rPr lang="en-US" sz="1400" dirty="0">
                <a:solidFill>
                  <a:schemeClr val="tx1"/>
                </a:solidFill>
                <a:latin typeface="Arial" panose="020B0604020202020204" pitchFamily="34" charset="0"/>
                <a:ea typeface="Times New Roman" panose="02020603050405020304" pitchFamily="18" charset="0"/>
                <a:cs typeface="Times New Roman" panose="02020603050405020304" pitchFamily="18" charset="0"/>
              </a:rPr>
              <a:t>, M., </a:t>
            </a:r>
            <a:r>
              <a:rPr lang="en-US" sz="1400" dirty="0" err="1">
                <a:solidFill>
                  <a:schemeClr val="tx1"/>
                </a:solidFill>
                <a:latin typeface="Arial" panose="020B0604020202020204" pitchFamily="34" charset="0"/>
                <a:ea typeface="Times New Roman" panose="02020603050405020304" pitchFamily="18" charset="0"/>
                <a:cs typeface="Times New Roman" panose="02020603050405020304" pitchFamily="18" charset="0"/>
              </a:rPr>
              <a:t>Ghaddaripouri</a:t>
            </a:r>
            <a:r>
              <a:rPr lang="en-US" sz="1400" dirty="0">
                <a:solidFill>
                  <a:schemeClr val="tx1"/>
                </a:solidFill>
                <a:latin typeface="Arial" panose="020B0604020202020204" pitchFamily="34" charset="0"/>
                <a:ea typeface="Times New Roman" panose="02020603050405020304" pitchFamily="18" charset="0"/>
                <a:cs typeface="Times New Roman" panose="02020603050405020304" pitchFamily="18" charset="0"/>
              </a:rPr>
              <a:t>, K., </a:t>
            </a:r>
            <a:r>
              <a:rPr lang="en-US" sz="1400" dirty="0" err="1">
                <a:solidFill>
                  <a:schemeClr val="tx1"/>
                </a:solidFill>
                <a:latin typeface="Arial" panose="020B0604020202020204" pitchFamily="34" charset="0"/>
                <a:ea typeface="Times New Roman" panose="02020603050405020304" pitchFamily="18" charset="0"/>
                <a:cs typeface="Times New Roman" panose="02020603050405020304" pitchFamily="18" charset="0"/>
              </a:rPr>
              <a:t>Ghaddaripouri</a:t>
            </a:r>
            <a:r>
              <a:rPr lang="en-US" sz="1400" dirty="0">
                <a:solidFill>
                  <a:schemeClr val="tx1"/>
                </a:solidFill>
                <a:latin typeface="Arial" panose="020B0604020202020204" pitchFamily="34" charset="0"/>
                <a:ea typeface="Times New Roman" panose="02020603050405020304" pitchFamily="18" charset="0"/>
                <a:cs typeface="Times New Roman" panose="02020603050405020304" pitchFamily="18" charset="0"/>
              </a:rPr>
              <a:t>, M., Mousavi, A.S. and </a:t>
            </a:r>
            <a:r>
              <a:rPr lang="en-US" sz="1400" dirty="0" err="1">
                <a:solidFill>
                  <a:schemeClr val="tx1"/>
                </a:solidFill>
                <a:latin typeface="Arial" panose="020B0604020202020204" pitchFamily="34" charset="0"/>
                <a:ea typeface="Times New Roman" panose="02020603050405020304" pitchFamily="18" charset="0"/>
                <a:cs typeface="Times New Roman" panose="02020603050405020304" pitchFamily="18" charset="0"/>
              </a:rPr>
              <a:t>Kimiafar</a:t>
            </a:r>
            <a:r>
              <a:rPr lang="en-US" sz="1400" dirty="0">
                <a:solidFill>
                  <a:schemeClr val="tx1"/>
                </a:solidFill>
                <a:latin typeface="Arial" panose="020B0604020202020204" pitchFamily="34" charset="0"/>
                <a:ea typeface="Times New Roman" panose="02020603050405020304" pitchFamily="18" charset="0"/>
                <a:cs typeface="Times New Roman" panose="02020603050405020304" pitchFamily="18" charset="0"/>
              </a:rPr>
              <a:t>, K., (2023). Attitudes, knowledge, and skills towards artificial intelligence among healthcare students: A systematic review. </a:t>
            </a:r>
            <a:r>
              <a:rPr lang="en-US" sz="1400" i="1" dirty="0">
                <a:solidFill>
                  <a:schemeClr val="tx1"/>
                </a:solidFill>
                <a:latin typeface="Arial" panose="020B0604020202020204" pitchFamily="34" charset="0"/>
                <a:ea typeface="Times New Roman" panose="02020603050405020304" pitchFamily="18" charset="0"/>
                <a:cs typeface="Times New Roman" panose="02020603050405020304" pitchFamily="18" charset="0"/>
              </a:rPr>
              <a:t>Health science reports</a:t>
            </a:r>
            <a:r>
              <a:rPr lang="en-US" sz="1400" dirty="0">
                <a:solidFill>
                  <a:schemeClr val="tx1"/>
                </a:solidFill>
                <a:latin typeface="Arial" panose="020B0604020202020204" pitchFamily="34" charset="0"/>
                <a:ea typeface="Times New Roman" panose="02020603050405020304" pitchFamily="18" charset="0"/>
                <a:cs typeface="Times New Roman" panose="02020603050405020304" pitchFamily="18" charset="0"/>
              </a:rPr>
              <a:t>, </a:t>
            </a:r>
            <a:r>
              <a:rPr lang="en-US" sz="1400" i="1" dirty="0">
                <a:solidFill>
                  <a:schemeClr val="tx1"/>
                </a:solidFill>
                <a:latin typeface="Arial" panose="020B0604020202020204" pitchFamily="34" charset="0"/>
                <a:ea typeface="Times New Roman" panose="02020603050405020304" pitchFamily="18" charset="0"/>
                <a:cs typeface="Times New Roman" panose="02020603050405020304" pitchFamily="18" charset="0"/>
              </a:rPr>
              <a:t>6</a:t>
            </a:r>
            <a:r>
              <a:rPr lang="en-US" sz="1400" dirty="0">
                <a:solidFill>
                  <a:schemeClr val="tx1"/>
                </a:solidFill>
                <a:latin typeface="Arial" panose="020B0604020202020204" pitchFamily="34" charset="0"/>
                <a:ea typeface="Times New Roman" panose="02020603050405020304" pitchFamily="18" charset="0"/>
                <a:cs typeface="Times New Roman" panose="02020603050405020304" pitchFamily="18" charset="0"/>
              </a:rPr>
              <a:t>(3), p.e1138.</a:t>
            </a:r>
            <a:endParaRPr lang="en-US" sz="1200" dirty="0">
              <a:solidFill>
                <a:schemeClr val="tx1"/>
              </a:solidFill>
              <a:latin typeface="Calibri" panose="020F0502020204030204" pitchFamily="34" charset="0"/>
              <a:ea typeface="Times New Roman" panose="02020603050405020304" pitchFamily="18" charset="0"/>
              <a:cs typeface="Times New Roman" panose="02020603050405020304" pitchFamily="18" charset="0"/>
            </a:endParaRPr>
          </a:p>
          <a:p>
            <a:pPr marL="171450" indent="-171450" algn="just">
              <a:lnSpc>
                <a:spcPct val="100000"/>
              </a:lnSpc>
              <a:spcBef>
                <a:spcPts val="0"/>
              </a:spcBef>
              <a:spcAft>
                <a:spcPts val="800"/>
              </a:spcAft>
            </a:pPr>
            <a:r>
              <a:rPr lang="en-US" sz="1400" dirty="0" err="1">
                <a:solidFill>
                  <a:schemeClr val="tx1"/>
                </a:solidFill>
                <a:latin typeface="Arial" panose="020B0604020202020204" pitchFamily="34" charset="0"/>
                <a:ea typeface="Times New Roman" panose="02020603050405020304" pitchFamily="18" charset="0"/>
                <a:cs typeface="Times New Roman" panose="02020603050405020304" pitchFamily="18" charset="0"/>
              </a:rPr>
              <a:t>Piotie</a:t>
            </a:r>
            <a:r>
              <a:rPr lang="en-US" sz="1400" dirty="0">
                <a:solidFill>
                  <a:schemeClr val="tx1"/>
                </a:solidFill>
                <a:latin typeface="Arial" panose="020B0604020202020204" pitchFamily="34" charset="0"/>
                <a:ea typeface="Times New Roman" panose="02020603050405020304" pitchFamily="18" charset="0"/>
                <a:cs typeface="Times New Roman" panose="02020603050405020304" pitchFamily="18" charset="0"/>
              </a:rPr>
              <a:t>, P.N., </a:t>
            </a:r>
            <a:r>
              <a:rPr lang="en-US" sz="1400" dirty="0" err="1">
                <a:solidFill>
                  <a:schemeClr val="tx1"/>
                </a:solidFill>
                <a:latin typeface="Arial" panose="020B0604020202020204" pitchFamily="34" charset="0"/>
                <a:ea typeface="Times New Roman" panose="02020603050405020304" pitchFamily="18" charset="0"/>
                <a:cs typeface="Times New Roman" panose="02020603050405020304" pitchFamily="18" charset="0"/>
              </a:rPr>
              <a:t>Filmalter</a:t>
            </a:r>
            <a:r>
              <a:rPr lang="en-US" sz="1400" dirty="0">
                <a:solidFill>
                  <a:schemeClr val="tx1"/>
                </a:solidFill>
                <a:latin typeface="Arial" panose="020B0604020202020204" pitchFamily="34" charset="0"/>
                <a:ea typeface="Times New Roman" panose="02020603050405020304" pitchFamily="18" charset="0"/>
                <a:cs typeface="Times New Roman" panose="02020603050405020304" pitchFamily="18" charset="0"/>
              </a:rPr>
              <a:t>, C., </a:t>
            </a:r>
            <a:r>
              <a:rPr lang="en-US" sz="1400" dirty="0" err="1">
                <a:solidFill>
                  <a:schemeClr val="tx1"/>
                </a:solidFill>
                <a:latin typeface="Arial" panose="020B0604020202020204" pitchFamily="34" charset="0"/>
                <a:ea typeface="Times New Roman" panose="02020603050405020304" pitchFamily="18" charset="0"/>
                <a:cs typeface="Times New Roman" panose="02020603050405020304" pitchFamily="18" charset="0"/>
              </a:rPr>
              <a:t>Mohlala</a:t>
            </a:r>
            <a:r>
              <a:rPr lang="en-US" sz="1400" dirty="0">
                <a:solidFill>
                  <a:schemeClr val="tx1"/>
                </a:solidFill>
                <a:latin typeface="Arial" panose="020B0604020202020204" pitchFamily="34" charset="0"/>
                <a:ea typeface="Times New Roman" panose="02020603050405020304" pitchFamily="18" charset="0"/>
                <a:cs typeface="Times New Roman" panose="02020603050405020304" pitchFamily="18" charset="0"/>
              </a:rPr>
              <a:t>, M.G., Zulu, N., </a:t>
            </a:r>
            <a:r>
              <a:rPr lang="en-US" sz="1400" dirty="0" err="1">
                <a:solidFill>
                  <a:schemeClr val="tx1"/>
                </a:solidFill>
                <a:latin typeface="Arial" panose="020B0604020202020204" pitchFamily="34" charset="0"/>
                <a:ea typeface="Times New Roman" panose="02020603050405020304" pitchFamily="18" charset="0"/>
                <a:cs typeface="Times New Roman" panose="02020603050405020304" pitchFamily="18" charset="0"/>
              </a:rPr>
              <a:t>Segale</a:t>
            </a:r>
            <a:r>
              <a:rPr lang="en-US" sz="1400" dirty="0">
                <a:solidFill>
                  <a:schemeClr val="tx1"/>
                </a:solidFill>
                <a:latin typeface="Arial" panose="020B0604020202020204" pitchFamily="34" charset="0"/>
                <a:ea typeface="Times New Roman" panose="02020603050405020304" pitchFamily="18" charset="0"/>
                <a:cs typeface="Times New Roman" panose="02020603050405020304" pitchFamily="18" charset="0"/>
              </a:rPr>
              <a:t>, A., </a:t>
            </a:r>
            <a:r>
              <a:rPr lang="en-US" sz="1400" dirty="0" err="1">
                <a:solidFill>
                  <a:schemeClr val="tx1"/>
                </a:solidFill>
                <a:latin typeface="Arial" panose="020B0604020202020204" pitchFamily="34" charset="0"/>
                <a:ea typeface="Times New Roman" panose="02020603050405020304" pitchFamily="18" charset="0"/>
                <a:cs typeface="Times New Roman" panose="02020603050405020304" pitchFamily="18" charset="0"/>
              </a:rPr>
              <a:t>Koenaite</a:t>
            </a:r>
            <a:r>
              <a:rPr lang="en-US" sz="1400" dirty="0">
                <a:solidFill>
                  <a:schemeClr val="tx1"/>
                </a:solidFill>
                <a:latin typeface="Arial" panose="020B0604020202020204" pitchFamily="34" charset="0"/>
                <a:ea typeface="Times New Roman" panose="02020603050405020304" pitchFamily="18" charset="0"/>
                <a:cs typeface="Times New Roman" panose="02020603050405020304" pitchFamily="18" charset="0"/>
              </a:rPr>
              <a:t>, C., </a:t>
            </a:r>
            <a:r>
              <a:rPr lang="en-US" sz="1400" dirty="0" err="1">
                <a:solidFill>
                  <a:schemeClr val="tx1"/>
                </a:solidFill>
                <a:latin typeface="Arial" panose="020B0604020202020204" pitchFamily="34" charset="0"/>
                <a:ea typeface="Times New Roman" panose="02020603050405020304" pitchFamily="18" charset="0"/>
                <a:cs typeface="Times New Roman" panose="02020603050405020304" pitchFamily="18" charset="0"/>
              </a:rPr>
              <a:t>Muchiri</a:t>
            </a:r>
            <a:r>
              <a:rPr lang="en-US" sz="1400" dirty="0">
                <a:solidFill>
                  <a:schemeClr val="tx1"/>
                </a:solidFill>
                <a:latin typeface="Arial" panose="020B0604020202020204" pitchFamily="34" charset="0"/>
                <a:ea typeface="Times New Roman" panose="02020603050405020304" pitchFamily="18" charset="0"/>
                <a:cs typeface="Times New Roman" panose="02020603050405020304" pitchFamily="18" charset="0"/>
              </a:rPr>
              <a:t>, J.W., Webb, E.M. and </a:t>
            </a:r>
            <a:r>
              <a:rPr lang="en-US" sz="1400" dirty="0" err="1">
                <a:solidFill>
                  <a:schemeClr val="tx1"/>
                </a:solidFill>
                <a:latin typeface="Arial" panose="020B0604020202020204" pitchFamily="34" charset="0"/>
                <a:ea typeface="Times New Roman" panose="02020603050405020304" pitchFamily="18" charset="0"/>
                <a:cs typeface="Times New Roman" panose="02020603050405020304" pitchFamily="18" charset="0"/>
              </a:rPr>
              <a:t>Rheeder</a:t>
            </a:r>
            <a:r>
              <a:rPr lang="en-US" sz="1400" dirty="0">
                <a:solidFill>
                  <a:schemeClr val="tx1"/>
                </a:solidFill>
                <a:latin typeface="Arial" panose="020B0604020202020204" pitchFamily="34" charset="0"/>
                <a:ea typeface="Times New Roman" panose="02020603050405020304" pitchFamily="18" charset="0"/>
                <a:cs typeface="Times New Roman" panose="02020603050405020304" pitchFamily="18" charset="0"/>
              </a:rPr>
              <a:t>, P., (2022). Factors affecting the implementation of a complex health intervention to improve insulin management in primary care: A SWOT analysis. </a:t>
            </a:r>
            <a:r>
              <a:rPr lang="en-US" sz="1400" i="1" dirty="0">
                <a:solidFill>
                  <a:schemeClr val="tx1"/>
                </a:solidFill>
                <a:latin typeface="Arial" panose="020B0604020202020204" pitchFamily="34" charset="0"/>
                <a:ea typeface="Times New Roman" panose="02020603050405020304" pitchFamily="18" charset="0"/>
                <a:cs typeface="Times New Roman" panose="02020603050405020304" pitchFamily="18" charset="0"/>
              </a:rPr>
              <a:t>African Journal of Primary Health Care &amp; Family Medicine</a:t>
            </a:r>
            <a:r>
              <a:rPr lang="en-US" sz="1400" dirty="0">
                <a:solidFill>
                  <a:schemeClr val="tx1"/>
                </a:solidFill>
                <a:latin typeface="Arial" panose="020B0604020202020204" pitchFamily="34" charset="0"/>
                <a:ea typeface="Times New Roman" panose="02020603050405020304" pitchFamily="18" charset="0"/>
                <a:cs typeface="Times New Roman" panose="02020603050405020304" pitchFamily="18" charset="0"/>
              </a:rPr>
              <a:t>, </a:t>
            </a:r>
            <a:r>
              <a:rPr lang="en-US" sz="1400" i="1" dirty="0">
                <a:solidFill>
                  <a:schemeClr val="tx1"/>
                </a:solidFill>
                <a:latin typeface="Arial" panose="020B0604020202020204" pitchFamily="34" charset="0"/>
                <a:ea typeface="Times New Roman" panose="02020603050405020304" pitchFamily="18" charset="0"/>
                <a:cs typeface="Times New Roman" panose="02020603050405020304" pitchFamily="18" charset="0"/>
              </a:rPr>
              <a:t>14</a:t>
            </a:r>
            <a:r>
              <a:rPr lang="en-US" sz="1400" dirty="0">
                <a:solidFill>
                  <a:schemeClr val="tx1"/>
                </a:solidFill>
                <a:latin typeface="Arial" panose="020B0604020202020204" pitchFamily="34" charset="0"/>
                <a:ea typeface="Times New Roman" panose="02020603050405020304" pitchFamily="18" charset="0"/>
                <a:cs typeface="Times New Roman" panose="02020603050405020304" pitchFamily="18" charset="0"/>
              </a:rPr>
              <a:t>(1), p.3467.</a:t>
            </a:r>
            <a:endParaRPr lang="en-US" sz="1200" dirty="0">
              <a:solidFill>
                <a:schemeClr val="tx1"/>
              </a:solidFill>
              <a:latin typeface="Calibri" panose="020F0502020204030204" pitchFamily="34" charset="0"/>
              <a:ea typeface="Times New Roman" panose="02020603050405020304" pitchFamily="18" charset="0"/>
              <a:cs typeface="Times New Roman" panose="02020603050405020304" pitchFamily="18" charset="0"/>
            </a:endParaRPr>
          </a:p>
          <a:p>
            <a:pPr marL="171450" indent="-171450" algn="just">
              <a:lnSpc>
                <a:spcPct val="100000"/>
              </a:lnSpc>
              <a:spcBef>
                <a:spcPts val="0"/>
              </a:spcBef>
              <a:spcAft>
                <a:spcPts val="800"/>
              </a:spcAft>
            </a:pPr>
            <a:r>
              <a:rPr lang="en-US" sz="1400" dirty="0" err="1">
                <a:solidFill>
                  <a:schemeClr val="tx1"/>
                </a:solidFill>
                <a:latin typeface="Arial" panose="020B0604020202020204" pitchFamily="34" charset="0"/>
                <a:ea typeface="Times New Roman" panose="02020603050405020304" pitchFamily="18" charset="0"/>
                <a:cs typeface="Times New Roman" panose="02020603050405020304" pitchFamily="18" charset="0"/>
              </a:rPr>
              <a:t>Pluchevckaya</a:t>
            </a:r>
            <a:r>
              <a:rPr lang="en-US" sz="1400" dirty="0">
                <a:solidFill>
                  <a:schemeClr val="tx1"/>
                </a:solidFill>
                <a:latin typeface="Arial" panose="020B0604020202020204" pitchFamily="34" charset="0"/>
                <a:ea typeface="Times New Roman" panose="02020603050405020304" pitchFamily="18" charset="0"/>
                <a:cs typeface="Times New Roman" panose="02020603050405020304" pitchFamily="18" charset="0"/>
              </a:rPr>
              <a:t>, E.V., </a:t>
            </a:r>
            <a:r>
              <a:rPr lang="en-US" sz="1400" dirty="0" err="1">
                <a:solidFill>
                  <a:schemeClr val="tx1"/>
                </a:solidFill>
                <a:latin typeface="Arial" panose="020B0604020202020204" pitchFamily="34" charset="0"/>
                <a:ea typeface="Times New Roman" panose="02020603050405020304" pitchFamily="18" charset="0"/>
                <a:cs typeface="Times New Roman" panose="02020603050405020304" pitchFamily="18" charset="0"/>
              </a:rPr>
              <a:t>Varlacheva</a:t>
            </a:r>
            <a:r>
              <a:rPr lang="en-US" sz="1400" dirty="0">
                <a:solidFill>
                  <a:schemeClr val="tx1"/>
                </a:solidFill>
                <a:latin typeface="Arial" panose="020B0604020202020204" pitchFamily="34" charset="0"/>
                <a:ea typeface="Times New Roman" panose="02020603050405020304" pitchFamily="18" charset="0"/>
                <a:cs typeface="Times New Roman" panose="02020603050405020304" pitchFamily="18" charset="0"/>
              </a:rPr>
              <a:t>, N.V. and </a:t>
            </a:r>
            <a:r>
              <a:rPr lang="en-US" sz="1400" dirty="0" err="1">
                <a:solidFill>
                  <a:schemeClr val="tx1"/>
                </a:solidFill>
                <a:latin typeface="Arial" panose="020B0604020202020204" pitchFamily="34" charset="0"/>
                <a:ea typeface="Times New Roman" panose="02020603050405020304" pitchFamily="18" charset="0"/>
                <a:cs typeface="Times New Roman" panose="02020603050405020304" pitchFamily="18" charset="0"/>
              </a:rPr>
              <a:t>Andrienko</a:t>
            </a:r>
            <a:r>
              <a:rPr lang="en-US" sz="1400" dirty="0">
                <a:solidFill>
                  <a:schemeClr val="tx1"/>
                </a:solidFill>
                <a:latin typeface="Arial" panose="020B0604020202020204" pitchFamily="34" charset="0"/>
                <a:ea typeface="Times New Roman" panose="02020603050405020304" pitchFamily="18" charset="0"/>
                <a:cs typeface="Times New Roman" panose="02020603050405020304" pitchFamily="18" charset="0"/>
              </a:rPr>
              <a:t>, O.V., (2017). SWOT-Analysis as a Tool to Achieve a State of Personal Well-Being. </a:t>
            </a:r>
            <a:r>
              <a:rPr lang="en-US" sz="1400" i="1" dirty="0">
                <a:solidFill>
                  <a:schemeClr val="tx1"/>
                </a:solidFill>
                <a:latin typeface="Arial" panose="020B0604020202020204" pitchFamily="34" charset="0"/>
                <a:ea typeface="Times New Roman" panose="02020603050405020304" pitchFamily="18" charset="0"/>
                <a:cs typeface="Times New Roman" panose="02020603050405020304" pitchFamily="18" charset="0"/>
              </a:rPr>
              <a:t>The European Proceedings of Social &amp; Behavioural Sciences (</a:t>
            </a:r>
            <a:r>
              <a:rPr lang="en-US" sz="1400" i="1" dirty="0" err="1">
                <a:solidFill>
                  <a:schemeClr val="tx1"/>
                </a:solidFill>
                <a:latin typeface="Arial" panose="020B0604020202020204" pitchFamily="34" charset="0"/>
                <a:ea typeface="Times New Roman" panose="02020603050405020304" pitchFamily="18" charset="0"/>
                <a:cs typeface="Times New Roman" panose="02020603050405020304" pitchFamily="18" charset="0"/>
              </a:rPr>
              <a:t>EpSBS</a:t>
            </a:r>
            <a:r>
              <a:rPr lang="en-US" sz="1400" i="1" dirty="0">
                <a:solidFill>
                  <a:schemeClr val="tx1"/>
                </a:solidFill>
                <a:latin typeface="Arial" panose="020B0604020202020204" pitchFamily="34" charset="0"/>
                <a:ea typeface="Times New Roman" panose="02020603050405020304" pitchFamily="18" charset="0"/>
                <a:cs typeface="Times New Roman" panose="02020603050405020304" pitchFamily="18" charset="0"/>
              </a:rPr>
              <a:t>). Vol. 19: Lifelong Wellbeing in the World (WELLSO 2016).—Nicosia, 2017.</a:t>
            </a:r>
            <a:endParaRPr lang="en-US" sz="1200" dirty="0">
              <a:solidFill>
                <a:schemeClr val="tx1"/>
              </a:solidFill>
              <a:latin typeface="Calibri" panose="020F0502020204030204" pitchFamily="34" charset="0"/>
              <a:ea typeface="Times New Roman" panose="02020603050405020304" pitchFamily="18" charset="0"/>
              <a:cs typeface="Times New Roman" panose="02020603050405020304" pitchFamily="18" charset="0"/>
            </a:endParaRPr>
          </a:p>
          <a:p>
            <a:pPr marL="171450" indent="-171450" algn="just">
              <a:lnSpc>
                <a:spcPct val="100000"/>
              </a:lnSpc>
              <a:spcBef>
                <a:spcPts val="0"/>
              </a:spcBef>
              <a:spcAft>
                <a:spcPts val="800"/>
              </a:spcAft>
            </a:pPr>
            <a:r>
              <a:rPr lang="en-US" sz="1400" dirty="0" err="1">
                <a:solidFill>
                  <a:schemeClr val="tx1"/>
                </a:solidFill>
                <a:latin typeface="Arial" panose="020B0604020202020204" pitchFamily="34" charset="0"/>
                <a:ea typeface="Times New Roman" panose="02020603050405020304" pitchFamily="18" charset="0"/>
                <a:cs typeface="Times New Roman" panose="02020603050405020304" pitchFamily="18" charset="0"/>
              </a:rPr>
              <a:t>Prasuna</a:t>
            </a:r>
            <a:r>
              <a:rPr lang="en-US" sz="1400" dirty="0">
                <a:solidFill>
                  <a:schemeClr val="tx1"/>
                </a:solidFill>
                <a:latin typeface="Arial" panose="020B0604020202020204" pitchFamily="34" charset="0"/>
                <a:ea typeface="Times New Roman" panose="02020603050405020304" pitchFamily="18" charset="0"/>
                <a:cs typeface="Times New Roman" panose="02020603050405020304" pitchFamily="18" charset="0"/>
              </a:rPr>
              <a:t>, A. and </a:t>
            </a:r>
            <a:r>
              <a:rPr lang="en-US" sz="1400" dirty="0" err="1">
                <a:solidFill>
                  <a:schemeClr val="tx1"/>
                </a:solidFill>
                <a:latin typeface="Arial" panose="020B0604020202020204" pitchFamily="34" charset="0"/>
                <a:ea typeface="Times New Roman" panose="02020603050405020304" pitchFamily="18" charset="0"/>
                <a:cs typeface="Times New Roman" panose="02020603050405020304" pitchFamily="18" charset="0"/>
              </a:rPr>
              <a:t>Rachh</a:t>
            </a:r>
            <a:r>
              <a:rPr lang="en-US" sz="1400" dirty="0">
                <a:solidFill>
                  <a:schemeClr val="tx1"/>
                </a:solidFill>
                <a:latin typeface="Arial" panose="020B0604020202020204" pitchFamily="34" charset="0"/>
                <a:ea typeface="Times New Roman" panose="02020603050405020304" pitchFamily="18" charset="0"/>
                <a:cs typeface="Times New Roman" panose="02020603050405020304" pitchFamily="18" charset="0"/>
              </a:rPr>
              <a:t>, A., (2023). A study on challenges of data security and data privacy in the healthcare sector: </a:t>
            </a:r>
            <a:r>
              <a:rPr lang="en-US" sz="1400" dirty="0" err="1">
                <a:solidFill>
                  <a:schemeClr val="tx1"/>
                </a:solidFill>
                <a:latin typeface="Arial" panose="020B0604020202020204" pitchFamily="34" charset="0"/>
                <a:ea typeface="Times New Roman" panose="02020603050405020304" pitchFamily="18" charset="0"/>
                <a:cs typeface="Times New Roman" panose="02020603050405020304" pitchFamily="18" charset="0"/>
              </a:rPr>
              <a:t>Swot</a:t>
            </a:r>
            <a:r>
              <a:rPr lang="en-US" sz="1400" dirty="0">
                <a:solidFill>
                  <a:schemeClr val="tx1"/>
                </a:solidFill>
                <a:latin typeface="Arial" panose="020B0604020202020204" pitchFamily="34" charset="0"/>
                <a:ea typeface="Times New Roman" panose="02020603050405020304" pitchFamily="18" charset="0"/>
                <a:cs typeface="Times New Roman" panose="02020603050405020304" pitchFamily="18" charset="0"/>
              </a:rPr>
              <a:t> analysis. </a:t>
            </a:r>
            <a:r>
              <a:rPr lang="en-US" sz="1400" i="1" dirty="0">
                <a:solidFill>
                  <a:schemeClr val="tx1"/>
                </a:solidFill>
                <a:latin typeface="Arial" panose="020B0604020202020204" pitchFamily="34" charset="0"/>
                <a:ea typeface="Times New Roman" panose="02020603050405020304" pitchFamily="18" charset="0"/>
                <a:cs typeface="Times New Roman" panose="02020603050405020304" pitchFamily="18" charset="0"/>
              </a:rPr>
              <a:t>Asia Pacific Journal of Health Management</a:t>
            </a:r>
            <a:r>
              <a:rPr lang="en-US" sz="1400" dirty="0">
                <a:solidFill>
                  <a:schemeClr val="tx1"/>
                </a:solidFill>
                <a:latin typeface="Arial" panose="020B0604020202020204" pitchFamily="34" charset="0"/>
                <a:ea typeface="Times New Roman" panose="02020603050405020304" pitchFamily="18" charset="0"/>
                <a:cs typeface="Times New Roman" panose="02020603050405020304" pitchFamily="18" charset="0"/>
              </a:rPr>
              <a:t>, </a:t>
            </a:r>
            <a:r>
              <a:rPr lang="en-US" sz="1400" i="1" dirty="0">
                <a:solidFill>
                  <a:schemeClr val="tx1"/>
                </a:solidFill>
                <a:latin typeface="Arial" panose="020B0604020202020204" pitchFamily="34" charset="0"/>
                <a:ea typeface="Times New Roman" panose="02020603050405020304" pitchFamily="18" charset="0"/>
                <a:cs typeface="Times New Roman" panose="02020603050405020304" pitchFamily="18" charset="0"/>
              </a:rPr>
              <a:t>18</a:t>
            </a:r>
            <a:r>
              <a:rPr lang="en-US" sz="1400" dirty="0">
                <a:solidFill>
                  <a:schemeClr val="tx1"/>
                </a:solidFill>
                <a:latin typeface="Arial" panose="020B0604020202020204" pitchFamily="34" charset="0"/>
                <a:ea typeface="Times New Roman" panose="02020603050405020304" pitchFamily="18" charset="0"/>
                <a:cs typeface="Times New Roman" panose="02020603050405020304" pitchFamily="18" charset="0"/>
              </a:rPr>
              <a:t>(1), pp.283-289.</a:t>
            </a:r>
            <a:endParaRPr lang="en-US" sz="1200" dirty="0">
              <a:solidFill>
                <a:schemeClr val="tx1"/>
              </a:solidFill>
              <a:latin typeface="Calibri" panose="020F0502020204030204" pitchFamily="34" charset="0"/>
              <a:ea typeface="Times New Roman" panose="02020603050405020304" pitchFamily="18" charset="0"/>
              <a:cs typeface="Times New Roman" panose="02020603050405020304" pitchFamily="18" charset="0"/>
            </a:endParaRPr>
          </a:p>
          <a:p>
            <a:pPr marL="171450" indent="-171450" algn="just">
              <a:lnSpc>
                <a:spcPct val="100000"/>
              </a:lnSpc>
              <a:spcBef>
                <a:spcPts val="0"/>
              </a:spcBef>
              <a:spcAft>
                <a:spcPts val="800"/>
              </a:spcAft>
            </a:pPr>
            <a:r>
              <a:rPr lang="en-US" sz="1400" dirty="0" err="1">
                <a:solidFill>
                  <a:schemeClr val="tx1"/>
                </a:solidFill>
                <a:latin typeface="Arial" panose="020B0604020202020204" pitchFamily="34" charset="0"/>
                <a:ea typeface="Times New Roman" panose="02020603050405020304" pitchFamily="18" charset="0"/>
                <a:cs typeface="Times New Roman" panose="02020603050405020304" pitchFamily="18" charset="0"/>
              </a:rPr>
              <a:t>Rangkuti</a:t>
            </a:r>
            <a:r>
              <a:rPr lang="en-US" sz="1400" dirty="0">
                <a:solidFill>
                  <a:schemeClr val="tx1"/>
                </a:solidFill>
                <a:latin typeface="Arial" panose="020B0604020202020204" pitchFamily="34" charset="0"/>
                <a:ea typeface="Times New Roman" panose="02020603050405020304" pitchFamily="18" charset="0"/>
                <a:cs typeface="Times New Roman" panose="02020603050405020304" pitchFamily="18" charset="0"/>
              </a:rPr>
              <a:t>, F., (2023). </a:t>
            </a:r>
            <a:r>
              <a:rPr lang="en-US" sz="1400" i="1" dirty="0">
                <a:solidFill>
                  <a:schemeClr val="tx1"/>
                </a:solidFill>
                <a:latin typeface="Arial" panose="020B0604020202020204" pitchFamily="34" charset="0"/>
                <a:ea typeface="Times New Roman" panose="02020603050405020304" pitchFamily="18" charset="0"/>
                <a:cs typeface="Times New Roman" panose="02020603050405020304" pitchFamily="18" charset="0"/>
              </a:rPr>
              <a:t>Personal SWOT analysis</a:t>
            </a:r>
            <a:r>
              <a:rPr lang="en-US" sz="1400" dirty="0">
                <a:solidFill>
                  <a:schemeClr val="tx1"/>
                </a:solidFill>
                <a:latin typeface="Arial" panose="020B0604020202020204" pitchFamily="34" charset="0"/>
                <a:ea typeface="Times New Roman" panose="02020603050405020304" pitchFamily="18" charset="0"/>
                <a:cs typeface="Times New Roman" panose="02020603050405020304" pitchFamily="18" charset="0"/>
              </a:rPr>
              <a:t>. </a:t>
            </a:r>
            <a:r>
              <a:rPr lang="en-US" sz="1400" dirty="0" err="1">
                <a:solidFill>
                  <a:schemeClr val="tx1"/>
                </a:solidFill>
                <a:latin typeface="Arial" panose="020B0604020202020204" pitchFamily="34" charset="0"/>
                <a:ea typeface="Times New Roman" panose="02020603050405020304" pitchFamily="18" charset="0"/>
                <a:cs typeface="Times New Roman" panose="02020603050405020304" pitchFamily="18" charset="0"/>
              </a:rPr>
              <a:t>Gramedia</a:t>
            </a:r>
            <a:r>
              <a:rPr lang="en-US" sz="1400" dirty="0">
                <a:solidFill>
                  <a:schemeClr val="tx1"/>
                </a:solidFill>
                <a:latin typeface="Arial" panose="020B0604020202020204" pitchFamily="34" charset="0"/>
                <a:ea typeface="Times New Roman" panose="02020603050405020304" pitchFamily="18" charset="0"/>
                <a:cs typeface="Times New Roman" panose="02020603050405020304" pitchFamily="18" charset="0"/>
              </a:rPr>
              <a:t> </a:t>
            </a:r>
            <a:r>
              <a:rPr lang="en-US" sz="1400" dirty="0" err="1">
                <a:solidFill>
                  <a:schemeClr val="tx1"/>
                </a:solidFill>
                <a:latin typeface="Arial" panose="020B0604020202020204" pitchFamily="34" charset="0"/>
                <a:ea typeface="Times New Roman" panose="02020603050405020304" pitchFamily="18" charset="0"/>
                <a:cs typeface="Times New Roman" panose="02020603050405020304" pitchFamily="18" charset="0"/>
              </a:rPr>
              <a:t>Pustaka</a:t>
            </a:r>
            <a:r>
              <a:rPr lang="en-US" sz="1400" dirty="0">
                <a:solidFill>
                  <a:schemeClr val="tx1"/>
                </a:solidFill>
                <a:latin typeface="Arial" panose="020B0604020202020204" pitchFamily="34" charset="0"/>
                <a:ea typeface="Times New Roman" panose="02020603050405020304" pitchFamily="18" charset="0"/>
                <a:cs typeface="Times New Roman" panose="02020603050405020304" pitchFamily="18" charset="0"/>
              </a:rPr>
              <a:t> </a:t>
            </a:r>
            <a:r>
              <a:rPr lang="en-US" sz="1400" dirty="0" err="1">
                <a:solidFill>
                  <a:schemeClr val="tx1"/>
                </a:solidFill>
                <a:latin typeface="Arial" panose="020B0604020202020204" pitchFamily="34" charset="0"/>
                <a:ea typeface="Times New Roman" panose="02020603050405020304" pitchFamily="18" charset="0"/>
                <a:cs typeface="Times New Roman" panose="02020603050405020304" pitchFamily="18" charset="0"/>
              </a:rPr>
              <a:t>Utama</a:t>
            </a:r>
            <a:r>
              <a:rPr lang="en-US" sz="1400" dirty="0">
                <a:solidFill>
                  <a:schemeClr val="tx1"/>
                </a:solidFill>
                <a:latin typeface="Arial" panose="020B0604020202020204" pitchFamily="34" charset="0"/>
                <a:ea typeface="Times New Roman" panose="02020603050405020304" pitchFamily="18" charset="0"/>
                <a:cs typeface="Times New Roman" panose="02020603050405020304" pitchFamily="18" charset="0"/>
              </a:rPr>
              <a:t>.</a:t>
            </a:r>
            <a:endParaRPr lang="en-US" sz="1200" dirty="0">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167811735"/>
      </p:ext>
    </p:extLst>
  </p:cSld>
  <p:clrMapOvr>
    <a:masterClrMapping/>
  </p:clrMapOvr>
</p:sld>
</file>

<file path=ppt/theme/theme1.xml><?xml version="1.0" encoding="utf-8"?>
<a:theme xmlns:a="http://schemas.openxmlformats.org/drawingml/2006/main" name="Basis">
  <a:themeElements>
    <a:clrScheme name="Violet">
      <a:dk1>
        <a:sysClr val="windowText" lastClr="000000"/>
      </a:dk1>
      <a:lt1>
        <a:sysClr val="window" lastClr="FFFFFF"/>
      </a:lt1>
      <a:dk2>
        <a:srgbClr val="373545"/>
      </a:dk2>
      <a:lt2>
        <a:srgbClr val="DCD8DC"/>
      </a:lt2>
      <a:accent1>
        <a:srgbClr val="AD84C6"/>
      </a:accent1>
      <a:accent2>
        <a:srgbClr val="8784C7"/>
      </a:accent2>
      <a:accent3>
        <a:srgbClr val="5D739A"/>
      </a:accent3>
      <a:accent4>
        <a:srgbClr val="6997AF"/>
      </a:accent4>
      <a:accent5>
        <a:srgbClr val="84ACB6"/>
      </a:accent5>
      <a:accent6>
        <a:srgbClr val="6F8183"/>
      </a:accent6>
      <a:hlink>
        <a:srgbClr val="69A020"/>
      </a:hlink>
      <a:folHlink>
        <a:srgbClr val="8C8C8C"/>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asis">
      <a:fillStyleLst>
        <a:solidFill>
          <a:schemeClr val="phClr"/>
        </a:solidFill>
        <a:solidFill>
          <a:schemeClr val="phClr">
            <a:tint val="55000"/>
            <a:satMod val="130000"/>
          </a:schemeClr>
        </a:solidFill>
        <a:gradFill rotWithShape="1">
          <a:gsLst>
            <a:gs pos="0">
              <a:schemeClr val="phClr"/>
            </a:gs>
            <a:gs pos="90000">
              <a:schemeClr val="phClr">
                <a:shade val="100000"/>
                <a:satMod val="105000"/>
              </a:schemeClr>
            </a:gs>
            <a:gs pos="100000">
              <a:schemeClr val="phClr">
                <a:shade val="80000"/>
                <a:satMod val="120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53975" cap="flat" cmpd="dbl"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27000"/>
                <a:satMod val="120000"/>
              </a:schemeClr>
            </a:contourClr>
          </a:sp3d>
        </a:effectStyle>
      </a:effectStyleLst>
      <a:bgFillStyleLst>
        <a:solidFill>
          <a:schemeClr val="phClr"/>
        </a:solidFill>
        <a:solidFill>
          <a:schemeClr val="phClr">
            <a:tint val="95000"/>
            <a:shade val="95000"/>
            <a:satMod val="140000"/>
          </a:schemeClr>
        </a:solidFill>
        <a:solidFill>
          <a:schemeClr val="phClr">
            <a:tint val="90000"/>
            <a:shade val="85000"/>
            <a:satMod val="160000"/>
            <a:lumMod val="110000"/>
          </a:schemeClr>
        </a:solidFill>
      </a:bgFillStyleLst>
    </a:fmtScheme>
  </a:themeElements>
  <a:objectDefaults/>
  <a:extraClrSchemeLst/>
  <a:extLst>
    <a:ext uri="{05A4C25C-085E-4340-85A3-A5531E510DB2}">
      <thm15:themeFamily xmlns:thm15="http://schemas.microsoft.com/office/thememl/2012/main" name="Basis" id="{5665723A-49BA-4B57-8411-A56F8F207965}" vid="{90E45F77-AEFC-46EF-A7C1-5B338C297B0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Basis</Template>
  <TotalTime>50</TotalTime>
  <Words>1789</Words>
  <Application>Microsoft Office PowerPoint</Application>
  <PresentationFormat>Widescreen</PresentationFormat>
  <Paragraphs>64</Paragraphs>
  <Slides>9</Slides>
  <Notes>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Arial</vt:lpstr>
      <vt:lpstr>Calibri</vt:lpstr>
      <vt:lpstr>Corbel</vt:lpstr>
      <vt:lpstr>Myriad Pro</vt:lpstr>
      <vt:lpstr>Basis</vt:lpstr>
      <vt:lpstr>PowerPoint Presentation</vt:lpstr>
      <vt:lpstr>Welcome Everyone</vt:lpstr>
      <vt:lpstr>Introduction &amp; Overview</vt:lpstr>
      <vt:lpstr>My Strengths in Health and Social Care</vt:lpstr>
      <vt:lpstr>My Weaknesses in Health and Social Care</vt:lpstr>
      <vt:lpstr>Opportunities for Growth in Health and Social Care</vt:lpstr>
      <vt:lpstr>Overcoming Threats and Developing a Strategy</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Abass Bundu</cp:lastModifiedBy>
  <cp:revision>1</cp:revision>
  <dcterms:created xsi:type="dcterms:W3CDTF">2025-10-29T06:34:52Z</dcterms:created>
  <dcterms:modified xsi:type="dcterms:W3CDTF">2025-11-06T11:39:50Z</dcterms:modified>
</cp:coreProperties>
</file>