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muthomi" userId="bdd6b21ae6630d18" providerId="LiveId" clId="{8B416698-8202-41E5-845D-A4CF4D5621E9}"/>
    <pc:docChg chg="modSld">
      <pc:chgData name="kelly muthomi" userId="bdd6b21ae6630d18" providerId="LiveId" clId="{8B416698-8202-41E5-845D-A4CF4D5621E9}" dt="2022-11-04T10:32:55.661" v="10" actId="14100"/>
      <pc:docMkLst>
        <pc:docMk/>
      </pc:docMkLst>
      <pc:sldChg chg="modSp mod">
        <pc:chgData name="kelly muthomi" userId="bdd6b21ae6630d18" providerId="LiveId" clId="{8B416698-8202-41E5-845D-A4CF4D5621E9}" dt="2022-11-04T10:32:55.661" v="10" actId="14100"/>
        <pc:sldMkLst>
          <pc:docMk/>
          <pc:sldMk cId="458249292" sldId="256"/>
        </pc:sldMkLst>
        <pc:spChg chg="mod">
          <ac:chgData name="kelly muthomi" userId="bdd6b21ae6630d18" providerId="LiveId" clId="{8B416698-8202-41E5-845D-A4CF4D5621E9}" dt="2022-11-04T10:32:55.661" v="10" actId="14100"/>
          <ac:spMkLst>
            <pc:docMk/>
            <pc:sldMk cId="458249292" sldId="256"/>
            <ac:spMk id="2" creationId="{B8BA6871-6440-4C5C-B7EF-4BCFAEECF07F}"/>
          </ac:spMkLst>
        </pc:spChg>
        <pc:spChg chg="mod">
          <ac:chgData name="kelly muthomi" userId="bdd6b21ae6630d18" providerId="LiveId" clId="{8B416698-8202-41E5-845D-A4CF4D5621E9}" dt="2022-11-04T10:32:48.055" v="7" actId="14100"/>
          <ac:spMkLst>
            <pc:docMk/>
            <pc:sldMk cId="458249292" sldId="256"/>
            <ac:spMk id="3" creationId="{F0505055-1667-48BD-B294-AF2FCEDDBCDF}"/>
          </ac:spMkLst>
        </pc:spChg>
        <pc:picChg chg="mod">
          <ac:chgData name="kelly muthomi" userId="bdd6b21ae6630d18" providerId="LiveId" clId="{8B416698-8202-41E5-845D-A4CF4D5621E9}" dt="2022-11-04T10:32:51.043" v="8" actId="14100"/>
          <ac:picMkLst>
            <pc:docMk/>
            <pc:sldMk cId="458249292" sldId="256"/>
            <ac:picMk id="4" creationId="{09685200-5078-4401-A713-5771A91EC6CF}"/>
          </ac:picMkLst>
        </pc:picChg>
      </pc:sldChg>
      <pc:sldChg chg="modSp mod">
        <pc:chgData name="kelly muthomi" userId="bdd6b21ae6630d18" providerId="LiveId" clId="{8B416698-8202-41E5-845D-A4CF4D5621E9}" dt="2022-11-04T10:31:44.332" v="2" actId="20577"/>
        <pc:sldMkLst>
          <pc:docMk/>
          <pc:sldMk cId="3638026260" sldId="257"/>
        </pc:sldMkLst>
        <pc:spChg chg="mod">
          <ac:chgData name="kelly muthomi" userId="bdd6b21ae6630d18" providerId="LiveId" clId="{8B416698-8202-41E5-845D-A4CF4D5621E9}" dt="2022-11-04T10:31:44.332" v="2" actId="20577"/>
          <ac:spMkLst>
            <pc:docMk/>
            <pc:sldMk cId="3638026260" sldId="257"/>
            <ac:spMk id="3" creationId="{8D575DDD-DFFB-4E1B-A948-872AE9A757E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391370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2231628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3053750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1574102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BEAE9E-675A-41B0-9E65-021C1146B824}" type="datetimeFigureOut">
              <a:rPr lang="en-US" smtClean="0"/>
              <a:t>11/4/2022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2070370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EAE9E-675A-41B0-9E65-021C1146B824}" type="datetimeFigureOut">
              <a:rPr lang="en-US" smtClean="0"/>
              <a:t>11/4/2022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1025268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BEAE9E-675A-41B0-9E65-021C1146B824}" type="datetimeFigureOut">
              <a:rPr lang="en-US" smtClean="0"/>
              <a:t>11/4/2022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336654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4053258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1077029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3982548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B879827-7294-4376-85D3-EDC496082918}"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833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1691120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B879827-7294-4376-85D3-EDC496082918}"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72907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BEAE9E-675A-41B0-9E65-021C1146B824}" type="datetimeFigureOut">
              <a:rPr lang="en-US" smtClean="0"/>
              <a:t>11/4/2022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256865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1563585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BEAE9E-675A-41B0-9E65-021C1146B824}" type="datetimeFigureOut">
              <a:rPr lang="en-US" smtClean="0"/>
              <a:t>11/4/2022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B879827-7294-4376-85D3-EDC496082918}" type="slidenum">
              <a:rPr lang="en-US" smtClean="0"/>
              <a:t>‹#›</a:t>
            </a:fld>
            <a:endParaRPr lang="en-US"/>
          </a:p>
        </p:txBody>
      </p:sp>
    </p:spTree>
    <p:extLst>
      <p:ext uri="{BB962C8B-B14F-4D97-AF65-F5344CB8AC3E}">
        <p14:creationId xmlns:p14="http://schemas.microsoft.com/office/powerpoint/2010/main" val="374141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0BEAE9E-675A-41B0-9E65-021C1146B824}" type="datetimeFigureOut">
              <a:rPr lang="en-US" smtClean="0"/>
              <a:t>11/4/2022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B879827-7294-4376-85D3-EDC496082918}" type="slidenum">
              <a:rPr lang="en-US" smtClean="0"/>
              <a:t>‹#›</a:t>
            </a:fld>
            <a:endParaRPr lang="en-US"/>
          </a:p>
        </p:txBody>
      </p:sp>
    </p:spTree>
    <p:extLst>
      <p:ext uri="{BB962C8B-B14F-4D97-AF65-F5344CB8AC3E}">
        <p14:creationId xmlns:p14="http://schemas.microsoft.com/office/powerpoint/2010/main" val="793681551"/>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6871-6440-4C5C-B7EF-4BCFAEECF07F}"/>
              </a:ext>
            </a:extLst>
          </p:cNvPr>
          <p:cNvSpPr>
            <a:spLocks noGrp="1"/>
          </p:cNvSpPr>
          <p:nvPr>
            <p:ph type="ctrTitle"/>
          </p:nvPr>
        </p:nvSpPr>
        <p:spPr>
          <a:xfrm>
            <a:off x="6559826" y="609601"/>
            <a:ext cx="4944786" cy="2819400"/>
          </a:xfrm>
        </p:spPr>
        <p:txBody>
          <a:bodyPr>
            <a:normAutofit/>
          </a:bodyPr>
          <a:lstStyle/>
          <a:p>
            <a:r>
              <a:rPr lang="en-US" sz="4000" b="1" dirty="0">
                <a:solidFill>
                  <a:schemeClr val="tx1"/>
                </a:solidFill>
              </a:rPr>
              <a:t>Workplace Skills - Legal Issues within the hotel industry</a:t>
            </a:r>
            <a:br>
              <a:rPr lang="en-US" sz="4000" dirty="0"/>
            </a:br>
            <a:endParaRPr lang="en-US" sz="4000" dirty="0"/>
          </a:p>
        </p:txBody>
      </p:sp>
      <p:sp>
        <p:nvSpPr>
          <p:cNvPr id="3" name="Subtitle 2">
            <a:extLst>
              <a:ext uri="{FF2B5EF4-FFF2-40B4-BE49-F238E27FC236}">
                <a16:creationId xmlns:a16="http://schemas.microsoft.com/office/drawing/2014/main" id="{F0505055-1667-48BD-B294-AF2FCEDDBCDF}"/>
              </a:ext>
            </a:extLst>
          </p:cNvPr>
          <p:cNvSpPr>
            <a:spLocks noGrp="1"/>
          </p:cNvSpPr>
          <p:nvPr>
            <p:ph type="subTitle" idx="1"/>
          </p:nvPr>
        </p:nvSpPr>
        <p:spPr>
          <a:xfrm>
            <a:off x="6559826" y="3326296"/>
            <a:ext cx="4944786" cy="2577367"/>
          </a:xfrm>
        </p:spPr>
        <p:txBody>
          <a:bodyPr>
            <a:normAutofit/>
          </a:bodyPr>
          <a:lstStyle/>
          <a:p>
            <a:r>
              <a:rPr lang="en-US" b="1" dirty="0"/>
              <a:t>Name:</a:t>
            </a:r>
          </a:p>
          <a:p>
            <a:r>
              <a:rPr lang="en-US" b="1" dirty="0"/>
              <a:t>Student’s ID:</a:t>
            </a:r>
          </a:p>
          <a:p>
            <a:r>
              <a:rPr lang="en-US" b="1" dirty="0"/>
              <a:t>Business Skills BMIH4001</a:t>
            </a:r>
          </a:p>
          <a:p>
            <a:r>
              <a:rPr lang="en-US" b="1" dirty="0"/>
              <a:t>Lecturer: </a:t>
            </a:r>
          </a:p>
          <a:p>
            <a:endParaRPr lang="en-US" dirty="0"/>
          </a:p>
        </p:txBody>
      </p:sp>
      <p:pic>
        <p:nvPicPr>
          <p:cNvPr id="4" name="Picture 3">
            <a:extLst>
              <a:ext uri="{FF2B5EF4-FFF2-40B4-BE49-F238E27FC236}">
                <a16:creationId xmlns:a16="http://schemas.microsoft.com/office/drawing/2014/main" id="{09685200-5078-4401-A713-5771A91EC6CF}"/>
              </a:ext>
            </a:extLst>
          </p:cNvPr>
          <p:cNvPicPr/>
          <p:nvPr/>
        </p:nvPicPr>
        <p:blipFill rotWithShape="1">
          <a:blip r:embed="rId2"/>
          <a:srcRect l="14744" t="19099" r="53205" b="39567"/>
          <a:stretch/>
        </p:blipFill>
        <p:spPr bwMode="auto">
          <a:xfrm>
            <a:off x="251791" y="609601"/>
            <a:ext cx="6056243" cy="568518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58249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31A6-70BF-468C-A347-AD5A7AF96882}"/>
              </a:ext>
            </a:extLst>
          </p:cNvPr>
          <p:cNvSpPr>
            <a:spLocks noGrp="1"/>
          </p:cNvSpPr>
          <p:nvPr>
            <p:ph type="title"/>
          </p:nvPr>
        </p:nvSpPr>
        <p:spPr/>
        <p:txBody>
          <a:bodyPr/>
          <a:lstStyle/>
          <a:p>
            <a:r>
              <a:rPr lang="en-US" b="1" dirty="0"/>
              <a:t>Introduction </a:t>
            </a:r>
            <a:br>
              <a:rPr lang="en-US" dirty="0"/>
            </a:br>
            <a:endParaRPr lang="en-US" dirty="0"/>
          </a:p>
        </p:txBody>
      </p:sp>
      <p:sp>
        <p:nvSpPr>
          <p:cNvPr id="3" name="Content Placeholder 2">
            <a:extLst>
              <a:ext uri="{FF2B5EF4-FFF2-40B4-BE49-F238E27FC236}">
                <a16:creationId xmlns:a16="http://schemas.microsoft.com/office/drawing/2014/main" id="{8D575DDD-DFFB-4E1B-A948-872AE9A757E7}"/>
              </a:ext>
            </a:extLst>
          </p:cNvPr>
          <p:cNvSpPr>
            <a:spLocks noGrp="1"/>
          </p:cNvSpPr>
          <p:nvPr>
            <p:ph idx="1"/>
          </p:nvPr>
        </p:nvSpPr>
        <p:spPr>
          <a:xfrm>
            <a:off x="6705600" y="1904999"/>
            <a:ext cx="4799011" cy="4137991"/>
          </a:xfrm>
        </p:spPr>
        <p:txBody>
          <a:bodyPr>
            <a:normAutofit/>
          </a:bodyPr>
          <a:lstStyle/>
          <a:p>
            <a:r>
              <a:rPr lang="en-US" dirty="0"/>
              <a:t>One of the most crucial aspects of hotel hygiene from a regulatory perspective. </a:t>
            </a:r>
          </a:p>
          <a:p>
            <a:r>
              <a:rPr lang="en-US" dirty="0"/>
              <a:t>When it comes to matters of cleanliness, a hotel must follow all applicable rules and regulations.</a:t>
            </a:r>
          </a:p>
          <a:p>
            <a:r>
              <a:rPr lang="en-US" dirty="0"/>
              <a:t> Hygiene in hotels is crucial, so make sure to check the environment, the floors, the linens, the furniture, the air conditioning, and the staff. </a:t>
            </a:r>
            <a:r>
              <a:rPr lang="en-US" dirty="0" err="1"/>
              <a:t>Sifuentes</a:t>
            </a:r>
            <a:r>
              <a:rPr lang="en-US" dirty="0"/>
              <a:t> et al., (2018). </a:t>
            </a:r>
          </a:p>
          <a:p>
            <a:pPr marL="0" indent="0">
              <a:buNone/>
            </a:pPr>
            <a:r>
              <a:rPr lang="en-US" dirty="0"/>
              <a:t> </a:t>
            </a:r>
          </a:p>
          <a:p>
            <a:endParaRPr lang="en-US" dirty="0"/>
          </a:p>
        </p:txBody>
      </p:sp>
      <p:pic>
        <p:nvPicPr>
          <p:cNvPr id="4" name="Picture 3">
            <a:extLst>
              <a:ext uri="{FF2B5EF4-FFF2-40B4-BE49-F238E27FC236}">
                <a16:creationId xmlns:a16="http://schemas.microsoft.com/office/drawing/2014/main" id="{23837092-E022-4399-B64E-729636C2F43B}"/>
              </a:ext>
            </a:extLst>
          </p:cNvPr>
          <p:cNvPicPr/>
          <p:nvPr/>
        </p:nvPicPr>
        <p:blipFill rotWithShape="1">
          <a:blip r:embed="rId2"/>
          <a:srcRect l="6410" t="18245" r="42789" b="39566"/>
          <a:stretch/>
        </p:blipFill>
        <p:spPr bwMode="auto">
          <a:xfrm>
            <a:off x="927651" y="1905000"/>
            <a:ext cx="5685183" cy="375367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38026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2E2C5-03CF-4DA7-9640-3642547CA168}"/>
              </a:ext>
            </a:extLst>
          </p:cNvPr>
          <p:cNvSpPr>
            <a:spLocks noGrp="1"/>
          </p:cNvSpPr>
          <p:nvPr>
            <p:ph type="title"/>
          </p:nvPr>
        </p:nvSpPr>
        <p:spPr/>
        <p:txBody>
          <a:bodyPr>
            <a:normAutofit fontScale="90000"/>
          </a:bodyPr>
          <a:lstStyle/>
          <a:p>
            <a:r>
              <a:rPr lang="en-US" b="1" dirty="0"/>
              <a:t>Hotel hygiene: of paramount importance </a:t>
            </a:r>
            <a:br>
              <a:rPr lang="en-US" dirty="0"/>
            </a:br>
            <a:endParaRPr lang="en-US" dirty="0"/>
          </a:p>
        </p:txBody>
      </p:sp>
      <p:sp>
        <p:nvSpPr>
          <p:cNvPr id="3" name="Content Placeholder 2">
            <a:extLst>
              <a:ext uri="{FF2B5EF4-FFF2-40B4-BE49-F238E27FC236}">
                <a16:creationId xmlns:a16="http://schemas.microsoft.com/office/drawing/2014/main" id="{05143957-F281-4435-AA8B-257DF431E552}"/>
              </a:ext>
            </a:extLst>
          </p:cNvPr>
          <p:cNvSpPr>
            <a:spLocks noGrp="1"/>
          </p:cNvSpPr>
          <p:nvPr>
            <p:ph idx="1"/>
          </p:nvPr>
        </p:nvSpPr>
        <p:spPr/>
        <p:txBody>
          <a:bodyPr/>
          <a:lstStyle/>
          <a:p>
            <a:r>
              <a:rPr lang="en-US" dirty="0"/>
              <a:t> Make sure your employees and visitors are safe by taking all reasonable precautions. </a:t>
            </a:r>
          </a:p>
          <a:p>
            <a:r>
              <a:rPr lang="en-US" dirty="0"/>
              <a:t> Observe any and all applicable health regulations O'Fallon and Rutherford, (2020). </a:t>
            </a:r>
          </a:p>
          <a:p>
            <a:pPr marL="0" indent="0">
              <a:buNone/>
            </a:pPr>
            <a:endParaRPr lang="en-US" dirty="0"/>
          </a:p>
          <a:p>
            <a:endParaRPr lang="en-US" dirty="0"/>
          </a:p>
          <a:p>
            <a:endParaRPr lang="en-US" dirty="0"/>
          </a:p>
        </p:txBody>
      </p:sp>
      <p:pic>
        <p:nvPicPr>
          <p:cNvPr id="4" name="Picture 3">
            <a:extLst>
              <a:ext uri="{FF2B5EF4-FFF2-40B4-BE49-F238E27FC236}">
                <a16:creationId xmlns:a16="http://schemas.microsoft.com/office/drawing/2014/main" id="{A3DFA786-0353-4EE1-8413-4CBDAAADDEB2}"/>
              </a:ext>
            </a:extLst>
          </p:cNvPr>
          <p:cNvPicPr/>
          <p:nvPr/>
        </p:nvPicPr>
        <p:blipFill rotWithShape="1">
          <a:blip r:embed="rId2"/>
          <a:srcRect l="10898" t="18529" r="46955" b="39281"/>
          <a:stretch/>
        </p:blipFill>
        <p:spPr bwMode="auto">
          <a:xfrm>
            <a:off x="2589212" y="3429000"/>
            <a:ext cx="8436597" cy="34289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920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EC399-0F05-4DF9-A78D-C4EA4543CF22}"/>
              </a:ext>
            </a:extLst>
          </p:cNvPr>
          <p:cNvSpPr>
            <a:spLocks noGrp="1"/>
          </p:cNvSpPr>
          <p:nvPr>
            <p:ph type="title"/>
          </p:nvPr>
        </p:nvSpPr>
        <p:spPr/>
        <p:txBody>
          <a:bodyPr/>
          <a:lstStyle/>
          <a:p>
            <a:r>
              <a:rPr lang="en-US" b="1" dirty="0"/>
              <a:t>Hygiene of the environment </a:t>
            </a:r>
            <a:br>
              <a:rPr lang="en-US" dirty="0"/>
            </a:br>
            <a:endParaRPr lang="en-US" dirty="0"/>
          </a:p>
        </p:txBody>
      </p:sp>
      <p:sp>
        <p:nvSpPr>
          <p:cNvPr id="3" name="Content Placeholder 2">
            <a:extLst>
              <a:ext uri="{FF2B5EF4-FFF2-40B4-BE49-F238E27FC236}">
                <a16:creationId xmlns:a16="http://schemas.microsoft.com/office/drawing/2014/main" id="{235FA853-0BDA-4360-88A3-387C505FFA20}"/>
              </a:ext>
            </a:extLst>
          </p:cNvPr>
          <p:cNvSpPr>
            <a:spLocks noGrp="1"/>
          </p:cNvSpPr>
          <p:nvPr>
            <p:ph idx="1"/>
          </p:nvPr>
        </p:nvSpPr>
        <p:spPr>
          <a:xfrm>
            <a:off x="7315200" y="2133600"/>
            <a:ext cx="4386470" cy="3777622"/>
          </a:xfrm>
        </p:spPr>
        <p:txBody>
          <a:bodyPr/>
          <a:lstStyle/>
          <a:p>
            <a:r>
              <a:rPr lang="en-US" dirty="0"/>
              <a:t>The rooms of any hotel must be kept clean to a satisfactory level. </a:t>
            </a:r>
          </a:p>
          <a:p>
            <a:r>
              <a:rPr lang="en-US" dirty="0"/>
              <a:t>Daily maintenance is required. </a:t>
            </a:r>
          </a:p>
          <a:p>
            <a:r>
              <a:rPr lang="en-US" dirty="0"/>
              <a:t>The public restrooms and food preparation and serving facilities must be cleaned on a consistent basis. </a:t>
            </a:r>
          </a:p>
          <a:p>
            <a:r>
              <a:rPr lang="en-US" dirty="0"/>
              <a:t>Managers  should inspect these frequently to ensure that everyone is following the necessary hygiene procedures. </a:t>
            </a:r>
          </a:p>
          <a:p>
            <a:endParaRPr lang="en-US" dirty="0"/>
          </a:p>
        </p:txBody>
      </p:sp>
      <p:pic>
        <p:nvPicPr>
          <p:cNvPr id="4" name="Picture 3">
            <a:extLst>
              <a:ext uri="{FF2B5EF4-FFF2-40B4-BE49-F238E27FC236}">
                <a16:creationId xmlns:a16="http://schemas.microsoft.com/office/drawing/2014/main" id="{8DB58CA3-98D0-4FB7-A978-78762CC5000D}"/>
              </a:ext>
            </a:extLst>
          </p:cNvPr>
          <p:cNvPicPr/>
          <p:nvPr/>
        </p:nvPicPr>
        <p:blipFill rotWithShape="1">
          <a:blip r:embed="rId2"/>
          <a:srcRect l="1443" t="18244" r="38461" b="47264"/>
          <a:stretch/>
        </p:blipFill>
        <p:spPr bwMode="auto">
          <a:xfrm>
            <a:off x="967409" y="1905000"/>
            <a:ext cx="6096000" cy="36874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14279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B3239-D3F1-476B-AEC5-D6E23CC25AE5}"/>
              </a:ext>
            </a:extLst>
          </p:cNvPr>
          <p:cNvSpPr>
            <a:spLocks noGrp="1"/>
          </p:cNvSpPr>
          <p:nvPr>
            <p:ph type="title"/>
          </p:nvPr>
        </p:nvSpPr>
        <p:spPr/>
        <p:txBody>
          <a:bodyPr/>
          <a:lstStyle/>
          <a:p>
            <a:r>
              <a:rPr lang="en-US" b="1" dirty="0"/>
              <a:t>Floorings and flooring coverings </a:t>
            </a:r>
            <a:br>
              <a:rPr lang="en-US" dirty="0"/>
            </a:br>
            <a:endParaRPr lang="en-US" dirty="0"/>
          </a:p>
        </p:txBody>
      </p:sp>
      <p:sp>
        <p:nvSpPr>
          <p:cNvPr id="3" name="Content Placeholder 2">
            <a:extLst>
              <a:ext uri="{FF2B5EF4-FFF2-40B4-BE49-F238E27FC236}">
                <a16:creationId xmlns:a16="http://schemas.microsoft.com/office/drawing/2014/main" id="{A08405CB-A602-49B9-99EF-266A2537C9B2}"/>
              </a:ext>
            </a:extLst>
          </p:cNvPr>
          <p:cNvSpPr>
            <a:spLocks noGrp="1"/>
          </p:cNvSpPr>
          <p:nvPr>
            <p:ph idx="1"/>
          </p:nvPr>
        </p:nvSpPr>
        <p:spPr>
          <a:xfrm>
            <a:off x="2589212" y="2133600"/>
            <a:ext cx="8767901" cy="3777622"/>
          </a:xfrm>
        </p:spPr>
        <p:txBody>
          <a:bodyPr/>
          <a:lstStyle/>
          <a:p>
            <a:r>
              <a:rPr lang="en-US" dirty="0"/>
              <a:t>A wet vacuum system can be used to clean hard floors, while a steam cleaner or wet vacuum can be used on carpets, rugs, and mats. Hard floor surfaces can be cleaned by mopping with disinfectant solution, rinsing, and drying </a:t>
            </a:r>
            <a:r>
              <a:rPr lang="en-US" dirty="0" err="1"/>
              <a:t>Sifuentes</a:t>
            </a:r>
            <a:r>
              <a:rPr lang="en-US" dirty="0"/>
              <a:t> et al., (2018). </a:t>
            </a:r>
          </a:p>
          <a:p>
            <a:pPr marL="0" indent="0">
              <a:buNone/>
            </a:pPr>
            <a:endParaRPr lang="en-US" dirty="0"/>
          </a:p>
          <a:p>
            <a:endParaRPr lang="en-US" dirty="0"/>
          </a:p>
        </p:txBody>
      </p:sp>
      <p:pic>
        <p:nvPicPr>
          <p:cNvPr id="4" name="Picture 3">
            <a:extLst>
              <a:ext uri="{FF2B5EF4-FFF2-40B4-BE49-F238E27FC236}">
                <a16:creationId xmlns:a16="http://schemas.microsoft.com/office/drawing/2014/main" id="{8DFB9D1A-607E-461C-9AE1-71A308848794}"/>
              </a:ext>
            </a:extLst>
          </p:cNvPr>
          <p:cNvPicPr/>
          <p:nvPr/>
        </p:nvPicPr>
        <p:blipFill rotWithShape="1">
          <a:blip r:embed="rId2"/>
          <a:srcRect l="14102" t="18814" r="50320" b="39567"/>
          <a:stretch/>
        </p:blipFill>
        <p:spPr bwMode="auto">
          <a:xfrm>
            <a:off x="2589212" y="3286539"/>
            <a:ext cx="8767901" cy="357146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06124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E268B-18B7-4367-BC38-E04D7A74B2B7}"/>
              </a:ext>
            </a:extLst>
          </p:cNvPr>
          <p:cNvSpPr>
            <a:spLocks noGrp="1"/>
          </p:cNvSpPr>
          <p:nvPr>
            <p:ph type="title"/>
          </p:nvPr>
        </p:nvSpPr>
        <p:spPr/>
        <p:txBody>
          <a:bodyPr/>
          <a:lstStyle/>
          <a:p>
            <a:r>
              <a:rPr lang="en-US" b="1" dirty="0"/>
              <a:t>Furnishing </a:t>
            </a:r>
            <a:br>
              <a:rPr lang="en-US" dirty="0"/>
            </a:br>
            <a:endParaRPr lang="en-US" dirty="0"/>
          </a:p>
        </p:txBody>
      </p:sp>
      <p:sp>
        <p:nvSpPr>
          <p:cNvPr id="3" name="Content Placeholder 2">
            <a:extLst>
              <a:ext uri="{FF2B5EF4-FFF2-40B4-BE49-F238E27FC236}">
                <a16:creationId xmlns:a16="http://schemas.microsoft.com/office/drawing/2014/main" id="{94B9A273-9EA7-446C-8263-1E982B452F7C}"/>
              </a:ext>
            </a:extLst>
          </p:cNvPr>
          <p:cNvSpPr>
            <a:spLocks noGrp="1"/>
          </p:cNvSpPr>
          <p:nvPr>
            <p:ph idx="1"/>
          </p:nvPr>
        </p:nvSpPr>
        <p:spPr/>
        <p:txBody>
          <a:bodyPr/>
          <a:lstStyle/>
          <a:p>
            <a:r>
              <a:rPr lang="en-US" dirty="0"/>
              <a:t>Furnishings include things like lampshades, curtains, screens, and furniture. </a:t>
            </a:r>
          </a:p>
          <a:p>
            <a:r>
              <a:rPr lang="en-US" dirty="0"/>
              <a:t>Bleached with a moderate home solution or steam cleaned regularly </a:t>
            </a:r>
            <a:r>
              <a:rPr lang="en-US" dirty="0" err="1"/>
              <a:t>Sifuentes</a:t>
            </a:r>
            <a:r>
              <a:rPr lang="en-US" dirty="0"/>
              <a:t> et al., (2018). </a:t>
            </a:r>
          </a:p>
          <a:p>
            <a:endParaRPr lang="en-US" dirty="0"/>
          </a:p>
          <a:p>
            <a:endParaRPr lang="en-US" dirty="0"/>
          </a:p>
        </p:txBody>
      </p:sp>
      <p:pic>
        <p:nvPicPr>
          <p:cNvPr id="4" name="Picture 3">
            <a:extLst>
              <a:ext uri="{FF2B5EF4-FFF2-40B4-BE49-F238E27FC236}">
                <a16:creationId xmlns:a16="http://schemas.microsoft.com/office/drawing/2014/main" id="{24729609-C1CB-472A-A44E-F2F03FF7F2FA}"/>
              </a:ext>
            </a:extLst>
          </p:cNvPr>
          <p:cNvPicPr/>
          <p:nvPr/>
        </p:nvPicPr>
        <p:blipFill rotWithShape="1">
          <a:blip r:embed="rId2"/>
          <a:srcRect l="5288" t="19099" r="41987" b="39282"/>
          <a:stretch/>
        </p:blipFill>
        <p:spPr bwMode="auto">
          <a:xfrm>
            <a:off x="2766460" y="3193772"/>
            <a:ext cx="8560904" cy="35449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97847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DC90A-1ABD-48E9-AD32-34F92C949D60}"/>
              </a:ext>
            </a:extLst>
          </p:cNvPr>
          <p:cNvSpPr>
            <a:spLocks noGrp="1"/>
          </p:cNvSpPr>
          <p:nvPr>
            <p:ph type="title"/>
          </p:nvPr>
        </p:nvSpPr>
        <p:spPr/>
        <p:txBody>
          <a:bodyPr/>
          <a:lstStyle/>
          <a:p>
            <a:r>
              <a:rPr lang="en-US" b="1" dirty="0"/>
              <a:t>Laundry </a:t>
            </a:r>
            <a:br>
              <a:rPr lang="en-US" dirty="0"/>
            </a:br>
            <a:endParaRPr lang="en-US" dirty="0"/>
          </a:p>
        </p:txBody>
      </p:sp>
      <p:sp>
        <p:nvSpPr>
          <p:cNvPr id="3" name="Content Placeholder 2">
            <a:extLst>
              <a:ext uri="{FF2B5EF4-FFF2-40B4-BE49-F238E27FC236}">
                <a16:creationId xmlns:a16="http://schemas.microsoft.com/office/drawing/2014/main" id="{FB53EA0A-8E0F-4920-8E18-138FED8E9AF2}"/>
              </a:ext>
            </a:extLst>
          </p:cNvPr>
          <p:cNvSpPr>
            <a:spLocks noGrp="1"/>
          </p:cNvSpPr>
          <p:nvPr>
            <p:ph idx="1"/>
          </p:nvPr>
        </p:nvSpPr>
        <p:spPr>
          <a:xfrm>
            <a:off x="2589213" y="2133600"/>
            <a:ext cx="3838092" cy="3777622"/>
          </a:xfrm>
        </p:spPr>
        <p:txBody>
          <a:bodyPr>
            <a:normAutofit fontScale="92500" lnSpcReduction="10000"/>
          </a:bodyPr>
          <a:lstStyle/>
          <a:p>
            <a:r>
              <a:rPr lang="en-US" dirty="0"/>
              <a:t>We recommend daily laundering of all towels and bed linens. </a:t>
            </a:r>
          </a:p>
          <a:p>
            <a:r>
              <a:rPr lang="en-US" dirty="0"/>
              <a:t>Sheets, pillows, and cotton blankets should be washed in hot water with detergent, then thoroughly rinsed and dried. </a:t>
            </a:r>
          </a:p>
          <a:p>
            <a:r>
              <a:rPr lang="en-US" dirty="0"/>
              <a:t>Bedding should be changed at least once a week and certainly after each guest departs O'Fallon and Rutherford, (2020). </a:t>
            </a:r>
          </a:p>
          <a:p>
            <a:pPr marL="0" indent="0">
              <a:buNone/>
            </a:pPr>
            <a:r>
              <a:rPr lang="en-US" dirty="0"/>
              <a:t> </a:t>
            </a:r>
          </a:p>
          <a:p>
            <a:endParaRPr lang="en-US" dirty="0"/>
          </a:p>
        </p:txBody>
      </p:sp>
      <p:pic>
        <p:nvPicPr>
          <p:cNvPr id="4" name="Picture 3">
            <a:extLst>
              <a:ext uri="{FF2B5EF4-FFF2-40B4-BE49-F238E27FC236}">
                <a16:creationId xmlns:a16="http://schemas.microsoft.com/office/drawing/2014/main" id="{4108E033-955A-4DF8-8CB5-CEE8748C318E}"/>
              </a:ext>
            </a:extLst>
          </p:cNvPr>
          <p:cNvPicPr/>
          <p:nvPr/>
        </p:nvPicPr>
        <p:blipFill rotWithShape="1">
          <a:blip r:embed="rId2"/>
          <a:srcRect l="14263" t="19099" r="50641" b="41277"/>
          <a:stretch/>
        </p:blipFill>
        <p:spPr bwMode="auto">
          <a:xfrm>
            <a:off x="6639339" y="1775791"/>
            <a:ext cx="5552661" cy="37776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42874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074DC-A947-4F8B-A0F8-C9DC4CA454A3}"/>
              </a:ext>
            </a:extLst>
          </p:cNvPr>
          <p:cNvSpPr>
            <a:spLocks noGrp="1"/>
          </p:cNvSpPr>
          <p:nvPr>
            <p:ph type="title"/>
          </p:nvPr>
        </p:nvSpPr>
        <p:spPr/>
        <p:txBody>
          <a:bodyPr/>
          <a:lstStyle/>
          <a:p>
            <a:r>
              <a:rPr lang="en-US" b="1" dirty="0"/>
              <a:t>Common facilities </a:t>
            </a:r>
            <a:br>
              <a:rPr lang="en-US" dirty="0"/>
            </a:br>
            <a:endParaRPr lang="en-US" dirty="0"/>
          </a:p>
        </p:txBody>
      </p:sp>
      <p:sp>
        <p:nvSpPr>
          <p:cNvPr id="3" name="Content Placeholder 2">
            <a:extLst>
              <a:ext uri="{FF2B5EF4-FFF2-40B4-BE49-F238E27FC236}">
                <a16:creationId xmlns:a16="http://schemas.microsoft.com/office/drawing/2014/main" id="{64952372-C1F0-468F-ABEE-A7B88A2F7236}"/>
              </a:ext>
            </a:extLst>
          </p:cNvPr>
          <p:cNvSpPr>
            <a:spLocks noGrp="1"/>
          </p:cNvSpPr>
          <p:nvPr>
            <p:ph idx="1"/>
          </p:nvPr>
        </p:nvSpPr>
        <p:spPr/>
        <p:txBody>
          <a:bodyPr/>
          <a:lstStyle/>
          <a:p>
            <a:r>
              <a:rPr lang="en-US" dirty="0"/>
              <a:t>Seasonal cleaning and wiping down of public furniture, including chairs, benches, and tables, is strongly recommended. </a:t>
            </a:r>
          </a:p>
          <a:p>
            <a:r>
              <a:rPr lang="en-US" dirty="0"/>
              <a:t>The need of keeping public restrooms clean and stocked is emphasized O'Fallon and Rutherford, (2020). </a:t>
            </a:r>
          </a:p>
          <a:p>
            <a:endParaRPr lang="en-US" dirty="0"/>
          </a:p>
          <a:p>
            <a:endParaRPr lang="en-US" dirty="0"/>
          </a:p>
        </p:txBody>
      </p:sp>
      <p:pic>
        <p:nvPicPr>
          <p:cNvPr id="4" name="Picture 3">
            <a:extLst>
              <a:ext uri="{FF2B5EF4-FFF2-40B4-BE49-F238E27FC236}">
                <a16:creationId xmlns:a16="http://schemas.microsoft.com/office/drawing/2014/main" id="{F37C6C21-014D-4923-A600-D4EC6DA4F5BC}"/>
              </a:ext>
            </a:extLst>
          </p:cNvPr>
          <p:cNvPicPr/>
          <p:nvPr/>
        </p:nvPicPr>
        <p:blipFill rotWithShape="1">
          <a:blip r:embed="rId2"/>
          <a:srcRect l="10738" t="19099" r="47275" b="39567"/>
          <a:stretch/>
        </p:blipFill>
        <p:spPr bwMode="auto">
          <a:xfrm>
            <a:off x="2589212" y="3564834"/>
            <a:ext cx="8915400" cy="32931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43087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C713F-8E67-474F-A7C3-70F2299F38F3}"/>
              </a:ext>
            </a:extLst>
          </p:cNvPr>
          <p:cNvSpPr>
            <a:spLocks noGrp="1"/>
          </p:cNvSpPr>
          <p:nvPr>
            <p:ph type="title"/>
          </p:nvPr>
        </p:nvSpPr>
        <p:spPr/>
        <p:txBody>
          <a:bodyPr/>
          <a:lstStyle/>
          <a:p>
            <a:r>
              <a:rPr lang="en-US" b="1" dirty="0"/>
              <a:t>Air conditioners </a:t>
            </a:r>
            <a:br>
              <a:rPr lang="en-US" dirty="0"/>
            </a:br>
            <a:endParaRPr lang="en-US" dirty="0"/>
          </a:p>
        </p:txBody>
      </p:sp>
      <p:sp>
        <p:nvSpPr>
          <p:cNvPr id="3" name="Content Placeholder 2">
            <a:extLst>
              <a:ext uri="{FF2B5EF4-FFF2-40B4-BE49-F238E27FC236}">
                <a16:creationId xmlns:a16="http://schemas.microsoft.com/office/drawing/2014/main" id="{D799554B-AEAF-4431-AB97-18489411387C}"/>
              </a:ext>
            </a:extLst>
          </p:cNvPr>
          <p:cNvSpPr>
            <a:spLocks noGrp="1"/>
          </p:cNvSpPr>
          <p:nvPr>
            <p:ph idx="1"/>
          </p:nvPr>
        </p:nvSpPr>
        <p:spPr>
          <a:xfrm>
            <a:off x="2589212" y="1905000"/>
            <a:ext cx="4421188" cy="4006222"/>
          </a:xfrm>
        </p:spPr>
        <p:txBody>
          <a:bodyPr/>
          <a:lstStyle/>
          <a:p>
            <a:r>
              <a:rPr lang="en-US" dirty="0"/>
              <a:t>The ventilation system must be checked and serviced regularly to ensure proper operation. </a:t>
            </a:r>
          </a:p>
          <a:p>
            <a:r>
              <a:rPr lang="en-US" dirty="0"/>
              <a:t>It's crucial to keep your AC clean and well-maintained. </a:t>
            </a:r>
          </a:p>
          <a:p>
            <a:r>
              <a:rPr lang="en-US" dirty="0"/>
              <a:t>The filters are regularly maintained and serviced Yu et al., (2021). </a:t>
            </a:r>
          </a:p>
          <a:p>
            <a:endParaRPr lang="en-US" dirty="0"/>
          </a:p>
        </p:txBody>
      </p:sp>
      <p:pic>
        <p:nvPicPr>
          <p:cNvPr id="4" name="Picture 3">
            <a:extLst>
              <a:ext uri="{FF2B5EF4-FFF2-40B4-BE49-F238E27FC236}">
                <a16:creationId xmlns:a16="http://schemas.microsoft.com/office/drawing/2014/main" id="{14C4AC0B-C78D-4CFB-8DC3-628293061037}"/>
              </a:ext>
            </a:extLst>
          </p:cNvPr>
          <p:cNvPicPr/>
          <p:nvPr/>
        </p:nvPicPr>
        <p:blipFill rotWithShape="1">
          <a:blip r:embed="rId2"/>
          <a:srcRect l="14424" t="18529" r="50480" b="39567"/>
          <a:stretch/>
        </p:blipFill>
        <p:spPr bwMode="auto">
          <a:xfrm>
            <a:off x="7315201" y="1510747"/>
            <a:ext cx="4421188" cy="45454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00928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9D5A-263E-46EF-B407-EA134AB0D676}"/>
              </a:ext>
            </a:extLst>
          </p:cNvPr>
          <p:cNvSpPr>
            <a:spLocks noGrp="1"/>
          </p:cNvSpPr>
          <p:nvPr>
            <p:ph type="title"/>
          </p:nvPr>
        </p:nvSpPr>
        <p:spPr/>
        <p:txBody>
          <a:bodyPr/>
          <a:lstStyle/>
          <a:p>
            <a:r>
              <a:rPr lang="en-US" b="1" dirty="0"/>
              <a:t>Staffs common hygiene </a:t>
            </a:r>
            <a:br>
              <a:rPr lang="en-US" dirty="0"/>
            </a:br>
            <a:endParaRPr lang="en-US" dirty="0"/>
          </a:p>
        </p:txBody>
      </p:sp>
      <p:sp>
        <p:nvSpPr>
          <p:cNvPr id="3" name="Content Placeholder 2">
            <a:extLst>
              <a:ext uri="{FF2B5EF4-FFF2-40B4-BE49-F238E27FC236}">
                <a16:creationId xmlns:a16="http://schemas.microsoft.com/office/drawing/2014/main" id="{09ED5DAA-00AF-4CB8-86A3-D4F28718B3FE}"/>
              </a:ext>
            </a:extLst>
          </p:cNvPr>
          <p:cNvSpPr>
            <a:spLocks noGrp="1"/>
          </p:cNvSpPr>
          <p:nvPr>
            <p:ph idx="1"/>
          </p:nvPr>
        </p:nvSpPr>
        <p:spPr/>
        <p:txBody>
          <a:bodyPr/>
          <a:lstStyle/>
          <a:p>
            <a:r>
              <a:rPr lang="en-US" dirty="0"/>
              <a:t>To prevent the spread of germs, it is imperative that all employees always use proper hand washing procedures, always cover their nose and mouth when sneezing or coughing, and never eat or drink while working </a:t>
            </a:r>
            <a:r>
              <a:rPr lang="en-US" dirty="0" err="1"/>
              <a:t>Sobaih</a:t>
            </a:r>
            <a:r>
              <a:rPr lang="en-US" dirty="0"/>
              <a:t> and </a:t>
            </a:r>
            <a:r>
              <a:rPr lang="en-US" dirty="0" err="1"/>
              <a:t>Hasanein</a:t>
            </a:r>
            <a:r>
              <a:rPr lang="en-US" dirty="0"/>
              <a:t>, (2020). </a:t>
            </a:r>
          </a:p>
          <a:p>
            <a:endParaRPr lang="en-US" dirty="0"/>
          </a:p>
        </p:txBody>
      </p:sp>
      <p:pic>
        <p:nvPicPr>
          <p:cNvPr id="4" name="Picture 3">
            <a:extLst>
              <a:ext uri="{FF2B5EF4-FFF2-40B4-BE49-F238E27FC236}">
                <a16:creationId xmlns:a16="http://schemas.microsoft.com/office/drawing/2014/main" id="{D0ABA224-4C06-4906-AA24-A3A2E712B85A}"/>
              </a:ext>
            </a:extLst>
          </p:cNvPr>
          <p:cNvPicPr/>
          <p:nvPr/>
        </p:nvPicPr>
        <p:blipFill rotWithShape="1">
          <a:blip r:embed="rId2"/>
          <a:srcRect l="17309" t="19385" r="53044" b="46408"/>
          <a:stretch/>
        </p:blipFill>
        <p:spPr bwMode="auto">
          <a:xfrm>
            <a:off x="2589212" y="3313044"/>
            <a:ext cx="7840249" cy="336605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84990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541BE-00BA-4F90-9FCC-7A8FA4BD4A58}"/>
              </a:ext>
            </a:extLst>
          </p:cNvPr>
          <p:cNvSpPr>
            <a:spLocks noGrp="1"/>
          </p:cNvSpPr>
          <p:nvPr>
            <p:ph type="title"/>
          </p:nvPr>
        </p:nvSpPr>
        <p:spPr/>
        <p:txBody>
          <a:bodyPr/>
          <a:lstStyle/>
          <a:p>
            <a:r>
              <a:rPr lang="en-US" dirty="0"/>
              <a:t>References </a:t>
            </a:r>
            <a:br>
              <a:rPr lang="en-US" dirty="0"/>
            </a:br>
            <a:endParaRPr lang="en-US" dirty="0"/>
          </a:p>
        </p:txBody>
      </p:sp>
      <p:sp>
        <p:nvSpPr>
          <p:cNvPr id="3" name="Content Placeholder 2">
            <a:extLst>
              <a:ext uri="{FF2B5EF4-FFF2-40B4-BE49-F238E27FC236}">
                <a16:creationId xmlns:a16="http://schemas.microsoft.com/office/drawing/2014/main" id="{3B01C80F-A5EA-4F52-A3D1-CCF7F9A935A1}"/>
              </a:ext>
            </a:extLst>
          </p:cNvPr>
          <p:cNvSpPr>
            <a:spLocks noGrp="1"/>
          </p:cNvSpPr>
          <p:nvPr>
            <p:ph idx="1"/>
          </p:nvPr>
        </p:nvSpPr>
        <p:spPr/>
        <p:txBody>
          <a:bodyPr>
            <a:normAutofit fontScale="92500"/>
          </a:bodyPr>
          <a:lstStyle/>
          <a:p>
            <a:pPr lvl="0"/>
            <a:r>
              <a:rPr lang="en-US" dirty="0"/>
              <a:t>O'Fallon, M.J. and Rutherford, D.G., (2020). Hotel management and operations. John Wiley &amp; Sons. </a:t>
            </a:r>
          </a:p>
          <a:p>
            <a:pPr lvl="0"/>
            <a:r>
              <a:rPr lang="en-US" dirty="0"/>
              <a:t> Rutherford, D.G., (2021). Hotel management and operations</a:t>
            </a:r>
          </a:p>
          <a:p>
            <a:pPr lvl="0"/>
            <a:r>
              <a:rPr lang="en-US" dirty="0" err="1"/>
              <a:t>Sifuentes</a:t>
            </a:r>
            <a:r>
              <a:rPr lang="en-US" dirty="0"/>
              <a:t>, L.Y., Koenig, D.W., Phillips, R.L., Reynolds, K.A. and Gerba, C.P., (2018). Use of hygiene protocols to control the spread of viruses in a hotel. Food and environmental virology, 6(3), pp.175-181. </a:t>
            </a:r>
          </a:p>
          <a:p>
            <a:pPr lvl="0"/>
            <a:r>
              <a:rPr lang="en-US" dirty="0" err="1"/>
              <a:t>Sobaih</a:t>
            </a:r>
            <a:r>
              <a:rPr lang="en-US" dirty="0"/>
              <a:t>, A.E.E. and </a:t>
            </a:r>
            <a:r>
              <a:rPr lang="en-US" dirty="0" err="1"/>
              <a:t>Hasanein</a:t>
            </a:r>
            <a:r>
              <a:rPr lang="en-US" dirty="0"/>
              <a:t>, A.M., 2020. Herzberg’s theory of motivation and job satisfaction: Does it work for hotel industry in developing countries?. </a:t>
            </a:r>
            <a:r>
              <a:rPr lang="en-US" i="1" dirty="0"/>
              <a:t>Journal of Human Resources in Hospitality &amp; Tourism</a:t>
            </a:r>
            <a:r>
              <a:rPr lang="en-US" dirty="0"/>
              <a:t>, </a:t>
            </a:r>
            <a:r>
              <a:rPr lang="en-US" i="1" dirty="0"/>
              <a:t>19</a:t>
            </a:r>
            <a:r>
              <a:rPr lang="en-US" dirty="0"/>
              <a:t>(3), pp.319-343.</a:t>
            </a:r>
          </a:p>
          <a:p>
            <a:pPr lvl="0"/>
            <a:r>
              <a:rPr lang="en-US" dirty="0"/>
              <a:t>Yu, J., </a:t>
            </a:r>
            <a:r>
              <a:rPr lang="en-US" dirty="0" err="1"/>
              <a:t>Seo</a:t>
            </a:r>
            <a:r>
              <a:rPr lang="en-US" dirty="0"/>
              <a:t>, J., &amp; Hyun, S. S. (2021). Perceived hygiene attributes in the hotel industry: customer retention amid the COVID-19 crisis. </a:t>
            </a:r>
            <a:r>
              <a:rPr lang="en-US" i="1" dirty="0"/>
              <a:t>International Journal of Hospitality Management</a:t>
            </a:r>
            <a:r>
              <a:rPr lang="en-US" dirty="0"/>
              <a:t>, </a:t>
            </a:r>
            <a:r>
              <a:rPr lang="en-US" i="1" dirty="0"/>
              <a:t>93</a:t>
            </a:r>
            <a:r>
              <a:rPr lang="en-US" dirty="0"/>
              <a:t>, 102768.</a:t>
            </a:r>
          </a:p>
        </p:txBody>
      </p:sp>
    </p:spTree>
    <p:extLst>
      <p:ext uri="{BB962C8B-B14F-4D97-AF65-F5344CB8AC3E}">
        <p14:creationId xmlns:p14="http://schemas.microsoft.com/office/powerpoint/2010/main" val="19846984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Wisp</Template>
  <TotalTime>25</TotalTime>
  <Words>662</Words>
  <Application>Microsoft Office PowerPoint</Application>
  <PresentationFormat>Widescreen</PresentationFormat>
  <Paragraphs>44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Wisp</vt:lpstr>
      <vt:lpstr>Workplace Skills - Legal Issues within the hotel industry </vt:lpstr>
      <vt:lpstr>Introduction  </vt:lpstr>
      <vt:lpstr>Hotel hygiene: of paramount importance  </vt:lpstr>
      <vt:lpstr>Hygiene of the environment  </vt:lpstr>
      <vt:lpstr>Floorings and flooring coverings  </vt:lpstr>
      <vt:lpstr>Furnishing  </vt:lpstr>
      <vt:lpstr>Laundry  </vt:lpstr>
      <vt:lpstr>Common facilities  </vt:lpstr>
      <vt:lpstr>Air conditioners  </vt:lpstr>
      <vt:lpstr>Staffs common hygiene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Skills - Legal Issues within the hotel industry</dc:title>
  <dc:creator>kelly muthomi</dc:creator>
  <cp:lastModifiedBy>kelly muthomi</cp:lastModifiedBy>
  <cp:revision>2</cp:revision>
  <dcterms:created xsi:type="dcterms:W3CDTF">2022-11-04T09:58:53Z</dcterms:created>
  <dcterms:modified xsi:type="dcterms:W3CDTF">2022-11-04T10:33:00Z</dcterms:modified>
</cp:coreProperties>
</file>