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4" d="100"/>
          <a:sy n="24" d="100"/>
        </p:scale>
        <p:origin x="152" y="-10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6/24/25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6/24/25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24/06/2025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r>
              <a:rPr lang="en-GB" sz="4400"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1116867"/>
          </a:xfrm>
        </p:spPr>
        <p:txBody>
          <a:bodyPr/>
          <a:lstStyle/>
          <a:p>
            <a:r>
              <a:rPr lang="en-GB" sz="4800" kern="100" dirty="0">
                <a:solidFill>
                  <a:srgbClr val="FF0000"/>
                </a:solidFill>
                <a:latin typeface="Aptos" panose="020B0004020202020204" pitchFamily="34" charset="0"/>
                <a:ea typeface="Aptos" panose="020B0004020202020204" pitchFamily="34" charset="0"/>
              </a:rPr>
              <a:t>W</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rite the broad category here (e.g., anxiety</a:t>
            </a:r>
            <a:r>
              <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disorders, neurodevelopmental disorders, etc.)</a:t>
            </a:r>
          </a:p>
          <a:p>
            <a:endParaRPr lang="en-GB" sz="4800" kern="100" dirty="0">
              <a:solidFill>
                <a:srgbClr val="FF0000"/>
              </a:solidFill>
              <a:latin typeface="Aptos" panose="020B0004020202020204" pitchFamily="34" charset="0"/>
              <a:ea typeface="Aptos" panose="020B0004020202020204" pitchFamily="34" charset="0"/>
            </a:endParaRPr>
          </a:p>
          <a:p>
            <a:pPr>
              <a:buNone/>
            </a:pPr>
            <a:r>
              <a:rPr lang="en-GB" sz="4800" kern="100" dirty="0">
                <a:solidFill>
                  <a:srgbClr val="FF0000"/>
                </a:solidFill>
                <a:latin typeface="Aptos" panose="020B0004020202020204" pitchFamily="34" charset="0"/>
                <a:ea typeface="Aptos" panose="020B0004020202020204" pitchFamily="34" charset="0"/>
              </a:rPr>
              <a:t>N</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ame of the specific disorder and definition (how is it disorder defined - </a:t>
            </a:r>
            <a:r>
              <a:rPr lang="en-GB" sz="4800" kern="100" dirty="0">
                <a:solidFill>
                  <a:srgbClr val="FF0000"/>
                </a:solidFill>
                <a:latin typeface="Aptos" panose="020B0004020202020204" pitchFamily="34" charset="0"/>
                <a:ea typeface="Aptos" panose="020B0004020202020204" pitchFamily="34" charset="0"/>
              </a:rPr>
              <a:t> </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e.g., extreme feelings of dread and discomfort)</a:t>
            </a: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How common is the disorder? How many people are diagnosed with this disorder?</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3877962"/>
          </a:xfrm>
        </p:spPr>
        <p:txBody>
          <a:bodyPr/>
          <a:lstStyle/>
          <a:p>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How were people with</a:t>
            </a:r>
            <a:r>
              <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the disorder viewed in the past? How has this changed? How did medical professionals view the disorder?</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4649138"/>
          </a:xfrm>
        </p:spPr>
        <p:txBody>
          <a:bodyPr/>
          <a:lstStyle/>
          <a:p>
            <a:r>
              <a:rPr lang="en-GB" sz="4800" dirty="0">
                <a:latin typeface="Aptos" panose="020B0004020202020204" pitchFamily="34" charset="0"/>
              </a:rPr>
              <a:t>Current services and treatments </a:t>
            </a:r>
          </a:p>
          <a:p>
            <a:pPr algn="l"/>
            <a:r>
              <a:rPr lang="en-GB" sz="4800" b="0" u="none" dirty="0">
                <a:solidFill>
                  <a:srgbClr val="FF0000"/>
                </a:solidFill>
                <a:latin typeface="Aptos" panose="020B0004020202020204" pitchFamily="34" charset="0"/>
              </a:rPr>
              <a:t>What services and treatments are currently available to help manage/treat the condition?</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1803035"/>
          </a:xfrm>
        </p:spPr>
        <p:txBody>
          <a:bodyPr/>
          <a:lstStyle/>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5654527"/>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6731284"/>
            <a:ext cx="10052050" cy="1200306"/>
          </a:xfrm>
        </p:spPr>
        <p:txBody>
          <a:bodyPr/>
          <a:lstStyle/>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endParaRPr lang="en-GB" sz="48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4804751"/>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1938970"/>
          </a:xfrm>
        </p:spPr>
        <p:txBody>
          <a:bodyPr/>
          <a:lstStyle/>
          <a:p>
            <a:r>
              <a:rPr lang="en-GB" sz="4400" dirty="0">
                <a:solidFill>
                  <a:srgbClr val="FF0000"/>
                </a:solidFill>
                <a:latin typeface="Aptos" panose="020B0004020202020204" pitchFamily="34" charset="0"/>
              </a:rPr>
              <a:t> </a:t>
            </a:r>
            <a:r>
              <a:rPr lang="en-GB" sz="4800" dirty="0">
                <a:solidFill>
                  <a:srgbClr val="FF0000"/>
                </a:solidFill>
                <a:latin typeface="Aptos" panose="020B0004020202020204" pitchFamily="34" charset="0"/>
              </a:rPr>
              <a:t>Include at least 10 references with in-text citations.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9404377"/>
            <a:ext cx="10038659" cy="9990405"/>
          </a:xfrm>
        </p:spPr>
        <p:txBody>
          <a:bodyPr/>
          <a:lstStyle/>
          <a:p>
            <a:r>
              <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Causes: </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has the disorder been linked with a specific cause? If so, what cause/causes?</a:t>
            </a:r>
          </a:p>
          <a:p>
            <a:endParaRPr lang="en-GB" sz="4800" kern="100" dirty="0">
              <a:solidFill>
                <a:srgbClr val="FF0000"/>
              </a:solidFill>
              <a:latin typeface="Aptos" panose="020B0004020202020204" pitchFamily="34" charset="0"/>
              <a:ea typeface="Aptos" panose="020B0004020202020204" pitchFamily="34" charset="0"/>
            </a:endParaRPr>
          </a:p>
          <a:p>
            <a:r>
              <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Symptoms: </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what symptoms does a person with this disorder experience?</a:t>
            </a:r>
          </a:p>
          <a:p>
            <a:endParaRPr lang="en-GB" sz="4800" kern="100" dirty="0">
              <a:solidFill>
                <a:srgbClr val="FF0000"/>
              </a:solidFill>
              <a:latin typeface="Aptos" panose="020B0004020202020204" pitchFamily="34" charset="0"/>
              <a:ea typeface="Aptos" panose="020B0004020202020204" pitchFamily="34" charset="0"/>
            </a:endParaRPr>
          </a:p>
          <a:p>
            <a:r>
              <a:rPr lang="en-GB" sz="4800" b="1" dirty="0">
                <a:solidFill>
                  <a:srgbClr val="FF0000"/>
                </a:solidFill>
                <a:latin typeface="Aptos" panose="020B0004020202020204" pitchFamily="34" charset="0"/>
              </a:rPr>
              <a:t>Diagnosis: </a:t>
            </a:r>
            <a:r>
              <a:rPr lang="en-GB" sz="4800" dirty="0">
                <a:solidFill>
                  <a:srgbClr val="FF0000"/>
                </a:solidFill>
                <a:latin typeface="Aptos" panose="020B0004020202020204" pitchFamily="34" charset="0"/>
              </a:rPr>
              <a:t>How is the disorder diagnosed? </a:t>
            </a: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(E.G., 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2910</TotalTime>
  <Words>285</Words>
  <Application>Microsoft Macintosh PowerPoint</Application>
  <PresentationFormat>Custom</PresentationFormat>
  <Paragraphs>32</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Student number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Farah Wiita</cp:lastModifiedBy>
  <cp:revision>86</cp:revision>
  <cp:lastPrinted>2015-06-29T17:31:11Z</cp:lastPrinted>
  <dcterms:created xsi:type="dcterms:W3CDTF">2012-02-03T19:11:35Z</dcterms:created>
  <dcterms:modified xsi:type="dcterms:W3CDTF">2025-06-24T17:21:52Z</dcterms:modified>
</cp:coreProperties>
</file>