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22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5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23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64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</p:sldIdLst>
  <p:sldSz cy="5143500" cx="9144000"/>
  <p:notesSz cx="6858000" cy="9144000"/>
  <p:embeddedFontLst>
    <p:embeddedFont>
      <p:font typeface="Roboto"/>
      <p:regular r:id="rId31"/>
      <p:bold r:id="rId32"/>
      <p:italic r:id="rId33"/>
      <p:boldItalic r:id="rId34"/>
    </p:embeddedFont>
    <p:embeddedFont>
      <p:font typeface="Roboto Light"/>
      <p:regular r:id="rId35"/>
      <p:bold r:id="rId36"/>
      <p:italic r:id="rId37"/>
      <p:boldItalic r:id="rId38"/>
    </p:embeddedFont>
    <p:embeddedFont>
      <p:font typeface="Roboto Mono"/>
      <p:regular r:id="rId39"/>
      <p:bold r:id="rId40"/>
      <p:italic r:id="rId41"/>
      <p:boldItalic r:id="rId42"/>
    </p:embeddedFont>
    <p:embeddedFont>
      <p:font typeface="Karla"/>
      <p:regular r:id="rId43"/>
      <p:bold r:id="rId44"/>
      <p:italic r:id="rId45"/>
      <p:boldItalic r:id="rId46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40" Type="http://schemas.openxmlformats.org/officeDocument/2006/relationships/font" Target="fonts/RobotoMono-bold.fntdata"/><Relationship Id="rId20" Type="http://schemas.openxmlformats.org/officeDocument/2006/relationships/slide" Target="slides/slide15.xml"/><Relationship Id="rId42" Type="http://schemas.openxmlformats.org/officeDocument/2006/relationships/font" Target="fonts/RobotoMono-boldItalic.fntdata"/><Relationship Id="rId41" Type="http://schemas.openxmlformats.org/officeDocument/2006/relationships/font" Target="fonts/RobotoMono-italic.fntdata"/><Relationship Id="rId22" Type="http://schemas.openxmlformats.org/officeDocument/2006/relationships/slide" Target="slides/slide17.xml"/><Relationship Id="rId44" Type="http://schemas.openxmlformats.org/officeDocument/2006/relationships/font" Target="fonts/Karla-bold.fntdata"/><Relationship Id="rId21" Type="http://schemas.openxmlformats.org/officeDocument/2006/relationships/slide" Target="slides/slide16.xml"/><Relationship Id="rId43" Type="http://schemas.openxmlformats.org/officeDocument/2006/relationships/font" Target="fonts/Karla-regular.fntdata"/><Relationship Id="rId24" Type="http://schemas.openxmlformats.org/officeDocument/2006/relationships/slide" Target="slides/slide19.xml"/><Relationship Id="rId46" Type="http://schemas.openxmlformats.org/officeDocument/2006/relationships/font" Target="fonts/Karla-boldItalic.fntdata"/><Relationship Id="rId23" Type="http://schemas.openxmlformats.org/officeDocument/2006/relationships/slide" Target="slides/slide18.xml"/><Relationship Id="rId45" Type="http://schemas.openxmlformats.org/officeDocument/2006/relationships/font" Target="fonts/Karla-italic.fntdata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slide" Target="slides/slide24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font" Target="fonts/Roboto-regular.fntdata"/><Relationship Id="rId30" Type="http://schemas.openxmlformats.org/officeDocument/2006/relationships/slide" Target="slides/slide25.xml"/><Relationship Id="rId11" Type="http://schemas.openxmlformats.org/officeDocument/2006/relationships/slide" Target="slides/slide6.xml"/><Relationship Id="rId33" Type="http://schemas.openxmlformats.org/officeDocument/2006/relationships/font" Target="fonts/Roboto-italic.fntdata"/><Relationship Id="rId10" Type="http://schemas.openxmlformats.org/officeDocument/2006/relationships/slide" Target="slides/slide5.xml"/><Relationship Id="rId32" Type="http://schemas.openxmlformats.org/officeDocument/2006/relationships/font" Target="fonts/Roboto-bold.fntdata"/><Relationship Id="rId13" Type="http://schemas.openxmlformats.org/officeDocument/2006/relationships/slide" Target="slides/slide8.xml"/><Relationship Id="rId35" Type="http://schemas.openxmlformats.org/officeDocument/2006/relationships/font" Target="fonts/RobotoLight-regular.fntdata"/><Relationship Id="rId12" Type="http://schemas.openxmlformats.org/officeDocument/2006/relationships/slide" Target="slides/slide7.xml"/><Relationship Id="rId34" Type="http://schemas.openxmlformats.org/officeDocument/2006/relationships/font" Target="fonts/Roboto-boldItalic.fntdata"/><Relationship Id="rId15" Type="http://schemas.openxmlformats.org/officeDocument/2006/relationships/slide" Target="slides/slide10.xml"/><Relationship Id="rId37" Type="http://schemas.openxmlformats.org/officeDocument/2006/relationships/font" Target="fonts/RobotoLight-italic.fntdata"/><Relationship Id="rId14" Type="http://schemas.openxmlformats.org/officeDocument/2006/relationships/slide" Target="slides/slide9.xml"/><Relationship Id="rId36" Type="http://schemas.openxmlformats.org/officeDocument/2006/relationships/font" Target="fonts/RobotoLight-bold.fntdata"/><Relationship Id="rId17" Type="http://schemas.openxmlformats.org/officeDocument/2006/relationships/slide" Target="slides/slide12.xml"/><Relationship Id="rId39" Type="http://schemas.openxmlformats.org/officeDocument/2006/relationships/font" Target="fonts/RobotoMono-regular.fntdata"/><Relationship Id="rId16" Type="http://schemas.openxmlformats.org/officeDocument/2006/relationships/slide" Target="slides/slide11.xml"/><Relationship Id="rId38" Type="http://schemas.openxmlformats.org/officeDocument/2006/relationships/font" Target="fonts/RobotoLight-boldItalic.fntdata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g844e922116_0_13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" name="Google Shape;57;g844e922116_0_13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g844e922116_0_17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3" name="Google Shape;63;g844e922116_0_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g844e922116_0_203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1" name="Google Shape;71;g844e922116_0_20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5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g844e922116_0_123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7" name="Google Shape;77;g844e922116_0_1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g8049ef2d5c_0_2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" name="Google Shape;87;g8049ef2d5c_0_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g8049ef2d5c_0_24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3" name="Google Shape;93;g8049ef2d5c_0_2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g8049ef2d5c_0_32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1" name="Google Shape;101;g8049ef2d5c_0_3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g87141b1771_0_1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9" name="Google Shape;109;g87141b1771_0_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g87141b1771_0_2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7" name="Google Shape;117;g87141b1771_0_2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g87141b1771_0_34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23" name="Google Shape;123;g87141b1771_0_3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g87141b1771_0_62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31" name="Google Shape;131;g87141b1771_0_6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7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g8049ef2d5c_0_5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9" name="Google Shape;139;g8049ef2d5c_0_5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g8049ef2d5c_0_54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45" name="Google Shape;145;g8049ef2d5c_0_5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g87141b1771_0_7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3" name="Google Shape;153;g87141b1771_0_7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7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g87141b1771_0_76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59" name="Google Shape;159;g87141b1771_0_7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5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g87141b1771_0_4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7" name="Google Shape;167;g87141b1771_0_4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g87141b1771_0_53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73" name="Google Shape;173;g87141b1771_0_5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9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g8049ef2d5c_0_6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1" name="Google Shape;181;g8049ef2d5c_0_6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5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g8049ef2d5c_0_6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7" name="Google Shape;187;g8049ef2d5c_0_6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Add a line about how objectives will be made. </a:t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3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oogle Shape;194;g8049ef2d5c_0_9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5" name="Google Shape;195;g8049ef2d5c_0_9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9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g8049ef2d5c_0_98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01" name="Google Shape;201;g8049ef2d5c_0_9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7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g8049ef2d5c_0_10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9" name="Google Shape;209;g8049ef2d5c_0_10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3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g844e922116_0_58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15" name="Google Shape;215;g844e922116_0_5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2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Google Shape;223;g844e922116_0_219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24" name="Google Shape;224;g844e922116_0_2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g87141b1771_0_2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33" name="Google Shape;233;g87141b1771_0_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 blank 3">
  <p:cSld name="TITLE_4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 blank 1">
  <p:cSld name="TITLE_2">
    <p:spTree>
      <p:nvGrpSpPr>
        <p:cNvPr id="5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 blank 5">
  <p:cSld name="TITLE_6">
    <p:spTree>
      <p:nvGrpSpPr>
        <p:cNvPr id="52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 blank">
  <p:cSld name="TITLE_7"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 blank 2">
  <p:cSld name="TITLE_8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7" Type="http://schemas.openxmlformats.org/officeDocument/2006/relationships/theme" Target="../theme/theme1.xml"/><Relationship Id="rId16" Type="http://schemas.openxmlformats.org/officeDocument/2006/relationships/slideLayout" Target="../slideLayouts/slideLayout16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7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8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.png"/><Relationship Id="rId4" Type="http://schemas.openxmlformats.org/officeDocument/2006/relationships/image" Target="../media/image8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7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8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8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8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7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8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6.png"/><Relationship Id="rId4" Type="http://schemas.openxmlformats.org/officeDocument/2006/relationships/image" Target="../media/image8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7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8.png"/><Relationship Id="rId4" Type="http://schemas.openxmlformats.org/officeDocument/2006/relationships/image" Target="../media/image3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7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8.png"/><Relationship Id="rId4" Type="http://schemas.openxmlformats.org/officeDocument/2006/relationships/image" Target="../media/image4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7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8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7.pn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5.png"/><Relationship Id="rId4" Type="http://schemas.openxmlformats.org/officeDocument/2006/relationships/image" Target="../media/image8.pn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7.png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7.png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10.png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24.xml"/><Relationship Id="rId3" Type="http://schemas.openxmlformats.org/officeDocument/2006/relationships/image" Target="../media/image10.png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25.xml"/><Relationship Id="rId3" Type="http://schemas.openxmlformats.org/officeDocument/2006/relationships/hyperlink" Target="https://www.awal.com/blog/smart-artist-talks-smart-artist-marketing" TargetMode="External"/><Relationship Id="rId4" Type="http://schemas.openxmlformats.org/officeDocument/2006/relationships/hyperlink" Target="https://www.smartinsights.com/guides/customer-persona-guide-and-templat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" name="Google Shape;59;p18"/>
          <p:cNvPicPr preferRelativeResize="0"/>
          <p:nvPr/>
        </p:nvPicPr>
        <p:blipFill rotWithShape="1">
          <a:blip r:embed="rId3">
            <a:alphaModFix/>
          </a:blip>
          <a:srcRect b="17035" l="0" r="15576" t="11744"/>
          <a:stretch/>
        </p:blipFill>
        <p:spPr>
          <a:xfrm>
            <a:off x="0" y="0"/>
            <a:ext cx="9144000" cy="5143503"/>
          </a:xfrm>
          <a:prstGeom prst="rect">
            <a:avLst/>
          </a:prstGeom>
          <a:noFill/>
          <a:ln>
            <a:noFill/>
          </a:ln>
        </p:spPr>
      </p:pic>
      <p:sp>
        <p:nvSpPr>
          <p:cNvPr id="60" name="Google Shape;60;p18"/>
          <p:cNvSpPr txBox="1"/>
          <p:nvPr/>
        </p:nvSpPr>
        <p:spPr>
          <a:xfrm>
            <a:off x="609600" y="1887900"/>
            <a:ext cx="2975100" cy="136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400">
                <a:latin typeface="Roboto"/>
                <a:ea typeface="Roboto"/>
                <a:cs typeface="Roboto"/>
                <a:sym typeface="Roboto"/>
              </a:rPr>
              <a:t>Session </a:t>
            </a:r>
            <a:r>
              <a:rPr b="1" lang="en-GB" sz="2400">
                <a:latin typeface="Roboto"/>
                <a:ea typeface="Roboto"/>
                <a:cs typeface="Roboto"/>
                <a:sym typeface="Roboto"/>
              </a:rPr>
              <a:t>4</a:t>
            </a:r>
            <a:endParaRPr b="1" sz="2400"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Roboto Light"/>
                <a:ea typeface="Roboto Light"/>
                <a:cs typeface="Roboto Light"/>
                <a:sym typeface="Roboto Light"/>
              </a:rPr>
              <a:t>The art of campaign management</a:t>
            </a:r>
            <a:endParaRPr sz="2400">
              <a:latin typeface="Roboto Light"/>
              <a:ea typeface="Roboto Light"/>
              <a:cs typeface="Roboto Light"/>
              <a:sym typeface="Roboto Light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19"/>
          <p:cNvSpPr txBox="1"/>
          <p:nvPr/>
        </p:nvSpPr>
        <p:spPr>
          <a:xfrm>
            <a:off x="150525" y="227125"/>
            <a:ext cx="24267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LEARNING OUTCOME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cxnSp>
        <p:nvCxnSpPr>
          <p:cNvPr id="66" name="Google Shape;66;p19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67" name="Google Shape;67;p19"/>
          <p:cNvSpPr txBox="1"/>
          <p:nvPr/>
        </p:nvSpPr>
        <p:spPr>
          <a:xfrm>
            <a:off x="150525" y="2071500"/>
            <a:ext cx="7738800" cy="1000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24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Analyse and discuss the processes involved in practice of campaign management</a:t>
            </a:r>
            <a:endParaRPr sz="24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pic>
        <p:nvPicPr>
          <p:cNvPr id="68" name="Google Shape;68;p19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" name="Google Shape;73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805338" y="110225"/>
            <a:ext cx="5629175" cy="4923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74" name="Google Shape;74;p20"/>
          <p:cNvPicPr preferRelativeResize="0"/>
          <p:nvPr/>
        </p:nvPicPr>
        <p:blipFill rotWithShape="1">
          <a:blip r:embed="rId4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21"/>
          <p:cNvSpPr txBox="1"/>
          <p:nvPr/>
        </p:nvSpPr>
        <p:spPr>
          <a:xfrm>
            <a:off x="226200" y="725400"/>
            <a:ext cx="5543100" cy="369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Topics</a:t>
            </a:r>
            <a:endParaRPr b="1"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Understanding Campaign Management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What, Who &amp; How?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KPIs (Key Performance Indicators)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Insight &amp; Targeting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Campaign Messaging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Campaign Plan &amp; Budgeting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Campaign Assets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Campaign Execution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cxnSp>
        <p:nvCxnSpPr>
          <p:cNvPr id="80" name="Google Shape;80;p21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81" name="Google Shape;81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5400000">
            <a:off x="8367151" y="4365950"/>
            <a:ext cx="225675" cy="869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82" name="Google Shape;82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5400000">
            <a:off x="8367151" y="4365950"/>
            <a:ext cx="225675" cy="869825"/>
          </a:xfrm>
          <a:prstGeom prst="rect">
            <a:avLst/>
          </a:prstGeom>
          <a:noFill/>
          <a:ln>
            <a:noFill/>
          </a:ln>
        </p:spPr>
      </p:pic>
      <p:sp>
        <p:nvSpPr>
          <p:cNvPr id="83" name="Google Shape;83;p21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TOPICS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pic>
        <p:nvPicPr>
          <p:cNvPr id="84" name="Google Shape;84;p21"/>
          <p:cNvPicPr preferRelativeResize="0"/>
          <p:nvPr/>
        </p:nvPicPr>
        <p:blipFill rotWithShape="1">
          <a:blip r:embed="rId4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00000"/>
        </a:solidFill>
      </p:bgPr>
    </p:bg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9" name="Google Shape;89;p22"/>
          <p:cNvPicPr preferRelativeResize="0"/>
          <p:nvPr/>
        </p:nvPicPr>
        <p:blipFill rotWithShape="1">
          <a:blip r:embed="rId3">
            <a:alphaModFix/>
          </a:blip>
          <a:srcRect b="17035" l="0" r="15576" t="11744"/>
          <a:stretch/>
        </p:blipFill>
        <p:spPr>
          <a:xfrm>
            <a:off x="0" y="0"/>
            <a:ext cx="9144000" cy="5143503"/>
          </a:xfrm>
          <a:prstGeom prst="rect">
            <a:avLst/>
          </a:prstGeom>
          <a:noFill/>
          <a:ln>
            <a:noFill/>
          </a:ln>
        </p:spPr>
      </p:pic>
      <p:sp>
        <p:nvSpPr>
          <p:cNvPr id="90" name="Google Shape;90;p22"/>
          <p:cNvSpPr txBox="1"/>
          <p:nvPr/>
        </p:nvSpPr>
        <p:spPr>
          <a:xfrm>
            <a:off x="609225" y="1890725"/>
            <a:ext cx="4096500" cy="136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Roboto Light"/>
                <a:ea typeface="Roboto Light"/>
                <a:cs typeface="Roboto Light"/>
                <a:sym typeface="Roboto Light"/>
              </a:rPr>
              <a:t>UNDERSTANDING CAMPAIGN MANAGEMENT</a:t>
            </a:r>
            <a:endParaRPr sz="2400">
              <a:latin typeface="Roboto Light"/>
              <a:ea typeface="Roboto Light"/>
              <a:cs typeface="Roboto Light"/>
              <a:sym typeface="Roboto Light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3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UNDERSTANDING CAMPAIGN MANAGEMENT</a:t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96" name="Google Shape;96;p23"/>
          <p:cNvSpPr txBox="1"/>
          <p:nvPr/>
        </p:nvSpPr>
        <p:spPr>
          <a:xfrm>
            <a:off x="226200" y="2065800"/>
            <a:ext cx="5770800" cy="1011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Campaign management provides marketers the opportunity to deliver personalised content and so create dedicated experiences for your audience</a:t>
            </a:r>
            <a:endParaRPr>
              <a:solidFill>
                <a:srgbClr val="22232B"/>
              </a:solidFill>
            </a:endParaRPr>
          </a:p>
        </p:txBody>
      </p:sp>
      <p:cxnSp>
        <p:nvCxnSpPr>
          <p:cNvPr id="97" name="Google Shape;97;p23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98" name="Google Shape;98;p23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24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UNDERSTANDING CAMPAIGN MANAGEMENT</a:t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t/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104" name="Google Shape;104;p24"/>
          <p:cNvSpPr txBox="1"/>
          <p:nvPr/>
        </p:nvSpPr>
        <p:spPr>
          <a:xfrm>
            <a:off x="226200" y="597850"/>
            <a:ext cx="7318500" cy="4300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 Brand</a:t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– 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Highest level entity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– The music and artist is the brand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– 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Consists of campaigns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Campaigns</a:t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– It is the way in which a artist and music  is supported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– Consists of experiences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Experiences</a:t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– Itiswhatisvisibletotheuser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– Could be a teaser page to make users use a service or a newsletter sent to intimate user of some kind of new service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cxnSp>
        <p:nvCxnSpPr>
          <p:cNvPr id="105" name="Google Shape;105;p24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106" name="Google Shape;106;p24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25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UNDERSTANDING CAMPAIGN MANAGEMENT</a:t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t/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112" name="Google Shape;112;p25"/>
          <p:cNvSpPr txBox="1"/>
          <p:nvPr/>
        </p:nvSpPr>
        <p:spPr>
          <a:xfrm>
            <a:off x="226200" y="1389900"/>
            <a:ext cx="7318500" cy="2363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Segment</a:t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- 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Used to segregate users based on some criteria.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Boost Factor</a:t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- 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Used to give priority to some of the user segments.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- There could be multiple segments a user can belong to. A segment with more 'Boost Factor' is given preference over the one with lower 'Boost Factor'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cxnSp>
        <p:nvCxnSpPr>
          <p:cNvPr id="113" name="Google Shape;113;p25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114" name="Google Shape;114;p25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00000"/>
        </a:solidFill>
      </p:bgPr>
    </p:bg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9" name="Google Shape;119;p26"/>
          <p:cNvPicPr preferRelativeResize="0"/>
          <p:nvPr/>
        </p:nvPicPr>
        <p:blipFill rotWithShape="1">
          <a:blip r:embed="rId3">
            <a:alphaModFix/>
          </a:blip>
          <a:srcRect b="17035" l="0" r="15576" t="11744"/>
          <a:stretch/>
        </p:blipFill>
        <p:spPr>
          <a:xfrm>
            <a:off x="0" y="0"/>
            <a:ext cx="9144000" cy="5143503"/>
          </a:xfrm>
          <a:prstGeom prst="rect">
            <a:avLst/>
          </a:prstGeom>
          <a:noFill/>
          <a:ln>
            <a:noFill/>
          </a:ln>
        </p:spPr>
      </p:pic>
      <p:sp>
        <p:nvSpPr>
          <p:cNvPr id="120" name="Google Shape;120;p26"/>
          <p:cNvSpPr txBox="1"/>
          <p:nvPr/>
        </p:nvSpPr>
        <p:spPr>
          <a:xfrm>
            <a:off x="609225" y="1890725"/>
            <a:ext cx="4449300" cy="136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Roboto Light"/>
                <a:ea typeface="Roboto Light"/>
                <a:cs typeface="Roboto Light"/>
                <a:sym typeface="Roboto Light"/>
              </a:rPr>
              <a:t>WHAT, WHO &amp; HOW?</a:t>
            </a:r>
            <a:endParaRPr sz="2400">
              <a:latin typeface="Roboto Light"/>
              <a:ea typeface="Roboto Light"/>
              <a:cs typeface="Roboto Light"/>
              <a:sym typeface="Roboto Light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27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WHAT, WHO &amp; HOW?</a:t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t/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126" name="Google Shape;126;p27"/>
          <p:cNvSpPr txBox="1"/>
          <p:nvPr/>
        </p:nvSpPr>
        <p:spPr>
          <a:xfrm>
            <a:off x="226200" y="855550"/>
            <a:ext cx="7318500" cy="3678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What?</a:t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Goals and tracking - What are we trying to achieve through our campaign and how will we know when we achieve it?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Who?</a:t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Insight and targeting - Who are we trying to reach and influence? Which are the customer personas? Which customer insights are these based upon?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How?</a:t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Campaign messaging - Which project will engage and convert our audience to the goals identified in?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cxnSp>
        <p:nvCxnSpPr>
          <p:cNvPr id="127" name="Google Shape;127;p27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128" name="Google Shape;128;p27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2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28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WHAT, WHO &amp; HOW?</a:t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t/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cxnSp>
        <p:nvCxnSpPr>
          <p:cNvPr id="134" name="Google Shape;134;p28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135" name="Google Shape;135;p2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794713" y="609463"/>
            <a:ext cx="5554584" cy="3924578"/>
          </a:xfrm>
          <a:prstGeom prst="rect">
            <a:avLst/>
          </a:prstGeom>
          <a:noFill/>
          <a:ln>
            <a:noFill/>
          </a:ln>
        </p:spPr>
      </p:pic>
      <p:pic>
        <p:nvPicPr>
          <p:cNvPr id="136" name="Google Shape;136;p28"/>
          <p:cNvPicPr preferRelativeResize="0"/>
          <p:nvPr/>
        </p:nvPicPr>
        <p:blipFill rotWithShape="1">
          <a:blip r:embed="rId4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00000"/>
        </a:solidFill>
      </p:bgPr>
    </p:bg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1" name="Google Shape;141;p29"/>
          <p:cNvPicPr preferRelativeResize="0"/>
          <p:nvPr/>
        </p:nvPicPr>
        <p:blipFill rotWithShape="1">
          <a:blip r:embed="rId3">
            <a:alphaModFix/>
          </a:blip>
          <a:srcRect b="17035" l="0" r="15576" t="11744"/>
          <a:stretch/>
        </p:blipFill>
        <p:spPr>
          <a:xfrm>
            <a:off x="0" y="0"/>
            <a:ext cx="9144000" cy="5143503"/>
          </a:xfrm>
          <a:prstGeom prst="rect">
            <a:avLst/>
          </a:prstGeom>
          <a:noFill/>
          <a:ln>
            <a:noFill/>
          </a:ln>
        </p:spPr>
      </p:pic>
      <p:sp>
        <p:nvSpPr>
          <p:cNvPr id="142" name="Google Shape;142;p29"/>
          <p:cNvSpPr txBox="1"/>
          <p:nvPr/>
        </p:nvSpPr>
        <p:spPr>
          <a:xfrm>
            <a:off x="609225" y="1890725"/>
            <a:ext cx="4449300" cy="136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Roboto Light"/>
                <a:ea typeface="Roboto Light"/>
                <a:cs typeface="Roboto Light"/>
                <a:sym typeface="Roboto Light"/>
              </a:rPr>
              <a:t>KPIs</a:t>
            </a:r>
            <a:endParaRPr sz="2400">
              <a:latin typeface="Roboto Light"/>
              <a:ea typeface="Roboto Light"/>
              <a:cs typeface="Roboto Light"/>
              <a:sym typeface="Roboto Light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Roboto Light"/>
                <a:ea typeface="Roboto Light"/>
                <a:cs typeface="Roboto Light"/>
                <a:sym typeface="Roboto Light"/>
              </a:rPr>
              <a:t>(Key </a:t>
            </a:r>
            <a:r>
              <a:rPr lang="en-GB" sz="2400">
                <a:latin typeface="Roboto Light"/>
                <a:ea typeface="Roboto Light"/>
                <a:cs typeface="Roboto Light"/>
                <a:sym typeface="Roboto Light"/>
              </a:rPr>
              <a:t>Performance</a:t>
            </a:r>
            <a:r>
              <a:rPr lang="en-GB" sz="2400">
                <a:latin typeface="Roboto Light"/>
                <a:ea typeface="Roboto Light"/>
                <a:cs typeface="Roboto Light"/>
                <a:sym typeface="Roboto Light"/>
              </a:rPr>
              <a:t> Indicators)</a:t>
            </a:r>
            <a:endParaRPr sz="2400">
              <a:latin typeface="Roboto Light"/>
              <a:ea typeface="Roboto Light"/>
              <a:cs typeface="Roboto Light"/>
              <a:sym typeface="Roboto Light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6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30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KPIs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cxnSp>
        <p:nvCxnSpPr>
          <p:cNvPr id="148" name="Google Shape;148;p30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149" name="Google Shape;149;p30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  <p:pic>
        <p:nvPicPr>
          <p:cNvPr id="150" name="Google Shape;150;p30"/>
          <p:cNvPicPr preferRelativeResize="0"/>
          <p:nvPr/>
        </p:nvPicPr>
        <p:blipFill rotWithShape="1">
          <a:blip r:embed="rId4">
            <a:alphaModFix/>
          </a:blip>
          <a:srcRect b="12292" l="16953" r="16953" t="12292"/>
          <a:stretch/>
        </p:blipFill>
        <p:spPr>
          <a:xfrm>
            <a:off x="2210425" y="1056000"/>
            <a:ext cx="4723150" cy="3031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00000"/>
        </a:solidFill>
      </p:bgPr>
    </p:bg>
    <p:spTree>
      <p:nvGrpSpPr>
        <p:cNvPr id="154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5" name="Google Shape;155;p31"/>
          <p:cNvPicPr preferRelativeResize="0"/>
          <p:nvPr/>
        </p:nvPicPr>
        <p:blipFill rotWithShape="1">
          <a:blip r:embed="rId3">
            <a:alphaModFix/>
          </a:blip>
          <a:srcRect b="17035" l="0" r="15576" t="11744"/>
          <a:stretch/>
        </p:blipFill>
        <p:spPr>
          <a:xfrm>
            <a:off x="0" y="0"/>
            <a:ext cx="9144000" cy="5143503"/>
          </a:xfrm>
          <a:prstGeom prst="rect">
            <a:avLst/>
          </a:prstGeom>
          <a:noFill/>
          <a:ln>
            <a:noFill/>
          </a:ln>
        </p:spPr>
      </p:pic>
      <p:sp>
        <p:nvSpPr>
          <p:cNvPr id="156" name="Google Shape;156;p31"/>
          <p:cNvSpPr txBox="1"/>
          <p:nvPr/>
        </p:nvSpPr>
        <p:spPr>
          <a:xfrm>
            <a:off x="609225" y="1890725"/>
            <a:ext cx="4449300" cy="136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Roboto Light"/>
                <a:ea typeface="Roboto Light"/>
                <a:cs typeface="Roboto Light"/>
                <a:sym typeface="Roboto Light"/>
              </a:rPr>
              <a:t>INSIGHT AND TARGETING</a:t>
            </a:r>
            <a:endParaRPr sz="2400">
              <a:latin typeface="Roboto Light"/>
              <a:ea typeface="Roboto Light"/>
              <a:cs typeface="Roboto Light"/>
              <a:sym typeface="Roboto Light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0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32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INSIGHT AND TARGETING</a:t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t/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cxnSp>
        <p:nvCxnSpPr>
          <p:cNvPr id="162" name="Google Shape;162;p32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163" name="Google Shape;163;p32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  <p:pic>
        <p:nvPicPr>
          <p:cNvPr id="164" name="Google Shape;164;p3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823125" y="1288575"/>
            <a:ext cx="5497751" cy="25663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00000"/>
        </a:solidFill>
      </p:bgPr>
    </p:bg>
    <p:spTree>
      <p:nvGrpSpPr>
        <p:cNvPr id="168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9" name="Google Shape;169;p33"/>
          <p:cNvPicPr preferRelativeResize="0"/>
          <p:nvPr/>
        </p:nvPicPr>
        <p:blipFill rotWithShape="1">
          <a:blip r:embed="rId3">
            <a:alphaModFix/>
          </a:blip>
          <a:srcRect b="17035" l="0" r="15576" t="11744"/>
          <a:stretch/>
        </p:blipFill>
        <p:spPr>
          <a:xfrm>
            <a:off x="0" y="0"/>
            <a:ext cx="9144000" cy="5143503"/>
          </a:xfrm>
          <a:prstGeom prst="rect">
            <a:avLst/>
          </a:prstGeom>
          <a:noFill/>
          <a:ln>
            <a:noFill/>
          </a:ln>
        </p:spPr>
      </p:pic>
      <p:sp>
        <p:nvSpPr>
          <p:cNvPr id="170" name="Google Shape;170;p33"/>
          <p:cNvSpPr txBox="1"/>
          <p:nvPr/>
        </p:nvSpPr>
        <p:spPr>
          <a:xfrm>
            <a:off x="609225" y="1890725"/>
            <a:ext cx="4449300" cy="136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Roboto Light"/>
                <a:ea typeface="Roboto Light"/>
                <a:cs typeface="Roboto Light"/>
                <a:sym typeface="Roboto Light"/>
              </a:rPr>
              <a:t>CAMPAIGN MESSAGING</a:t>
            </a:r>
            <a:endParaRPr sz="2400">
              <a:latin typeface="Roboto Light"/>
              <a:ea typeface="Roboto Light"/>
              <a:cs typeface="Roboto Light"/>
              <a:sym typeface="Roboto Light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4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34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CAMPAIGN MESSAGING</a:t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t/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176" name="Google Shape;176;p34"/>
          <p:cNvSpPr txBox="1"/>
          <p:nvPr/>
        </p:nvSpPr>
        <p:spPr>
          <a:xfrm>
            <a:off x="226200" y="1991100"/>
            <a:ext cx="7318500" cy="1161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Campaign Messaging</a:t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“The Big Idea” for the campaign. This will define how will you connect with and convince your audience using content marketing at the heart of the campaign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cxnSp>
        <p:nvCxnSpPr>
          <p:cNvPr id="177" name="Google Shape;177;p34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178" name="Google Shape;178;p34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00000"/>
        </a:solidFill>
      </p:bgPr>
    </p:bg>
    <p:spTree>
      <p:nvGrpSpPr>
        <p:cNvPr id="182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3" name="Google Shape;183;p35"/>
          <p:cNvPicPr preferRelativeResize="0"/>
          <p:nvPr/>
        </p:nvPicPr>
        <p:blipFill rotWithShape="1">
          <a:blip r:embed="rId3">
            <a:alphaModFix/>
          </a:blip>
          <a:srcRect b="17035" l="0" r="15576" t="11744"/>
          <a:stretch/>
        </p:blipFill>
        <p:spPr>
          <a:xfrm>
            <a:off x="0" y="0"/>
            <a:ext cx="9144000" cy="5143503"/>
          </a:xfrm>
          <a:prstGeom prst="rect">
            <a:avLst/>
          </a:prstGeom>
          <a:noFill/>
          <a:ln>
            <a:noFill/>
          </a:ln>
        </p:spPr>
      </p:pic>
      <p:sp>
        <p:nvSpPr>
          <p:cNvPr id="184" name="Google Shape;184;p35"/>
          <p:cNvSpPr txBox="1"/>
          <p:nvPr/>
        </p:nvSpPr>
        <p:spPr>
          <a:xfrm>
            <a:off x="609225" y="1890725"/>
            <a:ext cx="2531700" cy="136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Roboto Light"/>
                <a:ea typeface="Roboto Light"/>
                <a:cs typeface="Roboto Light"/>
                <a:sym typeface="Roboto Light"/>
              </a:rPr>
              <a:t>CAMPAIGN PLAN &amp; BUDGET</a:t>
            </a:r>
            <a:endParaRPr sz="2400">
              <a:latin typeface="Roboto Light"/>
              <a:ea typeface="Roboto Light"/>
              <a:cs typeface="Roboto Light"/>
              <a:sym typeface="Roboto Light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8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p36"/>
          <p:cNvSpPr txBox="1"/>
          <p:nvPr>
            <p:ph idx="4294967295" type="subTitle"/>
          </p:nvPr>
        </p:nvSpPr>
        <p:spPr>
          <a:xfrm>
            <a:off x="110825" y="227125"/>
            <a:ext cx="5906700" cy="42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"/>
                <a:ea typeface="Roboto"/>
                <a:cs typeface="Roboto"/>
                <a:sym typeface="Roboto"/>
              </a:rPr>
              <a:t>CAMPAIGN PLAN &amp; BUDGET</a:t>
            </a:r>
            <a:endParaRPr b="1" sz="800">
              <a:solidFill>
                <a:schemeClr val="accent2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 sz="800">
              <a:solidFill>
                <a:schemeClr val="accent2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 b="1" sz="800">
              <a:solidFill>
                <a:schemeClr val="accent2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cxnSp>
        <p:nvCxnSpPr>
          <p:cNvPr id="190" name="Google Shape;190;p36"/>
          <p:cNvCxnSpPr/>
          <p:nvPr/>
        </p:nvCxnSpPr>
        <p:spPr>
          <a:xfrm>
            <a:off x="230100" y="196875"/>
            <a:ext cx="8683800" cy="12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191" name="Google Shape;191;p36"/>
          <p:cNvPicPr preferRelativeResize="0"/>
          <p:nvPr/>
        </p:nvPicPr>
        <p:blipFill rotWithShape="1">
          <a:blip r:embed="rId3">
            <a:alphaModFix/>
          </a:blip>
          <a:srcRect b="0" l="0" r="0" t="4012"/>
          <a:stretch/>
        </p:blipFill>
        <p:spPr>
          <a:xfrm>
            <a:off x="1454725" y="1177775"/>
            <a:ext cx="6234551" cy="3055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2" name="Google Shape;192;p36"/>
          <p:cNvPicPr preferRelativeResize="0"/>
          <p:nvPr/>
        </p:nvPicPr>
        <p:blipFill rotWithShape="1">
          <a:blip r:embed="rId4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00000"/>
        </a:solidFill>
      </p:bgPr>
    </p:bg>
    <p:spTree>
      <p:nvGrpSpPr>
        <p:cNvPr id="196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7" name="Google Shape;197;p37"/>
          <p:cNvPicPr preferRelativeResize="0"/>
          <p:nvPr/>
        </p:nvPicPr>
        <p:blipFill rotWithShape="1">
          <a:blip r:embed="rId3">
            <a:alphaModFix/>
          </a:blip>
          <a:srcRect b="17035" l="0" r="15576" t="11744"/>
          <a:stretch/>
        </p:blipFill>
        <p:spPr>
          <a:xfrm>
            <a:off x="0" y="0"/>
            <a:ext cx="9144000" cy="5143503"/>
          </a:xfrm>
          <a:prstGeom prst="rect">
            <a:avLst/>
          </a:prstGeom>
          <a:noFill/>
          <a:ln>
            <a:noFill/>
          </a:ln>
        </p:spPr>
      </p:pic>
      <p:sp>
        <p:nvSpPr>
          <p:cNvPr id="198" name="Google Shape;198;p37"/>
          <p:cNvSpPr txBox="1"/>
          <p:nvPr/>
        </p:nvSpPr>
        <p:spPr>
          <a:xfrm>
            <a:off x="609225" y="1890725"/>
            <a:ext cx="4122000" cy="136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Roboto Light"/>
                <a:ea typeface="Roboto Light"/>
                <a:cs typeface="Roboto Light"/>
                <a:sym typeface="Roboto Light"/>
              </a:rPr>
              <a:t>CAMPAIGN ASSETS</a:t>
            </a:r>
            <a:endParaRPr sz="2400">
              <a:latin typeface="Roboto Light"/>
              <a:ea typeface="Roboto Light"/>
              <a:cs typeface="Roboto Light"/>
              <a:sym typeface="Roboto Light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2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3" name="Google Shape;203;p38"/>
          <p:cNvPicPr preferRelativeResize="0"/>
          <p:nvPr/>
        </p:nvPicPr>
        <p:blipFill rotWithShape="1">
          <a:blip r:embed="rId3">
            <a:alphaModFix/>
          </a:blip>
          <a:srcRect b="0" l="418" r="0" t="0"/>
          <a:stretch/>
        </p:blipFill>
        <p:spPr>
          <a:xfrm>
            <a:off x="760775" y="779325"/>
            <a:ext cx="7649529" cy="3846077"/>
          </a:xfrm>
          <a:prstGeom prst="rect">
            <a:avLst/>
          </a:prstGeom>
          <a:noFill/>
          <a:ln>
            <a:noFill/>
          </a:ln>
        </p:spPr>
      </p:pic>
      <p:sp>
        <p:nvSpPr>
          <p:cNvPr id="204" name="Google Shape;204;p38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CAMPAIGN ASSETS</a:t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t/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cxnSp>
        <p:nvCxnSpPr>
          <p:cNvPr id="205" name="Google Shape;205;p38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206" name="Google Shape;206;p38"/>
          <p:cNvPicPr preferRelativeResize="0"/>
          <p:nvPr/>
        </p:nvPicPr>
        <p:blipFill rotWithShape="1">
          <a:blip r:embed="rId4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00000"/>
        </a:solidFill>
      </p:bgPr>
    </p:bg>
    <p:spTree>
      <p:nvGrpSpPr>
        <p:cNvPr id="210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1" name="Google Shape;211;p39"/>
          <p:cNvPicPr preferRelativeResize="0"/>
          <p:nvPr/>
        </p:nvPicPr>
        <p:blipFill rotWithShape="1">
          <a:blip r:embed="rId3">
            <a:alphaModFix/>
          </a:blip>
          <a:srcRect b="17035" l="0" r="15576" t="11744"/>
          <a:stretch/>
        </p:blipFill>
        <p:spPr>
          <a:xfrm>
            <a:off x="0" y="0"/>
            <a:ext cx="9144000" cy="5143503"/>
          </a:xfrm>
          <a:prstGeom prst="rect">
            <a:avLst/>
          </a:prstGeom>
          <a:noFill/>
          <a:ln>
            <a:noFill/>
          </a:ln>
        </p:spPr>
      </p:pic>
      <p:sp>
        <p:nvSpPr>
          <p:cNvPr id="212" name="Google Shape;212;p39"/>
          <p:cNvSpPr txBox="1"/>
          <p:nvPr/>
        </p:nvSpPr>
        <p:spPr>
          <a:xfrm>
            <a:off x="609225" y="1890725"/>
            <a:ext cx="3428100" cy="136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Roboto Light"/>
                <a:ea typeface="Roboto Light"/>
                <a:cs typeface="Roboto Light"/>
                <a:sym typeface="Roboto Light"/>
              </a:rPr>
              <a:t>CAMPAIGN EXECUTION</a:t>
            </a:r>
            <a:endParaRPr sz="2400">
              <a:latin typeface="Roboto Light"/>
              <a:ea typeface="Roboto Light"/>
              <a:cs typeface="Roboto Light"/>
              <a:sym typeface="Roboto Light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6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7" name="Google Shape;217;p40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  <p:cxnSp>
        <p:nvCxnSpPr>
          <p:cNvPr id="218" name="Google Shape;218;p40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219" name="Google Shape;219;p40"/>
          <p:cNvSpPr txBox="1"/>
          <p:nvPr/>
        </p:nvSpPr>
        <p:spPr>
          <a:xfrm>
            <a:off x="140949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DISCUSSION TOPIC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220" name="Google Shape;220;p40"/>
          <p:cNvSpPr txBox="1"/>
          <p:nvPr/>
        </p:nvSpPr>
        <p:spPr>
          <a:xfrm>
            <a:off x="6017525" y="227125"/>
            <a:ext cx="29679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r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t/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221" name="Google Shape;221;p40"/>
          <p:cNvSpPr txBox="1"/>
          <p:nvPr/>
        </p:nvSpPr>
        <p:spPr>
          <a:xfrm>
            <a:off x="226200" y="1809150"/>
            <a:ext cx="5131800" cy="152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lang="en-GB" sz="30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Discussion</a:t>
            </a:r>
            <a:r>
              <a:rPr b="1" lang="en-GB" sz="30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 Topic</a:t>
            </a:r>
            <a:endParaRPr b="1" sz="30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Marketing and Content Plans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5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6" name="Google Shape;226;p41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  <p:cxnSp>
        <p:nvCxnSpPr>
          <p:cNvPr id="227" name="Google Shape;227;p41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228" name="Google Shape;228;p41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Q&amp;A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229" name="Google Shape;229;p41"/>
          <p:cNvSpPr txBox="1"/>
          <p:nvPr/>
        </p:nvSpPr>
        <p:spPr>
          <a:xfrm>
            <a:off x="6017525" y="227125"/>
            <a:ext cx="29679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r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t/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230" name="Google Shape;230;p41"/>
          <p:cNvSpPr txBox="1"/>
          <p:nvPr/>
        </p:nvSpPr>
        <p:spPr>
          <a:xfrm>
            <a:off x="226200" y="1589850"/>
            <a:ext cx="5543100" cy="1963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lang="en-GB" sz="30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Q&amp;A</a:t>
            </a:r>
            <a:endParaRPr b="1" sz="30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KAYODE THOMAS</a:t>
            </a:r>
            <a:endParaRPr b="1"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FOUNDER, TRIBE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DIGITAL CONTENT PRODUCER, AWAL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4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35" name="Google Shape;235;p42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236" name="Google Shape;236;p42"/>
          <p:cNvSpPr txBox="1"/>
          <p:nvPr/>
        </p:nvSpPr>
        <p:spPr>
          <a:xfrm>
            <a:off x="140949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READING LIST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237" name="Google Shape;237;p42"/>
          <p:cNvSpPr txBox="1"/>
          <p:nvPr/>
        </p:nvSpPr>
        <p:spPr>
          <a:xfrm>
            <a:off x="6017525" y="227125"/>
            <a:ext cx="29679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r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t/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238" name="Google Shape;238;p42"/>
          <p:cNvSpPr txBox="1"/>
          <p:nvPr/>
        </p:nvSpPr>
        <p:spPr>
          <a:xfrm>
            <a:off x="226200" y="1809150"/>
            <a:ext cx="5131800" cy="152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lang="en-GB" sz="30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Reading List</a:t>
            </a:r>
            <a:endParaRPr b="1" sz="30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800" u="sng">
                <a:solidFill>
                  <a:schemeClr val="hlink"/>
                </a:solidFill>
                <a:latin typeface="Karla"/>
                <a:ea typeface="Karla"/>
                <a:cs typeface="Karla"/>
                <a:sym typeface="Karla"/>
                <a:hlinkClick r:id="rId3"/>
              </a:rPr>
              <a:t>Artist Smart Marketing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800" u="sng">
                <a:solidFill>
                  <a:schemeClr val="hlink"/>
                </a:solidFill>
                <a:latin typeface="Karla"/>
                <a:ea typeface="Karla"/>
                <a:cs typeface="Karla"/>
                <a:sym typeface="Karla"/>
                <a:hlinkClick r:id="rId4"/>
              </a:rPr>
              <a:t>Customer Persona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