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14"/>
  </p:notesMasterIdLst>
  <p:handoutMasterIdLst>
    <p:handoutMasterId r:id="rId15"/>
  </p:handoutMasterIdLst>
  <p:sldIdLst>
    <p:sldId id="271" r:id="rId2"/>
    <p:sldId id="272" r:id="rId3"/>
    <p:sldId id="273" r:id="rId4"/>
    <p:sldId id="279" r:id="rId5"/>
    <p:sldId id="277" r:id="rId6"/>
    <p:sldId id="276" r:id="rId7"/>
    <p:sldId id="274" r:id="rId8"/>
    <p:sldId id="275" r:id="rId9"/>
    <p:sldId id="278" r:id="rId10"/>
    <p:sldId id="282" r:id="rId11"/>
    <p:sldId id="280" r:id="rId12"/>
    <p:sldId id="281" r:id="rId13"/>
  </p:sldIdLst>
  <p:sldSz cx="9144000" cy="6858000" type="screen4x3"/>
  <p:notesSz cx="6669088" cy="97536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15" autoAdjust="0"/>
    <p:restoredTop sz="72776" autoAdjust="0"/>
  </p:normalViewPr>
  <p:slideViewPr>
    <p:cSldViewPr>
      <p:cViewPr varScale="1">
        <p:scale>
          <a:sx n="78" d="100"/>
          <a:sy n="78" d="100"/>
        </p:scale>
        <p:origin x="94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p:scale>
          <a:sx n="75" d="100"/>
          <a:sy n="75" d="100"/>
        </p:scale>
        <p:origin x="-1368" y="72"/>
      </p:cViewPr>
      <p:guideLst>
        <p:guide orient="horz" pos="3072"/>
        <p:guide pos="21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889250" cy="48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ltLang="en-US"/>
          </a:p>
        </p:txBody>
      </p:sp>
      <p:sp>
        <p:nvSpPr>
          <p:cNvPr id="31747" name="Rectangle 3"/>
          <p:cNvSpPr>
            <a:spLocks noGrp="1" noChangeArrowheads="1"/>
          </p:cNvSpPr>
          <p:nvPr>
            <p:ph type="dt" sz="quarter" idx="1"/>
          </p:nvPr>
        </p:nvSpPr>
        <p:spPr bwMode="auto">
          <a:xfrm>
            <a:off x="3778250" y="0"/>
            <a:ext cx="2889250" cy="48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640A658D-F8A5-4CAE-B477-DB27C1AA08DA}" type="datetimeFigureOut">
              <a:rPr lang="en-GB" altLang="en-US"/>
              <a:pPr/>
              <a:t>08/03/2018</a:t>
            </a:fld>
            <a:endParaRPr lang="en-GB" altLang="en-US"/>
          </a:p>
        </p:txBody>
      </p:sp>
      <p:sp>
        <p:nvSpPr>
          <p:cNvPr id="31748" name="Rectangle 4"/>
          <p:cNvSpPr>
            <a:spLocks noGrp="1" noChangeArrowheads="1"/>
          </p:cNvSpPr>
          <p:nvPr>
            <p:ph type="ftr" sz="quarter" idx="2"/>
          </p:nvPr>
        </p:nvSpPr>
        <p:spPr bwMode="auto">
          <a:xfrm>
            <a:off x="0" y="9263893"/>
            <a:ext cx="2889250" cy="48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ltLang="en-US"/>
          </a:p>
        </p:txBody>
      </p:sp>
      <p:sp>
        <p:nvSpPr>
          <p:cNvPr id="31749" name="Rectangle 5"/>
          <p:cNvSpPr>
            <a:spLocks noGrp="1" noChangeArrowheads="1"/>
          </p:cNvSpPr>
          <p:nvPr>
            <p:ph type="sldNum" sz="quarter" idx="3"/>
          </p:nvPr>
        </p:nvSpPr>
        <p:spPr bwMode="auto">
          <a:xfrm>
            <a:off x="3778250" y="9263893"/>
            <a:ext cx="2889250" cy="48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56F6FE8D-C3CF-4696-9B63-A342526B1DB1}" type="slidenum">
              <a:rPr lang="en-GB" altLang="en-US"/>
              <a:pPr/>
              <a:t>‹#›</a:t>
            </a:fld>
            <a:endParaRPr lang="en-GB" altLang="en-US"/>
          </a:p>
        </p:txBody>
      </p:sp>
    </p:spTree>
    <p:extLst>
      <p:ext uri="{BB962C8B-B14F-4D97-AF65-F5344CB8AC3E}">
        <p14:creationId xmlns:p14="http://schemas.microsoft.com/office/powerpoint/2010/main" val="39276748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889250" cy="4881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GB"/>
          </a:p>
        </p:txBody>
      </p:sp>
      <p:sp>
        <p:nvSpPr>
          <p:cNvPr id="10243" name="Rectangle 3"/>
          <p:cNvSpPr>
            <a:spLocks noGrp="1" noChangeArrowheads="1"/>
          </p:cNvSpPr>
          <p:nvPr>
            <p:ph type="dt" idx="1"/>
          </p:nvPr>
        </p:nvSpPr>
        <p:spPr bwMode="auto">
          <a:xfrm>
            <a:off x="3778250" y="0"/>
            <a:ext cx="2889250" cy="4881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GB"/>
          </a:p>
        </p:txBody>
      </p:sp>
      <p:sp>
        <p:nvSpPr>
          <p:cNvPr id="13316" name="Rectangle 4"/>
          <p:cNvSpPr>
            <a:spLocks noGrp="1" noRot="1" noChangeAspect="1" noChangeArrowheads="1" noTextEdit="1"/>
          </p:cNvSpPr>
          <p:nvPr>
            <p:ph type="sldImg" idx="2"/>
          </p:nvPr>
        </p:nvSpPr>
        <p:spPr bwMode="auto">
          <a:xfrm>
            <a:off x="895350" y="731838"/>
            <a:ext cx="4878388" cy="3657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66750" y="4633507"/>
            <a:ext cx="5335588" cy="438865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0246" name="Rectangle 6"/>
          <p:cNvSpPr>
            <a:spLocks noGrp="1" noChangeArrowheads="1"/>
          </p:cNvSpPr>
          <p:nvPr>
            <p:ph type="ftr" sz="quarter" idx="4"/>
          </p:nvPr>
        </p:nvSpPr>
        <p:spPr bwMode="auto">
          <a:xfrm>
            <a:off x="0" y="9263893"/>
            <a:ext cx="2889250" cy="48814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GB"/>
          </a:p>
        </p:txBody>
      </p:sp>
      <p:sp>
        <p:nvSpPr>
          <p:cNvPr id="10247" name="Rectangle 7"/>
          <p:cNvSpPr>
            <a:spLocks noGrp="1" noChangeArrowheads="1"/>
          </p:cNvSpPr>
          <p:nvPr>
            <p:ph type="sldNum" sz="quarter" idx="5"/>
          </p:nvPr>
        </p:nvSpPr>
        <p:spPr bwMode="auto">
          <a:xfrm>
            <a:off x="3778250" y="9263893"/>
            <a:ext cx="2889250" cy="48814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B57B2783-DE6A-4403-9D44-480A71A47302}" type="slidenum">
              <a:rPr lang="en-GB"/>
              <a:pPr>
                <a:defRPr/>
              </a:pPr>
              <a:t>‹#›</a:t>
            </a:fld>
            <a:endParaRPr lang="en-GB"/>
          </a:p>
        </p:txBody>
      </p:sp>
    </p:spTree>
    <p:extLst>
      <p:ext uri="{BB962C8B-B14F-4D97-AF65-F5344CB8AC3E}">
        <p14:creationId xmlns:p14="http://schemas.microsoft.com/office/powerpoint/2010/main" val="24859136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itchFamily="34" charset="0"/>
              </a:defRPr>
            </a:lvl1pPr>
            <a:lvl2pPr marL="742950" indent="-285750">
              <a:spcBef>
                <a:spcPct val="30000"/>
              </a:spcBef>
              <a:defRPr sz="1200">
                <a:solidFill>
                  <a:schemeClr val="tx1"/>
                </a:solidFill>
                <a:latin typeface="Arial" pitchFamily="34" charset="0"/>
              </a:defRPr>
            </a:lvl2pPr>
            <a:lvl3pPr marL="1143000" indent="-228600">
              <a:spcBef>
                <a:spcPct val="30000"/>
              </a:spcBef>
              <a:defRPr sz="1200">
                <a:solidFill>
                  <a:schemeClr val="tx1"/>
                </a:solidFill>
                <a:latin typeface="Arial" pitchFamily="34" charset="0"/>
              </a:defRPr>
            </a:lvl3pPr>
            <a:lvl4pPr marL="1600200" indent="-228600">
              <a:spcBef>
                <a:spcPct val="30000"/>
              </a:spcBef>
              <a:defRPr sz="1200">
                <a:solidFill>
                  <a:schemeClr val="tx1"/>
                </a:solidFill>
                <a:latin typeface="Arial" pitchFamily="34" charset="0"/>
              </a:defRPr>
            </a:lvl4pPr>
            <a:lvl5pPr marL="2057400" indent="-22860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spcBef>
                <a:spcPct val="0"/>
              </a:spcBef>
            </a:pPr>
            <a:fld id="{5E1EFC3A-4B88-4A69-AABA-9F4C141BEC80}" type="slidenum">
              <a:rPr lang="en-GB" altLang="en-US">
                <a:solidFill>
                  <a:srgbClr val="000000"/>
                </a:solidFill>
                <a:ea typeface="MS PGothic" pitchFamily="34" charset="-128"/>
              </a:rPr>
              <a:pPr>
                <a:spcBef>
                  <a:spcPct val="0"/>
                </a:spcBef>
              </a:pPr>
              <a:t>1</a:t>
            </a:fld>
            <a:endParaRPr lang="en-GB" altLang="en-US">
              <a:solidFill>
                <a:srgbClr val="000000"/>
              </a:solidFill>
              <a:ea typeface="MS PGothic" pitchFamily="34" charset="-128"/>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itchFamily="34" charset="0"/>
              <a:ea typeface="MS PGothic"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fld id="{803E371D-8143-4E94-AC98-D00999331587}" type="slidenum">
              <a:rPr lang="en-GB" altLang="en-US" smtClean="0"/>
              <a:pPr/>
              <a:t>2</a:t>
            </a:fld>
            <a:endParaRPr lang="en-GB" altLang="en-US" smtClean="0"/>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cy-GB" altLang="en-US" dirty="0" smtClean="0"/>
              <a:t>Ask students to consider their own families</a:t>
            </a:r>
            <a:r>
              <a:rPr lang="cy-GB" altLang="en-US" baseline="0" dirty="0" smtClean="0"/>
              <a:t> – there will be wide variations; this needs to be discussed sensitively as some students may not feel comfortable discussing their familiy situations.  What does family mean to different people?  Some will refer to having a sense of belonging, others to having someone who always looks out for you.  </a:t>
            </a:r>
            <a:r>
              <a:rPr lang="cy-GB" altLang="en-US" dirty="0" smtClean="0"/>
              <a:t>Are there universally held values? Many parents query whether they are doing ‘ the right thing’. Do we allow children enough time to ‘be children’? Due to globalisation, in Western societies we live in an age of ‘advanced liberalism’: more laid back than it used to be?</a:t>
            </a:r>
          </a:p>
          <a:p>
            <a:pPr eaLnBrk="1" hangingPunct="1"/>
            <a:endParaRPr lang="cy-GB" altLang="en-US" dirty="0" smtClean="0"/>
          </a:p>
          <a:p>
            <a:pPr eaLnBrk="1" hangingPunct="1"/>
            <a:r>
              <a:rPr lang="cy-GB" altLang="en-US" dirty="0" smtClean="0"/>
              <a:t>Have</a:t>
            </a:r>
            <a:r>
              <a:rPr lang="cy-GB" altLang="en-US" baseline="0" dirty="0" smtClean="0"/>
              <a:t> hierarchical relationships disappeared?  The father used to be the head of the household, how has this changed?</a:t>
            </a:r>
          </a:p>
          <a:p>
            <a:pPr eaLnBrk="1" hangingPunct="1"/>
            <a:r>
              <a:rPr lang="cy-GB" altLang="en-US" baseline="0" dirty="0" smtClean="0"/>
              <a:t>Are some Western children currently ‘containerised’?</a:t>
            </a:r>
          </a:p>
          <a:p>
            <a:pPr eaLnBrk="1" hangingPunct="1"/>
            <a:r>
              <a:rPr lang="cy-GB" altLang="en-US" dirty="0" smtClean="0"/>
              <a:t>Mae plentyn yn dibynnu ar oedolion i gael gofal ac amddiffyniad. A yw teulu yn meithrin anghenion, cyfleoedd a doniau plant a rhieni? A oes cysondeb gofal? A yw’r plentyn yn teimlo’n saff a diogel? A oes trefn sefydlog? A oes rheolau a therfynau clir? Dim rheolau = ansicrwydd/anhrefn</a:t>
            </a:r>
          </a:p>
          <a:p>
            <a:pPr eaLnBrk="1" hangingPunct="1"/>
            <a:endParaRPr lang="cy-GB" altLang="en-US" dirty="0" smtClean="0"/>
          </a:p>
          <a:p>
            <a:pPr eaLnBrk="1" hangingPunct="1"/>
            <a:r>
              <a:rPr lang="en-GB" altLang="en-US" dirty="0" smtClean="0"/>
              <a:t>A child is dependent on adults for care and protection. Does a family nourish the needs, opportunities, talents of children and parents?  Is there consistency of care? Does the child feel safe? secure? Is there a </a:t>
            </a:r>
            <a:r>
              <a:rPr lang="en-GB" altLang="en-US" b="1" dirty="0" smtClean="0"/>
              <a:t>stable routine</a:t>
            </a:r>
            <a:r>
              <a:rPr lang="en-GB" altLang="en-US" dirty="0" smtClean="0"/>
              <a:t>? Are there </a:t>
            </a:r>
            <a:r>
              <a:rPr lang="en-GB" altLang="en-US" b="1" dirty="0" smtClean="0"/>
              <a:t>clear rules and boundaries</a:t>
            </a:r>
            <a:r>
              <a:rPr lang="en-GB" altLang="en-US" dirty="0" smtClean="0"/>
              <a:t>? No rules=uncertainty/chaos. </a:t>
            </a:r>
          </a:p>
          <a:p>
            <a:pPr eaLnBrk="1" hangingPunct="1"/>
            <a:r>
              <a:rPr lang="en-GB" altLang="en-US" dirty="0" smtClean="0"/>
              <a:t>Do students know the theory behind</a:t>
            </a:r>
            <a:r>
              <a:rPr lang="en-GB" altLang="en-US" baseline="0" dirty="0" smtClean="0"/>
              <a:t> parenting styles? Laissez-faire? Autocratic? Democratic? Ask them for examples of each and the potential effects this has on children.. </a:t>
            </a:r>
            <a:endParaRPr lang="en-GB" altLang="en-US" dirty="0" smtClean="0"/>
          </a:p>
        </p:txBody>
      </p:sp>
    </p:spTree>
    <p:extLst>
      <p:ext uri="{BB962C8B-B14F-4D97-AF65-F5344CB8AC3E}">
        <p14:creationId xmlns:p14="http://schemas.microsoft.com/office/powerpoint/2010/main" val="3136863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fld id="{DE397A1D-DC89-4336-A4FA-B17142096CAF}" type="slidenum">
              <a:rPr lang="en-GB" altLang="en-US" smtClean="0"/>
              <a:pPr/>
              <a:t>3</a:t>
            </a:fld>
            <a:endParaRPr lang="en-GB" altLang="en-US" smtClean="0"/>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cy-GB" altLang="en-US" dirty="0" smtClean="0"/>
              <a:t>Crefydd – mewn rhai achosion mae plant yn cael eu magu i fod yn ufudd, i fod â pharch mawr at bobl h</a:t>
            </a:r>
            <a:r>
              <a:rPr lang="en-US" altLang="en-US" dirty="0" smtClean="0">
                <a:cs typeface="Arial" charset="0"/>
              </a:rPr>
              <a:t>ŷ</a:t>
            </a:r>
            <a:r>
              <a:rPr lang="cy-GB" altLang="en-US" dirty="0" smtClean="0"/>
              <a:t>n – ydy hyn yn gyffredin nawr yng nghymdeithas y Gorllewin – sut mae hyn wedi newid dros amser? Unrhyw gapelwyr? Mae plant mewn eglwysi/capeli nawr yn gallu symud o gwmpas – does neb yn becso/mae capeli/eglwysi yn llawer llai ffurfiol – gwasanaethau teuluol, yn annog plant – yn y gorffennol gwyddai plant ei bod yn rhaid iddyn nhw eistedd yn llonydd/bod yn dawel (fel yn yr ysgol – ond newidiadau mawr wedi bod)</a:t>
            </a:r>
          </a:p>
          <a:p>
            <a:pPr eaLnBrk="1" hangingPunct="1"/>
            <a:endParaRPr lang="cy-GB" altLang="en-US" dirty="0" smtClean="0"/>
          </a:p>
          <a:p>
            <a:pPr eaLnBrk="1" hangingPunct="1"/>
            <a:r>
              <a:rPr lang="cy-GB" altLang="en-US" dirty="0" smtClean="0"/>
              <a:t>How powerful are families?</a:t>
            </a:r>
            <a:r>
              <a:rPr lang="cy-GB" altLang="en-US" baseline="0" dirty="0" smtClean="0"/>
              <a:t> Think of the word ‘morality’ What is/is not accepted. This varies according to culture and history. Views change over time.</a:t>
            </a:r>
            <a:r>
              <a:rPr lang="en-GB" altLang="en-US" dirty="0" smtClean="0"/>
              <a:t>Religion – in some cases children are brought up to be obedient, to have high respect for elders – is this now common in Western society – how has it changed over time? Any chapel goers? Children in church now able to move around – no one minds/church much less formal – family services, encouraging children – in the past children knew they had to sit still/be quiet (the same as in school – vast changes).</a:t>
            </a:r>
          </a:p>
          <a:p>
            <a:pPr eaLnBrk="1" hangingPunct="1"/>
            <a:endParaRPr lang="en-GB" alt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t>What is the role of government in supporting families? Public policy? Maternity pay and leave? Paternity? How does this vary between countries? What affect could that have?  They can do some research into this.</a:t>
            </a:r>
          </a:p>
          <a:p>
            <a:endParaRPr lang="en-US" altLang="en-US" dirty="0" smtClean="0"/>
          </a:p>
          <a:p>
            <a:pPr eaLnBrk="1" hangingPunct="1"/>
            <a:endParaRPr lang="en-GB" altLang="en-US" dirty="0" smtClean="0"/>
          </a:p>
          <a:p>
            <a:pPr eaLnBrk="1" hangingPunct="1"/>
            <a:r>
              <a:rPr lang="en-GB" altLang="en-US" dirty="0" smtClean="0"/>
              <a:t>What is the role of government in supporting families? Public policy? Maternity pay and leave? Paternity? How does this vary between countries? What affect could that have?</a:t>
            </a:r>
          </a:p>
        </p:txBody>
      </p:sp>
    </p:spTree>
    <p:extLst>
      <p:ext uri="{BB962C8B-B14F-4D97-AF65-F5344CB8AC3E}">
        <p14:creationId xmlns:p14="http://schemas.microsoft.com/office/powerpoint/2010/main" val="4058189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fld id="{EF41EF67-BE8E-4E96-A910-3EB02CBE8531}" type="slidenum">
              <a:rPr lang="en-GB" altLang="en-US" smtClean="0"/>
              <a:pPr/>
              <a:t>4</a:t>
            </a:fld>
            <a:endParaRPr lang="en-GB" altLang="en-US" smtClean="0"/>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cy-GB" altLang="en-US" dirty="0" smtClean="0"/>
              <a:t>Worth discussing this for a while (but explaining that we cannot look at gender alone: there are so many variables eg number of children in the family could be considered eg the older daughter plays a role? Effects of cultural</a:t>
            </a:r>
            <a:r>
              <a:rPr lang="cy-GB" altLang="en-US" baseline="0" dirty="0" smtClean="0"/>
              <a:t> expectations? </a:t>
            </a:r>
            <a:r>
              <a:rPr lang="cy-GB" altLang="en-US" dirty="0" smtClean="0"/>
              <a:t>could class come in here? Do some children have ‘protected’ childhoods?).</a:t>
            </a:r>
            <a:r>
              <a:rPr lang="cy-GB" altLang="en-US" baseline="0" dirty="0" smtClean="0"/>
              <a:t> Care needed if the values of the home are very different to the values of the nurserty/school.</a:t>
            </a:r>
          </a:p>
          <a:p>
            <a:pPr eaLnBrk="1" hangingPunct="1"/>
            <a:r>
              <a:rPr lang="cy-GB" altLang="en-US" dirty="0" smtClean="0"/>
              <a:t>Pwy mewn teuluoedd sy’n trosglwyddo gwerthoedd moesol? Pwy yw’r ‘barnwr’ cyntaf, sy’n rhoi arweiniad rhag bod angen meddwl am heddlu/lys i gosbi troseddau. Pwy oedd/yw yr un sy’n ennill cyflog ac sy’n gofalu am y plant? Pwy yw’r un sy’n ‘normaleiddio’ ymddygiad plant?</a:t>
            </a:r>
          </a:p>
          <a:p>
            <a:pPr eaLnBrk="1" hangingPunct="1"/>
            <a:endParaRPr lang="cy-GB" altLang="en-US" dirty="0" smtClean="0"/>
          </a:p>
          <a:p>
            <a:pPr eaLnBrk="1" hangingPunct="1"/>
            <a:r>
              <a:rPr lang="en-GB" altLang="en-US" dirty="0" smtClean="0"/>
              <a:t>Who in families transmits moral values? Who may be the first ‘judge’, giving guidance before any thought of police/court for misdoings. Who was/is breadwinner and </a:t>
            </a:r>
            <a:r>
              <a:rPr lang="en-GB" altLang="en-US" dirty="0" err="1" smtClean="0"/>
              <a:t>childcarer</a:t>
            </a:r>
            <a:r>
              <a:rPr lang="en-GB" altLang="en-US" dirty="0" smtClean="0"/>
              <a:t>? Who is the ‘normalising agent’ of children’s conduct?</a:t>
            </a:r>
          </a:p>
          <a:p>
            <a:pPr eaLnBrk="1" hangingPunct="1"/>
            <a:endParaRPr lang="en-GB" altLang="en-US" dirty="0" smtClean="0"/>
          </a:p>
        </p:txBody>
      </p:sp>
    </p:spTree>
    <p:extLst>
      <p:ext uri="{BB962C8B-B14F-4D97-AF65-F5344CB8AC3E}">
        <p14:creationId xmlns:p14="http://schemas.microsoft.com/office/powerpoint/2010/main" val="2552828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fld id="{E07DC42E-EE8B-439E-81AE-186356F9E8A4}" type="slidenum">
              <a:rPr lang="en-GB" altLang="en-US" smtClean="0"/>
              <a:pPr/>
              <a:t>5</a:t>
            </a:fld>
            <a:endParaRPr lang="en-GB" altLang="en-US" smtClean="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cy-GB" altLang="en-US" dirty="0" smtClean="0"/>
              <a:t>Dewch o hyd i rywun a anwyd yn y 50au – gofynnwch iddyn nhw am eu gwerthoedd o ran magu plant – sut maen nhw’n wahanol i’ch gwerthoedd chi? Mae cyfansoddiad teulu wedi newid yn sylweddol dros y 30/40/50 mlynedd ddiwethaf. Amrywiaeth – ysgaru, gwahanu, cael partner newydd/ teuluoedd ailgyfansoddedig/dewis o gyfeiriadedd rhywiol/cydbwysedd grym yn symud rhwng dynion a menywod. Cynnydd enfawr mewn teuluoedd un rhiant (gyda menyw yn ben ar 92% o’r teuluoedd hynny). Nid yw plant sy’n cael eu geni y tu allan i briodas yn cael eu hynysu bellach (na’u mamau chwaith – newid mawr i 50 mlynedd yn ôl hyd yn oed?). Ydy plant yn teimlo’n fwy neu’n llai sefydlog nag o’r blaen?</a:t>
            </a:r>
          </a:p>
          <a:p>
            <a:pPr eaLnBrk="1" hangingPunct="1"/>
            <a:endParaRPr lang="cy-GB" altLang="en-US" dirty="0" smtClean="0"/>
          </a:p>
          <a:p>
            <a:pPr eaLnBrk="1" hangingPunct="1"/>
            <a:r>
              <a:rPr lang="en-GB" altLang="en-US" dirty="0" smtClean="0"/>
              <a:t>Find someone born in the 50s – ask them about their values of bringing up children – how do they differ from yours? Family make up has significantly changed the over last 30/40/50 years. Diversity – divorce, separation, re-partnering/reconstituted families/choice of sexual orientation (‘normalisation’ in a very short amount of time)/shifting power balance between men and women. Huge increase in single parent families (92% being headed by a woman). Children born out of wedlock are no longer ostracised (neither are their mothers – a big change from even 50 years ago?). Might children feel more or less stable as they used to?</a:t>
            </a:r>
          </a:p>
          <a:p>
            <a:pPr eaLnBrk="1" hangingPunct="1"/>
            <a:r>
              <a:rPr lang="en-GB" altLang="en-US" dirty="0" smtClean="0"/>
              <a:t>Do students know their neighbours?</a:t>
            </a:r>
          </a:p>
          <a:p>
            <a:pPr eaLnBrk="1" hangingPunct="1"/>
            <a:r>
              <a:rPr lang="en-GB" altLang="en-US" dirty="0" smtClean="0"/>
              <a:t>Consider the </a:t>
            </a:r>
            <a:r>
              <a:rPr lang="en-GB" altLang="en-US" b="1" dirty="0" smtClean="0"/>
              <a:t>international context</a:t>
            </a:r>
            <a:r>
              <a:rPr lang="en-GB" altLang="en-US" b="1" baseline="0" dirty="0" smtClean="0"/>
              <a:t> </a:t>
            </a:r>
            <a:r>
              <a:rPr lang="en-GB" altLang="en-US" baseline="0" dirty="0" smtClean="0"/>
              <a:t>here: are same sex relationships still illegal in some countries? What are the penalties? Was this the case in the UK just a few decades ago? Historical views in the UK regarding children born out of wedlock, just a few decades ago: mothers sent away, in secret to have babies; babies taken away from them: what effect could this have? Internationally, in some countries is it frowned upon to have an unmarried mother? What happens to them in some countries? Ostracised? Stoned?</a:t>
            </a:r>
            <a:endParaRPr lang="en-GB" altLang="en-US" dirty="0" smtClean="0"/>
          </a:p>
        </p:txBody>
      </p:sp>
    </p:spTree>
    <p:extLst>
      <p:ext uri="{BB962C8B-B14F-4D97-AF65-F5344CB8AC3E}">
        <p14:creationId xmlns:p14="http://schemas.microsoft.com/office/powerpoint/2010/main" val="2442140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Unicef</a:t>
            </a:r>
            <a:r>
              <a:rPr lang="en-GB" altLang="en-US" dirty="0" smtClean="0"/>
              <a:t> 2010 review of child well being in rich countries. There is a great deal of concern regarding the </a:t>
            </a:r>
            <a:r>
              <a:rPr lang="en-GB" altLang="en-US" b="1" dirty="0" smtClean="0"/>
              <a:t>mental health </a:t>
            </a:r>
            <a:r>
              <a:rPr lang="en-GB" altLang="en-US" dirty="0" smtClean="0"/>
              <a:t>of children. Are children happy? Overstressed? Why were children in the UK</a:t>
            </a:r>
            <a:r>
              <a:rPr lang="en-GB" altLang="en-US" baseline="0" dirty="0" smtClean="0"/>
              <a:t> among the least happy? </a:t>
            </a:r>
            <a:r>
              <a:rPr lang="en-GB" altLang="en-US" b="1" baseline="0" dirty="0" smtClean="0"/>
              <a:t>What should the </a:t>
            </a:r>
            <a:r>
              <a:rPr lang="en-GB" altLang="en-US" b="1" baseline="0" dirty="0" err="1" smtClean="0"/>
              <a:t>Govt</a:t>
            </a:r>
            <a:r>
              <a:rPr lang="en-GB" altLang="en-US" b="1" baseline="0" dirty="0" smtClean="0"/>
              <a:t> do to address this? What is ‘the politics of childhood?’ the politics of family life? </a:t>
            </a:r>
            <a:r>
              <a:rPr lang="en-GB" altLang="en-US" b="0" baseline="0" dirty="0" smtClean="0"/>
              <a:t>What are organisations like Children in Wales doing to address this? Staff training to alert them to issues? Publishing reports? What about the role of local authorities? What does your ‘council’ do/provide in your area to support families?</a:t>
            </a:r>
            <a:endParaRPr lang="en-GB" altLang="en-US" b="0" dirty="0" smtClean="0"/>
          </a:p>
        </p:txBody>
      </p:sp>
    </p:spTree>
    <p:extLst>
      <p:ext uri="{BB962C8B-B14F-4D97-AF65-F5344CB8AC3E}">
        <p14:creationId xmlns:p14="http://schemas.microsoft.com/office/powerpoint/2010/main" val="80837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a quotation from the </a:t>
            </a:r>
            <a:r>
              <a:rPr lang="en-GB" dirty="0" err="1" smtClean="0"/>
              <a:t>Unicef</a:t>
            </a:r>
            <a:r>
              <a:rPr lang="en-GB" dirty="0" smtClean="0"/>
              <a:t> report – see the title</a:t>
            </a:r>
            <a:r>
              <a:rPr lang="en-GB" baseline="0" dirty="0" smtClean="0"/>
              <a:t> above.  This is on Moodle and is only available in English.  They can use this report for their debate and essay but they will need to make sure that they refer to ‘family life’ in the debate and link the report to children’s lives for the essay.</a:t>
            </a:r>
          </a:p>
          <a:p>
            <a:r>
              <a:rPr lang="en-GB" baseline="0" dirty="0" smtClean="0"/>
              <a:t>Ask the students to consider why parents in the UK are having difficulty finding time for their families – long working hours, having to commute a long way to work, parents who are working away from home.  Perhaps, not being able to afford to go on days out or to be able to pay for extra activities.  </a:t>
            </a:r>
            <a:endParaRPr lang="en-GB" dirty="0"/>
          </a:p>
        </p:txBody>
      </p:sp>
      <p:sp>
        <p:nvSpPr>
          <p:cNvPr id="4" name="Slide Number Placeholder 3"/>
          <p:cNvSpPr>
            <a:spLocks noGrp="1"/>
          </p:cNvSpPr>
          <p:nvPr>
            <p:ph type="sldNum" sz="quarter" idx="10"/>
          </p:nvPr>
        </p:nvSpPr>
        <p:spPr/>
        <p:txBody>
          <a:bodyPr/>
          <a:lstStyle/>
          <a:p>
            <a:pPr>
              <a:defRPr/>
            </a:pPr>
            <a:fld id="{B57B2783-DE6A-4403-9D44-480A71A47302}" type="slidenum">
              <a:rPr lang="en-GB" smtClean="0"/>
              <a:pPr>
                <a:defRPr/>
              </a:pPr>
              <a:t>7</a:t>
            </a:fld>
            <a:endParaRPr lang="en-GB"/>
          </a:p>
        </p:txBody>
      </p:sp>
    </p:spTree>
    <p:extLst>
      <p:ext uri="{BB962C8B-B14F-4D97-AF65-F5344CB8AC3E}">
        <p14:creationId xmlns:p14="http://schemas.microsoft.com/office/powerpoint/2010/main" val="3460756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Students to discuss</a:t>
            </a:r>
            <a:r>
              <a:rPr lang="en-GB" baseline="0" dirty="0" smtClean="0"/>
              <a:t> in groups.  Can they make links between this and changes to family circumstances.  Do parents work long hours to buy the latest (generally very expensive) gadgets/toys for their children instead of spending time with their children?</a:t>
            </a:r>
            <a:endParaRPr lang="en-GB" dirty="0"/>
          </a:p>
        </p:txBody>
      </p:sp>
      <p:sp>
        <p:nvSpPr>
          <p:cNvPr id="4" name="Slide Number Placeholder 3"/>
          <p:cNvSpPr>
            <a:spLocks noGrp="1"/>
          </p:cNvSpPr>
          <p:nvPr>
            <p:ph type="sldNum" sz="quarter" idx="10"/>
          </p:nvPr>
        </p:nvSpPr>
        <p:spPr/>
        <p:txBody>
          <a:bodyPr/>
          <a:lstStyle/>
          <a:p>
            <a:pPr>
              <a:defRPr/>
            </a:pPr>
            <a:fld id="{B57B2783-DE6A-4403-9D44-480A71A47302}" type="slidenum">
              <a:rPr lang="en-GB" smtClean="0"/>
              <a:pPr>
                <a:defRPr/>
              </a:pPr>
              <a:t>8</a:t>
            </a:fld>
            <a:endParaRPr lang="en-GB"/>
          </a:p>
        </p:txBody>
      </p:sp>
    </p:spTree>
    <p:extLst>
      <p:ext uri="{BB962C8B-B14F-4D97-AF65-F5344CB8AC3E}">
        <p14:creationId xmlns:p14="http://schemas.microsoft.com/office/powerpoint/2010/main" val="1840588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fld id="{F8DDA02D-159F-4765-A2A2-0C8DCCF14090}" type="slidenum">
              <a:rPr lang="en-GB" altLang="en-US" smtClean="0"/>
              <a:pPr/>
              <a:t>9</a:t>
            </a:fld>
            <a:endParaRPr lang="en-GB" altLang="en-US" smtClean="0"/>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Start the discussion with a focus on Western issues (we</a:t>
            </a:r>
            <a:r>
              <a:rPr lang="en-GB" altLang="en-US" baseline="0" dirty="0" smtClean="0"/>
              <a:t> have already discussed ‘globalisation’.) </a:t>
            </a:r>
            <a:r>
              <a:rPr lang="en-GB" altLang="en-US" dirty="0" smtClean="0"/>
              <a:t>  </a:t>
            </a:r>
          </a:p>
          <a:p>
            <a:pPr eaLnBrk="1" hangingPunct="1"/>
            <a:endParaRPr lang="en-GB" altLang="en-US" dirty="0" smtClean="0"/>
          </a:p>
          <a:p>
            <a:pPr eaLnBrk="1" hangingPunct="1"/>
            <a:r>
              <a:rPr lang="cy-GB" altLang="en-US" dirty="0" smtClean="0"/>
              <a:t>Gobeithion am yrfa, gwell tai, gwell ysgolion. Effeithiau – colli cysylltiad gyda’u teulu estynedig/symud o’u ‘gwreiddiau’ – diffyg ymdeimlad o berthyn – hiraeth? Gall y berthynas rhwng tad-cu a mam-gu/yr wyrion wanhau? Strwythurau cymorth a strwythurau teuluol yn gwanhau. Beth os na allwch fforddio ymweld yn aml? Neb i ofalu am y plant – angen talu am ofal plant – sydd yn cynyddu’r angen i aros mewn swydd – cylch dieflig -  hyd yn oed os ydych chi eisiau aros gartref gyda’ch babi, fedrwch chi ddim fforddio gwneud hynny – teimladau o euogrwydd? Drwgdybiaeth o ofalwyr plant? Canolfannau teuluoedd, canolfannau integredig, Dechrau’n Deg, addysg ran amser yn rhad ac am ddim yn 3 oed – mae’r Wladwriaeth yng Nghymru bellach yn darparu cymaint o gymorth i deuluoedd - yn y gorffennol y teulu estynedig oedd yn gwneud hyn.</a:t>
            </a:r>
          </a:p>
          <a:p>
            <a:pPr eaLnBrk="1" hangingPunct="1"/>
            <a:r>
              <a:rPr lang="cy-GB" altLang="en-US" dirty="0" smtClean="0"/>
              <a:t>Teuluoedd yn Gyntaf; Dechrau’n Deg, Homestart</a:t>
            </a:r>
            <a:r>
              <a:rPr lang="cy-GB" altLang="en-US" baseline="0" dirty="0" smtClean="0"/>
              <a:t> – cysylltiadau a pholisiau cyhoeddus.</a:t>
            </a:r>
            <a:endParaRPr lang="cy-GB" altLang="en-US" dirty="0" smtClean="0"/>
          </a:p>
          <a:p>
            <a:pPr eaLnBrk="1" hangingPunct="1"/>
            <a:endParaRPr lang="en-GB" altLang="en-US" dirty="0" smtClean="0"/>
          </a:p>
          <a:p>
            <a:pPr eaLnBrk="1" hangingPunct="1"/>
            <a:r>
              <a:rPr lang="en-GB" altLang="en-US" dirty="0" smtClean="0"/>
              <a:t>Employment prospects, better housing, better schools. Effects – loss of contact with extended family/moving from ‘roots’ – lack of a feeling of belonging – </a:t>
            </a:r>
            <a:r>
              <a:rPr lang="en-GB" altLang="en-US" dirty="0" err="1" smtClean="0"/>
              <a:t>hiraeth</a:t>
            </a:r>
            <a:r>
              <a:rPr lang="en-GB" altLang="en-US" dirty="0" smtClean="0"/>
              <a:t>? Bond between grandparents/grandchildren can weaken? Weakening of support structures and family structures. What if you cannot afford to visit often?  No one to mind the children – need to pay for childcare – increases need to stay in employment – vicious circle – even if you want to stay home with baby you can’t afford to – feelings of guilt? Mistrust in child carers? Family centres, integrated centres, Flying Start, free part-time schooling at 3 years – so much help now for families provided by the State in Wales, whereas in the past it was the extended family that did this. Note </a:t>
            </a:r>
            <a:r>
              <a:rPr lang="en-GB" altLang="en-US" b="1" dirty="0" smtClean="0"/>
              <a:t>how public policy has changed </a:t>
            </a:r>
            <a:r>
              <a:rPr lang="en-GB" altLang="en-US" dirty="0" smtClean="0"/>
              <a:t>over time in Western countries because </a:t>
            </a:r>
            <a:r>
              <a:rPr lang="en-GB" altLang="en-US" b="1" dirty="0" smtClean="0"/>
              <a:t>extended families are not always present/available to support the care of children. Compare to many non-westernised countries. Families First, Flying Start, </a:t>
            </a:r>
            <a:r>
              <a:rPr lang="en-GB" altLang="en-US" b="1" dirty="0" err="1" smtClean="0"/>
              <a:t>Homestart</a:t>
            </a:r>
            <a:r>
              <a:rPr lang="en-GB" altLang="en-US" b="1" dirty="0" smtClean="0"/>
              <a:t>.</a:t>
            </a:r>
          </a:p>
        </p:txBody>
      </p:sp>
    </p:spTree>
    <p:extLst>
      <p:ext uri="{BB962C8B-B14F-4D97-AF65-F5344CB8AC3E}">
        <p14:creationId xmlns:p14="http://schemas.microsoft.com/office/powerpoint/2010/main" val="2429590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will give them a chance to think about how a debate works.  Put</a:t>
            </a:r>
            <a:r>
              <a:rPr lang="en-GB" baseline="0" dirty="0" smtClean="0"/>
              <a:t> the students into random pairs (this will depend on the number in your cohort).  Give each pair a card which will have a statement that they need to discuss.  The card will note if they are to agree or disagree with the statement.  Give them 5 minutes then bring each pair together with those who have the opposite side of the argument.  Give them 5/10 minutes and ask each pair to share the differing viewpoints with the whole group.  Lecturers to give some oral feedback (make it clear to the students that this </a:t>
            </a:r>
            <a:r>
              <a:rPr lang="en-GB" b="1" u="sng" baseline="0" dirty="0" smtClean="0"/>
              <a:t>is </a:t>
            </a:r>
            <a:r>
              <a:rPr lang="en-GB" b="0" u="none" baseline="0" dirty="0" smtClean="0"/>
              <a:t>feedback – </a:t>
            </a:r>
          </a:p>
          <a:p>
            <a:r>
              <a:rPr lang="en-GB" b="0" u="none" baseline="0" dirty="0" smtClean="0"/>
              <a:t>Feedback might include – did everyone in the group contribute?  How would they be able to support some of their comments?  Were they listening to the others or interrupting?  Were there others aspects/factors that they could have included?  Did they use their time carefully when preparing or were they talking about other things?  How could they structure the points so that the debate developed, was logical and flowed?</a:t>
            </a:r>
          </a:p>
          <a:p>
            <a:endParaRPr lang="en-GB" b="0" u="none" baseline="0" dirty="0" smtClean="0"/>
          </a:p>
          <a:p>
            <a:r>
              <a:rPr lang="en-GB" b="0" u="none" baseline="0" dirty="0" smtClean="0"/>
              <a:t>If you have some time left at the end of the lecture, ask them to go into their groups for the debate and do some planning – keep them in the room until the end of the lecture and go around the groups to see if they are on track and to give some pointers.</a:t>
            </a:r>
            <a:endParaRPr lang="en-GB" b="1" u="sng" dirty="0"/>
          </a:p>
        </p:txBody>
      </p:sp>
      <p:sp>
        <p:nvSpPr>
          <p:cNvPr id="4" name="Slide Number Placeholder 3"/>
          <p:cNvSpPr>
            <a:spLocks noGrp="1"/>
          </p:cNvSpPr>
          <p:nvPr>
            <p:ph type="sldNum" sz="quarter" idx="10"/>
          </p:nvPr>
        </p:nvSpPr>
        <p:spPr/>
        <p:txBody>
          <a:bodyPr/>
          <a:lstStyle/>
          <a:p>
            <a:pPr>
              <a:defRPr/>
            </a:pPr>
            <a:fld id="{B57B2783-DE6A-4403-9D44-480A71A47302}" type="slidenum">
              <a:rPr lang="en-GB" smtClean="0"/>
              <a:pPr>
                <a:defRPr/>
              </a:pPr>
              <a:t>10</a:t>
            </a:fld>
            <a:endParaRPr lang="en-GB"/>
          </a:p>
        </p:txBody>
      </p:sp>
    </p:spTree>
    <p:extLst>
      <p:ext uri="{BB962C8B-B14F-4D97-AF65-F5344CB8AC3E}">
        <p14:creationId xmlns:p14="http://schemas.microsoft.com/office/powerpoint/2010/main" val="34280934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fld id="{60D6AC75-8C79-4D38-8D1F-938CA76DF1DB}" type="slidenum">
              <a:rPr lang="en-GB" altLang="en-US" smtClean="0"/>
              <a:pPr/>
              <a:t>11</a:t>
            </a:fld>
            <a:endParaRPr lang="en-GB" altLang="en-US" smtClean="0"/>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Other research: find out about the Family Law Act (do parents have total freedom in how</a:t>
            </a:r>
            <a:r>
              <a:rPr lang="en-GB" altLang="en-US" baseline="0" dirty="0" smtClean="0"/>
              <a:t> they raise their children?); Laws change over time, in response to society/professional research/politics.</a:t>
            </a:r>
          </a:p>
          <a:p>
            <a:pPr eaLnBrk="1" hangingPunct="1"/>
            <a:r>
              <a:rPr lang="cy-GB" altLang="en-US" dirty="0" smtClean="0"/>
              <a:t>Levin: again care needed if</a:t>
            </a:r>
            <a:r>
              <a:rPr lang="cy-GB" altLang="en-US" baseline="0" dirty="0" smtClean="0"/>
              <a:t> students choose the Media module – avoid using the same info. For this module focus on</a:t>
            </a:r>
            <a:r>
              <a:rPr lang="cy-GB" altLang="en-US" dirty="0" smtClean="0"/>
              <a:t> relevant</a:t>
            </a:r>
            <a:r>
              <a:rPr lang="cy-GB" altLang="en-US" baseline="0" dirty="0" smtClean="0"/>
              <a:t> International comparators/links to /globalisation.</a:t>
            </a:r>
            <a:endParaRPr lang="cy-GB" altLang="en-US" dirty="0" smtClean="0"/>
          </a:p>
        </p:txBody>
      </p:sp>
    </p:spTree>
    <p:extLst>
      <p:ext uri="{BB962C8B-B14F-4D97-AF65-F5344CB8AC3E}">
        <p14:creationId xmlns:p14="http://schemas.microsoft.com/office/powerpoint/2010/main" val="1518964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B57B2783-DE6A-4403-9D44-480A71A47302}" type="slidenum">
              <a:rPr lang="en-GB" smtClean="0"/>
              <a:pPr>
                <a:defRPr/>
              </a:pPr>
              <a:t>12</a:t>
            </a:fld>
            <a:endParaRPr lang="en-GB"/>
          </a:p>
        </p:txBody>
      </p:sp>
    </p:spTree>
    <p:extLst>
      <p:ext uri="{BB962C8B-B14F-4D97-AF65-F5344CB8AC3E}">
        <p14:creationId xmlns:p14="http://schemas.microsoft.com/office/powerpoint/2010/main" val="2313273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Arial" panose="020B0604020202020204" pitchFamily="34" charset="0"/>
              </a:defRPr>
            </a:lvl1pPr>
          </a:lstStyle>
          <a:p>
            <a:pPr>
              <a:defRPr/>
            </a:pPr>
            <a:fld id="{07C7D9E6-7C73-4DD4-9DF3-4316C8BA5D3A}" type="datetimeFigureOut">
              <a:rPr lang="en-GB"/>
              <a:pPr>
                <a:defRPr/>
              </a:pPr>
              <a:t>08/03/2018</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defRPr>
            </a:lvl1pPr>
          </a:lstStyle>
          <a:p>
            <a:pPr>
              <a:defRPr/>
            </a:pPr>
            <a:endParaRPr lang="en-GB">
              <a:cs typeface="+mn-cs"/>
            </a:endParaRPr>
          </a:p>
        </p:txBody>
      </p:sp>
      <p:sp>
        <p:nvSpPr>
          <p:cNvPr id="6" name="Slide Number Placeholder 5"/>
          <p:cNvSpPr>
            <a:spLocks noGrp="1"/>
          </p:cNvSpPr>
          <p:nvPr>
            <p:ph type="sldNum" sz="quarter" idx="12"/>
          </p:nvPr>
        </p:nvSpPr>
        <p:spPr/>
        <p:txBody>
          <a:bodyPr/>
          <a:lstStyle>
            <a:lvl1pPr>
              <a:defRPr>
                <a:latin typeface="Arial" pitchFamily="34" charset="0"/>
              </a:defRPr>
            </a:lvl1pPr>
          </a:lstStyle>
          <a:p>
            <a:fld id="{41562214-47E8-4BDA-8334-C500366BCA7A}" type="slidenum">
              <a:rPr lang="en-GB" altLang="en-US"/>
              <a:pPr/>
              <a:t>‹#›</a:t>
            </a:fld>
            <a:endParaRPr lang="en-GB" altLang="en-US"/>
          </a:p>
        </p:txBody>
      </p:sp>
    </p:spTree>
    <p:extLst>
      <p:ext uri="{BB962C8B-B14F-4D97-AF65-F5344CB8AC3E}">
        <p14:creationId xmlns:p14="http://schemas.microsoft.com/office/powerpoint/2010/main" val="1766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C844D315-3609-4B91-841A-A4CEEEAABDEB}" type="datetimeFigureOut">
              <a:rPr lang="en-GB"/>
              <a:pPr>
                <a:defRPr/>
              </a:pPr>
              <a:t>08/03/2018</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defRPr>
            </a:lvl1pPr>
          </a:lstStyle>
          <a:p>
            <a:pPr>
              <a:defRPr/>
            </a:pPr>
            <a:endParaRPr lang="en-GB">
              <a:cs typeface="+mn-cs"/>
            </a:endParaRPr>
          </a:p>
        </p:txBody>
      </p:sp>
      <p:sp>
        <p:nvSpPr>
          <p:cNvPr id="6" name="Slide Number Placeholder 5"/>
          <p:cNvSpPr>
            <a:spLocks noGrp="1"/>
          </p:cNvSpPr>
          <p:nvPr>
            <p:ph type="sldNum" sz="quarter" idx="12"/>
          </p:nvPr>
        </p:nvSpPr>
        <p:spPr/>
        <p:txBody>
          <a:bodyPr/>
          <a:lstStyle>
            <a:lvl1pPr>
              <a:defRPr>
                <a:latin typeface="Arial" pitchFamily="34" charset="0"/>
              </a:defRPr>
            </a:lvl1pPr>
          </a:lstStyle>
          <a:p>
            <a:fld id="{498CF58B-87F6-44FD-9D0A-F9D7C5D85A60}" type="slidenum">
              <a:rPr lang="en-GB" altLang="en-US"/>
              <a:pPr/>
              <a:t>‹#›</a:t>
            </a:fld>
            <a:endParaRPr lang="en-GB" altLang="en-US"/>
          </a:p>
        </p:txBody>
      </p:sp>
    </p:spTree>
    <p:extLst>
      <p:ext uri="{BB962C8B-B14F-4D97-AF65-F5344CB8AC3E}">
        <p14:creationId xmlns:p14="http://schemas.microsoft.com/office/powerpoint/2010/main" val="956535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FD2DB3A2-A8C0-4AF7-BEE9-B531CE07A5FF}" type="datetimeFigureOut">
              <a:rPr lang="en-GB"/>
              <a:pPr>
                <a:defRPr/>
              </a:pPr>
              <a:t>08/03/2018</a:t>
            </a:fld>
            <a:endParaRPr lang="en-GB"/>
          </a:p>
        </p:txBody>
      </p:sp>
      <p:sp>
        <p:nvSpPr>
          <p:cNvPr id="5" name="Slide Number Placeholder 5"/>
          <p:cNvSpPr>
            <a:spLocks noGrp="1"/>
          </p:cNvSpPr>
          <p:nvPr>
            <p:ph type="sldNum" sz="quarter" idx="11"/>
          </p:nvPr>
        </p:nvSpPr>
        <p:spPr/>
        <p:txBody>
          <a:bodyPr/>
          <a:lstStyle>
            <a:lvl1pPr>
              <a:defRPr>
                <a:latin typeface="Arial" pitchFamily="34" charset="0"/>
              </a:defRPr>
            </a:lvl1pPr>
          </a:lstStyle>
          <a:p>
            <a:fld id="{47CE62E6-855B-401E-B08D-33AD6458A47C}" type="slidenum">
              <a:rPr lang="en-GB" altLang="en-US"/>
              <a:pPr/>
              <a:t>‹#›</a:t>
            </a:fld>
            <a:endParaRPr lang="en-GB" altLang="en-US"/>
          </a:p>
        </p:txBody>
      </p:sp>
    </p:spTree>
    <p:extLst>
      <p:ext uri="{BB962C8B-B14F-4D97-AF65-F5344CB8AC3E}">
        <p14:creationId xmlns:p14="http://schemas.microsoft.com/office/powerpoint/2010/main" val="3850498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0D72BAAB-594B-4DFB-87CF-0B0E7F3515AD}" type="datetimeFigureOut">
              <a:rPr lang="en-GB"/>
              <a:pPr>
                <a:defRPr/>
              </a:pPr>
              <a:t>08/03/2018</a:t>
            </a:fld>
            <a:endParaRPr lang="en-GB"/>
          </a:p>
        </p:txBody>
      </p:sp>
      <p:sp>
        <p:nvSpPr>
          <p:cNvPr id="6" name="Slide Number Placeholder 6"/>
          <p:cNvSpPr>
            <a:spLocks noGrp="1"/>
          </p:cNvSpPr>
          <p:nvPr>
            <p:ph type="sldNum" sz="quarter" idx="11"/>
          </p:nvPr>
        </p:nvSpPr>
        <p:spPr/>
        <p:txBody>
          <a:bodyPr/>
          <a:lstStyle>
            <a:lvl1pPr>
              <a:defRPr>
                <a:latin typeface="Arial" pitchFamily="34" charset="0"/>
              </a:defRPr>
            </a:lvl1pPr>
          </a:lstStyle>
          <a:p>
            <a:fld id="{81D4C924-718C-4ABB-9F47-7EABE9AF541D}" type="slidenum">
              <a:rPr lang="en-GB" altLang="en-US"/>
              <a:pPr/>
              <a:t>‹#›</a:t>
            </a:fld>
            <a:endParaRPr lang="en-GB" altLang="en-US"/>
          </a:p>
        </p:txBody>
      </p:sp>
    </p:spTree>
    <p:extLst>
      <p:ext uri="{BB962C8B-B14F-4D97-AF65-F5344CB8AC3E}">
        <p14:creationId xmlns:p14="http://schemas.microsoft.com/office/powerpoint/2010/main" val="3581785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52FD6E34-AD8E-4546-B101-53D4A900874B}" type="datetimeFigureOut">
              <a:rPr lang="en-GB"/>
              <a:pPr>
                <a:defRPr/>
              </a:pPr>
              <a:t>08/03/2018</a:t>
            </a:fld>
            <a:endParaRPr lang="en-GB"/>
          </a:p>
        </p:txBody>
      </p:sp>
      <p:sp>
        <p:nvSpPr>
          <p:cNvPr id="8" name="Slide Number Placeholder 8"/>
          <p:cNvSpPr>
            <a:spLocks noGrp="1"/>
          </p:cNvSpPr>
          <p:nvPr>
            <p:ph type="sldNum" sz="quarter" idx="11"/>
          </p:nvPr>
        </p:nvSpPr>
        <p:spPr/>
        <p:txBody>
          <a:bodyPr/>
          <a:lstStyle>
            <a:lvl1pPr>
              <a:defRPr>
                <a:latin typeface="Arial" pitchFamily="34" charset="0"/>
              </a:defRPr>
            </a:lvl1pPr>
          </a:lstStyle>
          <a:p>
            <a:fld id="{ECEB1366-7575-4956-B0B2-D80035B9D411}" type="slidenum">
              <a:rPr lang="en-GB" altLang="en-US"/>
              <a:pPr/>
              <a:t>‹#›</a:t>
            </a:fld>
            <a:endParaRPr lang="en-GB" altLang="en-US"/>
          </a:p>
        </p:txBody>
      </p:sp>
    </p:spTree>
    <p:extLst>
      <p:ext uri="{BB962C8B-B14F-4D97-AF65-F5344CB8AC3E}">
        <p14:creationId xmlns:p14="http://schemas.microsoft.com/office/powerpoint/2010/main" val="63004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E47A4B39-4003-45A8-9AC1-9E7700B056E3}" type="datetimeFigureOut">
              <a:rPr lang="en-GB"/>
              <a:pPr>
                <a:defRPr/>
              </a:pPr>
              <a:t>08/03/2018</a:t>
            </a:fld>
            <a:endParaRPr lang="en-GB"/>
          </a:p>
        </p:txBody>
      </p:sp>
      <p:sp>
        <p:nvSpPr>
          <p:cNvPr id="4" name="Slide Number Placeholder 4"/>
          <p:cNvSpPr>
            <a:spLocks noGrp="1"/>
          </p:cNvSpPr>
          <p:nvPr>
            <p:ph type="sldNum" sz="quarter" idx="11"/>
          </p:nvPr>
        </p:nvSpPr>
        <p:spPr/>
        <p:txBody>
          <a:bodyPr/>
          <a:lstStyle>
            <a:lvl1pPr>
              <a:defRPr>
                <a:latin typeface="Arial" pitchFamily="34" charset="0"/>
              </a:defRPr>
            </a:lvl1pPr>
          </a:lstStyle>
          <a:p>
            <a:fld id="{24AB7BC7-E299-4736-BD67-A9BC677608CB}" type="slidenum">
              <a:rPr lang="en-GB" altLang="en-US"/>
              <a:pPr/>
              <a:t>‹#›</a:t>
            </a:fld>
            <a:endParaRPr lang="en-GB" altLang="en-US"/>
          </a:p>
        </p:txBody>
      </p:sp>
    </p:spTree>
    <p:extLst>
      <p:ext uri="{BB962C8B-B14F-4D97-AF65-F5344CB8AC3E}">
        <p14:creationId xmlns:p14="http://schemas.microsoft.com/office/powerpoint/2010/main" val="1279790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AAB3AE39-5339-4DC5-8F43-971236BD664E}" type="datetimeFigureOut">
              <a:rPr lang="en-GB"/>
              <a:pPr>
                <a:defRPr/>
              </a:pPr>
              <a:t>08/03/2018</a:t>
            </a:fld>
            <a:endParaRPr lang="en-GB"/>
          </a:p>
        </p:txBody>
      </p:sp>
      <p:sp>
        <p:nvSpPr>
          <p:cNvPr id="3" name="Slide Number Placeholder 3"/>
          <p:cNvSpPr>
            <a:spLocks noGrp="1"/>
          </p:cNvSpPr>
          <p:nvPr>
            <p:ph type="sldNum" sz="quarter" idx="11"/>
          </p:nvPr>
        </p:nvSpPr>
        <p:spPr/>
        <p:txBody>
          <a:bodyPr/>
          <a:lstStyle>
            <a:lvl1pPr>
              <a:defRPr>
                <a:latin typeface="Arial" pitchFamily="34" charset="0"/>
              </a:defRPr>
            </a:lvl1pPr>
          </a:lstStyle>
          <a:p>
            <a:fld id="{9EEEBC84-4FF7-4A5B-AC7C-DDD9B5371C28}" type="slidenum">
              <a:rPr lang="en-GB" altLang="en-US"/>
              <a:pPr/>
              <a:t>‹#›</a:t>
            </a:fld>
            <a:endParaRPr lang="en-GB" altLang="en-US"/>
          </a:p>
        </p:txBody>
      </p:sp>
    </p:spTree>
    <p:extLst>
      <p:ext uri="{BB962C8B-B14F-4D97-AF65-F5344CB8AC3E}">
        <p14:creationId xmlns:p14="http://schemas.microsoft.com/office/powerpoint/2010/main" val="1676726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7AE2DF89-68ED-468D-815D-EEB23003B5C2}" type="datetimeFigureOut">
              <a:rPr lang="en-GB"/>
              <a:pPr>
                <a:defRPr/>
              </a:pPr>
              <a:t>08/03/2018</a:t>
            </a:fld>
            <a:endParaRPr lang="en-GB"/>
          </a:p>
        </p:txBody>
      </p:sp>
      <p:sp>
        <p:nvSpPr>
          <p:cNvPr id="6" name="Slide Number Placeholder 6"/>
          <p:cNvSpPr>
            <a:spLocks noGrp="1"/>
          </p:cNvSpPr>
          <p:nvPr>
            <p:ph type="sldNum" sz="quarter" idx="11"/>
          </p:nvPr>
        </p:nvSpPr>
        <p:spPr/>
        <p:txBody>
          <a:bodyPr/>
          <a:lstStyle>
            <a:lvl1pPr>
              <a:defRPr>
                <a:latin typeface="Arial" pitchFamily="34" charset="0"/>
              </a:defRPr>
            </a:lvl1pPr>
          </a:lstStyle>
          <a:p>
            <a:fld id="{80695A29-8F6A-4CEB-8263-1C6A48A10F6B}" type="slidenum">
              <a:rPr lang="en-GB" altLang="en-US"/>
              <a:pPr/>
              <a:t>‹#›</a:t>
            </a:fld>
            <a:endParaRPr lang="en-GB" altLang="en-US"/>
          </a:p>
        </p:txBody>
      </p:sp>
    </p:spTree>
    <p:extLst>
      <p:ext uri="{BB962C8B-B14F-4D97-AF65-F5344CB8AC3E}">
        <p14:creationId xmlns:p14="http://schemas.microsoft.com/office/powerpoint/2010/main" val="1391727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A29B60E2-554C-4F64-A3C6-DDC5CF8A2A5E}" type="datetimeFigureOut">
              <a:rPr lang="en-GB"/>
              <a:pPr>
                <a:defRPr/>
              </a:pPr>
              <a:t>08/03/2018</a:t>
            </a:fld>
            <a:endParaRPr lang="en-GB"/>
          </a:p>
        </p:txBody>
      </p:sp>
      <p:sp>
        <p:nvSpPr>
          <p:cNvPr id="6" name="Slide Number Placeholder 6"/>
          <p:cNvSpPr>
            <a:spLocks noGrp="1"/>
          </p:cNvSpPr>
          <p:nvPr>
            <p:ph type="sldNum" sz="quarter" idx="11"/>
          </p:nvPr>
        </p:nvSpPr>
        <p:spPr/>
        <p:txBody>
          <a:bodyPr/>
          <a:lstStyle>
            <a:lvl1pPr>
              <a:defRPr>
                <a:latin typeface="Arial" pitchFamily="34" charset="0"/>
              </a:defRPr>
            </a:lvl1pPr>
          </a:lstStyle>
          <a:p>
            <a:fld id="{C2CD3647-0434-45B6-9DE2-F9059C54105F}" type="slidenum">
              <a:rPr lang="en-GB" altLang="en-US"/>
              <a:pPr/>
              <a:t>‹#›</a:t>
            </a:fld>
            <a:endParaRPr lang="en-GB" altLang="en-US"/>
          </a:p>
        </p:txBody>
      </p:sp>
    </p:spTree>
    <p:extLst>
      <p:ext uri="{BB962C8B-B14F-4D97-AF65-F5344CB8AC3E}">
        <p14:creationId xmlns:p14="http://schemas.microsoft.com/office/powerpoint/2010/main" val="3007530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1E683DDD-2081-400A-8C0E-C7478E1D60A1}" type="datetimeFigureOut">
              <a:rPr lang="en-GB"/>
              <a:pPr>
                <a:defRPr/>
              </a:pPr>
              <a:t>08/03/2018</a:t>
            </a:fld>
            <a:endParaRPr lang="en-GB"/>
          </a:p>
        </p:txBody>
      </p:sp>
      <p:sp>
        <p:nvSpPr>
          <p:cNvPr id="5" name="Slide Number Placeholder 5"/>
          <p:cNvSpPr>
            <a:spLocks noGrp="1"/>
          </p:cNvSpPr>
          <p:nvPr>
            <p:ph type="sldNum" sz="quarter" idx="11"/>
          </p:nvPr>
        </p:nvSpPr>
        <p:spPr/>
        <p:txBody>
          <a:bodyPr/>
          <a:lstStyle>
            <a:lvl1pPr>
              <a:defRPr>
                <a:latin typeface="Arial" pitchFamily="34" charset="0"/>
              </a:defRPr>
            </a:lvl1pPr>
          </a:lstStyle>
          <a:p>
            <a:fld id="{D46398CB-ACBC-469D-8BDE-157411383651}" type="slidenum">
              <a:rPr lang="en-GB" altLang="en-US"/>
              <a:pPr/>
              <a:t>‹#›</a:t>
            </a:fld>
            <a:endParaRPr lang="en-GB" altLang="en-US"/>
          </a:p>
        </p:txBody>
      </p:sp>
    </p:spTree>
    <p:extLst>
      <p:ext uri="{BB962C8B-B14F-4D97-AF65-F5344CB8AC3E}">
        <p14:creationId xmlns:p14="http://schemas.microsoft.com/office/powerpoint/2010/main" val="1568865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3458FF23-729F-421D-8861-77000760A7C9}" type="datetimeFigureOut">
              <a:rPr lang="en-GB"/>
              <a:pPr>
                <a:defRPr/>
              </a:pPr>
              <a:t>08/03/2018</a:t>
            </a:fld>
            <a:endParaRPr lang="en-GB"/>
          </a:p>
        </p:txBody>
      </p:sp>
      <p:sp>
        <p:nvSpPr>
          <p:cNvPr id="5" name="Slide Number Placeholder 5"/>
          <p:cNvSpPr>
            <a:spLocks noGrp="1"/>
          </p:cNvSpPr>
          <p:nvPr>
            <p:ph type="sldNum" sz="quarter" idx="11"/>
          </p:nvPr>
        </p:nvSpPr>
        <p:spPr/>
        <p:txBody>
          <a:bodyPr/>
          <a:lstStyle>
            <a:lvl1pPr>
              <a:defRPr>
                <a:latin typeface="Arial" pitchFamily="34" charset="0"/>
              </a:defRPr>
            </a:lvl1pPr>
          </a:lstStyle>
          <a:p>
            <a:fld id="{11C32734-5282-45A8-BDA4-03307A1FC1BA}" type="slidenum">
              <a:rPr lang="en-GB" altLang="en-US"/>
              <a:pPr/>
              <a:t>‹#›</a:t>
            </a:fld>
            <a:endParaRPr lang="en-GB" altLang="en-US"/>
          </a:p>
        </p:txBody>
      </p:sp>
    </p:spTree>
    <p:extLst>
      <p:ext uri="{BB962C8B-B14F-4D97-AF65-F5344CB8AC3E}">
        <p14:creationId xmlns:p14="http://schemas.microsoft.com/office/powerpoint/2010/main" val="1453962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lipArt Placeholder 2"/>
          <p:cNvSpPr>
            <a:spLocks noGrp="1"/>
          </p:cNvSpPr>
          <p:nvPr>
            <p:ph type="clipArt" sz="half" idx="1"/>
          </p:nvPr>
        </p:nvSpPr>
        <p:spPr>
          <a:xfrm>
            <a:off x="457200" y="1600200"/>
            <a:ext cx="4038600" cy="4530725"/>
          </a:xfrm>
        </p:spPr>
        <p:txBody>
          <a:bodyPr rtlCol="0">
            <a:normAutofit/>
          </a:bodyPr>
          <a:lstStyle/>
          <a:p>
            <a:pPr lvl="0"/>
            <a:endParaRPr lang="en-GB" noProof="0" smtClean="0"/>
          </a:p>
        </p:txBody>
      </p:sp>
      <p:sp>
        <p:nvSpPr>
          <p:cNvPr id="4" name="Text Placeholder 3"/>
          <p:cNvSpPr>
            <a:spLocks noGrp="1"/>
          </p:cNvSpPr>
          <p:nvPr>
            <p:ph type="body"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8400"/>
            <a:ext cx="2133600" cy="457200"/>
          </a:xfrm>
        </p:spPr>
        <p:txBody>
          <a:bodyPr/>
          <a:lstStyle>
            <a:lvl1pPr fontAlgn="base">
              <a:spcBef>
                <a:spcPct val="0"/>
              </a:spcBef>
              <a:spcAft>
                <a:spcPct val="0"/>
              </a:spcAft>
              <a:defRPr>
                <a:latin typeface="Arial" panose="020B0604020202020204" pitchFamily="34" charset="0"/>
              </a:defRPr>
            </a:lvl1pPr>
          </a:lstStyle>
          <a:p>
            <a:pPr>
              <a:defRPr/>
            </a:pPr>
            <a:endParaRPr lang="en-GB"/>
          </a:p>
        </p:txBody>
      </p:sp>
      <p:sp>
        <p:nvSpPr>
          <p:cNvPr id="6" name="Footer Placeholder 5"/>
          <p:cNvSpPr>
            <a:spLocks noGrp="1"/>
          </p:cNvSpPr>
          <p:nvPr>
            <p:ph type="ftr" sz="quarter" idx="11"/>
          </p:nvPr>
        </p:nvSpPr>
        <p:spPr>
          <a:xfrm>
            <a:off x="3124200" y="6248400"/>
            <a:ext cx="2895600" cy="457200"/>
          </a:xfrm>
          <a:prstGeom prst="rect">
            <a:avLst/>
          </a:prstGeom>
        </p:spPr>
        <p:txBody>
          <a:bodyPr/>
          <a:lstStyle>
            <a:lvl1pPr eaLnBrk="1" fontAlgn="auto" hangingPunct="1">
              <a:spcBef>
                <a:spcPts val="0"/>
              </a:spcBef>
              <a:spcAft>
                <a:spcPts val="0"/>
              </a:spcAft>
              <a:defRPr>
                <a:solidFill>
                  <a:prstClr val="black"/>
                </a:solidFill>
                <a:latin typeface="Myriad Pro"/>
              </a:defRPr>
            </a:lvl1pPr>
          </a:lstStyle>
          <a:p>
            <a:pPr>
              <a:defRPr/>
            </a:pPr>
            <a:endParaRPr lang="en-GB">
              <a:cs typeface="+mn-cs"/>
            </a:endParaRPr>
          </a:p>
        </p:txBody>
      </p:sp>
      <p:sp>
        <p:nvSpPr>
          <p:cNvPr id="7" name="Slide Number Placeholder 6"/>
          <p:cNvSpPr>
            <a:spLocks noGrp="1"/>
          </p:cNvSpPr>
          <p:nvPr>
            <p:ph type="sldNum" sz="quarter" idx="12"/>
          </p:nvPr>
        </p:nvSpPr>
        <p:spPr>
          <a:xfrm>
            <a:off x="6553200" y="6248400"/>
            <a:ext cx="2133600" cy="457200"/>
          </a:xfrm>
        </p:spPr>
        <p:txBody>
          <a:bodyPr/>
          <a:lstStyle>
            <a:lvl1pPr>
              <a:defRPr>
                <a:latin typeface="Arial" pitchFamily="34" charset="0"/>
              </a:defRPr>
            </a:lvl1pPr>
          </a:lstStyle>
          <a:p>
            <a:fld id="{6C5C8F14-1E54-459F-9102-F5579DFF67DB}" type="slidenum">
              <a:rPr lang="en-GB" altLang="en-US"/>
              <a:pPr/>
              <a:t>‹#›</a:t>
            </a:fld>
            <a:endParaRPr lang="en-GB" altLang="en-US"/>
          </a:p>
        </p:txBody>
      </p:sp>
    </p:spTree>
    <p:extLst>
      <p:ext uri="{BB962C8B-B14F-4D97-AF65-F5344CB8AC3E}">
        <p14:creationId xmlns:p14="http://schemas.microsoft.com/office/powerpoint/2010/main" val="37706375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9"/>
          <p:cNvSpPr>
            <a:spLocks noGrp="1" noChangeArrowheads="1"/>
          </p:cNvSpPr>
          <p:nvPr>
            <p:ph type="dt" sz="half" idx="10"/>
          </p:nvPr>
        </p:nvSpPr>
        <p:spPr/>
        <p:txBody>
          <a:bodyPr/>
          <a:lstStyle>
            <a:lvl1pPr fontAlgn="base">
              <a:spcBef>
                <a:spcPct val="0"/>
              </a:spcBef>
              <a:spcAft>
                <a:spcPct val="0"/>
              </a:spcAft>
              <a:defRPr>
                <a:solidFill>
                  <a:prstClr val="black">
                    <a:tint val="75000"/>
                  </a:prstClr>
                </a:solidFill>
                <a:latin typeface="Arial" panose="020B0604020202020204" pitchFamily="34" charset="0"/>
              </a:defRPr>
            </a:lvl1pPr>
          </a:lstStyle>
          <a:p>
            <a:pPr>
              <a:defRPr/>
            </a:pPr>
            <a:endParaRPr lang="en-GB"/>
          </a:p>
        </p:txBody>
      </p:sp>
      <p:sp>
        <p:nvSpPr>
          <p:cNvPr id="7" name="Rectangle 10"/>
          <p:cNvSpPr>
            <a:spLocks noGrp="1" noChangeArrowheads="1"/>
          </p:cNvSpPr>
          <p:nvPr>
            <p:ph type="ftr" sz="quarter" idx="11"/>
          </p:nvPr>
        </p:nvSpPr>
        <p:spPr>
          <a:xfrm>
            <a:off x="3124200" y="6248400"/>
            <a:ext cx="2895600" cy="457200"/>
          </a:xfrm>
          <a:prstGeom prst="rect">
            <a:avLst/>
          </a:prstGeom>
        </p:spPr>
        <p:txBody>
          <a:bodyPr/>
          <a:lstStyle>
            <a:lvl1pPr eaLnBrk="1" hangingPunct="1">
              <a:defRPr>
                <a:solidFill>
                  <a:prstClr val="black"/>
                </a:solidFill>
              </a:defRPr>
            </a:lvl1pPr>
          </a:lstStyle>
          <a:p>
            <a:pPr>
              <a:defRPr/>
            </a:pPr>
            <a:endParaRPr lang="en-GB">
              <a:latin typeface="Arial" pitchFamily="34" charset="0"/>
              <a:cs typeface="+mn-cs"/>
            </a:endParaRPr>
          </a:p>
        </p:txBody>
      </p:sp>
      <p:sp>
        <p:nvSpPr>
          <p:cNvPr id="8" name="Rectangle 11"/>
          <p:cNvSpPr>
            <a:spLocks noGrp="1" noChangeArrowheads="1"/>
          </p:cNvSpPr>
          <p:nvPr>
            <p:ph type="sldNum" sz="quarter" idx="12"/>
          </p:nvPr>
        </p:nvSpPr>
        <p:spPr/>
        <p:txBody>
          <a:bodyPr/>
          <a:lstStyle>
            <a:lvl1pPr>
              <a:defRPr>
                <a:latin typeface="Arial" pitchFamily="34" charset="0"/>
              </a:defRPr>
            </a:lvl1pPr>
          </a:lstStyle>
          <a:p>
            <a:fld id="{F5620A50-E098-4077-B6A4-92EDF65DB687}" type="slidenum">
              <a:rPr lang="en-GB" altLang="en-US"/>
              <a:pPr/>
              <a:t>‹#›</a:t>
            </a:fld>
            <a:endParaRPr lang="en-GB" altLang="en-US"/>
          </a:p>
        </p:txBody>
      </p:sp>
    </p:spTree>
    <p:extLst>
      <p:ext uri="{BB962C8B-B14F-4D97-AF65-F5344CB8AC3E}">
        <p14:creationId xmlns:p14="http://schemas.microsoft.com/office/powerpoint/2010/main" val="1457352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defRPr>
            </a:lvl1pPr>
          </a:lstStyle>
          <a:p>
            <a:pPr>
              <a:defRPr/>
            </a:pPr>
            <a:fld id="{54363900-6531-4927-8EF2-2CB8BAEFC179}" type="datetimeFigureOut">
              <a:rPr lang="en-GB">
                <a:cs typeface="+mn-cs"/>
              </a:rPr>
              <a:pPr>
                <a:defRPr/>
              </a:pPr>
              <a:t>08/03/2018</a:t>
            </a:fld>
            <a:endParaRPr lang="en-GB" dirty="0">
              <a:cs typeface="+mn-cs"/>
            </a:endParaRPr>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2767AD5E-ECBE-4A84-AA66-520B4085D5E5}" type="slidenum">
              <a:rPr lang="en-GB" altLang="en-US" smtClean="0">
                <a:cs typeface="+mn-cs"/>
              </a:rPr>
              <a:pPr/>
              <a:t>‹#›</a:t>
            </a:fld>
            <a:endParaRPr lang="en-GB" altLang="en-US" smtClean="0">
              <a:cs typeface="+mn-cs"/>
            </a:endParaRPr>
          </a:p>
        </p:txBody>
      </p:sp>
    </p:spTree>
    <p:extLst>
      <p:ext uri="{BB962C8B-B14F-4D97-AF65-F5344CB8AC3E}">
        <p14:creationId xmlns:p14="http://schemas.microsoft.com/office/powerpoint/2010/main" val="27595072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3.bp.blogspot.com/_gX81jDXFfcE/SsClkz49EnI/AAAAAAAACgo/pByqkZ_2SjQ/s1600-h/WisgGymreig2.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1"/>
          <p:cNvSpPr>
            <a:spLocks noGrp="1" noChangeArrowheads="1"/>
          </p:cNvSpPr>
          <p:nvPr>
            <p:ph type="sldNum" sz="quarter" idx="12"/>
          </p:nvPr>
        </p:nvSpPr>
        <p:spPr bwMode="auto">
          <a:xfrm>
            <a:off x="6553200" y="6248400"/>
            <a:ext cx="21336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Myriad Pro"/>
              </a:defRPr>
            </a:lvl1pPr>
            <a:lvl2pPr marL="742950" indent="-285750">
              <a:spcBef>
                <a:spcPct val="20000"/>
              </a:spcBef>
              <a:buFont typeface="Arial" pitchFamily="34" charset="0"/>
              <a:buChar char="–"/>
              <a:defRPr sz="2800">
                <a:solidFill>
                  <a:schemeClr val="tx1"/>
                </a:solidFill>
                <a:latin typeface="Myriad Pro"/>
              </a:defRPr>
            </a:lvl2pPr>
            <a:lvl3pPr marL="1143000" indent="-228600">
              <a:spcBef>
                <a:spcPct val="20000"/>
              </a:spcBef>
              <a:buFont typeface="Arial" pitchFamily="34" charset="0"/>
              <a:buChar char="•"/>
              <a:defRPr sz="2400">
                <a:solidFill>
                  <a:schemeClr val="tx1"/>
                </a:solidFill>
                <a:latin typeface="Myriad Pro"/>
              </a:defRPr>
            </a:lvl3pPr>
            <a:lvl4pPr marL="1600200" indent="-228600">
              <a:spcBef>
                <a:spcPct val="20000"/>
              </a:spcBef>
              <a:buFont typeface="Arial" pitchFamily="34" charset="0"/>
              <a:buChar char="–"/>
              <a:defRPr sz="2000">
                <a:solidFill>
                  <a:schemeClr val="tx1"/>
                </a:solidFill>
                <a:latin typeface="Myriad Pro"/>
              </a:defRPr>
            </a:lvl4pPr>
            <a:lvl5pPr marL="2057400" indent="-228600">
              <a:spcBef>
                <a:spcPct val="20000"/>
              </a:spcBef>
              <a:buFont typeface="Arial"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itchFamily="34" charset="0"/>
              <a:buChar char="»"/>
              <a:defRPr sz="2000">
                <a:solidFill>
                  <a:schemeClr val="tx1"/>
                </a:solidFill>
                <a:latin typeface="Myriad Pro"/>
              </a:defRPr>
            </a:lvl9pPr>
          </a:lstStyle>
          <a:p>
            <a:pPr>
              <a:spcBef>
                <a:spcPct val="0"/>
              </a:spcBef>
              <a:buFontTx/>
              <a:buNone/>
            </a:pPr>
            <a:fld id="{6F901E01-3319-43A5-9819-CF3015DB869D}" type="slidenum">
              <a:rPr lang="en-GB" altLang="en-US" sz="1400">
                <a:solidFill>
                  <a:srgbClr val="000000"/>
                </a:solidFill>
                <a:latin typeface="Arial" pitchFamily="34" charset="0"/>
                <a:ea typeface="MS PGothic" pitchFamily="34" charset="-128"/>
              </a:rPr>
              <a:pPr>
                <a:spcBef>
                  <a:spcPct val="0"/>
                </a:spcBef>
                <a:buFontTx/>
                <a:buNone/>
              </a:pPr>
              <a:t>1</a:t>
            </a:fld>
            <a:endParaRPr lang="en-GB" altLang="en-US" sz="1400">
              <a:solidFill>
                <a:srgbClr val="000000"/>
              </a:solidFill>
              <a:latin typeface="Arial" pitchFamily="34" charset="0"/>
              <a:ea typeface="MS PGothic" pitchFamily="34" charset="-128"/>
            </a:endParaRPr>
          </a:p>
        </p:txBody>
      </p:sp>
      <p:sp>
        <p:nvSpPr>
          <p:cNvPr id="17411" name="Rectangle 2"/>
          <p:cNvSpPr>
            <a:spLocks noGrp="1" noChangeArrowheads="1"/>
          </p:cNvSpPr>
          <p:nvPr>
            <p:ph type="ctrTitle"/>
          </p:nvPr>
        </p:nvSpPr>
        <p:spPr>
          <a:xfrm>
            <a:off x="611188" y="1989138"/>
            <a:ext cx="7772400" cy="1470025"/>
          </a:xfrm>
        </p:spPr>
        <p:txBody>
          <a:bodyPr/>
          <a:lstStyle/>
          <a:p>
            <a:pPr eaLnBrk="1" hangingPunct="1"/>
            <a:r>
              <a:rPr lang="en-GB" altLang="en-US" sz="2800" dirty="0" smtClean="0">
                <a:solidFill>
                  <a:schemeClr val="bg1"/>
                </a:solidFill>
              </a:rPr>
              <a:t>EAEC6012C</a:t>
            </a:r>
            <a:br>
              <a:rPr lang="en-GB" altLang="en-US" sz="2800" dirty="0" smtClean="0">
                <a:solidFill>
                  <a:schemeClr val="bg1"/>
                </a:solidFill>
              </a:rPr>
            </a:br>
            <a:r>
              <a:rPr lang="en-GB" altLang="en-US" sz="2800" dirty="0" err="1" smtClean="0">
                <a:solidFill>
                  <a:schemeClr val="bg1"/>
                </a:solidFill>
              </a:rPr>
              <a:t>Plentyndod</a:t>
            </a:r>
            <a:r>
              <a:rPr lang="en-GB" altLang="en-US" sz="2800" dirty="0" smtClean="0">
                <a:solidFill>
                  <a:schemeClr val="bg1"/>
                </a:solidFill>
              </a:rPr>
              <a:t> </a:t>
            </a:r>
            <a:r>
              <a:rPr lang="en-GB" altLang="en-US" sz="2800" dirty="0" err="1" smtClean="0">
                <a:solidFill>
                  <a:schemeClr val="bg1"/>
                </a:solidFill>
              </a:rPr>
              <a:t>cynnar</a:t>
            </a:r>
            <a:r>
              <a:rPr lang="en-GB" altLang="en-US" sz="2800" dirty="0" smtClean="0">
                <a:solidFill>
                  <a:schemeClr val="bg1"/>
                </a:solidFill>
              </a:rPr>
              <a:t>: </a:t>
            </a:r>
            <a:r>
              <a:rPr lang="en-GB" altLang="en-US" sz="2800" dirty="0" err="1" smtClean="0">
                <a:solidFill>
                  <a:schemeClr val="bg1"/>
                </a:solidFill>
              </a:rPr>
              <a:t>agweddau</a:t>
            </a:r>
            <a:r>
              <a:rPr lang="en-GB" altLang="en-US" sz="2800" dirty="0" smtClean="0">
                <a:solidFill>
                  <a:schemeClr val="bg1"/>
                </a:solidFill>
              </a:rPr>
              <a:t> </a:t>
            </a:r>
            <a:r>
              <a:rPr lang="en-GB" altLang="en-US" sz="2800" dirty="0" err="1" smtClean="0">
                <a:solidFill>
                  <a:schemeClr val="bg1"/>
                </a:solidFill>
              </a:rPr>
              <a:t>rhyngwladol</a:t>
            </a:r>
            <a:r>
              <a:rPr lang="en-GB" altLang="en-US" sz="2800" dirty="0" smtClean="0">
                <a:solidFill>
                  <a:schemeClr val="bg1"/>
                </a:solidFill>
              </a:rPr>
              <a:t/>
            </a:r>
            <a:br>
              <a:rPr lang="en-GB" altLang="en-US" sz="2800" dirty="0" smtClean="0">
                <a:solidFill>
                  <a:schemeClr val="bg1"/>
                </a:solidFill>
              </a:rPr>
            </a:br>
            <a:r>
              <a:rPr lang="en-GB" altLang="en-US" sz="2800" dirty="0" smtClean="0">
                <a:solidFill>
                  <a:schemeClr val="bg1"/>
                </a:solidFill>
              </a:rPr>
              <a:t>EAEC6012</a:t>
            </a:r>
            <a:br>
              <a:rPr lang="en-GB" altLang="en-US" sz="2800" dirty="0" smtClean="0">
                <a:solidFill>
                  <a:schemeClr val="bg1"/>
                </a:solidFill>
              </a:rPr>
            </a:br>
            <a:r>
              <a:rPr lang="en-GB" altLang="en-US" sz="2800" dirty="0" smtClean="0">
                <a:solidFill>
                  <a:schemeClr val="bg1"/>
                </a:solidFill>
              </a:rPr>
              <a:t>Early childhood: international perspectives</a:t>
            </a:r>
          </a:p>
        </p:txBody>
      </p:sp>
      <p:sp>
        <p:nvSpPr>
          <p:cNvPr id="17412" name="Rectangle 3"/>
          <p:cNvSpPr>
            <a:spLocks noGrp="1" noChangeArrowheads="1"/>
          </p:cNvSpPr>
          <p:nvPr>
            <p:ph type="subTitle" idx="1"/>
          </p:nvPr>
        </p:nvSpPr>
        <p:spPr>
          <a:xfrm>
            <a:off x="1357313" y="4652963"/>
            <a:ext cx="6400800" cy="863600"/>
          </a:xfrm>
        </p:spPr>
        <p:txBody>
          <a:bodyPr/>
          <a:lstStyle/>
          <a:p>
            <a:pPr eaLnBrk="1" hangingPunct="1">
              <a:lnSpc>
                <a:spcPct val="80000"/>
              </a:lnSpc>
            </a:pPr>
            <a:r>
              <a:rPr lang="en-GB" altLang="en-US" sz="2800" dirty="0" err="1" smtClean="0">
                <a:solidFill>
                  <a:schemeClr val="bg1"/>
                </a:solidFill>
              </a:rPr>
              <a:t>Darlith</a:t>
            </a:r>
            <a:r>
              <a:rPr lang="en-GB" altLang="en-US" sz="2800" dirty="0" smtClean="0">
                <a:solidFill>
                  <a:schemeClr val="bg1"/>
                </a:solidFill>
              </a:rPr>
              <a:t> 4</a:t>
            </a:r>
          </a:p>
          <a:p>
            <a:pPr eaLnBrk="1" hangingPunct="1">
              <a:lnSpc>
                <a:spcPct val="80000"/>
              </a:lnSpc>
            </a:pPr>
            <a:r>
              <a:rPr lang="en-GB" altLang="en-US" sz="2800" smtClean="0">
                <a:solidFill>
                  <a:schemeClr val="bg1"/>
                </a:solidFill>
              </a:rPr>
              <a:t>Lecture 4</a:t>
            </a:r>
            <a:endParaRPr lang="en-GB" altLang="en-US" sz="2800" dirty="0" smtClean="0">
              <a:solidFill>
                <a:schemeClr val="bg1"/>
              </a:solidFill>
            </a:endParaRPr>
          </a:p>
        </p:txBody>
      </p:sp>
    </p:spTree>
    <p:extLst>
      <p:ext uri="{BB962C8B-B14F-4D97-AF65-F5344CB8AC3E}">
        <p14:creationId xmlns:p14="http://schemas.microsoft.com/office/powerpoint/2010/main" val="167626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4"/>
          <p:cNvSpPr>
            <a:spLocks noGrp="1" noChangeArrowheads="1"/>
          </p:cNvSpPr>
          <p:nvPr>
            <p:ph type="title"/>
          </p:nvPr>
        </p:nvSpPr>
        <p:spPr/>
        <p:txBody>
          <a:bodyPr/>
          <a:lstStyle/>
          <a:p>
            <a:pPr eaLnBrk="1" hangingPunct="1"/>
            <a:r>
              <a:rPr lang="cy-GB" altLang="en-US" sz="3400" smtClean="0"/>
              <a:t>Beth mae bywyd teuluol yn ei olygu i chi? What does family life mean to you?</a:t>
            </a:r>
          </a:p>
        </p:txBody>
      </p:sp>
      <p:sp>
        <p:nvSpPr>
          <p:cNvPr id="18434" name="Rectangle 5"/>
          <p:cNvSpPr>
            <a:spLocks noGrp="1" noChangeArrowheads="1"/>
          </p:cNvSpPr>
          <p:nvPr>
            <p:ph type="body" sz="half" idx="1"/>
          </p:nvPr>
        </p:nvSpPr>
        <p:spPr/>
        <p:txBody>
          <a:bodyPr/>
          <a:lstStyle/>
          <a:p>
            <a:pPr eaLnBrk="1" hangingPunct="1"/>
            <a:r>
              <a:rPr lang="cy-GB" altLang="en-US" dirty="0" smtClean="0"/>
              <a:t>Beth ydych chi’n ei werthfawrogi am fywyd teuluol?</a:t>
            </a:r>
          </a:p>
          <a:p>
            <a:pPr eaLnBrk="1" hangingPunct="1"/>
            <a:r>
              <a:rPr lang="cy-GB" altLang="en-US" dirty="0" smtClean="0"/>
              <a:t>Beth ydych chi’n meddwl mae plant yn ei werthfawrogi am fywyd teuluol?</a:t>
            </a:r>
          </a:p>
          <a:p>
            <a:pPr eaLnBrk="1" hangingPunct="1"/>
            <a:r>
              <a:rPr lang="cy-GB" altLang="en-US" b="1" dirty="0" smtClean="0"/>
              <a:t>Beth yw rôl teuluoedd</a:t>
            </a:r>
            <a:r>
              <a:rPr lang="cy-GB" altLang="en-US" dirty="0" smtClean="0"/>
              <a:t>?</a:t>
            </a:r>
          </a:p>
          <a:p>
            <a:pPr eaLnBrk="1" hangingPunct="1"/>
            <a:endParaRPr lang="en-GB" altLang="en-US" dirty="0" smtClean="0"/>
          </a:p>
        </p:txBody>
      </p:sp>
      <p:sp>
        <p:nvSpPr>
          <p:cNvPr id="18435" name="Rectangle 6"/>
          <p:cNvSpPr>
            <a:spLocks noGrp="1" noChangeArrowheads="1"/>
          </p:cNvSpPr>
          <p:nvPr>
            <p:ph type="body" sz="half" idx="2"/>
          </p:nvPr>
        </p:nvSpPr>
        <p:spPr/>
        <p:txBody>
          <a:bodyPr/>
          <a:lstStyle/>
          <a:p>
            <a:pPr eaLnBrk="1" hangingPunct="1"/>
            <a:r>
              <a:rPr lang="cy-GB" altLang="en-US" dirty="0" smtClean="0"/>
              <a:t>What do you value about family life?</a:t>
            </a:r>
          </a:p>
          <a:p>
            <a:pPr eaLnBrk="1" hangingPunct="1"/>
            <a:r>
              <a:rPr lang="cy-GB" altLang="en-US" dirty="0" smtClean="0"/>
              <a:t>What do you think children value about family life?</a:t>
            </a:r>
          </a:p>
          <a:p>
            <a:pPr eaLnBrk="1" hangingPunct="1"/>
            <a:r>
              <a:rPr lang="cy-GB" altLang="en-US" b="1" dirty="0" smtClean="0"/>
              <a:t>What is the role of families</a:t>
            </a:r>
            <a:r>
              <a:rPr lang="cy-GB" altLang="en-US" dirty="0" smtClean="0"/>
              <a:t>?</a:t>
            </a:r>
          </a:p>
          <a:p>
            <a:pPr eaLnBrk="1" hangingPunct="1"/>
            <a:endParaRPr lang="cy-GB" altLang="en-US" dirty="0" smtClean="0"/>
          </a:p>
          <a:p>
            <a:pPr eaLnBrk="1" hangingPunct="1">
              <a:buFont typeface="Wingdings" pitchFamily="2" charset="2"/>
              <a:buNone/>
            </a:pPr>
            <a:endParaRPr lang="cy-GB" altLang="en-US" dirty="0" smtClean="0"/>
          </a:p>
        </p:txBody>
      </p:sp>
    </p:spTree>
    <p:extLst>
      <p:ext uri="{BB962C8B-B14F-4D97-AF65-F5344CB8AC3E}">
        <p14:creationId xmlns:p14="http://schemas.microsoft.com/office/powerpoint/2010/main" val="3948821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4"/>
          <p:cNvSpPr>
            <a:spLocks noGrp="1" noChangeArrowheads="1"/>
          </p:cNvSpPr>
          <p:nvPr>
            <p:ph type="title"/>
          </p:nvPr>
        </p:nvSpPr>
        <p:spPr/>
        <p:txBody>
          <a:bodyPr/>
          <a:lstStyle/>
          <a:p>
            <a:pPr eaLnBrk="1" hangingPunct="1"/>
            <a:r>
              <a:rPr lang="cy-GB" altLang="en-US" smtClean="0"/>
              <a:t>Trafodwch:               Discuss:</a:t>
            </a:r>
          </a:p>
        </p:txBody>
      </p:sp>
      <p:sp>
        <p:nvSpPr>
          <p:cNvPr id="16386" name="Rectangle 5"/>
          <p:cNvSpPr>
            <a:spLocks noGrp="1" noChangeArrowheads="1"/>
          </p:cNvSpPr>
          <p:nvPr>
            <p:ph type="body" sz="half" idx="1"/>
          </p:nvPr>
        </p:nvSpPr>
        <p:spPr/>
        <p:txBody>
          <a:bodyPr/>
          <a:lstStyle/>
          <a:p>
            <a:pPr eaLnBrk="1" hangingPunct="1"/>
            <a:r>
              <a:rPr lang="cy-GB" altLang="en-US" dirty="0" smtClean="0"/>
              <a:t>Does dim modd gwahanu cysyniadau am y teulu, cymdeithasoli a phlentyndod oddi wrth ei gilydd.</a:t>
            </a:r>
          </a:p>
          <a:p>
            <a:pPr eaLnBrk="1" hangingPunct="1"/>
            <a:r>
              <a:rPr lang="cy-GB" altLang="en-US" dirty="0" smtClean="0"/>
              <a:t>Effeithiau diwylliannol?</a:t>
            </a:r>
          </a:p>
        </p:txBody>
      </p:sp>
      <p:sp>
        <p:nvSpPr>
          <p:cNvPr id="16387" name="Rectangle 6"/>
          <p:cNvSpPr>
            <a:spLocks noGrp="1" noChangeArrowheads="1"/>
          </p:cNvSpPr>
          <p:nvPr>
            <p:ph type="body" sz="half" idx="2"/>
          </p:nvPr>
        </p:nvSpPr>
        <p:spPr/>
        <p:txBody>
          <a:bodyPr/>
          <a:lstStyle/>
          <a:p>
            <a:pPr eaLnBrk="1" hangingPunct="1"/>
            <a:r>
              <a:rPr lang="cy-GB" altLang="en-US" dirty="0" smtClean="0"/>
              <a:t>The concepts of family, socialisation and childhood cannot be broken apart from each other.</a:t>
            </a:r>
          </a:p>
          <a:p>
            <a:pPr eaLnBrk="1" hangingPunct="1"/>
            <a:r>
              <a:rPr lang="cy-GB" altLang="en-US" dirty="0" smtClean="0"/>
              <a:t>Cultural effects?</a:t>
            </a:r>
          </a:p>
        </p:txBody>
      </p:sp>
    </p:spTree>
    <p:extLst>
      <p:ext uri="{BB962C8B-B14F-4D97-AF65-F5344CB8AC3E}">
        <p14:creationId xmlns:p14="http://schemas.microsoft.com/office/powerpoint/2010/main" val="14430753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4"/>
          <p:cNvSpPr>
            <a:spLocks noGrp="1" noChangeArrowheads="1"/>
          </p:cNvSpPr>
          <p:nvPr>
            <p:ph type="title"/>
          </p:nvPr>
        </p:nvSpPr>
        <p:spPr>
          <a:xfrm>
            <a:off x="179388" y="260350"/>
            <a:ext cx="8785225" cy="1574800"/>
          </a:xfrm>
        </p:spPr>
        <p:txBody>
          <a:bodyPr/>
          <a:lstStyle/>
          <a:p>
            <a:pPr eaLnBrk="1" hangingPunct="1"/>
            <a:r>
              <a:rPr lang="cy-GB" altLang="en-US" sz="3000" smtClean="0"/>
              <a:t>A yw mamau a thadau’n chwarae rolau gwahanol? </a:t>
            </a:r>
            <a:br>
              <a:rPr lang="cy-GB" altLang="en-US" sz="3000" smtClean="0"/>
            </a:br>
            <a:r>
              <a:rPr lang="cy-GB" altLang="en-US" sz="3000" smtClean="0"/>
              <a:t>Do mothers and fathers play differing roles?</a:t>
            </a:r>
          </a:p>
        </p:txBody>
      </p:sp>
      <p:sp>
        <p:nvSpPr>
          <p:cNvPr id="26626" name="Rectangle 5"/>
          <p:cNvSpPr>
            <a:spLocks noGrp="1" noChangeArrowheads="1"/>
          </p:cNvSpPr>
          <p:nvPr>
            <p:ph type="body" sz="half" idx="1"/>
          </p:nvPr>
        </p:nvSpPr>
        <p:spPr>
          <a:xfrm>
            <a:off x="395288" y="1989138"/>
            <a:ext cx="4038600" cy="4530725"/>
          </a:xfrm>
        </p:spPr>
        <p:txBody>
          <a:bodyPr/>
          <a:lstStyle/>
          <a:p>
            <a:pPr eaLnBrk="1" hangingPunct="1"/>
            <a:r>
              <a:rPr lang="cy-GB" altLang="en-US" smtClean="0"/>
              <a:t>Yn hanesyddol rôl y tad oedd…..</a:t>
            </a:r>
          </a:p>
          <a:p>
            <a:pPr eaLnBrk="1" hangingPunct="1"/>
            <a:r>
              <a:rPr lang="cy-GB" altLang="en-US" smtClean="0"/>
              <a:t>Rôl y fam oedd……</a:t>
            </a:r>
          </a:p>
          <a:p>
            <a:pPr eaLnBrk="1" hangingPunct="1"/>
            <a:r>
              <a:rPr lang="cy-GB" altLang="en-US" smtClean="0"/>
              <a:t>A yw hyn wedi newid?</a:t>
            </a:r>
          </a:p>
          <a:p>
            <a:pPr eaLnBrk="1" hangingPunct="1"/>
            <a:endParaRPr lang="en-GB" altLang="en-US" smtClean="0"/>
          </a:p>
        </p:txBody>
      </p:sp>
      <p:sp>
        <p:nvSpPr>
          <p:cNvPr id="26627" name="Rectangle 6"/>
          <p:cNvSpPr>
            <a:spLocks noGrp="1" noChangeArrowheads="1"/>
          </p:cNvSpPr>
          <p:nvPr>
            <p:ph type="body" sz="half" idx="2"/>
          </p:nvPr>
        </p:nvSpPr>
        <p:spPr>
          <a:xfrm>
            <a:off x="4643438" y="1989138"/>
            <a:ext cx="4038600" cy="4530725"/>
          </a:xfrm>
        </p:spPr>
        <p:txBody>
          <a:bodyPr/>
          <a:lstStyle/>
          <a:p>
            <a:pPr eaLnBrk="1" hangingPunct="1"/>
            <a:r>
              <a:rPr lang="cy-GB" altLang="en-US" smtClean="0"/>
              <a:t>In history the role of the father was…..</a:t>
            </a:r>
          </a:p>
          <a:p>
            <a:pPr eaLnBrk="1" hangingPunct="1"/>
            <a:r>
              <a:rPr lang="cy-GB" altLang="en-US" smtClean="0"/>
              <a:t>The mother’s role was……</a:t>
            </a:r>
          </a:p>
          <a:p>
            <a:pPr eaLnBrk="1" hangingPunct="1"/>
            <a:r>
              <a:rPr lang="cy-GB" altLang="en-US" smtClean="0"/>
              <a:t>Has this changed?</a:t>
            </a:r>
          </a:p>
        </p:txBody>
      </p:sp>
      <p:pic>
        <p:nvPicPr>
          <p:cNvPr id="26629" name="Picture 5" descr="The Welsh Ma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4049" y="4725144"/>
            <a:ext cx="1277690" cy="21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BLOGGER_PHOTO_ID_5386487206158078578" descr="WisgGymreig2">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8" y="4725144"/>
            <a:ext cx="1619672" cy="21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10" descr="tumblr_lqitzkvddA1qbwvhpo1_50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23729" y="4652963"/>
            <a:ext cx="1872208" cy="2205037"/>
          </a:xfrm>
          <a:prstGeom prst="rect">
            <a:avLst/>
          </a:prstGeom>
          <a:noFill/>
          <a:extLst>
            <a:ext uri="{909E8E84-426E-40DD-AFC4-6F175D3DCCD1}">
              <a14:hiddenFill xmlns:a14="http://schemas.microsoft.com/office/drawing/2010/main">
                <a:solidFill>
                  <a:srgbClr val="FFFFFF"/>
                </a:solidFill>
              </a14:hiddenFill>
            </a:ext>
          </a:extLst>
        </p:spPr>
      </p:pic>
      <p:pic>
        <p:nvPicPr>
          <p:cNvPr id="26636" name="Picture 12" descr="Like Father Like Son 23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4652963"/>
            <a:ext cx="1525588" cy="2205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8130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4"/>
          <p:cNvSpPr>
            <a:spLocks noGrp="1" noChangeArrowheads="1"/>
          </p:cNvSpPr>
          <p:nvPr>
            <p:ph type="title"/>
          </p:nvPr>
        </p:nvSpPr>
        <p:spPr>
          <a:xfrm>
            <a:off x="457200" y="274638"/>
            <a:ext cx="8229600" cy="922337"/>
          </a:xfrm>
        </p:spPr>
        <p:txBody>
          <a:bodyPr/>
          <a:lstStyle/>
          <a:p>
            <a:pPr eaLnBrk="1" hangingPunct="1"/>
            <a:r>
              <a:rPr lang="cy-GB" altLang="en-US" sz="3400" smtClean="0"/>
              <a:t>Beth sy’n achosi newid?</a:t>
            </a:r>
            <a:br>
              <a:rPr lang="cy-GB" altLang="en-US" sz="3400" smtClean="0"/>
            </a:br>
            <a:r>
              <a:rPr lang="cy-GB" altLang="en-US" sz="3400" smtClean="0"/>
              <a:t>What causes change?</a:t>
            </a:r>
          </a:p>
        </p:txBody>
      </p:sp>
      <p:sp>
        <p:nvSpPr>
          <p:cNvPr id="20482" name="Rectangle 5"/>
          <p:cNvSpPr>
            <a:spLocks noGrp="1" noChangeArrowheads="1"/>
          </p:cNvSpPr>
          <p:nvPr>
            <p:ph type="body" sz="half" idx="1"/>
          </p:nvPr>
        </p:nvSpPr>
        <p:spPr>
          <a:xfrm>
            <a:off x="179388" y="1341438"/>
            <a:ext cx="4608512" cy="4789487"/>
          </a:xfrm>
        </p:spPr>
        <p:txBody>
          <a:bodyPr/>
          <a:lstStyle/>
          <a:p>
            <a:pPr eaLnBrk="1" hangingPunct="1"/>
            <a:r>
              <a:rPr lang="cy-GB" altLang="en-US" sz="2400" dirty="0" smtClean="0"/>
              <a:t>Sut mae teuluoedd wedi newid dros amser?</a:t>
            </a:r>
          </a:p>
          <a:p>
            <a:pPr eaLnBrk="1" hangingPunct="1"/>
            <a:r>
              <a:rPr lang="cy-GB" altLang="en-US" sz="2400" dirty="0" smtClean="0"/>
              <a:t>Mae newidiadau yn y teulu yn ganlyniad i newidiadau mewn cymdeithas - </a:t>
            </a:r>
            <a:r>
              <a:rPr lang="cy-GB" altLang="en-US" sz="2400" b="1" dirty="0" smtClean="0"/>
              <a:t>trafodwch</a:t>
            </a:r>
            <a:r>
              <a:rPr lang="cy-GB" altLang="en-US" sz="2400" dirty="0" smtClean="0"/>
              <a:t>.</a:t>
            </a:r>
          </a:p>
          <a:p>
            <a:pPr eaLnBrk="1" hangingPunct="1"/>
            <a:r>
              <a:rPr lang="cy-GB" altLang="en-US" sz="2400" dirty="0" smtClean="0"/>
              <a:t>A yw’r newidiadau wedi bod er gwell?</a:t>
            </a:r>
            <a:endParaRPr lang="en-GB" altLang="en-US" sz="2400" dirty="0" smtClean="0"/>
          </a:p>
        </p:txBody>
      </p:sp>
      <p:sp>
        <p:nvSpPr>
          <p:cNvPr id="20483" name="Rectangle 6"/>
          <p:cNvSpPr>
            <a:spLocks noGrp="1" noChangeArrowheads="1"/>
          </p:cNvSpPr>
          <p:nvPr>
            <p:ph type="body" sz="half" idx="2"/>
          </p:nvPr>
        </p:nvSpPr>
        <p:spPr>
          <a:xfrm>
            <a:off x="4643438" y="1268413"/>
            <a:ext cx="4038600" cy="2881312"/>
          </a:xfrm>
        </p:spPr>
        <p:txBody>
          <a:bodyPr/>
          <a:lstStyle/>
          <a:p>
            <a:pPr eaLnBrk="1" hangingPunct="1"/>
            <a:r>
              <a:rPr lang="cy-GB" altLang="en-US" sz="2400" dirty="0" smtClean="0"/>
              <a:t>How have families changed over time?</a:t>
            </a:r>
          </a:p>
          <a:p>
            <a:pPr eaLnBrk="1" hangingPunct="1"/>
            <a:r>
              <a:rPr lang="cy-GB" altLang="en-US" sz="2400" dirty="0" smtClean="0"/>
              <a:t>Changes in the family are a result of changes in society – </a:t>
            </a:r>
            <a:r>
              <a:rPr lang="cy-GB" altLang="en-US" sz="2400" b="1" dirty="0" smtClean="0"/>
              <a:t>discuss</a:t>
            </a:r>
            <a:r>
              <a:rPr lang="cy-GB" altLang="en-US" sz="2400" dirty="0" smtClean="0"/>
              <a:t>.</a:t>
            </a:r>
          </a:p>
          <a:p>
            <a:pPr eaLnBrk="1" hangingPunct="1"/>
            <a:r>
              <a:rPr lang="cy-GB" altLang="en-US" sz="2400" dirty="0" smtClean="0"/>
              <a:t>Have the changes been for the better?</a:t>
            </a:r>
          </a:p>
        </p:txBody>
      </p:sp>
      <p:pic>
        <p:nvPicPr>
          <p:cNvPr id="20486" name="Picture 6" descr="Fifties-Famil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92600"/>
            <a:ext cx="2484438" cy="2565400"/>
          </a:xfrm>
          <a:prstGeom prst="rect">
            <a:avLst/>
          </a:prstGeom>
          <a:noFill/>
          <a:extLst>
            <a:ext uri="{909E8E84-426E-40DD-AFC4-6F175D3DCCD1}">
              <a14:hiddenFill xmlns:a14="http://schemas.microsoft.com/office/drawing/2010/main">
                <a:solidFill>
                  <a:srgbClr val="FFFFFF"/>
                </a:solidFill>
              </a14:hiddenFill>
            </a:ext>
          </a:extLst>
        </p:spPr>
      </p:pic>
      <p:pic>
        <p:nvPicPr>
          <p:cNvPr id="20488" name="Picture 8" descr="2266613433_b2fbc97c4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5049838"/>
            <a:ext cx="2738437" cy="1808162"/>
          </a:xfrm>
          <a:prstGeom prst="rect">
            <a:avLst/>
          </a:prstGeom>
          <a:noFill/>
          <a:extLst>
            <a:ext uri="{909E8E84-426E-40DD-AFC4-6F175D3DCCD1}">
              <a14:hiddenFill xmlns:a14="http://schemas.microsoft.com/office/drawing/2010/main">
                <a:solidFill>
                  <a:srgbClr val="FFFFFF"/>
                </a:solidFill>
              </a14:hiddenFill>
            </a:ext>
          </a:extLst>
        </p:spPr>
      </p:pic>
      <p:pic>
        <p:nvPicPr>
          <p:cNvPr id="20490" name="Picture 10" descr="Slutsky+Family+Picture+70s_edited-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488" y="4760913"/>
            <a:ext cx="2374900" cy="2097087"/>
          </a:xfrm>
          <a:prstGeom prst="rect">
            <a:avLst/>
          </a:prstGeom>
          <a:noFill/>
          <a:extLst>
            <a:ext uri="{909E8E84-426E-40DD-AFC4-6F175D3DCCD1}">
              <a14:hiddenFill xmlns:a14="http://schemas.microsoft.com/office/drawing/2010/main">
                <a:solidFill>
                  <a:srgbClr val="FFFFFF"/>
                </a:solidFill>
              </a14:hiddenFill>
            </a:ext>
          </a:extLst>
        </p:spPr>
      </p:pic>
      <p:pic>
        <p:nvPicPr>
          <p:cNvPr id="20491" name="il_fi" descr="http://blogs.prideangel.com/image.axd?picture=gay-family-sof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4438" y="5138738"/>
            <a:ext cx="2449512"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20821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819150"/>
            <a:ext cx="10225088" cy="806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Text Box 3"/>
          <p:cNvSpPr txBox="1">
            <a:spLocks noChangeArrowheads="1"/>
          </p:cNvSpPr>
          <p:nvPr/>
        </p:nvSpPr>
        <p:spPr bwMode="auto">
          <a:xfrm>
            <a:off x="5183188" y="6640513"/>
            <a:ext cx="39608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000"/>
              <a:t>UNICEF an overview of child well being in rich countries 2010</a:t>
            </a:r>
          </a:p>
        </p:txBody>
      </p:sp>
    </p:spTree>
    <p:extLst>
      <p:ext uri="{BB962C8B-B14F-4D97-AF65-F5344CB8AC3E}">
        <p14:creationId xmlns:p14="http://schemas.microsoft.com/office/powerpoint/2010/main" val="38177617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sz="3200" dirty="0" smtClean="0"/>
              <a:t>Child well-being in the UK, Spain and Sweden – the role of inequality and materialism</a:t>
            </a:r>
            <a:endParaRPr lang="en-GB" sz="3200" dirty="0"/>
          </a:p>
        </p:txBody>
      </p:sp>
      <p:sp>
        <p:nvSpPr>
          <p:cNvPr id="6" name="Content Placeholder 5"/>
          <p:cNvSpPr>
            <a:spLocks noGrp="1"/>
          </p:cNvSpPr>
          <p:nvPr>
            <p:ph idx="1"/>
          </p:nvPr>
        </p:nvSpPr>
        <p:spPr>
          <a:xfrm>
            <a:off x="457200" y="1916831"/>
            <a:ext cx="8229600" cy="3600401"/>
          </a:xfrm>
        </p:spPr>
        <p:txBody>
          <a:bodyPr/>
          <a:lstStyle/>
          <a:p>
            <a:pPr marL="0" indent="0">
              <a:buNone/>
            </a:pPr>
            <a:r>
              <a:rPr lang="en-GB" sz="2800" dirty="0" smtClean="0"/>
              <a:t>‘Children in all three countries told us they wanted</a:t>
            </a:r>
          </a:p>
          <a:p>
            <a:pPr marL="0" indent="0">
              <a:buNone/>
            </a:pPr>
            <a:r>
              <a:rPr lang="en-GB" sz="2800" dirty="0" smtClean="0"/>
              <a:t>time with their parents and families, good</a:t>
            </a:r>
          </a:p>
          <a:p>
            <a:pPr marL="0" indent="0">
              <a:buNone/>
            </a:pPr>
            <a:r>
              <a:rPr lang="en-GB" sz="2800" dirty="0" smtClean="0"/>
              <a:t>relationships with their friends, and lots of stimulating things to do. In the UK, we found parents struggling to find time to be with their children, or to help them participate in sporting and creative activities.’</a:t>
            </a:r>
          </a:p>
          <a:p>
            <a:pPr marL="0" indent="0" algn="r">
              <a:buNone/>
            </a:pPr>
            <a:r>
              <a:rPr lang="en-GB" sz="2800" dirty="0" smtClean="0"/>
              <a:t>(</a:t>
            </a:r>
            <a:r>
              <a:rPr lang="en-GB" sz="2800" dirty="0" err="1" smtClean="0"/>
              <a:t>Unicef</a:t>
            </a:r>
            <a:r>
              <a:rPr lang="en-GB" sz="2800" dirty="0" smtClean="0"/>
              <a:t>, no date: no page)</a:t>
            </a:r>
            <a:endParaRPr lang="en-GB" sz="2800" dirty="0"/>
          </a:p>
        </p:txBody>
      </p:sp>
    </p:spTree>
    <p:extLst>
      <p:ext uri="{BB962C8B-B14F-4D97-AF65-F5344CB8AC3E}">
        <p14:creationId xmlns:p14="http://schemas.microsoft.com/office/powerpoint/2010/main" val="1536252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t>Child well-being in the UK, Spain and Sweden – the role of inequality and materialism</a:t>
            </a:r>
            <a:endParaRPr lang="en-GB" sz="3200" dirty="0"/>
          </a:p>
        </p:txBody>
      </p:sp>
      <p:sp>
        <p:nvSpPr>
          <p:cNvPr id="3" name="Content Placeholder 2"/>
          <p:cNvSpPr>
            <a:spLocks noGrp="1"/>
          </p:cNvSpPr>
          <p:nvPr>
            <p:ph idx="1"/>
          </p:nvPr>
        </p:nvSpPr>
        <p:spPr/>
        <p:txBody>
          <a:bodyPr/>
          <a:lstStyle/>
          <a:p>
            <a:pPr marL="0" indent="0">
              <a:buNone/>
            </a:pPr>
            <a:r>
              <a:rPr lang="en-GB" sz="2800" dirty="0" smtClean="0"/>
              <a:t>‘In </a:t>
            </a:r>
            <a:r>
              <a:rPr lang="en-GB" sz="2800" dirty="0"/>
              <a:t>comparing life in Spain, Sweden and the UK, </a:t>
            </a:r>
            <a:r>
              <a:rPr lang="en-GB" sz="2800" dirty="0" smtClean="0"/>
              <a:t>we found </a:t>
            </a:r>
            <a:r>
              <a:rPr lang="en-GB" sz="2800" dirty="0"/>
              <a:t>that many children in the UK did not refer </a:t>
            </a:r>
            <a:r>
              <a:rPr lang="en-GB" sz="2800" dirty="0" smtClean="0"/>
              <a:t>to material </a:t>
            </a:r>
            <a:r>
              <a:rPr lang="en-GB" sz="2800" dirty="0"/>
              <a:t>goods when asked what made them </a:t>
            </a:r>
            <a:r>
              <a:rPr lang="en-GB" sz="2800" dirty="0" smtClean="0"/>
              <a:t>happy and </a:t>
            </a:r>
            <a:r>
              <a:rPr lang="en-GB" sz="2800" dirty="0"/>
              <a:t>also understood the principles of moderation </a:t>
            </a:r>
            <a:r>
              <a:rPr lang="en-GB" sz="2800" dirty="0" smtClean="0"/>
              <a:t>in consumption</a:t>
            </a:r>
            <a:r>
              <a:rPr lang="en-GB" sz="2800" dirty="0"/>
              <a:t>. Yet parents seemed to feel </a:t>
            </a:r>
            <a:r>
              <a:rPr lang="en-GB" sz="2800" dirty="0" smtClean="0"/>
              <a:t>compelled to </a:t>
            </a:r>
            <a:r>
              <a:rPr lang="en-GB" sz="2800" dirty="0"/>
              <a:t>purchase things for their children, often </a:t>
            </a:r>
            <a:r>
              <a:rPr lang="en-GB" sz="2800" dirty="0" smtClean="0"/>
              <a:t>against their </a:t>
            </a:r>
            <a:r>
              <a:rPr lang="en-GB" sz="2800" dirty="0"/>
              <a:t>better judgment</a:t>
            </a:r>
            <a:r>
              <a:rPr lang="en-GB" sz="2800" dirty="0" smtClean="0"/>
              <a:t>.’</a:t>
            </a:r>
          </a:p>
          <a:p>
            <a:pPr marL="0" indent="0" algn="r">
              <a:buNone/>
            </a:pPr>
            <a:r>
              <a:rPr lang="en-GB" sz="2800" dirty="0" smtClean="0"/>
              <a:t>(</a:t>
            </a:r>
            <a:r>
              <a:rPr lang="en-GB" sz="2800" dirty="0" err="1" smtClean="0"/>
              <a:t>Unicef</a:t>
            </a:r>
            <a:r>
              <a:rPr lang="en-GB" sz="2800" dirty="0" smtClean="0"/>
              <a:t>, no date: no page)</a:t>
            </a:r>
          </a:p>
          <a:p>
            <a:pPr marL="0" indent="0">
              <a:buNone/>
            </a:pPr>
            <a:endParaRPr lang="en-GB" sz="2800" dirty="0"/>
          </a:p>
        </p:txBody>
      </p:sp>
    </p:spTree>
    <p:extLst>
      <p:ext uri="{BB962C8B-B14F-4D97-AF65-F5344CB8AC3E}">
        <p14:creationId xmlns:p14="http://schemas.microsoft.com/office/powerpoint/2010/main" val="4089218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4"/>
          <p:cNvSpPr>
            <a:spLocks noGrp="1" noChangeArrowheads="1"/>
          </p:cNvSpPr>
          <p:nvPr>
            <p:ph type="title"/>
          </p:nvPr>
        </p:nvSpPr>
        <p:spPr/>
        <p:txBody>
          <a:bodyPr/>
          <a:lstStyle/>
          <a:p>
            <a:pPr eaLnBrk="1" hangingPunct="1"/>
            <a:r>
              <a:rPr lang="cy-GB" altLang="en-US" sz="3400" dirty="0" smtClean="0"/>
              <a:t>Effeithiau daearyddol</a:t>
            </a:r>
            <a:br>
              <a:rPr lang="cy-GB" altLang="en-US" sz="3400" dirty="0" smtClean="0"/>
            </a:br>
            <a:r>
              <a:rPr lang="cy-GB" altLang="en-US" sz="3400" dirty="0" smtClean="0"/>
              <a:t>Geographical effects</a:t>
            </a:r>
          </a:p>
        </p:txBody>
      </p:sp>
      <p:sp>
        <p:nvSpPr>
          <p:cNvPr id="24578" name="Rectangle 5"/>
          <p:cNvSpPr>
            <a:spLocks noGrp="1" noChangeArrowheads="1"/>
          </p:cNvSpPr>
          <p:nvPr>
            <p:ph type="body" sz="half" idx="1"/>
          </p:nvPr>
        </p:nvSpPr>
        <p:spPr/>
        <p:txBody>
          <a:bodyPr/>
          <a:lstStyle/>
          <a:p>
            <a:pPr eaLnBrk="1" hangingPunct="1"/>
            <a:r>
              <a:rPr lang="cy-GB" altLang="en-US" dirty="0" smtClean="0"/>
              <a:t>Pam mae teuluoedd yn symud i ardal arall?</a:t>
            </a:r>
          </a:p>
          <a:p>
            <a:pPr eaLnBrk="1" hangingPunct="1"/>
            <a:r>
              <a:rPr lang="cy-GB" altLang="en-US" dirty="0" smtClean="0"/>
              <a:t>Beth allai’r effeithiau fod?</a:t>
            </a:r>
          </a:p>
          <a:p>
            <a:pPr eaLnBrk="1" hangingPunct="1"/>
            <a:r>
              <a:rPr lang="cy-GB" altLang="en-US" dirty="0" smtClean="0"/>
              <a:t>A oes asiantaethau cymorth?</a:t>
            </a:r>
          </a:p>
          <a:p>
            <a:pPr eaLnBrk="1" hangingPunct="1">
              <a:buFont typeface="Wingdings" pitchFamily="2" charset="2"/>
              <a:buNone/>
            </a:pPr>
            <a:endParaRPr lang="cy-GB" altLang="en-US" dirty="0" smtClean="0"/>
          </a:p>
          <a:p>
            <a:pPr eaLnBrk="1" hangingPunct="1">
              <a:buFont typeface="Wingdings" pitchFamily="2" charset="2"/>
              <a:buNone/>
            </a:pPr>
            <a:endParaRPr lang="en-GB" altLang="en-US" dirty="0" smtClean="0"/>
          </a:p>
        </p:txBody>
      </p:sp>
      <p:sp>
        <p:nvSpPr>
          <p:cNvPr id="24579" name="Rectangle 6"/>
          <p:cNvSpPr>
            <a:spLocks noGrp="1" noChangeArrowheads="1"/>
          </p:cNvSpPr>
          <p:nvPr>
            <p:ph type="body" sz="half" idx="2"/>
          </p:nvPr>
        </p:nvSpPr>
        <p:spPr/>
        <p:txBody>
          <a:bodyPr/>
          <a:lstStyle/>
          <a:p>
            <a:pPr eaLnBrk="1" hangingPunct="1"/>
            <a:r>
              <a:rPr lang="cy-GB" altLang="en-US" dirty="0" smtClean="0"/>
              <a:t>Why might families move area?</a:t>
            </a:r>
          </a:p>
          <a:p>
            <a:pPr eaLnBrk="1" hangingPunct="1"/>
            <a:r>
              <a:rPr lang="cy-GB" altLang="en-US" dirty="0" smtClean="0"/>
              <a:t>What might be the effects?</a:t>
            </a:r>
          </a:p>
          <a:p>
            <a:pPr eaLnBrk="1" hangingPunct="1"/>
            <a:r>
              <a:rPr lang="cy-GB" altLang="en-US" dirty="0" smtClean="0"/>
              <a:t>Are there support agencies?</a:t>
            </a:r>
          </a:p>
          <a:p>
            <a:pPr eaLnBrk="1" hangingPunct="1"/>
            <a:endParaRPr lang="cy-GB" altLang="en-US" dirty="0" smtClean="0"/>
          </a:p>
        </p:txBody>
      </p:sp>
    </p:spTree>
    <p:extLst>
      <p:ext uri="{BB962C8B-B14F-4D97-AF65-F5344CB8AC3E}">
        <p14:creationId xmlns:p14="http://schemas.microsoft.com/office/powerpoint/2010/main" val="12618003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GB" dirty="0" err="1" smtClean="0"/>
              <a:t>Tasg</a:t>
            </a:r>
            <a:r>
              <a:rPr lang="en-GB" dirty="0" smtClean="0"/>
              <a:t>                Task</a:t>
            </a:r>
            <a:endParaRPr lang="en-GB" dirty="0"/>
          </a:p>
        </p:txBody>
      </p:sp>
      <p:sp>
        <p:nvSpPr>
          <p:cNvPr id="3" name="Content Placeholder 2"/>
          <p:cNvSpPr>
            <a:spLocks noGrp="1"/>
          </p:cNvSpPr>
          <p:nvPr>
            <p:ph sz="half" idx="1"/>
          </p:nvPr>
        </p:nvSpPr>
        <p:spPr>
          <a:xfrm>
            <a:off x="457200" y="1340768"/>
            <a:ext cx="4038600" cy="4248473"/>
          </a:xfrm>
        </p:spPr>
        <p:txBody>
          <a:bodyPr/>
          <a:lstStyle/>
          <a:p>
            <a:r>
              <a:rPr lang="en-GB" dirty="0" err="1" smtClean="0"/>
              <a:t>Parau</a:t>
            </a:r>
            <a:r>
              <a:rPr lang="en-GB" dirty="0" smtClean="0"/>
              <a:t>/</a:t>
            </a:r>
            <a:r>
              <a:rPr lang="en-GB" dirty="0" err="1" smtClean="0"/>
              <a:t>grwpiau</a:t>
            </a:r>
            <a:r>
              <a:rPr lang="en-GB" dirty="0" smtClean="0"/>
              <a:t> </a:t>
            </a:r>
            <a:r>
              <a:rPr lang="en-GB" dirty="0" err="1" smtClean="0"/>
              <a:t>bach</a:t>
            </a:r>
            <a:endParaRPr lang="en-GB" dirty="0" smtClean="0"/>
          </a:p>
          <a:p>
            <a:r>
              <a:rPr lang="en-GB" dirty="0" err="1" smtClean="0"/>
              <a:t>Trafodwch</a:t>
            </a:r>
            <a:r>
              <a:rPr lang="en-GB" dirty="0" smtClean="0"/>
              <a:t> y </a:t>
            </a:r>
            <a:r>
              <a:rPr lang="en-GB" dirty="0" err="1" smtClean="0"/>
              <a:t>testun</a:t>
            </a:r>
            <a:r>
              <a:rPr lang="en-GB" dirty="0" smtClean="0"/>
              <a:t> </a:t>
            </a:r>
            <a:r>
              <a:rPr lang="en-GB" dirty="0" err="1" smtClean="0"/>
              <a:t>ar</a:t>
            </a:r>
            <a:r>
              <a:rPr lang="en-GB" dirty="0" smtClean="0"/>
              <a:t> y </a:t>
            </a:r>
            <a:r>
              <a:rPr lang="en-GB" dirty="0" err="1" smtClean="0"/>
              <a:t>cerdyn</a:t>
            </a:r>
            <a:r>
              <a:rPr lang="en-GB" dirty="0" smtClean="0"/>
              <a:t> – </a:t>
            </a:r>
            <a:r>
              <a:rPr lang="en-GB" dirty="0" err="1" smtClean="0"/>
              <a:t>bydd</a:t>
            </a:r>
            <a:r>
              <a:rPr lang="en-GB" dirty="0" smtClean="0"/>
              <a:t> </a:t>
            </a:r>
            <a:r>
              <a:rPr lang="en-GB" dirty="0" err="1" smtClean="0"/>
              <a:t>eisiau</a:t>
            </a:r>
            <a:r>
              <a:rPr lang="en-GB" dirty="0" smtClean="0"/>
              <a:t> </a:t>
            </a:r>
            <a:r>
              <a:rPr lang="en-GB" dirty="0" err="1" smtClean="0"/>
              <a:t>cymryd</a:t>
            </a:r>
            <a:r>
              <a:rPr lang="en-GB" dirty="0" smtClean="0"/>
              <a:t> </a:t>
            </a:r>
            <a:r>
              <a:rPr lang="en-GB" dirty="0" err="1" smtClean="0"/>
              <a:t>agwedd</a:t>
            </a:r>
            <a:r>
              <a:rPr lang="en-GB" dirty="0" smtClean="0"/>
              <a:t> </a:t>
            </a:r>
            <a:r>
              <a:rPr lang="en-GB" dirty="0" err="1" smtClean="0"/>
              <a:t>positif</a:t>
            </a:r>
            <a:r>
              <a:rPr lang="en-GB" dirty="0" smtClean="0"/>
              <a:t> </a:t>
            </a:r>
            <a:r>
              <a:rPr lang="en-GB" dirty="0" err="1" smtClean="0"/>
              <a:t>neu</a:t>
            </a:r>
            <a:r>
              <a:rPr lang="en-GB" dirty="0" smtClean="0"/>
              <a:t> </a:t>
            </a:r>
            <a:r>
              <a:rPr lang="en-GB" dirty="0" err="1" smtClean="0"/>
              <a:t>negyddol</a:t>
            </a:r>
            <a:endParaRPr lang="en-GB" dirty="0" smtClean="0"/>
          </a:p>
          <a:p>
            <a:r>
              <a:rPr lang="en-GB" dirty="0" err="1" smtClean="0"/>
              <a:t>Ystyriwch</a:t>
            </a:r>
            <a:r>
              <a:rPr lang="en-GB" dirty="0" smtClean="0"/>
              <a:t> 2 </a:t>
            </a:r>
            <a:r>
              <a:rPr lang="en-GB" dirty="0" err="1" smtClean="0"/>
              <a:t>ochr</a:t>
            </a:r>
            <a:r>
              <a:rPr lang="en-GB" dirty="0" smtClean="0"/>
              <a:t> y </a:t>
            </a:r>
            <a:r>
              <a:rPr lang="en-GB" dirty="0" err="1" smtClean="0"/>
              <a:t>ddadl</a:t>
            </a:r>
            <a:r>
              <a:rPr lang="en-GB" dirty="0" smtClean="0"/>
              <a:t> </a:t>
            </a:r>
            <a:r>
              <a:rPr lang="en-GB" dirty="0" err="1" smtClean="0"/>
              <a:t>gyda’r</a:t>
            </a:r>
            <a:r>
              <a:rPr lang="en-GB" dirty="0" smtClean="0"/>
              <a:t> </a:t>
            </a:r>
            <a:r>
              <a:rPr lang="en-GB" dirty="0" err="1" smtClean="0"/>
              <a:t>grwp</a:t>
            </a:r>
            <a:r>
              <a:rPr lang="en-GB" dirty="0" smtClean="0"/>
              <a:t> </a:t>
            </a:r>
            <a:r>
              <a:rPr lang="en-GB" dirty="0" err="1" smtClean="0"/>
              <a:t>cyfan</a:t>
            </a:r>
            <a:endParaRPr lang="en-GB" dirty="0" smtClean="0"/>
          </a:p>
          <a:p>
            <a:endParaRPr lang="en-GB" dirty="0"/>
          </a:p>
        </p:txBody>
      </p:sp>
      <p:sp>
        <p:nvSpPr>
          <p:cNvPr id="4" name="Content Placeholder 3"/>
          <p:cNvSpPr>
            <a:spLocks noGrp="1"/>
          </p:cNvSpPr>
          <p:nvPr>
            <p:ph sz="half" idx="2"/>
          </p:nvPr>
        </p:nvSpPr>
        <p:spPr>
          <a:xfrm>
            <a:off x="4648200" y="1196752"/>
            <a:ext cx="4038600" cy="4392489"/>
          </a:xfrm>
        </p:spPr>
        <p:txBody>
          <a:bodyPr/>
          <a:lstStyle/>
          <a:p>
            <a:r>
              <a:rPr lang="en-GB" dirty="0" smtClean="0"/>
              <a:t>Pairs/small groups</a:t>
            </a:r>
          </a:p>
          <a:p>
            <a:r>
              <a:rPr lang="en-GB" dirty="0" smtClean="0"/>
              <a:t>Discuss the subject on your card – you will need to take a positive of negative view</a:t>
            </a:r>
          </a:p>
          <a:p>
            <a:r>
              <a:rPr lang="en-GB" dirty="0" smtClean="0"/>
              <a:t>Consider both sides of the debate with the whole group</a:t>
            </a:r>
            <a:endParaRPr lang="en-GB" dirty="0"/>
          </a:p>
        </p:txBody>
      </p:sp>
    </p:spTree>
    <p:extLst>
      <p:ext uri="{BB962C8B-B14F-4D97-AF65-F5344CB8AC3E}">
        <p14:creationId xmlns:p14="http://schemas.microsoft.com/office/powerpoint/2010/main" val="1508401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4"/>
          <p:cNvSpPr>
            <a:spLocks noGrp="1" noChangeArrowheads="1"/>
          </p:cNvSpPr>
          <p:nvPr>
            <p:ph type="title"/>
          </p:nvPr>
        </p:nvSpPr>
        <p:spPr/>
        <p:txBody>
          <a:bodyPr/>
          <a:lstStyle/>
          <a:p>
            <a:pPr eaLnBrk="1" hangingPunct="1"/>
            <a:r>
              <a:rPr lang="cy-GB" altLang="en-US" sz="3400" dirty="0" smtClean="0"/>
              <a:t>Tasg ymchwil         Research task </a:t>
            </a:r>
          </a:p>
        </p:txBody>
      </p:sp>
      <p:sp>
        <p:nvSpPr>
          <p:cNvPr id="28674" name="Rectangle 5"/>
          <p:cNvSpPr>
            <a:spLocks noGrp="1" noChangeArrowheads="1"/>
          </p:cNvSpPr>
          <p:nvPr>
            <p:ph type="body" sz="half" idx="1"/>
          </p:nvPr>
        </p:nvSpPr>
        <p:spPr/>
        <p:txBody>
          <a:bodyPr/>
          <a:lstStyle/>
          <a:p>
            <a:pPr eaLnBrk="1" hangingPunct="1">
              <a:lnSpc>
                <a:spcPct val="90000"/>
              </a:lnSpc>
            </a:pPr>
            <a:r>
              <a:rPr lang="cy-GB" altLang="en-US" sz="2400" dirty="0" smtClean="0"/>
              <a:t>Darganfyddwch sut mae Erthygl 8 ac erthygl 14 CCUHP (Confensiwn y Cenhedloedd Unedig ar Hawliau'r Plentyn) (1989) yn ymwneud â’r cysyniad o’r teulu.</a:t>
            </a:r>
          </a:p>
          <a:p>
            <a:pPr eaLnBrk="1" hangingPunct="1">
              <a:lnSpc>
                <a:spcPct val="90000"/>
              </a:lnSpc>
            </a:pPr>
            <a:r>
              <a:rPr lang="cy-GB" altLang="en-US" sz="2400" dirty="0" smtClean="0"/>
              <a:t>Gwaith darllen ar Moodle e.e. Trask; King a Haugen; Levin: gweler hefyd y sleid nesaf.</a:t>
            </a:r>
          </a:p>
          <a:p>
            <a:pPr eaLnBrk="1" hangingPunct="1">
              <a:lnSpc>
                <a:spcPct val="90000"/>
              </a:lnSpc>
            </a:pPr>
            <a:endParaRPr lang="en-GB" altLang="en-US" sz="2400" dirty="0" smtClean="0"/>
          </a:p>
        </p:txBody>
      </p:sp>
      <p:sp>
        <p:nvSpPr>
          <p:cNvPr id="28675" name="Rectangle 6"/>
          <p:cNvSpPr>
            <a:spLocks noGrp="1" noChangeArrowheads="1"/>
          </p:cNvSpPr>
          <p:nvPr>
            <p:ph type="body" sz="half" idx="2"/>
          </p:nvPr>
        </p:nvSpPr>
        <p:spPr/>
        <p:txBody>
          <a:bodyPr/>
          <a:lstStyle/>
          <a:p>
            <a:pPr eaLnBrk="1" hangingPunct="1">
              <a:lnSpc>
                <a:spcPct val="90000"/>
              </a:lnSpc>
            </a:pPr>
            <a:r>
              <a:rPr lang="cy-GB" altLang="en-US" sz="2400" dirty="0" smtClean="0"/>
              <a:t>Find out how Article 8 and article 14 of the UNCRC (1989) relate to the concept of the family.</a:t>
            </a:r>
          </a:p>
          <a:p>
            <a:pPr eaLnBrk="1" hangingPunct="1">
              <a:lnSpc>
                <a:spcPct val="90000"/>
              </a:lnSpc>
            </a:pPr>
            <a:r>
              <a:rPr lang="cy-GB" altLang="en-US" sz="2400" dirty="0" smtClean="0"/>
              <a:t>Readings on Moodle e.g. Trask; King and Haugen; Levin: and see next slide.</a:t>
            </a:r>
          </a:p>
          <a:p>
            <a:pPr eaLnBrk="1" hangingPunct="1">
              <a:lnSpc>
                <a:spcPct val="90000"/>
              </a:lnSpc>
            </a:pPr>
            <a:endParaRPr lang="cy-GB" altLang="en-US" dirty="0" smtClean="0"/>
          </a:p>
        </p:txBody>
      </p:sp>
    </p:spTree>
    <p:extLst>
      <p:ext uri="{BB962C8B-B14F-4D97-AF65-F5344CB8AC3E}">
        <p14:creationId xmlns:p14="http://schemas.microsoft.com/office/powerpoint/2010/main" val="5043266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88640"/>
            <a:ext cx="8229600" cy="720080"/>
          </a:xfrm>
        </p:spPr>
        <p:txBody>
          <a:bodyPr/>
          <a:lstStyle/>
          <a:p>
            <a:r>
              <a:rPr lang="en-GB" sz="2800" dirty="0" err="1" smtClean="0"/>
              <a:t>Cyfeirnodi</a:t>
            </a:r>
            <a:r>
              <a:rPr lang="en-GB" sz="2800" dirty="0" smtClean="0"/>
              <a:t> a </a:t>
            </a:r>
            <a:r>
              <a:rPr lang="en-GB" sz="2800" dirty="0" err="1" smtClean="0"/>
              <a:t>gwaith</a:t>
            </a:r>
            <a:r>
              <a:rPr lang="en-GB" sz="2800" dirty="0" smtClean="0"/>
              <a:t> </a:t>
            </a:r>
            <a:r>
              <a:rPr lang="en-GB" sz="2800" dirty="0" err="1" smtClean="0"/>
              <a:t>darllen</a:t>
            </a:r>
            <a:r>
              <a:rPr lang="en-GB" sz="2800" dirty="0"/>
              <a:t/>
            </a:r>
            <a:br>
              <a:rPr lang="en-GB" sz="2800" dirty="0"/>
            </a:br>
            <a:r>
              <a:rPr lang="en-GB" sz="2800" dirty="0" smtClean="0"/>
              <a:t>References and reading materials.</a:t>
            </a:r>
            <a:endParaRPr lang="en-GB" sz="2800" dirty="0"/>
          </a:p>
        </p:txBody>
      </p:sp>
      <p:sp>
        <p:nvSpPr>
          <p:cNvPr id="6" name="Content Placeholder 5"/>
          <p:cNvSpPr>
            <a:spLocks noGrp="1"/>
          </p:cNvSpPr>
          <p:nvPr>
            <p:ph idx="1"/>
          </p:nvPr>
        </p:nvSpPr>
        <p:spPr>
          <a:xfrm>
            <a:off x="457200" y="980728"/>
            <a:ext cx="8229600" cy="4536505"/>
          </a:xfrm>
        </p:spPr>
        <p:txBody>
          <a:bodyPr/>
          <a:lstStyle/>
          <a:p>
            <a:r>
              <a:rPr lang="en-GB" altLang="en-US" sz="2000" dirty="0" smtClean="0"/>
              <a:t>Clipart (images).</a:t>
            </a:r>
          </a:p>
          <a:p>
            <a:r>
              <a:rPr lang="en-GB" altLang="en-US" sz="2000" dirty="0" err="1" smtClean="0"/>
              <a:t>Kalliala</a:t>
            </a:r>
            <a:r>
              <a:rPr lang="en-GB" altLang="en-US" sz="2000" dirty="0" smtClean="0"/>
              <a:t>. (2006). </a:t>
            </a:r>
            <a:r>
              <a:rPr lang="en-GB" altLang="en-US" sz="2000" i="1" dirty="0" smtClean="0"/>
              <a:t>Play Culture in a Changing World</a:t>
            </a:r>
            <a:r>
              <a:rPr lang="en-GB" altLang="en-US" sz="2000" dirty="0" smtClean="0"/>
              <a:t>. Berks: Open University Press.</a:t>
            </a:r>
          </a:p>
          <a:p>
            <a:r>
              <a:rPr lang="en-GB" altLang="en-US" sz="2000" dirty="0" smtClean="0"/>
              <a:t>King, L. and Haugen, K. (2013). ‘Today’s Families: Who are we and Why does it Matter?’. </a:t>
            </a:r>
            <a:r>
              <a:rPr lang="en-GB" altLang="en-US" sz="2000" i="1" dirty="0" smtClean="0"/>
              <a:t>Exchange.</a:t>
            </a:r>
          </a:p>
          <a:p>
            <a:r>
              <a:rPr lang="en-GB" altLang="en-US" sz="2000" dirty="0" smtClean="0"/>
              <a:t>Trask, B. (2013). ‘Locating Multi-ethnic Families in a Globalising World’. Delaware: </a:t>
            </a:r>
            <a:r>
              <a:rPr lang="en-GB" altLang="en-US" sz="2000" i="1" dirty="0" smtClean="0"/>
              <a:t>Family Relations</a:t>
            </a:r>
            <a:r>
              <a:rPr lang="en-GB" altLang="en-US" sz="2000" dirty="0" smtClean="0"/>
              <a:t>.</a:t>
            </a:r>
          </a:p>
          <a:p>
            <a:r>
              <a:rPr lang="en-GB" altLang="en-US" sz="2000" dirty="0" err="1" smtClean="0"/>
              <a:t>Unicef</a:t>
            </a:r>
            <a:r>
              <a:rPr lang="en-GB" altLang="en-US" sz="2000" dirty="0" smtClean="0"/>
              <a:t>. (2010). An overview of child well being in rich countries.</a:t>
            </a:r>
          </a:p>
          <a:p>
            <a:r>
              <a:rPr lang="en-GB" altLang="en-US" sz="2000" dirty="0" err="1" smtClean="0"/>
              <a:t>Unicef</a:t>
            </a:r>
            <a:r>
              <a:rPr lang="en-GB" altLang="en-US" sz="2000" dirty="0" smtClean="0"/>
              <a:t> (no date). Child well-being in the UK, Spain and Sweden – the role of inequality and materialism.</a:t>
            </a:r>
          </a:p>
          <a:p>
            <a:r>
              <a:rPr lang="en-GB" altLang="en-US" sz="2000" dirty="0" err="1" smtClean="0"/>
              <a:t>Willan</a:t>
            </a:r>
            <a:r>
              <a:rPr lang="en-GB" altLang="en-US" sz="2000" dirty="0"/>
              <a:t>, J., Parker-Rees, R</a:t>
            </a:r>
            <a:r>
              <a:rPr lang="en-GB" altLang="en-US" sz="2000" dirty="0" smtClean="0"/>
              <a:t>. and </a:t>
            </a:r>
            <a:r>
              <a:rPr lang="en-GB" altLang="en-US" sz="2000" dirty="0"/>
              <a:t>Savage, J. (</a:t>
            </a:r>
            <a:r>
              <a:rPr lang="en-GB" altLang="en-US" sz="2000" dirty="0" err="1"/>
              <a:t>eds</a:t>
            </a:r>
            <a:r>
              <a:rPr lang="en-GB" altLang="en-US" sz="2000" dirty="0" smtClean="0"/>
              <a:t>), (2004) </a:t>
            </a:r>
            <a:r>
              <a:rPr lang="en-GB" altLang="en-US" sz="2000" i="1" dirty="0"/>
              <a:t>Early Childhood </a:t>
            </a:r>
            <a:r>
              <a:rPr lang="en-GB" altLang="en-US" sz="2000" i="1" dirty="0" smtClean="0"/>
              <a:t>Studies.</a:t>
            </a:r>
            <a:r>
              <a:rPr lang="en-GB" altLang="en-US" sz="2000" dirty="0" smtClean="0"/>
              <a:t> </a:t>
            </a:r>
            <a:r>
              <a:rPr lang="en-GB" altLang="en-US" sz="2000" dirty="0"/>
              <a:t>Exeter: Learning </a:t>
            </a:r>
            <a:r>
              <a:rPr lang="en-GB" altLang="en-US" sz="2000" dirty="0" smtClean="0"/>
              <a:t>Matters.</a:t>
            </a:r>
          </a:p>
          <a:p>
            <a:r>
              <a:rPr lang="en-GB" altLang="en-US" sz="2000" dirty="0" smtClean="0"/>
              <a:t>Wright, H. (2015). </a:t>
            </a:r>
            <a:r>
              <a:rPr lang="en-GB" altLang="en-US" sz="2000" i="1" dirty="0" smtClean="0"/>
              <a:t>The Child in Society</a:t>
            </a:r>
            <a:r>
              <a:rPr lang="en-GB" altLang="en-US" sz="2000" dirty="0" smtClean="0"/>
              <a:t>. London: Sage. Pp. 50-57 and 102-110.</a:t>
            </a:r>
            <a:endParaRPr lang="en-GB" altLang="en-US" sz="2000" dirty="0"/>
          </a:p>
          <a:p>
            <a:endParaRPr lang="en-GB" dirty="0"/>
          </a:p>
        </p:txBody>
      </p:sp>
    </p:spTree>
    <p:extLst>
      <p:ext uri="{BB962C8B-B14F-4D97-AF65-F5344CB8AC3E}">
        <p14:creationId xmlns:p14="http://schemas.microsoft.com/office/powerpoint/2010/main" val="420461950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Watermark</Template>
  <TotalTime>648</TotalTime>
  <Words>2797</Words>
  <Application>Microsoft Office PowerPoint</Application>
  <PresentationFormat>On-screen Show (4:3)</PresentationFormat>
  <Paragraphs>119</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MS PGothic</vt:lpstr>
      <vt:lpstr>Arial</vt:lpstr>
      <vt:lpstr>Myriad Pro</vt:lpstr>
      <vt:lpstr>Wingdings</vt:lpstr>
      <vt:lpstr>20140311PresentationUWTSDTemplate</vt:lpstr>
      <vt:lpstr>EAEC6012C Plentyndod cynnar: agweddau rhyngwladol EAEC6012 Early childhood: international perspectives</vt:lpstr>
      <vt:lpstr>Beth mae bywyd teuluol yn ei olygu i chi? What does family life mean to you?</vt:lpstr>
      <vt:lpstr>Trafodwch:               Discuss:</vt:lpstr>
      <vt:lpstr>A yw mamau a thadau’n chwarae rolau gwahanol?  Do mothers and fathers play differing roles?</vt:lpstr>
      <vt:lpstr>Beth sy’n achosi newid? What causes change?</vt:lpstr>
      <vt:lpstr>PowerPoint Presentation</vt:lpstr>
      <vt:lpstr>Child well-being in the UK, Spain and Sweden – the role of inequality and materialism</vt:lpstr>
      <vt:lpstr>Child well-being in the UK, Spain and Sweden – the role of inequality and materialism</vt:lpstr>
      <vt:lpstr>Effeithiau daearyddol Geographical effects</vt:lpstr>
      <vt:lpstr>Tasg                Task</vt:lpstr>
      <vt:lpstr>Tasg ymchwil         Research task </vt:lpstr>
      <vt:lpstr>Cyfeirnodi a gwaith darllen References and reading materials.</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Views of ‘the family’</dc:title>
  <dc:creator>IT</dc:creator>
  <cp:lastModifiedBy>Gwyneth Davies</cp:lastModifiedBy>
  <cp:revision>65</cp:revision>
  <cp:lastPrinted>2018-03-08T10:47:37Z</cp:lastPrinted>
  <dcterms:created xsi:type="dcterms:W3CDTF">2012-02-08T09:02:22Z</dcterms:created>
  <dcterms:modified xsi:type="dcterms:W3CDTF">2018-03-08T10:49:38Z</dcterms:modified>
</cp:coreProperties>
</file>