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9"/>
  </p:notesMasterIdLst>
  <p:sldIdLst>
    <p:sldId id="349" r:id="rId8"/>
    <p:sldId id="472" r:id="rId9"/>
    <p:sldId id="476" r:id="rId10"/>
    <p:sldId id="477" r:id="rId11"/>
    <p:sldId id="483" r:id="rId12"/>
    <p:sldId id="479" r:id="rId13"/>
    <p:sldId id="478" r:id="rId14"/>
    <p:sldId id="315" r:id="rId15"/>
    <p:sldId id="485" r:id="rId16"/>
    <p:sldId id="328" r:id="rId17"/>
    <p:sldId id="481" r:id="rId18"/>
    <p:sldId id="486" r:id="rId19"/>
    <p:sldId id="319" r:id="rId20"/>
    <p:sldId id="320" r:id="rId21"/>
    <p:sldId id="302" r:id="rId22"/>
    <p:sldId id="311" r:id="rId23"/>
    <p:sldId id="329" r:id="rId24"/>
    <p:sldId id="482" r:id="rId25"/>
    <p:sldId id="304" r:id="rId26"/>
    <p:sldId id="307" r:id="rId27"/>
    <p:sldId id="308" r:id="rId28"/>
    <p:sldId id="480" r:id="rId29"/>
    <p:sldId id="281" r:id="rId30"/>
    <p:sldId id="280" r:id="rId31"/>
    <p:sldId id="278" r:id="rId32"/>
    <p:sldId id="333" r:id="rId33"/>
    <p:sldId id="267" r:id="rId34"/>
    <p:sldId id="475" r:id="rId35"/>
    <p:sldId id="469" r:id="rId36"/>
    <p:sldId id="484" r:id="rId37"/>
    <p:sldId id="32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974FE-E40D-412C-B439-E63E3659734E}" v="93" dt="2023-10-01T07:11:04.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528" autoAdjust="0"/>
  </p:normalViewPr>
  <p:slideViewPr>
    <p:cSldViewPr snapToGrid="0">
      <p:cViewPr>
        <p:scale>
          <a:sx n="50" d="100"/>
          <a:sy n="50" d="100"/>
        </p:scale>
        <p:origin x="2910" y="840"/>
      </p:cViewPr>
      <p:guideLst/>
    </p:cSldViewPr>
  </p:slideViewPr>
  <p:outlineViewPr>
    <p:cViewPr>
      <p:scale>
        <a:sx n="33" d="100"/>
        <a:sy n="33" d="100"/>
      </p:scale>
      <p:origin x="0" y="-2988"/>
    </p:cViewPr>
  </p:outlineViewPr>
  <p:notesTextViewPr>
    <p:cViewPr>
      <p:scale>
        <a:sx n="25" d="100"/>
        <a:sy n="25" d="100"/>
      </p:scale>
      <p:origin x="0" y="0"/>
    </p:cViewPr>
  </p:notesTextViewPr>
  <p:notesViewPr>
    <p:cSldViewPr snapToGrid="0">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5E0974FE-E40D-412C-B439-E63E3659734E}"/>
    <pc:docChg chg="undo custSel addSld delSld modSld sldOrd">
      <pc:chgData name="Kathryn Roberts" userId="2a6d605b-2b21-4ebe-bf92-690f56d7b04a" providerId="ADAL" clId="{5E0974FE-E40D-412C-B439-E63E3659734E}" dt="2023-10-01T07:24:36.127" v="997" actId="20577"/>
      <pc:docMkLst>
        <pc:docMk/>
      </pc:docMkLst>
      <pc:sldChg chg="modSp add del mod">
        <pc:chgData name="Kathryn Roberts" userId="2a6d605b-2b21-4ebe-bf92-690f56d7b04a" providerId="ADAL" clId="{5E0974FE-E40D-412C-B439-E63E3659734E}" dt="2023-09-25T12:57:46.068" v="229"/>
        <pc:sldMkLst>
          <pc:docMk/>
          <pc:sldMk cId="0" sldId="301"/>
        </pc:sldMkLst>
        <pc:spChg chg="mod">
          <ac:chgData name="Kathryn Roberts" userId="2a6d605b-2b21-4ebe-bf92-690f56d7b04a" providerId="ADAL" clId="{5E0974FE-E40D-412C-B439-E63E3659734E}" dt="2023-09-25T12:57:46.068" v="229"/>
          <ac:spMkLst>
            <pc:docMk/>
            <pc:sldMk cId="0" sldId="301"/>
            <ac:spMk id="2" creationId="{903C717C-27E0-9CC7-17BB-7977DEC15E69}"/>
          </ac:spMkLst>
        </pc:spChg>
      </pc:sldChg>
      <pc:sldChg chg="modNotesTx">
        <pc:chgData name="Kathryn Roberts" userId="2a6d605b-2b21-4ebe-bf92-690f56d7b04a" providerId="ADAL" clId="{5E0974FE-E40D-412C-B439-E63E3659734E}" dt="2023-10-01T07:18:00.405" v="832" actId="255"/>
        <pc:sldMkLst>
          <pc:docMk/>
          <pc:sldMk cId="1359025377" sldId="302"/>
        </pc:sldMkLst>
      </pc:sldChg>
      <pc:sldChg chg="modNotesTx">
        <pc:chgData name="Kathryn Roberts" userId="2a6d605b-2b21-4ebe-bf92-690f56d7b04a" providerId="ADAL" clId="{5E0974FE-E40D-412C-B439-E63E3659734E}" dt="2023-10-01T07:18:10.258" v="833" actId="255"/>
        <pc:sldMkLst>
          <pc:docMk/>
          <pc:sldMk cId="3312717218" sldId="311"/>
        </pc:sldMkLst>
      </pc:sldChg>
      <pc:sldChg chg="modSp mod">
        <pc:chgData name="Kathryn Roberts" userId="2a6d605b-2b21-4ebe-bf92-690f56d7b04a" providerId="ADAL" clId="{5E0974FE-E40D-412C-B439-E63E3659734E}" dt="2023-10-01T07:03:52.332" v="355" actId="255"/>
        <pc:sldMkLst>
          <pc:docMk/>
          <pc:sldMk cId="0" sldId="315"/>
        </pc:sldMkLst>
        <pc:spChg chg="mod">
          <ac:chgData name="Kathryn Roberts" userId="2a6d605b-2b21-4ebe-bf92-690f56d7b04a" providerId="ADAL" clId="{5E0974FE-E40D-412C-B439-E63E3659734E}" dt="2023-10-01T07:03:52.332" v="355" actId="255"/>
          <ac:spMkLst>
            <pc:docMk/>
            <pc:sldMk cId="0" sldId="315"/>
            <ac:spMk id="3" creationId="{00000000-0000-0000-0000-000000000000}"/>
          </ac:spMkLst>
        </pc:spChg>
      </pc:sldChg>
      <pc:sldChg chg="ord">
        <pc:chgData name="Kathryn Roberts" userId="2a6d605b-2b21-4ebe-bf92-690f56d7b04a" providerId="ADAL" clId="{5E0974FE-E40D-412C-B439-E63E3659734E}" dt="2023-10-01T07:18:21.278" v="835"/>
        <pc:sldMkLst>
          <pc:docMk/>
          <pc:sldMk cId="3432135051" sldId="320"/>
        </pc:sldMkLst>
      </pc:sldChg>
      <pc:sldChg chg="modSp mod">
        <pc:chgData name="Kathryn Roberts" userId="2a6d605b-2b21-4ebe-bf92-690f56d7b04a" providerId="ADAL" clId="{5E0974FE-E40D-412C-B439-E63E3659734E}" dt="2023-10-01T07:24:36.127" v="997" actId="20577"/>
        <pc:sldMkLst>
          <pc:docMk/>
          <pc:sldMk cId="1555249484" sldId="324"/>
        </pc:sldMkLst>
        <pc:spChg chg="mod">
          <ac:chgData name="Kathryn Roberts" userId="2a6d605b-2b21-4ebe-bf92-690f56d7b04a" providerId="ADAL" clId="{5E0974FE-E40D-412C-B439-E63E3659734E}" dt="2023-10-01T07:24:36.127" v="997" actId="20577"/>
          <ac:spMkLst>
            <pc:docMk/>
            <pc:sldMk cId="1555249484" sldId="324"/>
            <ac:spMk id="2" creationId="{A6E9004F-BFD6-4ADC-A0B5-89A9E2C7C48E}"/>
          </ac:spMkLst>
        </pc:spChg>
      </pc:sldChg>
      <pc:sldChg chg="modNotesTx">
        <pc:chgData name="Kathryn Roberts" userId="2a6d605b-2b21-4ebe-bf92-690f56d7b04a" providerId="ADAL" clId="{5E0974FE-E40D-412C-B439-E63E3659734E}" dt="2023-09-25T13:01:18.550" v="252"/>
        <pc:sldMkLst>
          <pc:docMk/>
          <pc:sldMk cId="951684112" sldId="328"/>
        </pc:sldMkLst>
      </pc:sldChg>
      <pc:sldChg chg="modSp mod modNotesTx">
        <pc:chgData name="Kathryn Roberts" userId="2a6d605b-2b21-4ebe-bf92-690f56d7b04a" providerId="ADAL" clId="{5E0974FE-E40D-412C-B439-E63E3659734E}" dt="2023-10-01T07:23:29.425" v="845"/>
        <pc:sldMkLst>
          <pc:docMk/>
          <pc:sldMk cId="1787971640" sldId="333"/>
        </pc:sldMkLst>
        <pc:spChg chg="mod">
          <ac:chgData name="Kathryn Roberts" userId="2a6d605b-2b21-4ebe-bf92-690f56d7b04a" providerId="ADAL" clId="{5E0974FE-E40D-412C-B439-E63E3659734E}" dt="2023-09-25T13:03:37.180" v="349" actId="20577"/>
          <ac:spMkLst>
            <pc:docMk/>
            <pc:sldMk cId="1787971640" sldId="333"/>
            <ac:spMk id="3" creationId="{00000000-0000-0000-0000-000000000000}"/>
          </ac:spMkLst>
        </pc:spChg>
      </pc:sldChg>
      <pc:sldChg chg="modSp mod">
        <pc:chgData name="Kathryn Roberts" userId="2a6d605b-2b21-4ebe-bf92-690f56d7b04a" providerId="ADAL" clId="{5E0974FE-E40D-412C-B439-E63E3659734E}" dt="2023-09-25T12:45:33.375" v="33" actId="20577"/>
        <pc:sldMkLst>
          <pc:docMk/>
          <pc:sldMk cId="1997106823" sldId="349"/>
        </pc:sldMkLst>
        <pc:spChg chg="mod">
          <ac:chgData name="Kathryn Roberts" userId="2a6d605b-2b21-4ebe-bf92-690f56d7b04a" providerId="ADAL" clId="{5E0974FE-E40D-412C-B439-E63E3659734E}" dt="2023-09-25T12:45:24.361" v="11" actId="6549"/>
          <ac:spMkLst>
            <pc:docMk/>
            <pc:sldMk cId="1997106823" sldId="349"/>
            <ac:spMk id="4" creationId="{F87B34D3-CF74-F251-B88E-14F79E250091}"/>
          </ac:spMkLst>
        </pc:spChg>
        <pc:spChg chg="mod">
          <ac:chgData name="Kathryn Roberts" userId="2a6d605b-2b21-4ebe-bf92-690f56d7b04a" providerId="ADAL" clId="{5E0974FE-E40D-412C-B439-E63E3659734E}" dt="2023-09-25T12:45:33.375" v="33" actId="20577"/>
          <ac:spMkLst>
            <pc:docMk/>
            <pc:sldMk cId="1997106823" sldId="349"/>
            <ac:spMk id="5" creationId="{066E66B9-5E97-9ABB-EF4B-9D37D0CF9BE5}"/>
          </ac:spMkLst>
        </pc:spChg>
      </pc:sldChg>
      <pc:sldChg chg="del">
        <pc:chgData name="Kathryn Roberts" userId="2a6d605b-2b21-4ebe-bf92-690f56d7b04a" providerId="ADAL" clId="{5E0974FE-E40D-412C-B439-E63E3659734E}" dt="2023-09-25T12:45:41.211" v="34" actId="2696"/>
        <pc:sldMkLst>
          <pc:docMk/>
          <pc:sldMk cId="2562605439" sldId="455"/>
        </pc:sldMkLst>
      </pc:sldChg>
      <pc:sldChg chg="modSp mod">
        <pc:chgData name="Kathryn Roberts" userId="2a6d605b-2b21-4ebe-bf92-690f56d7b04a" providerId="ADAL" clId="{5E0974FE-E40D-412C-B439-E63E3659734E}" dt="2023-09-25T12:49:15.037" v="100" actId="207"/>
        <pc:sldMkLst>
          <pc:docMk/>
          <pc:sldMk cId="2550806967" sldId="472"/>
        </pc:sldMkLst>
        <pc:spChg chg="mod">
          <ac:chgData name="Kathryn Roberts" userId="2a6d605b-2b21-4ebe-bf92-690f56d7b04a" providerId="ADAL" clId="{5E0974FE-E40D-412C-B439-E63E3659734E}" dt="2023-09-25T12:46:12.999" v="50" actId="20577"/>
          <ac:spMkLst>
            <pc:docMk/>
            <pc:sldMk cId="2550806967" sldId="472"/>
            <ac:spMk id="2" creationId="{02390497-6B7A-43AE-AC13-D2F048447F39}"/>
          </ac:spMkLst>
        </pc:spChg>
        <pc:spChg chg="mod">
          <ac:chgData name="Kathryn Roberts" userId="2a6d605b-2b21-4ebe-bf92-690f56d7b04a" providerId="ADAL" clId="{5E0974FE-E40D-412C-B439-E63E3659734E}" dt="2023-09-25T12:49:15.037" v="100" actId="207"/>
          <ac:spMkLst>
            <pc:docMk/>
            <pc:sldMk cId="2550806967" sldId="472"/>
            <ac:spMk id="3" creationId="{86BCB47E-819E-45CE-8354-3003F3AD8C23}"/>
          </ac:spMkLst>
        </pc:spChg>
      </pc:sldChg>
      <pc:sldChg chg="del">
        <pc:chgData name="Kathryn Roberts" userId="2a6d605b-2b21-4ebe-bf92-690f56d7b04a" providerId="ADAL" clId="{5E0974FE-E40D-412C-B439-E63E3659734E}" dt="2023-09-25T12:45:46.979" v="35" actId="2696"/>
        <pc:sldMkLst>
          <pc:docMk/>
          <pc:sldMk cId="1566971827" sldId="473"/>
        </pc:sldMkLst>
      </pc:sldChg>
      <pc:sldChg chg="del">
        <pc:chgData name="Kathryn Roberts" userId="2a6d605b-2b21-4ebe-bf92-690f56d7b04a" providerId="ADAL" clId="{5E0974FE-E40D-412C-B439-E63E3659734E}" dt="2023-09-25T12:45:52.183" v="36" actId="2696"/>
        <pc:sldMkLst>
          <pc:docMk/>
          <pc:sldMk cId="326917912" sldId="474"/>
        </pc:sldMkLst>
      </pc:sldChg>
      <pc:sldChg chg="modNotesTx">
        <pc:chgData name="Kathryn Roberts" userId="2a6d605b-2b21-4ebe-bf92-690f56d7b04a" providerId="ADAL" clId="{5E0974FE-E40D-412C-B439-E63E3659734E}" dt="2023-10-01T07:03:42.301" v="354" actId="255"/>
        <pc:sldMkLst>
          <pc:docMk/>
          <pc:sldMk cId="881963967" sldId="477"/>
        </pc:sldMkLst>
      </pc:sldChg>
      <pc:sldChg chg="modSp mod">
        <pc:chgData name="Kathryn Roberts" userId="2a6d605b-2b21-4ebe-bf92-690f56d7b04a" providerId="ADAL" clId="{5E0974FE-E40D-412C-B439-E63E3659734E}" dt="2023-10-01T07:03:08.516" v="353" actId="120"/>
        <pc:sldMkLst>
          <pc:docMk/>
          <pc:sldMk cId="2094186461" sldId="478"/>
        </pc:sldMkLst>
        <pc:spChg chg="mod">
          <ac:chgData name="Kathryn Roberts" userId="2a6d605b-2b21-4ebe-bf92-690f56d7b04a" providerId="ADAL" clId="{5E0974FE-E40D-412C-B439-E63E3659734E}" dt="2023-10-01T07:03:08.516" v="353" actId="120"/>
          <ac:spMkLst>
            <pc:docMk/>
            <pc:sldMk cId="2094186461" sldId="478"/>
            <ac:spMk id="3" creationId="{B43C1596-D8F8-E8D8-F6EB-E9248FE6B929}"/>
          </ac:spMkLst>
        </pc:spChg>
        <pc:spChg chg="mod">
          <ac:chgData name="Kathryn Roberts" userId="2a6d605b-2b21-4ebe-bf92-690f56d7b04a" providerId="ADAL" clId="{5E0974FE-E40D-412C-B439-E63E3659734E}" dt="2023-09-25T12:51:00.528" v="110" actId="1076"/>
          <ac:spMkLst>
            <pc:docMk/>
            <pc:sldMk cId="2094186461" sldId="478"/>
            <ac:spMk id="4" creationId="{FB9F2E74-C331-D4C6-6D19-4994C59D1CFC}"/>
          </ac:spMkLst>
        </pc:spChg>
      </pc:sldChg>
      <pc:sldChg chg="modNotesTx">
        <pc:chgData name="Kathryn Roberts" userId="2a6d605b-2b21-4ebe-bf92-690f56d7b04a" providerId="ADAL" clId="{5E0974FE-E40D-412C-B439-E63E3659734E}" dt="2023-10-01T07:24:21.559" v="996" actId="20577"/>
        <pc:sldMkLst>
          <pc:docMk/>
          <pc:sldMk cId="1015071726" sldId="479"/>
        </pc:sldMkLst>
      </pc:sldChg>
      <pc:sldChg chg="modNotesTx">
        <pc:chgData name="Kathryn Roberts" userId="2a6d605b-2b21-4ebe-bf92-690f56d7b04a" providerId="ADAL" clId="{5E0974FE-E40D-412C-B439-E63E3659734E}" dt="2023-10-01T07:23:13.313" v="843"/>
        <pc:sldMkLst>
          <pc:docMk/>
          <pc:sldMk cId="445877426" sldId="480"/>
        </pc:sldMkLst>
      </pc:sldChg>
      <pc:sldChg chg="addSp delSp modSp mod modNotesTx">
        <pc:chgData name="Kathryn Roberts" userId="2a6d605b-2b21-4ebe-bf92-690f56d7b04a" providerId="ADAL" clId="{5E0974FE-E40D-412C-B439-E63E3659734E}" dt="2023-10-01T07:16:30.768" v="738"/>
        <pc:sldMkLst>
          <pc:docMk/>
          <pc:sldMk cId="1181511031" sldId="481"/>
        </pc:sldMkLst>
        <pc:spChg chg="mod">
          <ac:chgData name="Kathryn Roberts" userId="2a6d605b-2b21-4ebe-bf92-690f56d7b04a" providerId="ADAL" clId="{5E0974FE-E40D-412C-B439-E63E3659734E}" dt="2023-10-01T07:10:43.489" v="378" actId="1076"/>
          <ac:spMkLst>
            <pc:docMk/>
            <pc:sldMk cId="1181511031" sldId="481"/>
            <ac:spMk id="5" creationId="{1883B500-828E-4E5F-7EA8-F8E35B3F0596}"/>
          </ac:spMkLst>
        </pc:spChg>
        <pc:picChg chg="add mod">
          <ac:chgData name="Kathryn Roberts" userId="2a6d605b-2b21-4ebe-bf92-690f56d7b04a" providerId="ADAL" clId="{5E0974FE-E40D-412C-B439-E63E3659734E}" dt="2023-10-01T07:11:04.605" v="382" actId="1076"/>
          <ac:picMkLst>
            <pc:docMk/>
            <pc:sldMk cId="1181511031" sldId="481"/>
            <ac:picMk id="2" creationId="{8C1B2A8C-4FDF-D46E-1432-3EB6141A3295}"/>
          </ac:picMkLst>
        </pc:picChg>
        <pc:picChg chg="del mod">
          <ac:chgData name="Kathryn Roberts" userId="2a6d605b-2b21-4ebe-bf92-690f56d7b04a" providerId="ADAL" clId="{5E0974FE-E40D-412C-B439-E63E3659734E}" dt="2023-10-01T07:10:17.813" v="375" actId="478"/>
          <ac:picMkLst>
            <pc:docMk/>
            <pc:sldMk cId="1181511031" sldId="481"/>
            <ac:picMk id="3" creationId="{47EE61B7-1FB2-317B-DF7A-57BBB9A48CC8}"/>
          </ac:picMkLst>
        </pc:picChg>
      </pc:sldChg>
      <pc:sldChg chg="delSp modSp mod delAnim modNotesTx">
        <pc:chgData name="Kathryn Roberts" userId="2a6d605b-2b21-4ebe-bf92-690f56d7b04a" providerId="ADAL" clId="{5E0974FE-E40D-412C-B439-E63E3659734E}" dt="2023-10-01T07:18:28.931" v="836" actId="255"/>
        <pc:sldMkLst>
          <pc:docMk/>
          <pc:sldMk cId="394748071" sldId="482"/>
        </pc:sldMkLst>
        <pc:spChg chg="mod">
          <ac:chgData name="Kathryn Roberts" userId="2a6d605b-2b21-4ebe-bf92-690f56d7b04a" providerId="ADAL" clId="{5E0974FE-E40D-412C-B439-E63E3659734E}" dt="2023-09-25T12:56:57.727" v="225" actId="6549"/>
          <ac:spMkLst>
            <pc:docMk/>
            <pc:sldMk cId="394748071" sldId="482"/>
            <ac:spMk id="12" creationId="{2C54765F-57D9-77DA-40AD-668B1F85EE5B}"/>
          </ac:spMkLst>
        </pc:spChg>
        <pc:spChg chg="del">
          <ac:chgData name="Kathryn Roberts" userId="2a6d605b-2b21-4ebe-bf92-690f56d7b04a" providerId="ADAL" clId="{5E0974FE-E40D-412C-B439-E63E3659734E}" dt="2023-09-25T12:56:48.162" v="181" actId="478"/>
          <ac:spMkLst>
            <pc:docMk/>
            <pc:sldMk cId="394748071" sldId="482"/>
            <ac:spMk id="13" creationId="{6AF48F0A-03F9-F035-C939-50AA341D6C23}"/>
          </ac:spMkLst>
        </pc:spChg>
      </pc:sldChg>
      <pc:sldChg chg="addSp delSp modSp mod delAnim modAnim modNotesTx">
        <pc:chgData name="Kathryn Roberts" userId="2a6d605b-2b21-4ebe-bf92-690f56d7b04a" providerId="ADAL" clId="{5E0974FE-E40D-412C-B439-E63E3659734E}" dt="2023-10-01T07:06:46.562" v="373" actId="478"/>
        <pc:sldMkLst>
          <pc:docMk/>
          <pc:sldMk cId="1032263568" sldId="485"/>
        </pc:sldMkLst>
        <pc:spChg chg="add del mod">
          <ac:chgData name="Kathryn Roberts" userId="2a6d605b-2b21-4ebe-bf92-690f56d7b04a" providerId="ADAL" clId="{5E0974FE-E40D-412C-B439-E63E3659734E}" dt="2023-10-01T07:06:46.562" v="373" actId="478"/>
          <ac:spMkLst>
            <pc:docMk/>
            <pc:sldMk cId="1032263568" sldId="485"/>
            <ac:spMk id="4" creationId="{8963112C-12BB-01F0-083A-B2B62EF8CBAD}"/>
          </ac:spMkLst>
        </pc:spChg>
        <pc:spChg chg="add del mod">
          <ac:chgData name="Kathryn Roberts" userId="2a6d605b-2b21-4ebe-bf92-690f56d7b04a" providerId="ADAL" clId="{5E0974FE-E40D-412C-B439-E63E3659734E}" dt="2023-09-25T12:52:37.103" v="119" actId="22"/>
          <ac:spMkLst>
            <pc:docMk/>
            <pc:sldMk cId="1032263568" sldId="485"/>
            <ac:spMk id="4" creationId="{9172302A-5A87-7997-93A5-09E71E5ED3A1}"/>
          </ac:spMkLst>
        </pc:spChg>
        <pc:spChg chg="mod">
          <ac:chgData name="Kathryn Roberts" userId="2a6d605b-2b21-4ebe-bf92-690f56d7b04a" providerId="ADAL" clId="{5E0974FE-E40D-412C-B439-E63E3659734E}" dt="2023-09-25T12:53:38.279" v="129" actId="1076"/>
          <ac:spMkLst>
            <pc:docMk/>
            <pc:sldMk cId="1032263568" sldId="485"/>
            <ac:spMk id="12" creationId="{5F729D6F-280A-A71C-306A-31DB7CA51075}"/>
          </ac:spMkLst>
        </pc:spChg>
        <pc:spChg chg="mod">
          <ac:chgData name="Kathryn Roberts" userId="2a6d605b-2b21-4ebe-bf92-690f56d7b04a" providerId="ADAL" clId="{5E0974FE-E40D-412C-B439-E63E3659734E}" dt="2023-09-25T12:54:40.283" v="177" actId="20577"/>
          <ac:spMkLst>
            <pc:docMk/>
            <pc:sldMk cId="1032263568" sldId="485"/>
            <ac:spMk id="13" creationId="{6E085A47-6299-717E-C54D-ED3449690AE6}"/>
          </ac:spMkLst>
        </pc:spChg>
        <pc:spChg chg="add del mod">
          <ac:chgData name="Kathryn Roberts" userId="2a6d605b-2b21-4ebe-bf92-690f56d7b04a" providerId="ADAL" clId="{5E0974FE-E40D-412C-B439-E63E3659734E}" dt="2023-09-25T12:53:58.323" v="131" actId="22"/>
          <ac:spMkLst>
            <pc:docMk/>
            <pc:sldMk cId="1032263568" sldId="485"/>
            <ac:spMk id="14" creationId="{ABA9B1D4-2510-36C1-8C35-D526BAB85364}"/>
          </ac:spMkLst>
        </pc:spChg>
        <pc:picChg chg="del">
          <ac:chgData name="Kathryn Roberts" userId="2a6d605b-2b21-4ebe-bf92-690f56d7b04a" providerId="ADAL" clId="{5E0974FE-E40D-412C-B439-E63E3659734E}" dt="2023-09-25T12:51:55.342" v="118" actId="478"/>
          <ac:picMkLst>
            <pc:docMk/>
            <pc:sldMk cId="1032263568" sldId="485"/>
            <ac:picMk id="6" creationId="{07BFD7C8-1D76-9038-12AB-EDB086845619}"/>
          </ac:picMkLst>
        </pc:picChg>
        <pc:picChg chg="add mod ord modCrop">
          <ac:chgData name="Kathryn Roberts" userId="2a6d605b-2b21-4ebe-bf92-690f56d7b04a" providerId="ADAL" clId="{5E0974FE-E40D-412C-B439-E63E3659734E}" dt="2023-10-01T07:06:27.507" v="372" actId="167"/>
          <ac:picMkLst>
            <pc:docMk/>
            <pc:sldMk cId="1032263568" sldId="485"/>
            <ac:picMk id="6" creationId="{CC457A49-95B1-3C14-C53A-560B831087EA}"/>
          </ac:picMkLst>
        </pc:picChg>
        <pc:picChg chg="add del mod ord modCrop">
          <ac:chgData name="Kathryn Roberts" userId="2a6d605b-2b21-4ebe-bf92-690f56d7b04a" providerId="ADAL" clId="{5E0974FE-E40D-412C-B439-E63E3659734E}" dt="2023-10-01T07:04:46.553" v="356" actId="478"/>
          <ac:picMkLst>
            <pc:docMk/>
            <pc:sldMk cId="1032263568" sldId="485"/>
            <ac:picMk id="8" creationId="{80597904-DBF0-9707-B865-4C0D25BBA0EC}"/>
          </ac:picMkLst>
        </pc:picChg>
        <pc:picChg chg="del">
          <ac:chgData name="Kathryn Roberts" userId="2a6d605b-2b21-4ebe-bf92-690f56d7b04a" providerId="ADAL" clId="{5E0974FE-E40D-412C-B439-E63E3659734E}" dt="2023-09-25T12:53:40.027" v="130" actId="478"/>
          <ac:picMkLst>
            <pc:docMk/>
            <pc:sldMk cId="1032263568" sldId="485"/>
            <ac:picMk id="11" creationId="{CAE2199E-F321-657B-28E3-7002C4B3B51D}"/>
          </ac:picMkLst>
        </pc:picChg>
        <pc:picChg chg="add mod ord modCrop">
          <ac:chgData name="Kathryn Roberts" userId="2a6d605b-2b21-4ebe-bf92-690f56d7b04a" providerId="ADAL" clId="{5E0974FE-E40D-412C-B439-E63E3659734E}" dt="2023-09-25T12:54:26.507" v="138" actId="14100"/>
          <ac:picMkLst>
            <pc:docMk/>
            <pc:sldMk cId="1032263568" sldId="485"/>
            <ac:picMk id="16" creationId="{EF5567A1-AC5E-E2AD-BF06-B68883BA3D9A}"/>
          </ac:picMkLst>
        </pc:picChg>
      </pc:sldChg>
      <pc:sldChg chg="addSp modSp new mod modNotesTx">
        <pc:chgData name="Kathryn Roberts" userId="2a6d605b-2b21-4ebe-bf92-690f56d7b04a" providerId="ADAL" clId="{5E0974FE-E40D-412C-B439-E63E3659734E}" dt="2023-10-01T07:17:44.614" v="831" actId="20577"/>
        <pc:sldMkLst>
          <pc:docMk/>
          <pc:sldMk cId="1042854231" sldId="486"/>
        </pc:sldMkLst>
        <pc:spChg chg="add mod">
          <ac:chgData name="Kathryn Roberts" userId="2a6d605b-2b21-4ebe-bf92-690f56d7b04a" providerId="ADAL" clId="{5E0974FE-E40D-412C-B439-E63E3659734E}" dt="2023-10-01T07:17:23.302" v="753" actId="1076"/>
          <ac:spMkLst>
            <pc:docMk/>
            <pc:sldMk cId="1042854231" sldId="486"/>
            <ac:spMk id="3" creationId="{4EA09F47-755F-99B4-AD68-AF8E69089E9A}"/>
          </ac:spMkLst>
        </pc:spChg>
      </pc:sldChg>
      <pc:sldMasterChg chg="delSldLayout">
        <pc:chgData name="Kathryn Roberts" userId="2a6d605b-2b21-4ebe-bf92-690f56d7b04a" providerId="ADAL" clId="{5E0974FE-E40D-412C-B439-E63E3659734E}" dt="2023-09-25T12:45:52.183" v="36" actId="2696"/>
        <pc:sldMasterMkLst>
          <pc:docMk/>
          <pc:sldMasterMk cId="1391355609" sldId="2147483707"/>
        </pc:sldMasterMkLst>
        <pc:sldLayoutChg chg="del">
          <pc:chgData name="Kathryn Roberts" userId="2a6d605b-2b21-4ebe-bf92-690f56d7b04a" providerId="ADAL" clId="{5E0974FE-E40D-412C-B439-E63E3659734E}" dt="2023-09-25T12:45:52.183" v="36" actId="2696"/>
          <pc:sldLayoutMkLst>
            <pc:docMk/>
            <pc:sldMasterMk cId="1391355609" sldId="2147483707"/>
            <pc:sldLayoutMk cId="1538245447" sldId="214748371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3724717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We all love ice breakers! Or maybe not</a:t>
            </a:r>
          </a:p>
          <a:p>
            <a:endParaRPr lang="en-GB" sz="7200" dirty="0"/>
          </a:p>
          <a:p>
            <a:r>
              <a:rPr lang="en-GB" sz="7200" dirty="0"/>
              <a:t>To get everyone moving and motivated for the start of term, get up and go and grab the first green thing that you can find in your home (please be sensible!) This is of course if it safe for you to do so. You have two minuets! Go</a:t>
            </a:r>
          </a:p>
          <a:p>
            <a:endParaRPr lang="en-GB" sz="7200" dirty="0"/>
          </a:p>
          <a:p>
            <a:r>
              <a:rPr lang="en-GB" sz="7200" dirty="0"/>
              <a:t>Once back, tell us your name, what the item is, if it has significance and why you are doing this course and your current and previous job roles. </a:t>
            </a:r>
          </a:p>
          <a:p>
            <a:endParaRPr lang="en-GB" sz="7200" dirty="0"/>
          </a:p>
          <a:p>
            <a:r>
              <a:rPr lang="en-GB" sz="7200" dirty="0"/>
              <a:t>Do register </a:t>
            </a:r>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4025873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 to complete the course. They will need to self enrol in Moodle to do this. They are welcome to use their phone for this </a:t>
            </a:r>
          </a:p>
          <a:p>
            <a:endParaRPr lang="en-GB" dirty="0"/>
          </a:p>
          <a:p>
            <a:r>
              <a:rPr lang="en-GB" dirty="0"/>
              <a:t>Other links </a:t>
            </a:r>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2494889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Whilst you are on your break, see if you can spot what the university do or try to do to be sustainable? Take some pictures and report back. </a:t>
            </a:r>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2865256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Hopefully by the end of this course you will be able to :</a:t>
            </a:r>
          </a:p>
          <a:p>
            <a:endParaRPr lang="en-GB" dirty="0"/>
          </a:p>
          <a:p>
            <a:r>
              <a:rPr lang="en-GB" dirty="0"/>
              <a:t>Cruises least sustainable way of travelling</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4251057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The tourism and events industry has historically had a dramatic environmental impact on the environment, through energy and water consumption and use of consumable goods. With sustainability now being the issue on everyone’s mind, discuss and analyse a Corporate Social Responsibility (CSR) Policy  from one of these areas:</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Events</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Tourism destination</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Cruise Ships</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solidFill>
                  <a:srgbClr val="000000"/>
                </a:solidFill>
                <a:effectLst/>
                <a:latin typeface="Arial" panose="020B0604020202020204" pitchFamily="34" charset="0"/>
                <a:ea typeface="Times New Roman" panose="02020603050405020304" pitchFamily="18" charset="0"/>
              </a:rPr>
              <a:t>CSR is widely regarded as the key to a successful business in the 21st century. Critically evaluate business concerns, such as increased government pressures and competitors’ actions that have motivated hoteliers to embrace sustainability and make it an integral part of the corporate agenda. Discuss CSR and link to circular economy, whilst reviewing the Triple Bottom Line and the pillars of sustainability.</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effectLst/>
                <a:latin typeface="Arial" panose="020B0604020202020204" pitchFamily="34" charset="0"/>
                <a:ea typeface="Times New Roman" panose="02020603050405020304" pitchFamily="18" charset="0"/>
              </a:rPr>
              <a:t>You must present your essay with a front page, this to include: </a:t>
            </a:r>
            <a:endParaRPr lang="en-GB" sz="72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anose="05050102010706020507" pitchFamily="18" charset="2"/>
              <a:buChar char=""/>
              <a:tabLst>
                <a:tab pos="457200" algn="l"/>
              </a:tabLst>
            </a:pPr>
            <a:r>
              <a:rPr lang="en-GB" sz="7200" dirty="0">
                <a:effectLst/>
                <a:latin typeface="Arial" panose="020B0604020202020204" pitchFamily="34" charset="0"/>
                <a:ea typeface="Times New Roman" panose="02020603050405020304" pitchFamily="18" charset="0"/>
              </a:rPr>
              <a:t>Your name and student number</a:t>
            </a:r>
            <a:endParaRPr lang="en-GB" sz="72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anose="05050102010706020507" pitchFamily="18" charset="2"/>
              <a:buChar char=""/>
              <a:tabLst>
                <a:tab pos="457200" algn="l"/>
              </a:tabLst>
            </a:pPr>
            <a:r>
              <a:rPr lang="en-GB" sz="7200" dirty="0">
                <a:effectLst/>
                <a:latin typeface="Arial" panose="020B0604020202020204" pitchFamily="34" charset="0"/>
                <a:ea typeface="Times New Roman" panose="02020603050405020304" pitchFamily="18" charset="0"/>
              </a:rPr>
              <a:t>The module title and module code </a:t>
            </a:r>
            <a:endParaRPr lang="en-GB" sz="7200" dirty="0">
              <a:effectLst/>
              <a:latin typeface="Times New Roman" panose="02020603050405020304" pitchFamily="18" charset="0"/>
              <a:ea typeface="Times New Roman" panose="02020603050405020304" pitchFamily="18" charset="0"/>
            </a:endParaRPr>
          </a:p>
          <a:p>
            <a:pPr marL="342900" lvl="0" indent="-342900">
              <a:lnSpc>
                <a:spcPct val="150000"/>
              </a:lnSpc>
              <a:buSzPts val="1000"/>
              <a:buFont typeface="Symbol" panose="05050102010706020507" pitchFamily="18" charset="2"/>
              <a:buChar char=""/>
              <a:tabLst>
                <a:tab pos="457200" algn="l"/>
              </a:tabLst>
            </a:pPr>
            <a:r>
              <a:rPr lang="en-GB" sz="7200" dirty="0">
                <a:effectLst/>
                <a:latin typeface="Arial" panose="020B0604020202020204" pitchFamily="34" charset="0"/>
                <a:ea typeface="Times New Roman" panose="02020603050405020304" pitchFamily="18" charset="0"/>
              </a:rPr>
              <a:t>Your lecturer’s name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dirty="0">
                <a:effectLst/>
                <a:latin typeface="Arial" panose="020B0604020202020204" pitchFamily="34" charset="0"/>
                <a:ea typeface="Times New Roman" panose="02020603050405020304" pitchFamily="18" charset="0"/>
              </a:rPr>
              <a:t>You should structure your work with an opening </a:t>
            </a:r>
            <a:r>
              <a:rPr lang="en-GB" sz="7200" b="1" dirty="0">
                <a:effectLst/>
                <a:latin typeface="Arial" panose="020B0604020202020204" pitchFamily="34" charset="0"/>
                <a:ea typeface="Times New Roman" panose="02020603050405020304" pitchFamily="18" charset="0"/>
              </a:rPr>
              <a:t>introduction</a:t>
            </a:r>
            <a:r>
              <a:rPr lang="en-GB" sz="7200" dirty="0">
                <a:effectLst/>
                <a:latin typeface="Arial" panose="020B0604020202020204" pitchFamily="34" charset="0"/>
                <a:ea typeface="Times New Roman" panose="02020603050405020304" pitchFamily="18" charset="0"/>
              </a:rPr>
              <a:t> (around 10% of your word count), where you will explain what the essay will be looking at, whilst also defining key terms appropriate for your essay. This will be followed by your </a:t>
            </a:r>
            <a:r>
              <a:rPr lang="en-GB" sz="7200" b="1" dirty="0">
                <a:effectLst/>
                <a:latin typeface="Arial" panose="020B0604020202020204" pitchFamily="34" charset="0"/>
                <a:ea typeface="Times New Roman" panose="02020603050405020304" pitchFamily="18" charset="0"/>
              </a:rPr>
              <a:t>main body</a:t>
            </a:r>
            <a:r>
              <a:rPr lang="en-GB" sz="7200" dirty="0">
                <a:effectLst/>
                <a:latin typeface="Arial" panose="020B0604020202020204" pitchFamily="34" charset="0"/>
                <a:ea typeface="Times New Roman" panose="02020603050405020304" pitchFamily="18" charset="0"/>
              </a:rPr>
              <a:t> (80% of your word count), where you will critically analyse one hotels CSR policy and why this is a key focus. This section will contain several paragraphs and should flow nicely from one section to the next (the golden thread). </a:t>
            </a:r>
            <a:r>
              <a:rPr lang="en-GB" sz="7200" b="1" dirty="0">
                <a:effectLst/>
                <a:latin typeface="Arial" panose="020B0604020202020204" pitchFamily="34" charset="0"/>
                <a:ea typeface="Times New Roman" panose="02020603050405020304" pitchFamily="18" charset="0"/>
              </a:rPr>
              <a:t>Conclude</a:t>
            </a:r>
            <a:r>
              <a:rPr lang="en-GB" sz="7200" dirty="0">
                <a:effectLst/>
                <a:latin typeface="Arial" panose="020B0604020202020204" pitchFamily="34" charset="0"/>
                <a:ea typeface="Times New Roman" panose="02020603050405020304" pitchFamily="18" charset="0"/>
              </a:rPr>
              <a:t> your essay with a closing paragraph (10% of your word count). The conclusion contains no new material. Summarise your findings, highlighting the benefits of Sustainability within the hotel industry.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7200" b="1" dirty="0">
                <a:effectLst/>
                <a:latin typeface="Arial" panose="020B0604020202020204" pitchFamily="34" charset="0"/>
                <a:ea typeface="Times New Roman" panose="02020603050405020304" pitchFamily="18" charset="0"/>
              </a:rPr>
              <a:t> </a:t>
            </a:r>
            <a:endParaRPr lang="en-GB" sz="72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b="1" dirty="0">
                <a:effectLst/>
                <a:latin typeface="Arial" panose="020B0604020202020204" pitchFamily="34" charset="0"/>
                <a:ea typeface="Times New Roman" panose="02020603050405020304" pitchFamily="18" charset="0"/>
              </a:rPr>
              <a:t>Microsoft Word settings:</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dirty="0">
                <a:effectLst/>
                <a:latin typeface="Arial" panose="020B0604020202020204" pitchFamily="34" charset="0"/>
                <a:ea typeface="Times New Roman" panose="02020603050405020304" pitchFamily="18" charset="0"/>
              </a:rPr>
              <a:t>Please use:</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Arial Font 12</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1.5 line spacing</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Justify Text</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dirty="0">
                <a:effectLst/>
                <a:latin typeface="Arial" panose="020B0604020202020204" pitchFamily="34" charset="0"/>
                <a:ea typeface="Times New Roman" panose="02020603050405020304" pitchFamily="18" charset="0"/>
              </a:rPr>
              <a:t>You must include in-text citations, along with a Reference List that conforms to UWTSD’s Harvard Referencing Guide (copy available on Moodle).</a:t>
            </a:r>
            <a:endParaRPr lang="en-GB" sz="1800" dirty="0">
              <a:effectLst/>
              <a:latin typeface="Times New Roman" panose="02020603050405020304" pitchFamily="18" charset="0"/>
              <a:ea typeface="Times New Roman" panose="02020603050405020304" pitchFamily="18" charset="0"/>
            </a:endParaRPr>
          </a:p>
          <a:p>
            <a:pPr algn="just">
              <a:lnSpc>
                <a:spcPct val="150000"/>
              </a:lnSpc>
              <a:spcBef>
                <a:spcPts val="500"/>
              </a:spcBef>
              <a:spcAft>
                <a:spcPts val="50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2574058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Read through bullet points – ask students to see if they can define. Give examples</a:t>
            </a:r>
          </a:p>
          <a:p>
            <a:endParaRPr lang="en-GB" sz="7200" dirty="0"/>
          </a:p>
          <a:p>
            <a:r>
              <a:rPr lang="en-GB" sz="7200" dirty="0"/>
              <a:t> Time to use your phones!</a:t>
            </a:r>
          </a:p>
          <a:p>
            <a:endParaRPr lang="en-GB" sz="7200" dirty="0"/>
          </a:p>
          <a:p>
            <a:r>
              <a:rPr lang="en-GB" sz="7200" dirty="0"/>
              <a:t>Scan the QR code and watch the video</a:t>
            </a:r>
          </a:p>
          <a:p>
            <a:endParaRPr lang="en-GB" sz="7200" dirty="0"/>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1" i="1" u="none" strike="noStrike" kern="1200" cap="none" spc="0" baseline="0" dirty="0">
                <a:solidFill>
                  <a:srgbClr val="000000"/>
                </a:solidFill>
                <a:uFillTx/>
                <a:latin typeface="Calibri"/>
              </a:rPr>
              <a:t>Sustainable Tourism </a:t>
            </a:r>
            <a:r>
              <a:rPr lang="en-GB" sz="7200" b="0" i="0" u="none" strike="noStrike" kern="1200" cap="none" spc="0" baseline="0" dirty="0">
                <a:solidFill>
                  <a:srgbClr val="000000"/>
                </a:solidFill>
                <a:uFillTx/>
                <a:latin typeface="Calibri"/>
              </a:rPr>
              <a:t>is about re-focusing and adapting. A balance must be found between limits and usage so that continuous changing, monitoring and planning ensure that tourism can be managed. </a:t>
            </a:r>
            <a:endParaRPr lang="en-US" sz="7200" b="0" i="0" u="none" strike="noStrike" kern="1200" cap="none" spc="0" baseline="0" dirty="0">
              <a:solidFill>
                <a:srgbClr val="000000"/>
              </a:solidFill>
              <a:uFillTx/>
              <a:latin typeface="Calibri"/>
            </a:endParaRPr>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This requires thinking long-term (10, 20+ years) and realising that change is often cumulative, gradual and irreversible. </a:t>
            </a:r>
            <a:endParaRPr lang="en-US" sz="7200" b="0" i="0" u="none" strike="noStrike" kern="1200" cap="none" spc="0" baseline="0" dirty="0">
              <a:solidFill>
                <a:srgbClr val="000000"/>
              </a:solidFill>
              <a:uFillTx/>
              <a:latin typeface="Calibri"/>
            </a:endParaRPr>
          </a:p>
          <a:p>
            <a:endParaRPr lang="en-GB" sz="7200" dirty="0"/>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1" i="0" u="none" strike="noStrike" kern="1200" cap="none" spc="0" baseline="0" dirty="0">
                <a:solidFill>
                  <a:srgbClr val="000000"/>
                </a:solidFill>
                <a:uFillTx/>
                <a:latin typeface="Calibri"/>
              </a:rPr>
              <a:t>Economic, Social and Environmental </a:t>
            </a:r>
            <a:r>
              <a:rPr lang="en-GB" sz="7200" b="0" i="0" u="none" strike="noStrike" kern="1200" cap="none" spc="0" baseline="0" dirty="0">
                <a:solidFill>
                  <a:srgbClr val="000000"/>
                </a:solidFill>
                <a:uFillTx/>
                <a:latin typeface="Calibri"/>
              </a:rPr>
              <a:t>aspects of sustainable development must include the </a:t>
            </a:r>
            <a:r>
              <a:rPr lang="en-GB" sz="7200" b="1" i="1" u="none" strike="noStrike" kern="1200" cap="none" spc="0" baseline="0" dirty="0">
                <a:solidFill>
                  <a:srgbClr val="000000"/>
                </a:solidFill>
                <a:uFillTx/>
                <a:latin typeface="Calibri"/>
              </a:rPr>
              <a:t>interests of all stakeholders including indigenous people, local communities, visitors, industry and government</a:t>
            </a:r>
            <a:r>
              <a:rPr lang="en-GB" sz="7200" b="0" i="0" u="none" strike="noStrike" kern="1200" cap="none" spc="0" baseline="0" dirty="0">
                <a:solidFill>
                  <a:srgbClr val="000000"/>
                </a:solidFill>
                <a:uFillTx/>
                <a:latin typeface="Calibri"/>
              </a:rPr>
              <a:t>.</a:t>
            </a:r>
            <a:endParaRPr lang="en-US" sz="7200" b="0" i="0" u="none" strike="noStrike" kern="1200" cap="none" spc="0" baseline="0" dirty="0">
              <a:solidFill>
                <a:srgbClr val="000000"/>
              </a:solidFill>
              <a:uFillTx/>
              <a:latin typeface="Calibri"/>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406830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Pair up and ask your student colleague what sustainability means to them and you will discuss with the class your colleagues thoughts. The same for the rest of the questions:</a:t>
            </a:r>
          </a:p>
          <a:p>
            <a:endParaRPr lang="en-GB" sz="7200" dirty="0"/>
          </a:p>
          <a:p>
            <a:r>
              <a:rPr lang="en-GB" sz="7200" dirty="0"/>
              <a:t>What does sustainability mean to you?</a:t>
            </a:r>
          </a:p>
          <a:p>
            <a:r>
              <a:rPr lang="en-GB" sz="7200" dirty="0"/>
              <a:t>What do you do to be sustainable?</a:t>
            </a:r>
          </a:p>
          <a:p>
            <a:r>
              <a:rPr lang="en-GB" sz="7200" dirty="0"/>
              <a:t>Can you provide some examples of Sustainable Tourism?</a:t>
            </a:r>
          </a:p>
          <a:p>
            <a:r>
              <a:rPr lang="en-GB" sz="7200" dirty="0"/>
              <a:t>What does sustainability mean in business?</a:t>
            </a:r>
          </a:p>
          <a:p>
            <a:r>
              <a:rPr lang="en-GB" sz="7200" dirty="0"/>
              <a:t>What impacts does tourism have on sustainability?</a:t>
            </a:r>
          </a:p>
          <a:p>
            <a:endParaRPr lang="en-GB" sz="7200" dirty="0"/>
          </a:p>
          <a:p>
            <a:endParaRPr lang="en-GB" sz="7200" dirty="0"/>
          </a:p>
          <a:p>
            <a:endParaRPr lang="en-GB" sz="7200" dirty="0"/>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1" i="1" u="none" strike="noStrike" kern="1200" cap="none" spc="0" baseline="0" dirty="0">
                <a:solidFill>
                  <a:srgbClr val="000000"/>
                </a:solidFill>
                <a:uFillTx/>
                <a:latin typeface="Calibri"/>
              </a:rPr>
              <a:t>Sustainable Tourism </a:t>
            </a:r>
            <a:r>
              <a:rPr lang="en-GB" sz="7200" b="0" i="0" u="none" strike="noStrike" kern="1200" cap="none" spc="0" baseline="0" dirty="0">
                <a:solidFill>
                  <a:srgbClr val="000000"/>
                </a:solidFill>
                <a:uFillTx/>
                <a:latin typeface="Calibri"/>
              </a:rPr>
              <a:t>is about re-focusing and adapting. A balance must be found between limits and usage so that continuous changing, monitoring and planning ensure that tourism can be managed. </a:t>
            </a:r>
            <a:endParaRPr lang="en-US" sz="7200" b="0" i="0" u="none" strike="noStrike" kern="1200" cap="none" spc="0" baseline="0" dirty="0">
              <a:solidFill>
                <a:srgbClr val="000000"/>
              </a:solidFill>
              <a:uFillTx/>
              <a:latin typeface="Calibri"/>
            </a:endParaRPr>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This requires thinking long-term (10, 20+ years) and realising that change is often cumulative, gradual and irreversible. </a:t>
            </a:r>
            <a:endParaRPr lang="en-US" sz="7200" b="0" i="0" u="none" strike="noStrike" kern="1200" cap="none" spc="0" baseline="0" dirty="0">
              <a:solidFill>
                <a:srgbClr val="000000"/>
              </a:solidFill>
              <a:uFillTx/>
              <a:latin typeface="Calibri"/>
            </a:endParaRPr>
          </a:p>
          <a:p>
            <a:endParaRPr lang="en-GB" sz="7200" dirty="0"/>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1" i="0" u="none" strike="noStrike" kern="1200" cap="none" spc="0" baseline="0" dirty="0">
                <a:solidFill>
                  <a:srgbClr val="000000"/>
                </a:solidFill>
                <a:uFillTx/>
                <a:latin typeface="Calibri"/>
              </a:rPr>
              <a:t>Economic, Social and Environmental </a:t>
            </a:r>
            <a:r>
              <a:rPr lang="en-GB" sz="7200" b="0" i="0" u="none" strike="noStrike" kern="1200" cap="none" spc="0" baseline="0" dirty="0">
                <a:solidFill>
                  <a:srgbClr val="000000"/>
                </a:solidFill>
                <a:uFillTx/>
                <a:latin typeface="Calibri"/>
              </a:rPr>
              <a:t>aspects of sustainable development must include the </a:t>
            </a:r>
            <a:r>
              <a:rPr lang="en-GB" sz="7200" b="1" i="1" u="none" strike="noStrike" kern="1200" cap="none" spc="0" baseline="0" dirty="0">
                <a:solidFill>
                  <a:srgbClr val="000000"/>
                </a:solidFill>
                <a:uFillTx/>
                <a:latin typeface="Calibri"/>
              </a:rPr>
              <a:t>interests of all stakeholders including indigenous people, local communities, visitors, industry and government</a:t>
            </a:r>
            <a:r>
              <a:rPr lang="en-GB" sz="7200" b="0" i="0" u="none" strike="noStrike" kern="1200" cap="none" spc="0" baseline="0" dirty="0">
                <a:solidFill>
                  <a:srgbClr val="000000"/>
                </a:solidFill>
                <a:uFillTx/>
                <a:latin typeface="Calibri"/>
              </a:rPr>
              <a:t>.</a:t>
            </a:r>
            <a:endParaRPr lang="en-US" sz="7200" b="0" i="0" u="none" strike="noStrike" kern="1200" cap="none" spc="0" baseline="0" dirty="0">
              <a:solidFill>
                <a:srgbClr val="000000"/>
              </a:solidFill>
              <a:uFillTx/>
              <a:latin typeface="Calibri"/>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1121328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200" dirty="0"/>
              <a:t>You will be reporting back your student colleagues thoughts</a:t>
            </a:r>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3048898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506287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The sustainable human dichotomy </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We humans are historically expansionist, with each new step in our understanding  of resource management expansion often follows as we seek to capitalise on new knowledge as we continue our struggle to balance economic and cultural sustainability these very issues have contributed to the rise and falls of some of the greatest empires and trade agreements in history and  these same drivers are taking us places once considered unthinkable as we seek to satiate our need for greater access to resources. </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However, resources in our current reach are more often than not finite and simply interacting with resources has an affect on the environment, so what is it we are aiming for when we say sustainability?  </a:t>
            </a:r>
          </a:p>
          <a:p>
            <a:pPr>
              <a:lnSpc>
                <a:spcPct val="107000"/>
              </a:lnSpc>
              <a:spcAft>
                <a:spcPts val="800"/>
              </a:spcAft>
            </a:pP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Here are 2 definitions the first a UN definition which focuses on meeting the needs of now and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thefuture</a:t>
            </a:r>
            <a:r>
              <a:rPr lang="en-GB" sz="7200" dirty="0">
                <a:effectLst/>
                <a:latin typeface="Calibri" panose="020F0502020204030204" pitchFamily="34" charset="0"/>
                <a:ea typeface="Calibri" panose="020F0502020204030204" pitchFamily="34" charset="0"/>
                <a:cs typeface="Times New Roman" panose="02020603050405020304" pitchFamily="18" charset="0"/>
              </a:rPr>
              <a:t>,…  not make no impact, but a more proactive approach to predicting and allowing for future needs    </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Or this commercial definition of sustainability,  both share the consideration of future operating needs but with the focus being on a “responsible” approach into current and future operations, which admittedly is broad, and begs the question exactly is it that business be responsible for?</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15</a:t>
            </a:fld>
            <a:endParaRPr lang="en-GB"/>
          </a:p>
        </p:txBody>
      </p:sp>
    </p:spTree>
    <p:extLst>
      <p:ext uri="{BB962C8B-B14F-4D97-AF65-F5344CB8AC3E}">
        <p14:creationId xmlns:p14="http://schemas.microsoft.com/office/powerpoint/2010/main" val="3764478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The </a:t>
            </a:r>
            <a:r>
              <a:rPr lang="en-GB" sz="7200" dirty="0" err="1">
                <a:effectLst/>
                <a:latin typeface="Calibri" panose="020F0502020204030204" pitchFamily="34" charset="0"/>
                <a:ea typeface="Calibri" panose="020F0502020204030204" pitchFamily="34" charset="0"/>
                <a:cs typeface="Times New Roman" panose="02020603050405020304" pitchFamily="18" charset="0"/>
              </a:rPr>
              <a:t>Courtauld</a:t>
            </a:r>
            <a:r>
              <a:rPr lang="en-GB" sz="7200" dirty="0">
                <a:effectLst/>
                <a:latin typeface="Calibri" panose="020F0502020204030204" pitchFamily="34" charset="0"/>
                <a:ea typeface="Calibri" panose="020F0502020204030204" pitchFamily="34" charset="0"/>
                <a:cs typeface="Times New Roman" panose="02020603050405020304" pitchFamily="18" charset="0"/>
              </a:rPr>
              <a:t> commitment</a:t>
            </a:r>
          </a:p>
          <a:p>
            <a:pPr>
              <a:lnSpc>
                <a:spcPct val="107000"/>
              </a:lnSpc>
              <a:spcAft>
                <a:spcPts val="800"/>
              </a:spcAft>
            </a:pPr>
            <a:r>
              <a:rPr lang="en-GB" sz="7200" dirty="0">
                <a:effectLst/>
                <a:latin typeface="Calibri" panose="020F0502020204030204" pitchFamily="34" charset="0"/>
                <a:ea typeface="Calibri" panose="020F0502020204030204" pitchFamily="34" charset="0"/>
                <a:cs typeface="Times New Roman" panose="02020603050405020304" pitchFamily="18" charset="0"/>
              </a:rPr>
              <a:t>A series of voluntary agreements funded by the UK government and food sector and managed by the WRAP charity organisation to address a number of industry environmental goals.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7200" dirty="0">
                <a:effectLst/>
                <a:latin typeface="Calibri" panose="020F0502020204030204" pitchFamily="34" charset="0"/>
                <a:ea typeface="Calibri" panose="020F0502020204030204" pitchFamily="34" charset="0"/>
                <a:cs typeface="Times New Roman" panose="02020603050405020304" pitchFamily="18" charset="0"/>
              </a:rPr>
              <a:t>Some industry specific agreements take the hospitality and food service agreement 2012 which was a short and ambitious agreement which engaged 25% of the sector including 230 key hospitality leaders, </a:t>
            </a:r>
            <a:endParaRPr lang="en-GB" sz="7200" dirty="0"/>
          </a:p>
        </p:txBody>
      </p:sp>
      <p:sp>
        <p:nvSpPr>
          <p:cNvPr id="4" name="Slide Number Placeholder 3"/>
          <p:cNvSpPr>
            <a:spLocks noGrp="1"/>
          </p:cNvSpPr>
          <p:nvPr>
            <p:ph type="sldNum" sz="quarter" idx="5"/>
          </p:nvPr>
        </p:nvSpPr>
        <p:spPr/>
        <p:txBody>
          <a:bodyPr/>
          <a:lstStyle/>
          <a:p>
            <a:fld id="{140F2E4D-4C96-4791-A35B-08D096B3A1A6}" type="slidenum">
              <a:rPr lang="en-GB" smtClean="0"/>
              <a:t>16</a:t>
            </a:fld>
            <a:endParaRPr lang="en-GB"/>
          </a:p>
        </p:txBody>
      </p:sp>
    </p:spTree>
    <p:extLst>
      <p:ext uri="{BB962C8B-B14F-4D97-AF65-F5344CB8AC3E}">
        <p14:creationId xmlns:p14="http://schemas.microsoft.com/office/powerpoint/2010/main" val="16023033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https://youtu.be/o4Cw2ASwSnU</a:t>
            </a:r>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41922977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International tourist arrivals have increased from 25 million globally in 1950, to 278 million in 1980, 527 million in 1995, and  1.1 billion in 2015. They are expected to reach 1.8 billion by 2030.</a:t>
            </a:r>
            <a:endParaRPr lang="en-US" sz="7200" b="0" i="0" u="none" strike="noStrike" kern="1200" cap="none" spc="0" baseline="0" dirty="0">
              <a:solidFill>
                <a:srgbClr val="000000"/>
              </a:solidFill>
              <a:uFillTx/>
              <a:latin typeface="Calibri"/>
            </a:endParaRPr>
          </a:p>
          <a:p>
            <a:endParaRPr lang="en-GB" sz="7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The average international tourist receipt is over US$700 per person and travellers spent over $1.4 trillion.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7200" b="0" i="0" u="none" strike="noStrike" kern="1200" cap="none" spc="0" baseline="0" dirty="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7200" b="0" i="0" u="none" strike="noStrike" kern="1200" cap="none" spc="0" baseline="0" dirty="0">
                <a:solidFill>
                  <a:srgbClr val="000000"/>
                </a:solidFill>
                <a:uFillTx/>
                <a:latin typeface="Calibri"/>
              </a:rPr>
              <a:t>Travel and tourism represents approximately 10% of total global Gross Domestic Product (GDP) in 2015 (if it include tourism related business (e.g. catering, cleaning) (US $7 trillion).</a:t>
            </a:r>
            <a:endParaRPr lang="en-US" sz="7200" b="0" i="0" u="none" strike="noStrike" kern="1200" cap="none" spc="0" baseline="0" dirty="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7200" b="0" i="0" u="none" strike="noStrike" kern="1200" cap="none" spc="0" baseline="0" dirty="0">
              <a:solidFill>
                <a:srgbClr val="000000"/>
              </a:solidFill>
              <a:uFillTx/>
              <a:latin typeface="Calibri"/>
            </a:endParaRPr>
          </a:p>
          <a:p>
            <a:r>
              <a:rPr lang="en-GB" sz="7200" b="0" i="0" u="none" strike="noStrike" kern="1200" cap="none" spc="0" baseline="0" dirty="0">
                <a:solidFill>
                  <a:srgbClr val="000000"/>
                </a:solidFill>
                <a:uFillTx/>
                <a:latin typeface="Calibri"/>
              </a:rPr>
              <a:t>The global travel and tourism industry creates approximately 11% of the world’s employment (direct &amp; indirect) in 2015</a:t>
            </a:r>
          </a:p>
          <a:p>
            <a:endParaRPr lang="en-GB" sz="2000" b="0" i="0" u="none" strike="noStrike" kern="1200" cap="none" spc="0" baseline="0" dirty="0">
              <a:solidFill>
                <a:srgbClr val="000000"/>
              </a:solidFill>
              <a:uFillTx/>
              <a:latin typeface="Calibri"/>
            </a:endParaRPr>
          </a:p>
          <a:p>
            <a:pPr lvl="0">
              <a:lnSpc>
                <a:spcPct val="110000"/>
              </a:lnSpc>
            </a:pPr>
            <a:r>
              <a:rPr lang="en-GB" sz="3600" dirty="0"/>
              <a:t>Although the Bellagio hotel in Las Vegas recycles its water – it still uses 12 million litres of water per year in a water scarce region</a:t>
            </a:r>
          </a:p>
          <a:p>
            <a:pPr lvl="0">
              <a:lnSpc>
                <a:spcPct val="110000"/>
              </a:lnSpc>
            </a:pPr>
            <a:r>
              <a:rPr lang="en-GB" sz="3600" dirty="0"/>
              <a:t>a village of 700 in a developing country uses an average of 500 litres of water per month AND a luxury hotel room guest uses 1800 litres of water per person per night</a:t>
            </a:r>
          </a:p>
          <a:p>
            <a:pPr lvl="0">
              <a:lnSpc>
                <a:spcPct val="110000"/>
              </a:lnSpc>
            </a:pPr>
            <a:r>
              <a:rPr lang="en-GB" sz="3600" dirty="0"/>
              <a:t>The average UK household used 400 litres of water per day</a:t>
            </a:r>
            <a:endParaRPr lang="en-US" sz="3600" dirty="0"/>
          </a:p>
          <a:p>
            <a:pPr lvl="0">
              <a:lnSpc>
                <a:spcPct val="110000"/>
              </a:lnSpc>
            </a:pPr>
            <a:r>
              <a:rPr lang="en-GB" sz="3600" dirty="0"/>
              <a:t>The average person in the UK uses approximately 150 litres of water per day – 3 times that of a local village in Asia.</a:t>
            </a:r>
          </a:p>
          <a:p>
            <a:endParaRPr lang="en-GB" sz="2000" b="0" i="0" u="none" strike="noStrike" kern="1200" cap="none" spc="0" baseline="0" dirty="0">
              <a:solidFill>
                <a:srgbClr val="000000"/>
              </a:solidFill>
              <a:uFillTx/>
              <a:latin typeface="Calibri"/>
            </a:endParaRPr>
          </a:p>
          <a:p>
            <a:endParaRPr lang="en-GB" sz="2000" b="0" i="0" u="none" strike="noStrike" kern="1200" cap="none" spc="0" baseline="0" dirty="0">
              <a:solidFill>
                <a:srgbClr val="000000"/>
              </a:solidFill>
              <a:uFillTx/>
              <a:latin typeface="Calibri"/>
            </a:endParaRPr>
          </a:p>
          <a:p>
            <a:pPr lvl="0"/>
            <a:r>
              <a:rPr lang="en-GB" sz="3600" dirty="0"/>
              <a:t>A species of animal or plant life disappears at a rate of one every three minutes.</a:t>
            </a:r>
          </a:p>
          <a:p>
            <a:pPr lvl="0"/>
            <a:r>
              <a:rPr lang="en-GB" sz="3600" dirty="0"/>
              <a:t>70% of marine mammals are threatened</a:t>
            </a:r>
          </a:p>
          <a:p>
            <a:pPr lvl="0"/>
            <a:r>
              <a:rPr lang="en-GB" sz="3600" dirty="0"/>
              <a:t>The Western world (with 17% of the worlds’ population) currently consumes 52% of total global energy</a:t>
            </a:r>
          </a:p>
          <a:p>
            <a:pPr lvl="0"/>
            <a:r>
              <a:rPr lang="en-GB" sz="3600" dirty="0"/>
              <a:t>A species of animal or plant life disappears at a rate of one every three minutes.</a:t>
            </a:r>
            <a:endParaRPr lang="en-US" sz="3600" dirty="0"/>
          </a:p>
          <a:p>
            <a:endParaRPr lang="en-GB" sz="2000" b="0" i="0" u="none" strike="noStrike" kern="1200" cap="none" spc="0" baseline="0" dirty="0">
              <a:solidFill>
                <a:srgbClr val="000000"/>
              </a:solidFill>
              <a:uFillTx/>
              <a:latin typeface="Calibri"/>
            </a:endParaRPr>
          </a:p>
          <a:p>
            <a:endParaRPr lang="en-GB" sz="2000" b="0" i="0" u="none" strike="noStrike" kern="1200" cap="none" spc="0" baseline="0" dirty="0">
              <a:solidFill>
                <a:srgbClr val="000000"/>
              </a:solidFill>
              <a:uFillTx/>
              <a:latin typeface="Calibri"/>
            </a:endParaRPr>
          </a:p>
          <a:p>
            <a:pPr lvl="0">
              <a:lnSpc>
                <a:spcPct val="110000"/>
              </a:lnSpc>
            </a:pPr>
            <a:r>
              <a:rPr lang="en-GB" sz="2000" dirty="0"/>
              <a:t>Since 1970 a third of the natural world has been destroyed by human activity.</a:t>
            </a:r>
          </a:p>
          <a:p>
            <a:pPr lvl="0">
              <a:lnSpc>
                <a:spcPct val="110000"/>
              </a:lnSpc>
            </a:pPr>
            <a:r>
              <a:rPr lang="en-GB" sz="2000" dirty="0"/>
              <a:t>The number of cars on the road surpassed 1 billion in 2010. Today it is 1.2 billion and will be 2 billion by 2035.</a:t>
            </a:r>
          </a:p>
          <a:p>
            <a:pPr lvl="0">
              <a:lnSpc>
                <a:spcPct val="110000"/>
              </a:lnSpc>
            </a:pPr>
            <a:r>
              <a:rPr lang="en-GB" sz="2000" dirty="0"/>
              <a:t>Nearly 2/3 of Caribbean reefs are in jeopardy.</a:t>
            </a:r>
          </a:p>
          <a:p>
            <a:pPr lvl="0">
              <a:lnSpc>
                <a:spcPct val="110000"/>
              </a:lnSpc>
            </a:pPr>
            <a:r>
              <a:rPr lang="en-GB" sz="2000" dirty="0"/>
              <a:t>By 2050 climate change could have directly led to the extinction of 30% of species, the death of 90% of coral reefs and the loss of half the Amazon rainforest.</a:t>
            </a:r>
          </a:p>
          <a:p>
            <a:pPr lvl="0">
              <a:lnSpc>
                <a:spcPct val="110000"/>
              </a:lnSpc>
            </a:pPr>
            <a:r>
              <a:rPr lang="en-GB" sz="2000" dirty="0"/>
              <a:t>Seawater is expected to rise 70 cm in the next 10 years.</a:t>
            </a:r>
            <a:endParaRPr lang="en-US" sz="2000" dirty="0"/>
          </a:p>
          <a:p>
            <a:endParaRPr lang="en-GB" sz="2000" dirty="0"/>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2015151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look at the outcomes of this a little later but we should focus on the areas identified as key hospitality industry challenges for us to examine and highlight the business case.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is food waste, a common and substantial issue especially in hotels and dine in restaurants,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920,000 tons with some estimates up to 1.5 million tonnes discarded by the hospitality industry yearly in the UK at a cost of more than 2.5 billion with recent estimates as high as 3.2 billion or on average 10 thousand pounds per site per year with an estimated 3 quarters of the food which could have been eaten.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0" i="0" dirty="0">
                <a:effectLst/>
                <a:latin typeface="+mj-lt"/>
              </a:rPr>
              <a:t>Research from 1,200 business sites across 700 companies in 17 countries found that the median company saved $14 for every $1 they invested in curbing food loss and waste.</a:t>
            </a:r>
            <a:endParaRPr lang="en-GB" sz="1800" dirty="0">
              <a:latin typeface="+mj-lt"/>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of this can be poor stock management, supply chain issues,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overportioning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irresponsible garnishing etc as well as customer waste,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of this at a time where people are earning less, food is costing more with areas of the world struggling  with food poverty along with the emergence of foodbanks in some of the richest economies, societal pressure is mounting  while a mountain of food is discarded year on year, this issue is quickly coming under societal scrutiny as food waste, recycling and sustainability practices are increasingly becoming part of home life so industry is coming under greater pressure to address this issue..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0F2E4D-4C96-4791-A35B-08D096B3A1A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39609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next area identified by WRAP was water  usage, I know sat here in the Welsh summer  rain it can be easy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detatch</a:t>
            </a:r>
            <a:r>
              <a:rPr lang="en-GB" sz="1800" dirty="0">
                <a:effectLst/>
                <a:latin typeface="Calibri" panose="020F0502020204030204" pitchFamily="34" charset="0"/>
                <a:ea typeface="Calibri" panose="020F0502020204030204" pitchFamily="34" charset="0"/>
                <a:cs typeface="Times New Roman" panose="02020603050405020304" pitchFamily="18" charset="0"/>
              </a:rPr>
              <a:t> ourselves from the serious water access problems being faced internationally but even at home WRAP found that 86% of UK rivers do not meet good ecological status and have suffered from contamination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poloution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but even with these environmental issues we are still very lucky that we receive a pretty steady flow of rain and fresh water to top up our water supplies.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But  popular tourism spots are often in warm potentially costal areas,  sun sea and sand….. but you cant drink either of those,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as resource reliable water access can come under increasing threat,  it is fairly well accepted that our environment is warming and with that water is becoming more scarce in a number of areas as  Hotels and tourism are also making impacts, to the extent that many hotel and hospitality brands are making their own commitments and targets with water consumption,  like the Hilton working with communities to safeguard and help the environment and responsible water management.  </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20</a:t>
            </a:fld>
            <a:endParaRPr lang="en-GB"/>
          </a:p>
        </p:txBody>
      </p:sp>
    </p:spTree>
    <p:extLst>
      <p:ext uri="{BB962C8B-B14F-4D97-AF65-F5344CB8AC3E}">
        <p14:creationId xmlns:p14="http://schemas.microsoft.com/office/powerpoint/2010/main" val="3108251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Next is energy, energy is a necessity in our modern way of living,  not to say water and food aren’t but energy almost defines  the modern lifestyle, and these lifestyles are changing as the rise of zero hour contracts and flexible working has given rise to digital nomads and the working tourist further embedding international working and tourism as we feel the need to travel more than ever before, even becoming part of our culture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study attributed 8% of greenhouse emissions to tourism and is set to increase if the figures continue and Speaking of hotels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average energy consumption of a small hotel, fewer than 100 rooms 12500kwh a month to put this in perspective the average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800" dirty="0">
                <a:effectLst/>
                <a:latin typeface="Calibri" panose="020F0502020204030204" pitchFamily="34" charset="0"/>
                <a:ea typeface="Calibri" panose="020F0502020204030204" pitchFamily="34" charset="0"/>
                <a:cs typeface="Times New Roman" panose="02020603050405020304" pitchFamily="18" charset="0"/>
              </a:rPr>
              <a:t> house will use 3500 in a year, up to 45% of the energy in US hotels is with Heating Ventilations  air conditioning and lighting with an average cost of $2196 a year per room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with energy prices only increasing the incentives for hotels to be more energy efficient have never been greater with some proposals for energy budgets for hotel rooms whereby you pay as you go for energy or have set allowances in, here is an interesting journal article on the subject if you would like to learn more.</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21</a:t>
            </a:fld>
            <a:endParaRPr lang="en-GB"/>
          </a:p>
        </p:txBody>
      </p:sp>
    </p:spTree>
    <p:extLst>
      <p:ext uri="{BB962C8B-B14F-4D97-AF65-F5344CB8AC3E}">
        <p14:creationId xmlns:p14="http://schemas.microsoft.com/office/powerpoint/2010/main" val="9659321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9600" b="0" i="0" dirty="0">
                <a:solidFill>
                  <a:srgbClr val="4D5156"/>
                </a:solidFill>
                <a:effectLst/>
                <a:latin typeface="Google Sans"/>
              </a:rPr>
              <a:t>Tourism impacts tourist destinations in both positive and negative ways, encompassing </a:t>
            </a:r>
            <a:r>
              <a:rPr lang="en-GB" sz="9600" b="0" i="0" dirty="0">
                <a:solidFill>
                  <a:srgbClr val="040C28"/>
                </a:solidFill>
                <a:effectLst/>
                <a:latin typeface="Google Sans"/>
              </a:rPr>
              <a:t>economic, political, socio-cultural, environmental, and psychological dimensions</a:t>
            </a:r>
          </a:p>
          <a:p>
            <a:pPr algn="l"/>
            <a:r>
              <a:rPr lang="en-GB" sz="9600" b="0" i="0" dirty="0">
                <a:solidFill>
                  <a:srgbClr val="202124"/>
                </a:solidFill>
                <a:effectLst/>
                <a:latin typeface="Google Sans"/>
              </a:rPr>
              <a:t>What are 5 negative effects of tourism?</a:t>
            </a:r>
            <a:endParaRPr lang="en-GB" sz="9600" b="0" i="0" dirty="0">
              <a:solidFill>
                <a:srgbClr val="202124"/>
              </a:solidFill>
              <a:effectLst/>
              <a:latin typeface="arial" panose="020B0604020202020204" pitchFamily="34" charset="0"/>
            </a:endParaRPr>
          </a:p>
          <a:p>
            <a:pPr algn="l"/>
            <a:r>
              <a:rPr lang="en-GB" sz="9600" b="0" i="0" dirty="0">
                <a:solidFill>
                  <a:srgbClr val="4D5156"/>
                </a:solidFill>
                <a:effectLst/>
                <a:latin typeface="Google Sans"/>
              </a:rPr>
              <a:t>Tourism often puts pressure on natural resources through over-consumption, often in places where resources are already scarce. Tourism puts enormous stress on local land use, and can lead to </a:t>
            </a:r>
            <a:r>
              <a:rPr lang="en-GB" sz="9600" b="0" i="0" dirty="0">
                <a:solidFill>
                  <a:srgbClr val="040C28"/>
                </a:solidFill>
                <a:effectLst/>
                <a:latin typeface="Google Sans"/>
              </a:rPr>
              <a:t>soil erosion, increased pollution, natural habitat loss, and more pressure on endangered species</a:t>
            </a:r>
            <a:r>
              <a:rPr lang="en-GB" sz="9600" b="0" i="0" dirty="0">
                <a:solidFill>
                  <a:srgbClr val="4D5156"/>
                </a:solidFill>
                <a:effectLst/>
                <a:latin typeface="Google Sans"/>
              </a:rPr>
              <a:t>.</a:t>
            </a:r>
            <a:endParaRPr lang="en-GB" sz="9600" b="0" i="0" dirty="0">
              <a:solidFill>
                <a:srgbClr val="202124"/>
              </a:solidFill>
              <a:effectLst/>
              <a:latin typeface="arial" panose="020B0604020202020204" pitchFamily="34" charset="0"/>
            </a:endParaRPr>
          </a:p>
          <a:p>
            <a:pPr algn="l"/>
            <a:r>
              <a:rPr lang="en-GB" sz="9600" b="0" i="0" dirty="0">
                <a:solidFill>
                  <a:srgbClr val="202124"/>
                </a:solidFill>
                <a:effectLst/>
                <a:latin typeface="Google Sans"/>
              </a:rPr>
              <a:t>What are 5 positive effects of tourism?</a:t>
            </a:r>
            <a:endParaRPr lang="en-GB" sz="9600" b="0" i="0" dirty="0">
              <a:solidFill>
                <a:srgbClr val="202124"/>
              </a:solidFill>
              <a:effectLst/>
              <a:latin typeface="arial" panose="020B0604020202020204" pitchFamily="34" charset="0"/>
            </a:endParaRPr>
          </a:p>
          <a:p>
            <a:pPr algn="l"/>
            <a:r>
              <a:rPr lang="en-GB" sz="9600" b="0" i="0" dirty="0">
                <a:solidFill>
                  <a:srgbClr val="4D5156"/>
                </a:solidFill>
                <a:effectLst/>
                <a:latin typeface="Google Sans"/>
              </a:rPr>
              <a:t>Tourism employs women and is often the first job experience of young people. Money from the tourism then often goes into </a:t>
            </a:r>
            <a:r>
              <a:rPr lang="en-GB" sz="9600" b="0" i="0" dirty="0">
                <a:solidFill>
                  <a:srgbClr val="040C28"/>
                </a:solidFill>
                <a:effectLst/>
                <a:latin typeface="Google Sans"/>
              </a:rPr>
              <a:t>improving local infrastructure, and sustainable management and protection of natural wonders that attract visitors</a:t>
            </a:r>
            <a:r>
              <a:rPr lang="en-GB" sz="9600" b="0" i="0" dirty="0">
                <a:solidFill>
                  <a:srgbClr val="4D5156"/>
                </a:solidFill>
                <a:effectLst/>
                <a:latin typeface="Google Sans"/>
              </a:rPr>
              <a:t>. Better infrastructure and services have a positive impact on the environment</a:t>
            </a:r>
            <a:endParaRPr lang="en-GB" sz="9600" b="0" i="0" dirty="0">
              <a:solidFill>
                <a:srgbClr val="202124"/>
              </a:solidFill>
              <a:effectLst/>
              <a:latin typeface="arial" panose="020B0604020202020204" pitchFamily="34" charset="0"/>
            </a:endParaRPr>
          </a:p>
          <a:p>
            <a:pPr algn="l"/>
            <a:endParaRPr lang="en-GB" sz="9600" b="0" i="0" dirty="0">
              <a:solidFill>
                <a:srgbClr val="202124"/>
              </a:solidFill>
              <a:effectLst/>
              <a:latin typeface="arial" panose="020B0604020202020204" pitchFamily="34" charset="0"/>
            </a:endParaRPr>
          </a:p>
          <a:p>
            <a:endParaRPr lang="en-GB" sz="7200" dirty="0"/>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35082234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7200" dirty="0"/>
              <a:t>https://sustainablehospitalityalliance.org/about-us/what-we-do</a:t>
            </a:r>
          </a:p>
          <a:p>
            <a:endParaRPr lang="en-GB" sz="7200" dirty="0"/>
          </a:p>
        </p:txBody>
      </p:sp>
      <p:sp>
        <p:nvSpPr>
          <p:cNvPr id="4" name="Slide Number Placeholder 3"/>
          <p:cNvSpPr>
            <a:spLocks noGrp="1"/>
          </p:cNvSpPr>
          <p:nvPr>
            <p:ph type="sldNum" sz="quarter" idx="5"/>
          </p:nvPr>
        </p:nvSpPr>
        <p:spPr/>
        <p:txBody>
          <a:bodyPr/>
          <a:lstStyle/>
          <a:p>
            <a:fld id="{324661F1-DB81-44E4-BB5E-8CFA2BC56AE0}" type="slidenum">
              <a:rPr lang="en-GB" smtClean="0"/>
              <a:t>26</a:t>
            </a:fld>
            <a:endParaRPr lang="en-GB"/>
          </a:p>
        </p:txBody>
      </p:sp>
    </p:spTree>
    <p:extLst>
      <p:ext uri="{BB962C8B-B14F-4D97-AF65-F5344CB8AC3E}">
        <p14:creationId xmlns:p14="http://schemas.microsoft.com/office/powerpoint/2010/main" val="2792399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29</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243914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59032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815255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49881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27395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81271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511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932827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6478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82200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01/10/2023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36153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08546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835385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01/10/2023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0348946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8" Type="http://schemas.openxmlformats.org/officeDocument/2006/relationships/hyperlink" Target="https://www.uwtsd.ac.uk/student-services/" TargetMode="External"/><Relationship Id="rId3" Type="http://schemas.openxmlformats.org/officeDocument/2006/relationships/hyperlink" Target="https://uwtsd.ac.uk/study-skills/" TargetMode="External"/><Relationship Id="rId7" Type="http://schemas.openxmlformats.org/officeDocument/2006/relationships/hyperlink" Target="https://hwb.uwtsd.ac.uk/dashboard/anonymous" TargetMode="External"/><Relationship Id="rId2" Type="http://schemas.openxmlformats.org/officeDocument/2006/relationships/image" Target="../media/image7.jpeg"/><Relationship Id="rId1" Type="http://schemas.openxmlformats.org/officeDocument/2006/relationships/slideLayout" Target="../slideLayouts/slideLayout33.xml"/><Relationship Id="rId6" Type="http://schemas.openxmlformats.org/officeDocument/2006/relationships/hyperlink" Target="https://www.uwtsd.ac.uk/bursaries/undergraduate/" TargetMode="External"/><Relationship Id="rId5"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4" Type="http://schemas.openxmlformats.org/officeDocument/2006/relationships/hyperlink" Target="https://webhelp.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www.uwtsd.ac.uk/library/infoskills/critical-infoskills-for-2nd-year-students/" TargetMode="External"/><Relationship Id="rId2" Type="http://schemas.openxmlformats.org/officeDocument/2006/relationships/notesSlide" Target="../notesSlides/notesSlide3.xml"/><Relationship Id="rId1" Type="http://schemas.openxmlformats.org/officeDocument/2006/relationships/slideLayout" Target="../slideLayouts/slideLayout31.xml"/><Relationship Id="rId6" Type="http://schemas.openxmlformats.org/officeDocument/2006/relationships/hyperlink" Target="https://www.citethemrightonline.com/" TargetMode="External"/><Relationship Id="rId5" Type="http://schemas.openxmlformats.org/officeDocument/2006/relationships/hyperlink" Target="https://www.uwtsd.ac.uk/media/uwtsd-website/content-assets/documents/library-and-learning-resources/infoskills/harvard_en_v.1.3_final.pdf" TargetMode="External"/><Relationship Id="rId4" Type="http://schemas.openxmlformats.org/officeDocument/2006/relationships/hyperlink" Target="https://uwtsd.ac.uk/library/infoskill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31.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4.xml"/></Relationships>
</file>

<file path=ppt/slides/_rels/slide13.xml.rels><?xml version="1.0" encoding="UTF-8" standalone="yes"?>
<Relationships xmlns="http://schemas.openxmlformats.org/package/2006/relationships"><Relationship Id="rId3" Type="http://schemas.openxmlformats.org/officeDocument/2006/relationships/hyperlink" Target="http://www.un-documents.net/our-common-future.pdf" TargetMode="External"/><Relationship Id="rId2" Type="http://schemas.openxmlformats.org/officeDocument/2006/relationships/notesSlide" Target="../notesSlides/notesSlide10.xml"/><Relationship Id="rId1" Type="http://schemas.openxmlformats.org/officeDocument/2006/relationships/slideLayout" Target="../slideLayouts/slideLayout29.xml"/><Relationship Id="rId5" Type="http://schemas.openxmlformats.org/officeDocument/2006/relationships/image" Target="../media/image11.jpeg"/><Relationship Id="rId4" Type="http://schemas.openxmlformats.org/officeDocument/2006/relationships/hyperlink" Target="https://www.are.admin.ch/dam/are/en/dokumente/nachhaltige_entwicklung/dokumente/bericht/our_common_futurebrundtlandreport1987.pdf.download.pdf/our_common_futurebrundtlandreport1987.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nwto.org/" TargetMode="External"/><Relationship Id="rId2" Type="http://schemas.openxmlformats.org/officeDocument/2006/relationships/hyperlink" Target="https://www.unep.org/"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9.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9.xml"/><Relationship Id="rId1" Type="http://schemas.openxmlformats.org/officeDocument/2006/relationships/video" Target="https://www.youtube.com/embed/o4Cw2ASwSnU?feature=oembed" TargetMode="Externa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34.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9.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29.xml"/><Relationship Id="rId6" Type="http://schemas.openxmlformats.org/officeDocument/2006/relationships/hyperlink" Target="https://www.sciencedirect.com/science/article/pii/S0278431920300906#!" TargetMode="External"/><Relationship Id="rId5" Type="http://schemas.openxmlformats.org/officeDocument/2006/relationships/image" Target="../media/image38.pn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29.xml"/><Relationship Id="rId4" Type="http://schemas.openxmlformats.org/officeDocument/2006/relationships/hyperlink" Target="https://www.unwto.org/"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mailto:k.roberts@uwtsd.ac.uk" TargetMode="External"/><Relationship Id="rId2" Type="http://schemas.openxmlformats.org/officeDocument/2006/relationships/image" Target="../media/image7.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defTabSz="685800"/>
            <a:r>
              <a:rPr lang="en-GB" sz="4050" dirty="0">
                <a:solidFill>
                  <a:prstClr val="white"/>
                </a:solidFill>
                <a:latin typeface="Arial" panose="020B0604020202020204" pitchFamily="34" charset="0"/>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1813763" y="2083405"/>
            <a:ext cx="6494470" cy="715581"/>
          </a:xfrm>
          <a:prstGeom prst="rect">
            <a:avLst/>
          </a:prstGeom>
          <a:noFill/>
        </p:spPr>
        <p:txBody>
          <a:bodyPr wrap="none" rtlCol="0">
            <a:spAutoFit/>
          </a:bodyPr>
          <a:lstStyle/>
          <a:p>
            <a:pPr defTabSz="685800"/>
            <a:r>
              <a:rPr lang="en-GB" sz="4050" dirty="0">
                <a:solidFill>
                  <a:prstClr val="white"/>
                </a:solidFill>
                <a:latin typeface="Arial" panose="020B0604020202020204" pitchFamily="34" charset="0"/>
                <a:cs typeface="Arial" panose="020B0604020202020204" pitchFamily="34" charset="0"/>
              </a:rPr>
              <a:t>Sustainable Global Tourism</a:t>
            </a: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defTabSz="685800"/>
            <a:r>
              <a:rPr lang="en-GB" sz="4050" dirty="0">
                <a:solidFill>
                  <a:prstClr val="white"/>
                </a:solidFill>
                <a:latin typeface="Arial" panose="020B0604020202020204" pitchFamily="34" charset="0"/>
                <a:cs typeface="Arial" panose="020B0604020202020204" pitchFamily="34" charset="0"/>
              </a:rPr>
              <a:t>Week 1</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Useful Links:</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365760" y="1670050"/>
            <a:ext cx="9424988" cy="3517900"/>
          </a:xfrm>
        </p:spPr>
        <p:txBody>
          <a:bodyPr/>
          <a:lstStyle/>
          <a:p>
            <a:pPr>
              <a:buFont typeface="Wingdings" panose="05000000000000000000" pitchFamily="2" charset="2"/>
              <a:buChar char="Ø"/>
            </a:pPr>
            <a:r>
              <a:rPr lang="en-GB" sz="2000" dirty="0">
                <a:solidFill>
                  <a:schemeClr val="bg1"/>
                </a:solidFill>
                <a:hlinkClick r:id="rId3">
                  <a:extLst>
                    <a:ext uri="{A12FA001-AC4F-418D-AE19-62706E023703}">
                      <ahyp:hlinkClr xmlns:ahyp="http://schemas.microsoft.com/office/drawing/2018/hyperlinkcolor" val="tx"/>
                    </a:ext>
                  </a:extLst>
                </a:hlinkClick>
              </a:rPr>
              <a:t>Study Skills Support | University of Wales Trinity Saint David (uwtsd.ac.uk)</a:t>
            </a:r>
            <a:r>
              <a:rPr lang="en-GB" sz="2000" dirty="0">
                <a:solidFill>
                  <a:schemeClr val="bg1"/>
                </a:solidFill>
              </a:rPr>
              <a:t>.</a:t>
            </a:r>
          </a:p>
          <a:p>
            <a:pPr>
              <a:buFont typeface="Wingdings" panose="05000000000000000000" pitchFamily="2" charset="2"/>
              <a:buChar char="Ø"/>
            </a:pPr>
            <a:r>
              <a:rPr lang="en-GB" sz="1800" dirty="0">
                <a:solidFill>
                  <a:schemeClr val="bg1"/>
                </a:solidFill>
              </a:rPr>
              <a:t> </a:t>
            </a:r>
            <a:r>
              <a:rPr lang="en-GB" sz="1800" dirty="0">
                <a:solidFill>
                  <a:schemeClr val="bg1"/>
                </a:solidFill>
                <a:hlinkClick r:id="rId4">
                  <a:extLst>
                    <a:ext uri="{A12FA001-AC4F-418D-AE19-62706E023703}">
                      <ahyp:hlinkClr xmlns:ahyp="http://schemas.microsoft.com/office/drawing/2018/hyperlinkcolor" val="tx"/>
                    </a:ext>
                  </a:extLst>
                </a:hlinkClick>
              </a:rPr>
              <a:t>https://webhelp.uwtsd.ac.uk/</a:t>
            </a:r>
            <a:r>
              <a:rPr lang="en-GB" sz="1800" dirty="0">
                <a:solidFill>
                  <a:schemeClr val="bg1"/>
                </a:solidFill>
              </a:rPr>
              <a:t>  (IT)</a:t>
            </a:r>
          </a:p>
          <a:p>
            <a:pPr>
              <a:buFont typeface="Wingdings" panose="05000000000000000000" pitchFamily="2" charset="2"/>
              <a:buChar char="Ø"/>
            </a:pPr>
            <a:r>
              <a:rPr lang="en-GB" sz="1800" dirty="0">
                <a:solidFill>
                  <a:schemeClr val="bg1"/>
                </a:solidFill>
              </a:rPr>
              <a:t> </a:t>
            </a:r>
            <a:r>
              <a:rPr lang="en-GB" sz="1800" dirty="0">
                <a:solidFill>
                  <a:schemeClr val="bg1"/>
                </a:solidFill>
                <a:hlinkClick r:id="rId5">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a:buFont typeface="Wingdings" panose="05000000000000000000" pitchFamily="2" charset="2"/>
              <a:buChar char="Ø"/>
            </a:pPr>
            <a:r>
              <a:rPr lang="en-GB" sz="1800" b="1" dirty="0">
                <a:solidFill>
                  <a:schemeClr val="bg1"/>
                </a:solidFill>
                <a:hlinkClick r:id="rId6">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a:buFont typeface="Wingdings" panose="05000000000000000000" pitchFamily="2" charset="2"/>
              <a:buChar char="Ø"/>
            </a:pPr>
            <a:r>
              <a:rPr lang="en-GB" sz="2000" dirty="0">
                <a:solidFill>
                  <a:schemeClr val="bg1"/>
                </a:solidFill>
                <a:hlinkClick r:id="rId7">
                  <a:extLst>
                    <a:ext uri="{A12FA001-AC4F-418D-AE19-62706E023703}">
                      <ahyp:hlinkClr xmlns:ahyp="http://schemas.microsoft.com/office/drawing/2018/hyperlinkcolor" val="tx"/>
                    </a:ext>
                  </a:extLst>
                </a:hlinkClick>
              </a:rPr>
              <a:t>Why UWTSD? » Hub</a:t>
            </a:r>
            <a:endParaRPr lang="en-GB" sz="2000" dirty="0">
              <a:solidFill>
                <a:schemeClr val="bg1"/>
              </a:solidFill>
            </a:endParaRPr>
          </a:p>
          <a:p>
            <a:pPr>
              <a:buFont typeface="Wingdings" panose="05000000000000000000" pitchFamily="2" charset="2"/>
              <a:buChar char="Ø"/>
            </a:pPr>
            <a:r>
              <a:rPr lang="en-GB" sz="2000" dirty="0">
                <a:solidFill>
                  <a:schemeClr val="bg1"/>
                </a:solidFill>
                <a:hlinkClick r:id="rId8">
                  <a:extLst>
                    <a:ext uri="{A12FA001-AC4F-418D-AE19-62706E023703}">
                      <ahyp:hlinkClr xmlns:ahyp="http://schemas.microsoft.com/office/drawing/2018/hyperlinkcolor" val="tx"/>
                    </a:ext>
                  </a:extLst>
                </a:hlinkClick>
              </a:rPr>
              <a:t>Student Services | University of Wales Trinity Saint David (uwtsd.ac.uk)</a:t>
            </a:r>
            <a:endParaRPr lang="en-GB" sz="20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EAE09-B761-59F4-6B39-DE64F30996F9}"/>
              </a:ext>
            </a:extLst>
          </p:cNvPr>
          <p:cNvSpPr>
            <a:spLocks noGrp="1"/>
          </p:cNvSpPr>
          <p:nvPr>
            <p:ph type="title"/>
          </p:nvPr>
        </p:nvSpPr>
        <p:spPr/>
        <p:txBody>
          <a:bodyPr/>
          <a:lstStyle/>
          <a:p>
            <a:r>
              <a:rPr lang="en-GB" sz="4400" dirty="0">
                <a:latin typeface="Arial" panose="020B0604020202020204" pitchFamily="34" charset="0"/>
                <a:cs typeface="Arial" panose="020B0604020202020204" pitchFamily="34" charset="0"/>
              </a:rPr>
              <a:t>Topics we’ll cover today:</a:t>
            </a:r>
            <a:endParaRPr lang="en-GB" dirty="0"/>
          </a:p>
        </p:txBody>
      </p:sp>
      <p:sp>
        <p:nvSpPr>
          <p:cNvPr id="3" name="Content Placeholder 2">
            <a:extLst>
              <a:ext uri="{FF2B5EF4-FFF2-40B4-BE49-F238E27FC236}">
                <a16:creationId xmlns:a16="http://schemas.microsoft.com/office/drawing/2014/main" id="{3E6C12A4-4783-1C39-E6BE-52A68BFC5015}"/>
              </a:ext>
            </a:extLst>
          </p:cNvPr>
          <p:cNvSpPr>
            <a:spLocks noGrp="1"/>
          </p:cNvSpPr>
          <p:nvPr>
            <p:ph idx="1"/>
          </p:nvPr>
        </p:nvSpPr>
        <p:spPr/>
        <p:txBody>
          <a:bodyPr/>
          <a:lstStyle/>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Introduction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Referencing</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Module content</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Assignments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Moodle</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Communication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Q&amp;A</a:t>
            </a:r>
          </a:p>
          <a:p>
            <a:endParaRPr lang="en-GB" dirty="0"/>
          </a:p>
        </p:txBody>
      </p:sp>
    </p:spTree>
    <p:extLst>
      <p:ext uri="{BB962C8B-B14F-4D97-AF65-F5344CB8AC3E}">
        <p14:creationId xmlns:p14="http://schemas.microsoft.com/office/powerpoint/2010/main" val="2325135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y Everyone Hates Icebreakers - Center for Care Innovations">
            <a:extLst>
              <a:ext uri="{FF2B5EF4-FFF2-40B4-BE49-F238E27FC236}">
                <a16:creationId xmlns:a16="http://schemas.microsoft.com/office/drawing/2014/main" id="{E13C8224-51A5-D9D3-A8CD-D7E392A8AC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673290"/>
            <a:ext cx="10668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CF24FD4-0AE2-2F0A-AAD0-068C1445DE2D}"/>
              </a:ext>
            </a:extLst>
          </p:cNvPr>
          <p:cNvSpPr>
            <a:spLocks noGrp="1"/>
          </p:cNvSpPr>
          <p:nvPr>
            <p:ph type="title"/>
          </p:nvPr>
        </p:nvSpPr>
        <p:spPr/>
        <p:txBody>
          <a:bodyPr/>
          <a:lstStyle/>
          <a:p>
            <a:r>
              <a:rPr lang="en-GB" dirty="0"/>
              <a:t>Time for introductions (Icebreaker)</a:t>
            </a:r>
          </a:p>
        </p:txBody>
      </p:sp>
    </p:spTree>
    <p:extLst>
      <p:ext uri="{BB962C8B-B14F-4D97-AF65-F5344CB8AC3E}">
        <p14:creationId xmlns:p14="http://schemas.microsoft.com/office/powerpoint/2010/main" val="881963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75330-4112-8D44-CC7A-3C93E7301681}"/>
              </a:ext>
            </a:extLst>
          </p:cNvPr>
          <p:cNvSpPr>
            <a:spLocks noGrp="1"/>
          </p:cNvSpPr>
          <p:nvPr>
            <p:ph type="title"/>
          </p:nvPr>
        </p:nvSpPr>
        <p:spPr>
          <a:xfrm>
            <a:off x="6203302" y="164478"/>
            <a:ext cx="4507717" cy="1325563"/>
          </a:xfrm>
        </p:spPr>
        <p:txBody>
          <a:bodyPr anchor="ctr">
            <a:normAutofit/>
          </a:bodyPr>
          <a:lstStyle/>
          <a:p>
            <a:r>
              <a:rPr lang="en-GB" dirty="0"/>
              <a:t>Academic Integrity </a:t>
            </a:r>
          </a:p>
        </p:txBody>
      </p:sp>
      <p:pic>
        <p:nvPicPr>
          <p:cNvPr id="5" name="Picture 4">
            <a:extLst>
              <a:ext uri="{FF2B5EF4-FFF2-40B4-BE49-F238E27FC236}">
                <a16:creationId xmlns:a16="http://schemas.microsoft.com/office/drawing/2014/main" id="{AC89F3A9-E243-D768-4E90-5454F74394F7}"/>
              </a:ext>
            </a:extLst>
          </p:cNvPr>
          <p:cNvPicPr>
            <a:picLocks noChangeAspect="1"/>
          </p:cNvPicPr>
          <p:nvPr/>
        </p:nvPicPr>
        <p:blipFill>
          <a:blip r:embed="rId3"/>
          <a:stretch>
            <a:fillRect/>
          </a:stretch>
        </p:blipFill>
        <p:spPr>
          <a:xfrm>
            <a:off x="2049589" y="3001283"/>
            <a:ext cx="2214530" cy="2214530"/>
          </a:xfrm>
          <a:prstGeom prst="rect">
            <a:avLst/>
          </a:prstGeom>
          <a:noFill/>
        </p:spPr>
      </p:pic>
      <p:sp>
        <p:nvSpPr>
          <p:cNvPr id="3" name="Content Placeholder 2">
            <a:extLst>
              <a:ext uri="{FF2B5EF4-FFF2-40B4-BE49-F238E27FC236}">
                <a16:creationId xmlns:a16="http://schemas.microsoft.com/office/drawing/2014/main" id="{B70907BC-DECC-C1F1-AB26-0B5FF4E6B26E}"/>
              </a:ext>
            </a:extLst>
          </p:cNvPr>
          <p:cNvSpPr>
            <a:spLocks noGrp="1" noRot="1" noMove="1" noResize="1" noEditPoints="1" noAdjustHandles="1" noChangeArrowheads="1" noChangeShapeType="1"/>
          </p:cNvSpPr>
          <p:nvPr>
            <p:ph sz="half" idx="2"/>
          </p:nvPr>
        </p:nvSpPr>
        <p:spPr>
          <a:xfrm>
            <a:off x="5995931" y="1386408"/>
            <a:ext cx="5181600" cy="4351338"/>
          </a:xfrm>
        </p:spPr>
        <p:txBody>
          <a:bodyPr>
            <a:normAutofit/>
          </a:bodyPr>
          <a:lstStyle/>
          <a:p>
            <a:r>
              <a:rPr lang="en-GB" sz="2600" dirty="0">
                <a:hlinkClick r:id="rId4"/>
              </a:rPr>
              <a:t>Info Skills Programme. Referencing: The Basics – Harvard</a:t>
            </a:r>
            <a:endParaRPr lang="en-GB" sz="2600" dirty="0"/>
          </a:p>
          <a:p>
            <a:endParaRPr lang="en-GB" sz="2600" dirty="0"/>
          </a:p>
          <a:p>
            <a:r>
              <a:rPr lang="en-GB" sz="2600" dirty="0">
                <a:hlinkClick r:id="rId5"/>
              </a:rPr>
              <a:t>Referencing Handbook Harvard</a:t>
            </a:r>
            <a:endParaRPr lang="en-GB" sz="2600" dirty="0"/>
          </a:p>
          <a:p>
            <a:endParaRPr lang="en-GB" sz="2600" dirty="0"/>
          </a:p>
          <a:p>
            <a:r>
              <a:rPr lang="en-GB" sz="2600" dirty="0">
                <a:hlinkClick r:id="rId6"/>
              </a:rPr>
              <a:t>Cite them Right</a:t>
            </a:r>
            <a:endParaRPr lang="en-GB" sz="2600" dirty="0"/>
          </a:p>
          <a:p>
            <a:endParaRPr lang="en-GB" sz="2600" dirty="0"/>
          </a:p>
          <a:p>
            <a:r>
              <a:rPr lang="en-GB" sz="2600" dirty="0">
                <a:hlinkClick r:id="rId7"/>
              </a:rPr>
              <a:t>Critical </a:t>
            </a:r>
            <a:r>
              <a:rPr lang="en-GB" sz="2600" dirty="0" err="1">
                <a:hlinkClick r:id="rId7"/>
              </a:rPr>
              <a:t>InfoSkills</a:t>
            </a:r>
            <a:r>
              <a:rPr lang="en-GB" sz="2600" dirty="0">
                <a:hlinkClick r:id="rId7"/>
              </a:rPr>
              <a:t> for 2</a:t>
            </a:r>
            <a:r>
              <a:rPr lang="en-GB" sz="2600" baseline="30000" dirty="0">
                <a:hlinkClick r:id="rId7"/>
              </a:rPr>
              <a:t>nd</a:t>
            </a:r>
            <a:r>
              <a:rPr lang="en-GB" sz="2600" dirty="0">
                <a:hlinkClick r:id="rId7"/>
              </a:rPr>
              <a:t> Year Students</a:t>
            </a:r>
            <a:endParaRPr lang="en-GB" sz="2600" dirty="0"/>
          </a:p>
          <a:p>
            <a:endParaRPr lang="en-GB" sz="2600" dirty="0"/>
          </a:p>
        </p:txBody>
      </p:sp>
      <p:sp>
        <p:nvSpPr>
          <p:cNvPr id="6" name="Arrow: Down 5">
            <a:extLst>
              <a:ext uri="{FF2B5EF4-FFF2-40B4-BE49-F238E27FC236}">
                <a16:creationId xmlns:a16="http://schemas.microsoft.com/office/drawing/2014/main" id="{B417FEAE-0F99-D0C3-E48C-B9959C214B2F}"/>
              </a:ext>
            </a:extLst>
          </p:cNvPr>
          <p:cNvSpPr/>
          <p:nvPr/>
        </p:nvSpPr>
        <p:spPr>
          <a:xfrm>
            <a:off x="2759275" y="1642187"/>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1E11441-1B1C-319D-EFDE-517B631A9E61}"/>
              </a:ext>
            </a:extLst>
          </p:cNvPr>
          <p:cNvSpPr/>
          <p:nvPr/>
        </p:nvSpPr>
        <p:spPr>
          <a:xfrm>
            <a:off x="636909" y="289628"/>
            <a:ext cx="4859985" cy="923330"/>
          </a:xfrm>
          <a:prstGeom prst="rect">
            <a:avLst/>
          </a:prstGeom>
          <a:noFill/>
        </p:spPr>
        <p:txBody>
          <a:bodyPr wrap="squar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Get your phones</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14393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FD39D1C4-2056-A0FC-60F4-C3A3D70F9E66}"/>
              </a:ext>
            </a:extLst>
          </p:cNvPr>
          <p:cNvPicPr>
            <a:picLocks noChangeAspect="1"/>
          </p:cNvPicPr>
          <p:nvPr/>
        </p:nvPicPr>
        <p:blipFill>
          <a:blip r:embed="rId3"/>
          <a:stretch>
            <a:fillRect/>
          </a:stretch>
        </p:blipFill>
        <p:spPr>
          <a:xfrm>
            <a:off x="2961264" y="880729"/>
            <a:ext cx="6269471" cy="3916363"/>
          </a:xfrm>
          <a:prstGeom prst="rect">
            <a:avLst/>
          </a:prstGeom>
        </p:spPr>
      </p:pic>
    </p:spTree>
    <p:extLst>
      <p:ext uri="{BB962C8B-B14F-4D97-AF65-F5344CB8AC3E}">
        <p14:creationId xmlns:p14="http://schemas.microsoft.com/office/powerpoint/2010/main" val="1015071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CBF19-6938-F883-8903-8F709AA51ABA}"/>
              </a:ext>
            </a:extLst>
          </p:cNvPr>
          <p:cNvSpPr>
            <a:spLocks noGrp="1"/>
          </p:cNvSpPr>
          <p:nvPr>
            <p:ph type="title"/>
          </p:nvPr>
        </p:nvSpPr>
        <p:spPr/>
        <p:txBody>
          <a:bodyPr>
            <a:normAutofit fontScale="90000"/>
          </a:bodyPr>
          <a:lstStyle/>
          <a:p>
            <a:r>
              <a:rPr lang="en-GB" b="1" dirty="0"/>
              <a:t>Module overview</a:t>
            </a:r>
            <a:br>
              <a:rPr lang="en-GB" dirty="0"/>
            </a:br>
            <a:r>
              <a:rPr lang="en-GB" sz="2900" dirty="0">
                <a:latin typeface="Arial" panose="020B0604020202020204" pitchFamily="34" charset="0"/>
                <a:cs typeface="Arial" panose="020B0604020202020204" pitchFamily="34" charset="0"/>
              </a:rPr>
              <a:t>Aims: </a:t>
            </a:r>
            <a:br>
              <a:rPr lang="en-GB" sz="2900" dirty="0">
                <a:latin typeface="Arial" panose="020B0604020202020204" pitchFamily="34" charset="0"/>
                <a:cs typeface="Arial" panose="020B0604020202020204" pitchFamily="34" charset="0"/>
              </a:rPr>
            </a:br>
            <a:endParaRPr lang="en-GB" sz="2900" dirty="0"/>
          </a:p>
        </p:txBody>
      </p:sp>
      <p:sp>
        <p:nvSpPr>
          <p:cNvPr id="3" name="Content Placeholder 2">
            <a:extLst>
              <a:ext uri="{FF2B5EF4-FFF2-40B4-BE49-F238E27FC236}">
                <a16:creationId xmlns:a16="http://schemas.microsoft.com/office/drawing/2014/main" id="{B43C1596-D8F8-E8D8-F6EB-E9248FE6B929}"/>
              </a:ext>
            </a:extLst>
          </p:cNvPr>
          <p:cNvSpPr>
            <a:spLocks noGrp="1"/>
          </p:cNvSpPr>
          <p:nvPr>
            <p:ph sz="half" idx="1"/>
          </p:nvPr>
        </p:nvSpPr>
        <p:spPr>
          <a:xfrm>
            <a:off x="838200" y="1491088"/>
            <a:ext cx="5181600" cy="4351338"/>
          </a:xfrm>
        </p:spPr>
        <p:txBody>
          <a:bodyPr>
            <a:normAutofit lnSpcReduction="10000"/>
          </a:bodyPr>
          <a:lstStyle/>
          <a:p>
            <a:pPr marL="0" indent="0">
              <a:buNone/>
            </a:pPr>
            <a:r>
              <a:rPr lang="en-GB" sz="30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To develop a critical appreciation of the development of global tourism and its role in society whilst appreciating geographical, cultural, sociological, environmental and political aspects of the industry from a practical, applied and theoretical stance </a:t>
            </a:r>
            <a:endParaRPr lang="en-GB" sz="3000" dirty="0">
              <a:solidFill>
                <a:srgbClr val="000000"/>
              </a:solidFill>
              <a:effectLst/>
              <a:uFill>
                <a:solidFill>
                  <a:srgbClr val="000000"/>
                </a:solidFill>
              </a:uFill>
              <a:latin typeface="Arial" panose="020B0604020202020204" pitchFamily="34" charset="0"/>
              <a:ea typeface="Arial Unicode MS"/>
              <a:cs typeface="Arial Unicode MS"/>
            </a:endParaRPr>
          </a:p>
          <a:p>
            <a:pPr marL="0" indent="0">
              <a:buNone/>
            </a:pPr>
            <a:endParaRPr lang="en-GB" dirty="0"/>
          </a:p>
        </p:txBody>
      </p:sp>
      <p:sp>
        <p:nvSpPr>
          <p:cNvPr id="4" name="Content Placeholder 3">
            <a:extLst>
              <a:ext uri="{FF2B5EF4-FFF2-40B4-BE49-F238E27FC236}">
                <a16:creationId xmlns:a16="http://schemas.microsoft.com/office/drawing/2014/main" id="{FB9F2E74-C331-D4C6-6D19-4994C59D1CFC}"/>
              </a:ext>
            </a:extLst>
          </p:cNvPr>
          <p:cNvSpPr>
            <a:spLocks noGrp="1"/>
          </p:cNvSpPr>
          <p:nvPr>
            <p:ph sz="half" idx="2"/>
          </p:nvPr>
        </p:nvSpPr>
        <p:spPr>
          <a:xfrm>
            <a:off x="6019800" y="1576001"/>
            <a:ext cx="5181600" cy="4351338"/>
          </a:xfrm>
        </p:spPr>
        <p:txBody>
          <a:bodyPr>
            <a:normAutofit lnSpcReduction="10000"/>
          </a:bodyPr>
          <a:lstStyle/>
          <a:p>
            <a:r>
              <a:rPr lang="en-GB" sz="30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To gain a detailed appreciation of cultural diversity and sustainability appreciating appropriate policy and strategy frameworks</a:t>
            </a:r>
            <a:endParaRPr lang="en-GB" sz="30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dirty="0"/>
          </a:p>
        </p:txBody>
      </p:sp>
      <p:pic>
        <p:nvPicPr>
          <p:cNvPr id="3076" name="Picture 4" descr="What Is A Sustainability Statement? - UK Building Compliance">
            <a:extLst>
              <a:ext uri="{FF2B5EF4-FFF2-40B4-BE49-F238E27FC236}">
                <a16:creationId xmlns:a16="http://schemas.microsoft.com/office/drawing/2014/main" id="{74FA7F83-B2F1-3DF4-9D5C-19A75009BE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0127" y="67469"/>
            <a:ext cx="1914939" cy="1690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186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a:t>Learning Outcomes:</a:t>
            </a:r>
            <a:br>
              <a:rPr lang="en-GB"/>
            </a:br>
            <a:endParaRPr lang="en-US"/>
          </a:p>
        </p:txBody>
      </p:sp>
      <p:pic>
        <p:nvPicPr>
          <p:cNvPr id="2050" name="Picture 2" descr="1,000+ Free Sustainability &amp; Nature Images - Pixabay">
            <a:extLst>
              <a:ext uri="{FF2B5EF4-FFF2-40B4-BE49-F238E27FC236}">
                <a16:creationId xmlns:a16="http://schemas.microsoft.com/office/drawing/2014/main" id="{F2CB7953-2724-6CBB-EDE1-C2D055AD4B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14" r="9199" b="-1"/>
          <a:stretch/>
        </p:blipFill>
        <p:spPr bwMode="auto">
          <a:xfrm>
            <a:off x="474644" y="1175630"/>
            <a:ext cx="5181600" cy="4351338"/>
          </a:xfrm>
          <a:prstGeom prst="rect">
            <a:avLst/>
          </a:prstGeom>
          <a:solidFill>
            <a:srgbClr val="FFFFFF"/>
          </a:solidFill>
        </p:spPr>
      </p:pic>
      <p:sp>
        <p:nvSpPr>
          <p:cNvPr id="3" name="Content Placeholder 2"/>
          <p:cNvSpPr>
            <a:spLocks noGrp="1"/>
          </p:cNvSpPr>
          <p:nvPr>
            <p:ph sz="half" idx="2"/>
          </p:nvPr>
        </p:nvSpPr>
        <p:spPr>
          <a:xfrm>
            <a:off x="6304403" y="1253331"/>
            <a:ext cx="5181600" cy="4351338"/>
          </a:xfrm>
        </p:spPr>
        <p:txBody>
          <a:bodyPr>
            <a:normAutofit fontScale="92500" lnSpcReduction="20000"/>
          </a:bodyPr>
          <a:lstStyle/>
          <a:p>
            <a:pPr marL="0" indent="0">
              <a:buNone/>
            </a:pPr>
            <a:r>
              <a:rPr lang="en-GB" sz="2600" dirty="0"/>
              <a:t>Upon the successful completion of this module, the student should be able to:</a:t>
            </a:r>
          </a:p>
          <a:p>
            <a:r>
              <a:rPr lang="en-GB" sz="26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Evaluate the structural and functional development of the global travel and tourism industry and its role within modern contemporary society appraising factors that impact upon culture and sustainability.</a:t>
            </a:r>
          </a:p>
          <a:p>
            <a:r>
              <a:rPr lang="en-GB" sz="26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Demonstrate a cultural sensitivity towards the main cultural groups and a critical understanding of sustainability and concepts of good practice within the industry. </a:t>
            </a:r>
            <a:endParaRPr lang="en-GB" sz="26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C457A49-95B1-3C14-C53A-560B831087EA}"/>
              </a:ext>
            </a:extLst>
          </p:cNvPr>
          <p:cNvPicPr>
            <a:picLocks noChangeAspect="1"/>
          </p:cNvPicPr>
          <p:nvPr/>
        </p:nvPicPr>
        <p:blipFill rotWithShape="1">
          <a:blip r:embed="rId3"/>
          <a:srcRect l="17927" t="8798" r="70927" b="73458"/>
          <a:stretch/>
        </p:blipFill>
        <p:spPr>
          <a:xfrm>
            <a:off x="838201" y="1821852"/>
            <a:ext cx="4610099" cy="3876422"/>
          </a:xfrm>
          <a:prstGeom prst="rect">
            <a:avLst/>
          </a:prstGeom>
        </p:spPr>
      </p:pic>
      <p:pic>
        <p:nvPicPr>
          <p:cNvPr id="16" name="Content Placeholder 15">
            <a:extLst>
              <a:ext uri="{FF2B5EF4-FFF2-40B4-BE49-F238E27FC236}">
                <a16:creationId xmlns:a16="http://schemas.microsoft.com/office/drawing/2014/main" id="{EF5567A1-AC5E-E2AD-BF06-B68883BA3D9A}"/>
              </a:ext>
            </a:extLst>
          </p:cNvPr>
          <p:cNvPicPr>
            <a:picLocks noGrp="1" noChangeAspect="1"/>
          </p:cNvPicPr>
          <p:nvPr>
            <p:ph sz="half" idx="2"/>
          </p:nvPr>
        </p:nvPicPr>
        <p:blipFill rotWithShape="1">
          <a:blip r:embed="rId4"/>
          <a:srcRect l="24419" t="22351" r="23872" b="9471"/>
          <a:stretch/>
        </p:blipFill>
        <p:spPr>
          <a:xfrm>
            <a:off x="6331688" y="1860697"/>
            <a:ext cx="4008475" cy="3523322"/>
          </a:xfrm>
        </p:spPr>
      </p:pic>
      <p:sp>
        <p:nvSpPr>
          <p:cNvPr id="2" name="Title 1">
            <a:extLst>
              <a:ext uri="{FF2B5EF4-FFF2-40B4-BE49-F238E27FC236}">
                <a16:creationId xmlns:a16="http://schemas.microsoft.com/office/drawing/2014/main" id="{8D8F4C04-5BDB-91EF-0E1E-E08F99D1E1D0}"/>
              </a:ext>
            </a:extLst>
          </p:cNvPr>
          <p:cNvSpPr>
            <a:spLocks noGrp="1"/>
          </p:cNvSpPr>
          <p:nvPr>
            <p:ph type="title"/>
          </p:nvPr>
        </p:nvSpPr>
        <p:spPr>
          <a:xfrm>
            <a:off x="838200" y="365126"/>
            <a:ext cx="10515600" cy="775940"/>
          </a:xfrm>
        </p:spPr>
        <p:txBody>
          <a:bodyPr>
            <a:normAutofit fontScale="90000"/>
          </a:bodyPr>
          <a:lstStyle/>
          <a:p>
            <a:r>
              <a:rPr lang="en-GB" dirty="0"/>
              <a:t>Module Handbook and assignment</a:t>
            </a:r>
            <a:br>
              <a:rPr lang="en-GB" dirty="0"/>
            </a:br>
            <a:endParaRPr lang="en-GB" dirty="0"/>
          </a:p>
        </p:txBody>
      </p:sp>
      <p:sp>
        <p:nvSpPr>
          <p:cNvPr id="7" name="Rectangle 6">
            <a:extLst>
              <a:ext uri="{FF2B5EF4-FFF2-40B4-BE49-F238E27FC236}">
                <a16:creationId xmlns:a16="http://schemas.microsoft.com/office/drawing/2014/main" id="{0152D458-59A9-EAA4-8D04-B8E4E5B4C74A}"/>
              </a:ext>
            </a:extLst>
          </p:cNvPr>
          <p:cNvSpPr/>
          <p:nvPr/>
        </p:nvSpPr>
        <p:spPr>
          <a:xfrm>
            <a:off x="1129048" y="1032875"/>
            <a:ext cx="2850716" cy="677108"/>
          </a:xfrm>
          <a:prstGeom prst="rect">
            <a:avLst/>
          </a:prstGeom>
          <a:noFill/>
        </p:spPr>
        <p:txBody>
          <a:bodyPr wrap="none" lIns="91440" tIns="45720" rIns="91440" bIns="45720">
            <a:spAutoFit/>
          </a:bodyPr>
          <a:lstStyle/>
          <a:p>
            <a:pPr algn="ctr"/>
            <a:r>
              <a:rPr lang="en-US" sz="3800" dirty="0">
                <a:ln w="0"/>
                <a:solidFill>
                  <a:schemeClr val="accent1"/>
                </a:solidFill>
                <a:effectLst>
                  <a:outerShdw blurRad="38100" dist="25400" dir="5400000" algn="ctr" rotWithShape="0">
                    <a:srgbClr val="6E747A">
                      <a:alpha val="43000"/>
                    </a:srgbClr>
                  </a:outerShdw>
                </a:effectLst>
              </a:rPr>
              <a:t>Assignment 1</a:t>
            </a:r>
            <a:endParaRPr lang="en-US" sz="3800" b="0" cap="none" spc="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737CB43D-B298-A3EB-2022-2396181FFEAE}"/>
              </a:ext>
            </a:extLst>
          </p:cNvPr>
          <p:cNvSpPr txBox="1"/>
          <p:nvPr/>
        </p:nvSpPr>
        <p:spPr>
          <a:xfrm>
            <a:off x="4693124" y="1012524"/>
            <a:ext cx="6097136" cy="646331"/>
          </a:xfrm>
          <a:prstGeom prst="rect">
            <a:avLst/>
          </a:prstGeom>
          <a:noFill/>
        </p:spPr>
        <p:txBody>
          <a:bodyPr wrap="square">
            <a:spAutoFit/>
          </a:bodyPr>
          <a:lstStyle/>
          <a:p>
            <a:pPr algn="ctr"/>
            <a:r>
              <a:rPr lang="en-US" sz="3600" dirty="0">
                <a:ln w="0"/>
                <a:solidFill>
                  <a:schemeClr val="accent1"/>
                </a:solidFill>
                <a:effectLst>
                  <a:outerShdw blurRad="38100" dist="25400" dir="5400000" algn="ctr" rotWithShape="0">
                    <a:srgbClr val="6E747A">
                      <a:alpha val="43000"/>
                    </a:srgbClr>
                  </a:outerShdw>
                </a:effectLst>
              </a:rPr>
              <a:t>Assignment 2</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sp>
        <p:nvSpPr>
          <p:cNvPr id="12" name="TextBox 11">
            <a:extLst>
              <a:ext uri="{FF2B5EF4-FFF2-40B4-BE49-F238E27FC236}">
                <a16:creationId xmlns:a16="http://schemas.microsoft.com/office/drawing/2014/main" id="{5F729D6F-280A-A71C-306A-31DB7CA51075}"/>
              </a:ext>
            </a:extLst>
          </p:cNvPr>
          <p:cNvSpPr txBox="1"/>
          <p:nvPr/>
        </p:nvSpPr>
        <p:spPr>
          <a:xfrm rot="19065374">
            <a:off x="2585557" y="3010080"/>
            <a:ext cx="1836763" cy="646331"/>
          </a:xfrm>
          <a:prstGeom prst="rect">
            <a:avLst/>
          </a:prstGeom>
          <a:noFill/>
        </p:spPr>
        <p:txBody>
          <a:bodyPr wrap="square" rtlCol="0">
            <a:spAutoFit/>
          </a:bodyPr>
          <a:lstStyle/>
          <a:p>
            <a:r>
              <a:rPr lang="en-GB" sz="3600" dirty="0">
                <a:solidFill>
                  <a:srgbClr val="FF0000"/>
                </a:solidFill>
              </a:rPr>
              <a:t>Essay</a:t>
            </a:r>
          </a:p>
        </p:txBody>
      </p:sp>
      <p:sp>
        <p:nvSpPr>
          <p:cNvPr id="13" name="TextBox 12">
            <a:extLst>
              <a:ext uri="{FF2B5EF4-FFF2-40B4-BE49-F238E27FC236}">
                <a16:creationId xmlns:a16="http://schemas.microsoft.com/office/drawing/2014/main" id="{6E085A47-6299-717E-C54D-ED3449690AE6}"/>
              </a:ext>
            </a:extLst>
          </p:cNvPr>
          <p:cNvSpPr txBox="1"/>
          <p:nvPr/>
        </p:nvSpPr>
        <p:spPr>
          <a:xfrm rot="19160924">
            <a:off x="7486533" y="2666903"/>
            <a:ext cx="2156346" cy="1292662"/>
          </a:xfrm>
          <a:prstGeom prst="rect">
            <a:avLst/>
          </a:prstGeom>
          <a:noFill/>
        </p:spPr>
        <p:txBody>
          <a:bodyPr wrap="square" rtlCol="0">
            <a:spAutoFit/>
          </a:bodyPr>
          <a:lstStyle/>
          <a:p>
            <a:r>
              <a:rPr lang="en-GB" sz="3000" dirty="0">
                <a:solidFill>
                  <a:srgbClr val="FF0000"/>
                </a:solidFill>
              </a:rPr>
              <a:t>Group Presentation</a:t>
            </a:r>
          </a:p>
          <a:p>
            <a:endParaRPr lang="en-GB" dirty="0"/>
          </a:p>
        </p:txBody>
      </p:sp>
    </p:spTree>
    <p:extLst>
      <p:ext uri="{BB962C8B-B14F-4D97-AF65-F5344CB8AC3E}">
        <p14:creationId xmlns:p14="http://schemas.microsoft.com/office/powerpoint/2010/main" val="103226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2"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C4CC-BECD-4B22-A4E2-AE5DF2F3EC98}"/>
              </a:ext>
            </a:extLst>
          </p:cNvPr>
          <p:cNvSpPr>
            <a:spLocks noGrp="1"/>
          </p:cNvSpPr>
          <p:nvPr>
            <p:ph type="title"/>
          </p:nvPr>
        </p:nvSpPr>
        <p:spPr>
          <a:xfrm>
            <a:off x="5150564" y="254668"/>
            <a:ext cx="8229600" cy="1143000"/>
          </a:xfrm>
        </p:spPr>
        <p:txBody>
          <a:bodyPr>
            <a:norm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Get your phones</a:t>
            </a:r>
          </a:p>
        </p:txBody>
      </p:sp>
      <p:sp>
        <p:nvSpPr>
          <p:cNvPr id="3" name="Content Placeholder 2">
            <a:extLst>
              <a:ext uri="{FF2B5EF4-FFF2-40B4-BE49-F238E27FC236}">
                <a16:creationId xmlns:a16="http://schemas.microsoft.com/office/drawing/2014/main" id="{01BB6BCB-A859-4A59-8600-5A290A18D7DB}"/>
              </a:ext>
            </a:extLst>
          </p:cNvPr>
          <p:cNvSpPr>
            <a:spLocks noGrp="1"/>
          </p:cNvSpPr>
          <p:nvPr>
            <p:ph idx="1"/>
          </p:nvPr>
        </p:nvSpPr>
        <p:spPr>
          <a:xfrm>
            <a:off x="478971" y="1006083"/>
            <a:ext cx="8229600" cy="3917032"/>
          </a:xfrm>
        </p:spPr>
        <p:txBody>
          <a:bodyPr>
            <a:noAutofit/>
          </a:bodyPr>
          <a:lstStyle/>
          <a:p>
            <a:r>
              <a:rPr lang="en-GB" dirty="0">
                <a:latin typeface="Arial" panose="020B0604020202020204" pitchFamily="34" charset="0"/>
                <a:cs typeface="Arial" panose="020B0604020202020204" pitchFamily="34" charset="0"/>
              </a:rPr>
              <a:t>Defining sustainability</a:t>
            </a:r>
          </a:p>
          <a:p>
            <a:r>
              <a:rPr lang="en-GB" dirty="0">
                <a:latin typeface="Arial" panose="020B0604020202020204" pitchFamily="34" charset="0"/>
                <a:cs typeface="Arial" panose="020B0604020202020204" pitchFamily="34" charset="0"/>
              </a:rPr>
              <a:t>Tourism Growth and Effects </a:t>
            </a:r>
          </a:p>
          <a:p>
            <a:r>
              <a:rPr lang="en-GB" dirty="0">
                <a:latin typeface="Arial" panose="020B0604020202020204" pitchFamily="34" charset="0"/>
                <a:cs typeface="Arial" panose="020B0604020202020204" pitchFamily="34" charset="0"/>
              </a:rPr>
              <a:t>The Circular Economy</a:t>
            </a:r>
          </a:p>
          <a:p>
            <a:r>
              <a:rPr lang="en-GB" dirty="0">
                <a:latin typeface="Arial" panose="020B0604020202020204" pitchFamily="34" charset="0"/>
                <a:cs typeface="Arial" panose="020B0604020202020204" pitchFamily="34" charset="0"/>
              </a:rPr>
              <a:t>Corporate Social Responsibility</a:t>
            </a:r>
          </a:p>
          <a:p>
            <a:r>
              <a:rPr lang="en-GB" dirty="0">
                <a:latin typeface="Arial" panose="020B0604020202020204" pitchFamily="34" charset="0"/>
                <a:cs typeface="Arial" panose="020B0604020202020204" pitchFamily="34" charset="0"/>
              </a:rPr>
              <a:t>Destination Management </a:t>
            </a:r>
          </a:p>
          <a:p>
            <a:r>
              <a:rPr lang="en-GB" dirty="0">
                <a:latin typeface="Arial" panose="020B0604020202020204" pitchFamily="34" charset="0"/>
                <a:cs typeface="Arial" panose="020B0604020202020204" pitchFamily="34" charset="0"/>
              </a:rPr>
              <a:t>Transport</a:t>
            </a:r>
          </a:p>
          <a:p>
            <a:r>
              <a:rPr lang="en-GB" dirty="0">
                <a:latin typeface="Arial" panose="020B0604020202020204" pitchFamily="34" charset="0"/>
                <a:cs typeface="Arial" panose="020B0604020202020204" pitchFamily="34" charset="0"/>
              </a:rPr>
              <a:t>Ecotourism</a:t>
            </a:r>
          </a:p>
          <a:p>
            <a:r>
              <a:rPr lang="en-GB" dirty="0">
                <a:latin typeface="Arial" panose="020B0604020202020204" pitchFamily="34" charset="0"/>
                <a:cs typeface="Arial" panose="020B0604020202020204" pitchFamily="34" charset="0"/>
              </a:rPr>
              <a:t>All things </a:t>
            </a:r>
            <a:r>
              <a:rPr lang="en-GB" b="1" dirty="0">
                <a:solidFill>
                  <a:srgbClr val="00B050"/>
                </a:solidFill>
                <a:latin typeface="Arial" panose="020B0604020202020204" pitchFamily="34" charset="0"/>
                <a:cs typeface="Arial" panose="020B0604020202020204" pitchFamily="34" charset="0"/>
              </a:rPr>
              <a:t>Green</a:t>
            </a:r>
            <a:r>
              <a:rPr lang="en-GB" dirty="0">
                <a:latin typeface="Arial" panose="020B0604020202020204" pitchFamily="34" charset="0"/>
                <a:cs typeface="Arial" panose="020B0604020202020204" pitchFamily="34" charset="0"/>
              </a:rPr>
              <a:t>….. and much more!</a:t>
            </a:r>
          </a:p>
        </p:txBody>
      </p:sp>
      <p:pic>
        <p:nvPicPr>
          <p:cNvPr id="7" name="Picture 6">
            <a:extLst>
              <a:ext uri="{FF2B5EF4-FFF2-40B4-BE49-F238E27FC236}">
                <a16:creationId xmlns:a16="http://schemas.microsoft.com/office/drawing/2014/main" id="{A357634C-11B3-D62E-3A1C-F27D628FD8ED}"/>
              </a:ext>
            </a:extLst>
          </p:cNvPr>
          <p:cNvPicPr>
            <a:picLocks noChangeAspect="1"/>
          </p:cNvPicPr>
          <p:nvPr/>
        </p:nvPicPr>
        <p:blipFill>
          <a:blip r:embed="rId3"/>
          <a:stretch>
            <a:fillRect/>
          </a:stretch>
        </p:blipFill>
        <p:spPr>
          <a:xfrm>
            <a:off x="8478349" y="2964599"/>
            <a:ext cx="1938051" cy="1938051"/>
          </a:xfrm>
          <a:prstGeom prst="rect">
            <a:avLst/>
          </a:prstGeom>
        </p:spPr>
      </p:pic>
      <p:sp>
        <p:nvSpPr>
          <p:cNvPr id="6" name="Arrow: Down 5">
            <a:extLst>
              <a:ext uri="{FF2B5EF4-FFF2-40B4-BE49-F238E27FC236}">
                <a16:creationId xmlns:a16="http://schemas.microsoft.com/office/drawing/2014/main" id="{08AB039F-03E3-DCFE-7053-91D184E028BD}"/>
              </a:ext>
            </a:extLst>
          </p:cNvPr>
          <p:cNvSpPr/>
          <p:nvPr/>
        </p:nvSpPr>
        <p:spPr>
          <a:xfrm>
            <a:off x="9054527" y="1502228"/>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168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7" end="7"/>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grpId="0" nodeType="clickEffect">
                                  <p:stCondLst>
                                    <p:cond delay="0"/>
                                  </p:stCondLst>
                                  <p:childTnLst>
                                    <p:set>
                                      <p:cBhvr>
                                        <p:cTn id="70" dur="1" fill="hold">
                                          <p:stCondLst>
                                            <p:cond delay="0"/>
                                          </p:stCondLst>
                                        </p:cTn>
                                        <p:tgtEl>
                                          <p:spTgt spid="2"/>
                                        </p:tgtEl>
                                        <p:attrNameLst>
                                          <p:attrName>style.visibility</p:attrName>
                                        </p:attrNameLst>
                                      </p:cBhvr>
                                      <p:to>
                                        <p:strVal val="visible"/>
                                      </p:to>
                                    </p:set>
                                    <p:anim calcmode="lin" valueType="num">
                                      <p:cBhvr>
                                        <p:cTn id="71" dur="1000" fill="hold"/>
                                        <p:tgtEl>
                                          <p:spTgt spid="2"/>
                                        </p:tgtEl>
                                        <p:attrNameLst>
                                          <p:attrName>ppt_w</p:attrName>
                                        </p:attrNameLst>
                                      </p:cBhvr>
                                      <p:tavLst>
                                        <p:tav tm="0">
                                          <p:val>
                                            <p:fltVal val="0"/>
                                          </p:val>
                                        </p:tav>
                                        <p:tav tm="100000">
                                          <p:val>
                                            <p:strVal val="#ppt_w"/>
                                          </p:val>
                                        </p:tav>
                                      </p:tavLst>
                                    </p:anim>
                                    <p:anim calcmode="lin" valueType="num">
                                      <p:cBhvr>
                                        <p:cTn id="72" dur="1000" fill="hold"/>
                                        <p:tgtEl>
                                          <p:spTgt spid="2"/>
                                        </p:tgtEl>
                                        <p:attrNameLst>
                                          <p:attrName>ppt_h</p:attrName>
                                        </p:attrNameLst>
                                      </p:cBhvr>
                                      <p:tavLst>
                                        <p:tav tm="0">
                                          <p:val>
                                            <p:fltVal val="0"/>
                                          </p:val>
                                        </p:tav>
                                        <p:tav tm="100000">
                                          <p:val>
                                            <p:strVal val="#ppt_h"/>
                                          </p:val>
                                        </p:tav>
                                      </p:tavLst>
                                    </p:anim>
                                    <p:anim calcmode="lin" valueType="num">
                                      <p:cBhvr>
                                        <p:cTn id="73" dur="1000" fill="hold"/>
                                        <p:tgtEl>
                                          <p:spTgt spid="2"/>
                                        </p:tgtEl>
                                        <p:attrNameLst>
                                          <p:attrName>style.rotation</p:attrName>
                                        </p:attrNameLst>
                                      </p:cBhvr>
                                      <p:tavLst>
                                        <p:tav tm="0">
                                          <p:val>
                                            <p:fltVal val="90"/>
                                          </p:val>
                                        </p:tav>
                                        <p:tav tm="100000">
                                          <p:val>
                                            <p:fltVal val="0"/>
                                          </p:val>
                                        </p:tav>
                                      </p:tavLst>
                                    </p:anim>
                                    <p:animEffect transition="in" filter="fade">
                                      <p:cBhvr>
                                        <p:cTn id="74" dur="1000"/>
                                        <p:tgtEl>
                                          <p:spTgt spid="2"/>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grpId="0" nodeType="clickEffect">
                                  <p:stCondLst>
                                    <p:cond delay="0"/>
                                  </p:stCondLst>
                                  <p:childTnLst>
                                    <p:set>
                                      <p:cBhvr>
                                        <p:cTn id="78" dur="1" fill="hold">
                                          <p:stCondLst>
                                            <p:cond delay="0"/>
                                          </p:stCondLst>
                                        </p:cTn>
                                        <p:tgtEl>
                                          <p:spTgt spid="6"/>
                                        </p:tgtEl>
                                        <p:attrNameLst>
                                          <p:attrName>style.visibility</p:attrName>
                                        </p:attrNameLst>
                                      </p:cBhvr>
                                      <p:to>
                                        <p:strVal val="visible"/>
                                      </p:to>
                                    </p:set>
                                    <p:anim calcmode="lin" valueType="num">
                                      <p:cBhvr>
                                        <p:cTn id="79" dur="1000" fill="hold"/>
                                        <p:tgtEl>
                                          <p:spTgt spid="6"/>
                                        </p:tgtEl>
                                        <p:attrNameLst>
                                          <p:attrName>ppt_w</p:attrName>
                                        </p:attrNameLst>
                                      </p:cBhvr>
                                      <p:tavLst>
                                        <p:tav tm="0">
                                          <p:val>
                                            <p:fltVal val="0"/>
                                          </p:val>
                                        </p:tav>
                                        <p:tav tm="100000">
                                          <p:val>
                                            <p:strVal val="#ppt_w"/>
                                          </p:val>
                                        </p:tav>
                                      </p:tavLst>
                                    </p:anim>
                                    <p:anim calcmode="lin" valueType="num">
                                      <p:cBhvr>
                                        <p:cTn id="80" dur="1000" fill="hold"/>
                                        <p:tgtEl>
                                          <p:spTgt spid="6"/>
                                        </p:tgtEl>
                                        <p:attrNameLst>
                                          <p:attrName>ppt_h</p:attrName>
                                        </p:attrNameLst>
                                      </p:cBhvr>
                                      <p:tavLst>
                                        <p:tav tm="0">
                                          <p:val>
                                            <p:fltVal val="0"/>
                                          </p:val>
                                        </p:tav>
                                        <p:tav tm="100000">
                                          <p:val>
                                            <p:strVal val="#ppt_h"/>
                                          </p:val>
                                        </p:tav>
                                      </p:tavLst>
                                    </p:anim>
                                    <p:anim calcmode="lin" valueType="num">
                                      <p:cBhvr>
                                        <p:cTn id="81" dur="1000" fill="hold"/>
                                        <p:tgtEl>
                                          <p:spTgt spid="6"/>
                                        </p:tgtEl>
                                        <p:attrNameLst>
                                          <p:attrName>style.rotation</p:attrName>
                                        </p:attrNameLst>
                                      </p:cBhvr>
                                      <p:tavLst>
                                        <p:tav tm="0">
                                          <p:val>
                                            <p:fltVal val="90"/>
                                          </p:val>
                                        </p:tav>
                                        <p:tav tm="100000">
                                          <p:val>
                                            <p:fltVal val="0"/>
                                          </p:val>
                                        </p:tav>
                                      </p:tavLst>
                                    </p:anim>
                                    <p:animEffect transition="in" filter="fade">
                                      <p:cBhvr>
                                        <p:cTn id="82" dur="1000"/>
                                        <p:tgtEl>
                                          <p:spTgt spid="6"/>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nodeType="clickEffect">
                                  <p:stCondLst>
                                    <p:cond delay="0"/>
                                  </p:stCondLst>
                                  <p:childTnLst>
                                    <p:set>
                                      <p:cBhvr>
                                        <p:cTn id="86" dur="1" fill="hold">
                                          <p:stCondLst>
                                            <p:cond delay="0"/>
                                          </p:stCondLst>
                                        </p:cTn>
                                        <p:tgtEl>
                                          <p:spTgt spid="7"/>
                                        </p:tgtEl>
                                        <p:attrNameLst>
                                          <p:attrName>style.visibility</p:attrName>
                                        </p:attrNameLst>
                                      </p:cBhvr>
                                      <p:to>
                                        <p:strVal val="visible"/>
                                      </p:to>
                                    </p:set>
                                    <p:anim calcmode="lin" valueType="num">
                                      <p:cBhvr>
                                        <p:cTn id="87" dur="1000" fill="hold"/>
                                        <p:tgtEl>
                                          <p:spTgt spid="7"/>
                                        </p:tgtEl>
                                        <p:attrNameLst>
                                          <p:attrName>ppt_w</p:attrName>
                                        </p:attrNameLst>
                                      </p:cBhvr>
                                      <p:tavLst>
                                        <p:tav tm="0">
                                          <p:val>
                                            <p:fltVal val="0"/>
                                          </p:val>
                                        </p:tav>
                                        <p:tav tm="100000">
                                          <p:val>
                                            <p:strVal val="#ppt_w"/>
                                          </p:val>
                                        </p:tav>
                                      </p:tavLst>
                                    </p:anim>
                                    <p:anim calcmode="lin" valueType="num">
                                      <p:cBhvr>
                                        <p:cTn id="88" dur="1000" fill="hold"/>
                                        <p:tgtEl>
                                          <p:spTgt spid="7"/>
                                        </p:tgtEl>
                                        <p:attrNameLst>
                                          <p:attrName>ppt_h</p:attrName>
                                        </p:attrNameLst>
                                      </p:cBhvr>
                                      <p:tavLst>
                                        <p:tav tm="0">
                                          <p:val>
                                            <p:fltVal val="0"/>
                                          </p:val>
                                        </p:tav>
                                        <p:tav tm="100000">
                                          <p:val>
                                            <p:strVal val="#ppt_h"/>
                                          </p:val>
                                        </p:tav>
                                      </p:tavLst>
                                    </p:anim>
                                    <p:anim calcmode="lin" valueType="num">
                                      <p:cBhvr>
                                        <p:cTn id="89" dur="1000" fill="hold"/>
                                        <p:tgtEl>
                                          <p:spTgt spid="7"/>
                                        </p:tgtEl>
                                        <p:attrNameLst>
                                          <p:attrName>style.rotation</p:attrName>
                                        </p:attrNameLst>
                                      </p:cBhvr>
                                      <p:tavLst>
                                        <p:tav tm="0">
                                          <p:val>
                                            <p:fltVal val="90"/>
                                          </p:val>
                                        </p:tav>
                                        <p:tav tm="100000">
                                          <p:val>
                                            <p:fltVal val="0"/>
                                          </p:val>
                                        </p:tav>
                                      </p:tavLst>
                                    </p:anim>
                                    <p:animEffect transition="in" filter="fade">
                                      <p:cBhvr>
                                        <p:cTn id="9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Over to you - Investors' Chronicle">
            <a:extLst>
              <a:ext uri="{FF2B5EF4-FFF2-40B4-BE49-F238E27FC236}">
                <a16:creationId xmlns:a16="http://schemas.microsoft.com/office/drawing/2014/main" id="{8C1B2A8C-4FDF-D46E-1432-3EB6141A3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6181" y="2388448"/>
            <a:ext cx="5019637" cy="343448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883B500-828E-4E5F-7EA8-F8E35B3F0596}"/>
              </a:ext>
            </a:extLst>
          </p:cNvPr>
          <p:cNvSpPr/>
          <p:nvPr/>
        </p:nvSpPr>
        <p:spPr>
          <a:xfrm>
            <a:off x="2688195" y="166985"/>
            <a:ext cx="6113488" cy="2585323"/>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Who’s ready to</a:t>
            </a:r>
          </a:p>
          <a:p>
            <a:pPr algn="ctr"/>
            <a:r>
              <a:rPr lang="en-US" sz="5400" b="0" cap="none" spc="0" dirty="0">
                <a:ln w="0"/>
                <a:solidFill>
                  <a:schemeClr val="accent1"/>
                </a:solidFill>
                <a:effectLst>
                  <a:outerShdw blurRad="38100" dist="25400" dir="5400000" algn="ctr" rotWithShape="0">
                    <a:srgbClr val="6E747A">
                      <a:alpha val="43000"/>
                    </a:srgbClr>
                  </a:outerShdw>
                </a:effectLst>
              </a:rPr>
              <a:t> answer some questions? </a:t>
            </a:r>
          </a:p>
        </p:txBody>
      </p:sp>
    </p:spTree>
    <p:extLst>
      <p:ext uri="{BB962C8B-B14F-4D97-AF65-F5344CB8AC3E}">
        <p14:creationId xmlns:p14="http://schemas.microsoft.com/office/powerpoint/2010/main" val="1181511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A09F47-755F-99B4-AD68-AF8E69089E9A}"/>
              </a:ext>
            </a:extLst>
          </p:cNvPr>
          <p:cNvSpPr txBox="1"/>
          <p:nvPr/>
        </p:nvSpPr>
        <p:spPr>
          <a:xfrm>
            <a:off x="2495550" y="571500"/>
            <a:ext cx="8115300" cy="4832092"/>
          </a:xfrm>
          <a:prstGeom prst="rect">
            <a:avLst/>
          </a:prstGeom>
          <a:noFill/>
        </p:spPr>
        <p:txBody>
          <a:bodyPr wrap="square">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does sustainability mean to you?</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do you do to be sustainable?</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Can you provide some examples of Sustainable Tourism?</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does sustainability mean in business?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What impacts does tourism have on</a:t>
            </a:r>
          </a:p>
          <a:p>
            <a:r>
              <a:rPr lang="en-GB" sz="2800" dirty="0">
                <a:latin typeface="Arial" panose="020B0604020202020204" pitchFamily="34" charset="0"/>
                <a:cs typeface="Arial" panose="020B0604020202020204" pitchFamily="34" charset="0"/>
              </a:rPr>
              <a:t> sustainability?</a:t>
            </a:r>
          </a:p>
        </p:txBody>
      </p:sp>
    </p:spTree>
    <p:extLst>
      <p:ext uri="{BB962C8B-B14F-4D97-AF65-F5344CB8AC3E}">
        <p14:creationId xmlns:p14="http://schemas.microsoft.com/office/powerpoint/2010/main" val="1042854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896D-0735-4741-965F-7866137234A6}"/>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Definitions of Sustainability </a:t>
            </a:r>
          </a:p>
        </p:txBody>
      </p:sp>
      <p:sp>
        <p:nvSpPr>
          <p:cNvPr id="3" name="Content Placeholder 2">
            <a:extLst>
              <a:ext uri="{FF2B5EF4-FFF2-40B4-BE49-F238E27FC236}">
                <a16:creationId xmlns:a16="http://schemas.microsoft.com/office/drawing/2014/main" id="{59808FD4-4D12-3F47-8618-09C3480D269D}"/>
              </a:ext>
            </a:extLst>
          </p:cNvPr>
          <p:cNvSpPr>
            <a:spLocks noGrp="1"/>
          </p:cNvSpPr>
          <p:nvPr>
            <p:ph idx="1"/>
          </p:nvPr>
        </p:nvSpPr>
        <p:spPr>
          <a:xfrm>
            <a:off x="632926" y="2005274"/>
            <a:ext cx="5655906" cy="2960979"/>
          </a:xfrm>
        </p:spPr>
        <p:txBody>
          <a:bodyPr>
            <a:normAutofit/>
          </a:bodyPr>
          <a:lstStyle/>
          <a:p>
            <a:r>
              <a:rPr lang="en-GB" dirty="0"/>
              <a:t>In 1987, the </a:t>
            </a:r>
            <a:r>
              <a:rPr lang="en-GB" dirty="0">
                <a:hlinkClick r:id="rId3"/>
              </a:rPr>
              <a:t>United Nations </a:t>
            </a:r>
            <a:r>
              <a:rPr lang="en-GB" dirty="0" err="1">
                <a:hlinkClick r:id="rId3"/>
              </a:rPr>
              <a:t>Brundtland</a:t>
            </a:r>
            <a:r>
              <a:rPr lang="en-GB" dirty="0">
                <a:hlinkClick r:id="rId3"/>
              </a:rPr>
              <a:t> Commission</a:t>
            </a:r>
            <a:r>
              <a:rPr lang="en-GB" dirty="0"/>
              <a:t> defined sustainability as “meeting the needs of the present without compromising the ability of future generations to meet their own needs.” </a:t>
            </a:r>
          </a:p>
          <a:p>
            <a:pPr marL="0" indent="0">
              <a:buNone/>
            </a:pPr>
            <a:endParaRPr lang="en-US" dirty="0"/>
          </a:p>
        </p:txBody>
      </p:sp>
      <p:sp>
        <p:nvSpPr>
          <p:cNvPr id="5" name="TextBox 4">
            <a:extLst>
              <a:ext uri="{FF2B5EF4-FFF2-40B4-BE49-F238E27FC236}">
                <a16:creationId xmlns:a16="http://schemas.microsoft.com/office/drawing/2014/main" id="{865A2B47-CA93-4A60-E024-07F9BD2521EF}"/>
              </a:ext>
            </a:extLst>
          </p:cNvPr>
          <p:cNvSpPr txBox="1"/>
          <p:nvPr/>
        </p:nvSpPr>
        <p:spPr>
          <a:xfrm>
            <a:off x="8452369" y="4868608"/>
            <a:ext cx="2652226" cy="369332"/>
          </a:xfrm>
          <a:prstGeom prst="rect">
            <a:avLst/>
          </a:prstGeom>
          <a:noFill/>
        </p:spPr>
        <p:txBody>
          <a:bodyPr wrap="square">
            <a:spAutoFit/>
          </a:bodyPr>
          <a:lstStyle/>
          <a:p>
            <a:r>
              <a:rPr lang="en-GB" dirty="0">
                <a:hlinkClick r:id="rId4"/>
              </a:rPr>
              <a:t>1987: </a:t>
            </a:r>
            <a:r>
              <a:rPr lang="en-GB" dirty="0" err="1">
                <a:hlinkClick r:id="rId4"/>
              </a:rPr>
              <a:t>Brundtand</a:t>
            </a:r>
            <a:r>
              <a:rPr lang="en-GB" dirty="0">
                <a:hlinkClick r:id="rId4"/>
              </a:rPr>
              <a:t> Report</a:t>
            </a:r>
            <a:endParaRPr lang="en-GB" dirty="0"/>
          </a:p>
        </p:txBody>
      </p:sp>
      <p:sp>
        <p:nvSpPr>
          <p:cNvPr id="6" name="TextBox 5">
            <a:extLst>
              <a:ext uri="{FF2B5EF4-FFF2-40B4-BE49-F238E27FC236}">
                <a16:creationId xmlns:a16="http://schemas.microsoft.com/office/drawing/2014/main" id="{95703416-7984-7708-383C-1E5AA6A6F9FF}"/>
              </a:ext>
            </a:extLst>
          </p:cNvPr>
          <p:cNvSpPr txBox="1"/>
          <p:nvPr/>
        </p:nvSpPr>
        <p:spPr>
          <a:xfrm>
            <a:off x="7371184" y="6204857"/>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9E5FBF2C-5D56-B763-F20C-B952997C42C5}"/>
              </a:ext>
            </a:extLst>
          </p:cNvPr>
          <p:cNvSpPr txBox="1"/>
          <p:nvPr/>
        </p:nvSpPr>
        <p:spPr>
          <a:xfrm>
            <a:off x="8817429" y="2839433"/>
            <a:ext cx="1922106" cy="646331"/>
          </a:xfrm>
          <a:prstGeom prst="rect">
            <a:avLst/>
          </a:prstGeom>
          <a:noFill/>
        </p:spPr>
        <p:txBody>
          <a:bodyPr wrap="square" rtlCol="0">
            <a:spAutoFit/>
          </a:bodyPr>
          <a:lstStyle/>
          <a:p>
            <a:r>
              <a:rPr lang="en-GB" dirty="0"/>
              <a:t>United Nations, 2023</a:t>
            </a:r>
          </a:p>
        </p:txBody>
      </p:sp>
      <p:pic>
        <p:nvPicPr>
          <p:cNvPr id="1026" name="Picture 2" descr="What Is A Sustainability Statement? - UK Building Compliance">
            <a:extLst>
              <a:ext uri="{FF2B5EF4-FFF2-40B4-BE49-F238E27FC236}">
                <a16:creationId xmlns:a16="http://schemas.microsoft.com/office/drawing/2014/main" id="{C9AC342C-9385-853E-C75A-8D492647AE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915" y="440926"/>
            <a:ext cx="4132171" cy="3648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6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latin typeface="Arial" panose="020B0604020202020204" pitchFamily="34" charset="0"/>
                <a:cs typeface="Arial" panose="020B0604020202020204" pitchFamily="34" charset="0"/>
              </a:rPr>
              <a:t>Definitions of </a:t>
            </a: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Sustainable Tourism</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81200" y="1772816"/>
            <a:ext cx="8229600" cy="3917032"/>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…“tourism that takes full account of its current and future economic, social and environmental impacts, addressing the needs of visitors, the industry, the environment and host communities.”</a:t>
            </a:r>
          </a:p>
          <a:p>
            <a:r>
              <a:rPr lang="en-GB" dirty="0">
                <a:latin typeface="Arial" panose="020B0604020202020204" pitchFamily="34" charset="0"/>
                <a:cs typeface="Arial" panose="020B0604020202020204" pitchFamily="34" charset="0"/>
              </a:rPr>
              <a:t>…sustainable tourism “refers to the environmental, economic, and socio-cultural aspects of tourism development, and a suitable balance must be established between these three dimensions to guarantee its long-term sustainability” </a:t>
            </a:r>
          </a:p>
          <a:p>
            <a:pPr marL="400050" lvl="1" indent="0">
              <a:buNone/>
            </a:pPr>
            <a:endParaRPr lang="en-GB" sz="1300" dirty="0">
              <a:latin typeface="Arial" panose="020B0604020202020204" pitchFamily="34" charset="0"/>
              <a:cs typeface="Arial" panose="020B0604020202020204" pitchFamily="34" charset="0"/>
            </a:endParaRPr>
          </a:p>
          <a:p>
            <a:pPr marL="400050" lvl="1" indent="0">
              <a:buNone/>
            </a:pPr>
            <a:r>
              <a:rPr lang="en-GB" sz="1700"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hlinkClick r:id="rId2"/>
              </a:rPr>
              <a:t>UNEP</a:t>
            </a:r>
            <a:r>
              <a:rPr lang="en-GB" sz="1700" dirty="0">
                <a:latin typeface="Arial" panose="020B0604020202020204" pitchFamily="34" charset="0"/>
                <a:cs typeface="Arial" panose="020B0604020202020204" pitchFamily="34" charset="0"/>
              </a:rPr>
              <a:t> &amp; </a:t>
            </a:r>
            <a:r>
              <a:rPr lang="en-GB" sz="1700" dirty="0">
                <a:latin typeface="Arial" panose="020B0604020202020204" pitchFamily="34" charset="0"/>
                <a:cs typeface="Arial" panose="020B0604020202020204" pitchFamily="34" charset="0"/>
                <a:hlinkClick r:id="rId3"/>
              </a:rPr>
              <a:t>UNWTO</a:t>
            </a:r>
            <a:r>
              <a:rPr lang="en-GB" sz="1700" dirty="0">
                <a:latin typeface="Arial" panose="020B0604020202020204" pitchFamily="34" charset="0"/>
                <a:cs typeface="Arial" panose="020B0604020202020204" pitchFamily="34" charset="0"/>
              </a:rPr>
              <a:t>, 2005: 11-12. </a:t>
            </a:r>
            <a:r>
              <a:rPr lang="en-GB" sz="1700" i="1" dirty="0">
                <a:latin typeface="Arial" panose="020B0604020202020204" pitchFamily="34" charset="0"/>
                <a:cs typeface="Arial" panose="020B0604020202020204" pitchFamily="34" charset="0"/>
              </a:rPr>
              <a:t>Making Tourism More Sustainable – A Guide for Policy Makers</a:t>
            </a:r>
            <a:r>
              <a:rPr lang="en-GB" sz="17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32135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p&#10;&#10;Description automatically generated">
            <a:extLst>
              <a:ext uri="{FF2B5EF4-FFF2-40B4-BE49-F238E27FC236}">
                <a16:creationId xmlns:a16="http://schemas.microsoft.com/office/drawing/2014/main" id="{871D8734-50A1-1F45-6877-895588B4678A}"/>
              </a:ext>
            </a:extLst>
          </p:cNvPr>
          <p:cNvPicPr>
            <a:picLocks noChangeAspect="1"/>
          </p:cNvPicPr>
          <p:nvPr/>
        </p:nvPicPr>
        <p:blipFill rotWithShape="1">
          <a:blip r:embed="rId3"/>
          <a:srcRect t="17091" r="-1" b="-1"/>
          <a:stretch/>
        </p:blipFill>
        <p:spPr>
          <a:xfrm>
            <a:off x="4581656" y="1934765"/>
            <a:ext cx="7381469" cy="3304743"/>
          </a:xfrm>
          <a:prstGeom prst="rect">
            <a:avLst/>
          </a:prstGeom>
        </p:spPr>
      </p:pic>
      <p:sp>
        <p:nvSpPr>
          <p:cNvPr id="24" name="TextBox 23">
            <a:extLst>
              <a:ext uri="{FF2B5EF4-FFF2-40B4-BE49-F238E27FC236}">
                <a16:creationId xmlns:a16="http://schemas.microsoft.com/office/drawing/2014/main" id="{9EDEC788-5FD1-51DE-851D-BBBCAB1075E9}"/>
              </a:ext>
            </a:extLst>
          </p:cNvPr>
          <p:cNvSpPr txBox="1"/>
          <p:nvPr/>
        </p:nvSpPr>
        <p:spPr>
          <a:xfrm>
            <a:off x="178646" y="3814410"/>
            <a:ext cx="4215442" cy="1264642"/>
          </a:xfrm>
          <a:prstGeom prst="rect">
            <a:avLst/>
          </a:prstGeom>
          <a:noFill/>
        </p:spPr>
        <p:txBody>
          <a:bodyPr wrap="square">
            <a:spAutoFit/>
          </a:bodyPr>
          <a:lstStyle/>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“commercial systems that rely on environmentally and socially responsible practices in order to allow for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continued responsible operation into the future.“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177FFBF3-4318-2094-EAAA-D0064A56FAB0}"/>
              </a:ext>
            </a:extLst>
          </p:cNvPr>
          <p:cNvSpPr txBox="1"/>
          <p:nvPr/>
        </p:nvSpPr>
        <p:spPr>
          <a:xfrm>
            <a:off x="279641" y="1434089"/>
            <a:ext cx="4070133" cy="1200329"/>
          </a:xfrm>
          <a:prstGeom prst="rect">
            <a:avLst/>
          </a:prstGeom>
          <a:noFill/>
        </p:spPr>
        <p:txBody>
          <a:bodyPr wrap="square">
            <a:spAutoFit/>
          </a:bodyPr>
          <a:lstStyle/>
          <a:p>
            <a:r>
              <a:rPr lang="en-GB" i="1" dirty="0"/>
              <a:t> “Meeting the needs of the present without compromising the ability of future generations to meet their own needs.”                        </a:t>
            </a:r>
            <a:r>
              <a:rPr lang="en-GB" sz="1200" dirty="0"/>
              <a:t>(United Nations, 1987)</a:t>
            </a:r>
          </a:p>
        </p:txBody>
      </p:sp>
      <p:sp>
        <p:nvSpPr>
          <p:cNvPr id="3" name="TextBox 2">
            <a:extLst>
              <a:ext uri="{FF2B5EF4-FFF2-40B4-BE49-F238E27FC236}">
                <a16:creationId xmlns:a16="http://schemas.microsoft.com/office/drawing/2014/main" id="{369952FA-A374-6D40-C561-EB5D2C6DBBD6}"/>
              </a:ext>
            </a:extLst>
          </p:cNvPr>
          <p:cNvSpPr txBox="1"/>
          <p:nvPr/>
        </p:nvSpPr>
        <p:spPr>
          <a:xfrm>
            <a:off x="2924456" y="5195344"/>
            <a:ext cx="1223412" cy="369332"/>
          </a:xfrm>
          <a:prstGeom prst="rect">
            <a:avLst/>
          </a:prstGeom>
          <a:noFill/>
        </p:spPr>
        <p:txBody>
          <a:bodyPr wrap="none" rtlCol="0">
            <a:spAutoFit/>
          </a:bodyPr>
          <a:lstStyle/>
          <a:p>
            <a:r>
              <a:rPr lang="en-GB" dirty="0"/>
              <a:t>(CFI 2022)</a:t>
            </a:r>
          </a:p>
        </p:txBody>
      </p:sp>
      <p:sp>
        <p:nvSpPr>
          <p:cNvPr id="6" name="Title 5">
            <a:extLst>
              <a:ext uri="{FF2B5EF4-FFF2-40B4-BE49-F238E27FC236}">
                <a16:creationId xmlns:a16="http://schemas.microsoft.com/office/drawing/2014/main" id="{5495DDA6-21FD-7365-ADB1-7C6CD65CA826}"/>
              </a:ext>
            </a:extLst>
          </p:cNvPr>
          <p:cNvSpPr>
            <a:spLocks noGrp="1"/>
          </p:cNvSpPr>
          <p:nvPr>
            <p:ph type="title"/>
          </p:nvPr>
        </p:nvSpPr>
        <p:spPr>
          <a:xfrm>
            <a:off x="85608" y="88323"/>
            <a:ext cx="10515600" cy="1325563"/>
          </a:xfrm>
        </p:spPr>
        <p:txBody>
          <a:bodyPr/>
          <a:lstStyle/>
          <a:p>
            <a:r>
              <a:rPr lang="en-GB" dirty="0"/>
              <a:t>Sustainability </a:t>
            </a:r>
          </a:p>
        </p:txBody>
      </p:sp>
      <p:pic>
        <p:nvPicPr>
          <p:cNvPr id="14" name="Picture 13">
            <a:extLst>
              <a:ext uri="{FF2B5EF4-FFF2-40B4-BE49-F238E27FC236}">
                <a16:creationId xmlns:a16="http://schemas.microsoft.com/office/drawing/2014/main" id="{9EEB4558-AE63-E904-4082-7099FC001FCC}"/>
              </a:ext>
            </a:extLst>
          </p:cNvPr>
          <p:cNvPicPr>
            <a:picLocks noChangeAspect="1"/>
          </p:cNvPicPr>
          <p:nvPr/>
        </p:nvPicPr>
        <p:blipFill>
          <a:blip r:embed="rId4"/>
          <a:stretch>
            <a:fillRect/>
          </a:stretch>
        </p:blipFill>
        <p:spPr>
          <a:xfrm>
            <a:off x="5171742" y="1434089"/>
            <a:ext cx="6201296" cy="4198268"/>
          </a:xfrm>
          <a:prstGeom prst="rect">
            <a:avLst/>
          </a:prstGeom>
        </p:spPr>
      </p:pic>
      <p:pic>
        <p:nvPicPr>
          <p:cNvPr id="16" name="Picture 15">
            <a:extLst>
              <a:ext uri="{FF2B5EF4-FFF2-40B4-BE49-F238E27FC236}">
                <a16:creationId xmlns:a16="http://schemas.microsoft.com/office/drawing/2014/main" id="{085C3CFA-4B1F-E163-FF57-57DD28ED0165}"/>
              </a:ext>
            </a:extLst>
          </p:cNvPr>
          <p:cNvPicPr>
            <a:picLocks noChangeAspect="1"/>
          </p:cNvPicPr>
          <p:nvPr/>
        </p:nvPicPr>
        <p:blipFill>
          <a:blip r:embed="rId5"/>
          <a:stretch>
            <a:fillRect/>
          </a:stretch>
        </p:blipFill>
        <p:spPr>
          <a:xfrm>
            <a:off x="4581656" y="204485"/>
            <a:ext cx="5375764" cy="3460560"/>
          </a:xfrm>
          <a:prstGeom prst="rect">
            <a:avLst/>
          </a:prstGeom>
        </p:spPr>
      </p:pic>
      <p:pic>
        <p:nvPicPr>
          <p:cNvPr id="17" name="Content Placeholder 6" descr="Graphical user interface, website&#10;&#10;Description automatically generated">
            <a:extLst>
              <a:ext uri="{FF2B5EF4-FFF2-40B4-BE49-F238E27FC236}">
                <a16:creationId xmlns:a16="http://schemas.microsoft.com/office/drawing/2014/main" id="{59AC0EB6-FC8D-1B7B-BCD9-37AD3933DA03}"/>
              </a:ext>
            </a:extLst>
          </p:cNvPr>
          <p:cNvPicPr>
            <a:picLocks noChangeAspect="1"/>
          </p:cNvPicPr>
          <p:nvPr/>
        </p:nvPicPr>
        <p:blipFill rotWithShape="1">
          <a:blip r:embed="rId6"/>
          <a:srcRect l="6301" r="18948" b="-3"/>
          <a:stretch/>
        </p:blipFill>
        <p:spPr>
          <a:xfrm>
            <a:off x="7511165" y="1506352"/>
            <a:ext cx="4034986" cy="3657224"/>
          </a:xfrm>
          <a:prstGeom prst="rect">
            <a:avLst/>
          </a:prstGeom>
        </p:spPr>
      </p:pic>
      <p:pic>
        <p:nvPicPr>
          <p:cNvPr id="18" name="Picture 17">
            <a:extLst>
              <a:ext uri="{FF2B5EF4-FFF2-40B4-BE49-F238E27FC236}">
                <a16:creationId xmlns:a16="http://schemas.microsoft.com/office/drawing/2014/main" id="{1F6C5A61-1191-4AEE-DB62-6339FD068823}"/>
              </a:ext>
            </a:extLst>
          </p:cNvPr>
          <p:cNvPicPr>
            <a:picLocks noChangeAspect="1"/>
          </p:cNvPicPr>
          <p:nvPr/>
        </p:nvPicPr>
        <p:blipFill>
          <a:blip r:embed="rId7"/>
          <a:stretch>
            <a:fillRect/>
          </a:stretch>
        </p:blipFill>
        <p:spPr>
          <a:xfrm rot="1676430">
            <a:off x="6467392" y="2341612"/>
            <a:ext cx="5178016" cy="2394701"/>
          </a:xfrm>
          <a:prstGeom prst="rect">
            <a:avLst/>
          </a:prstGeom>
        </p:spPr>
      </p:pic>
      <p:pic>
        <p:nvPicPr>
          <p:cNvPr id="19" name="Picture 18">
            <a:extLst>
              <a:ext uri="{FF2B5EF4-FFF2-40B4-BE49-F238E27FC236}">
                <a16:creationId xmlns:a16="http://schemas.microsoft.com/office/drawing/2014/main" id="{B2AFC41A-1C3E-833F-F939-AD75A1845BA1}"/>
              </a:ext>
            </a:extLst>
          </p:cNvPr>
          <p:cNvPicPr>
            <a:picLocks noChangeAspect="1"/>
          </p:cNvPicPr>
          <p:nvPr/>
        </p:nvPicPr>
        <p:blipFill>
          <a:blip r:embed="rId8"/>
          <a:stretch>
            <a:fillRect/>
          </a:stretch>
        </p:blipFill>
        <p:spPr>
          <a:xfrm rot="20202896">
            <a:off x="5273464" y="311849"/>
            <a:ext cx="4308797" cy="1128247"/>
          </a:xfrm>
          <a:prstGeom prst="rect">
            <a:avLst/>
          </a:prstGeom>
        </p:spPr>
      </p:pic>
      <p:pic>
        <p:nvPicPr>
          <p:cNvPr id="20" name="Picture 19">
            <a:extLst>
              <a:ext uri="{FF2B5EF4-FFF2-40B4-BE49-F238E27FC236}">
                <a16:creationId xmlns:a16="http://schemas.microsoft.com/office/drawing/2014/main" id="{12252BC0-4478-2DCF-AE85-E8150D479BCE}"/>
              </a:ext>
            </a:extLst>
          </p:cNvPr>
          <p:cNvPicPr>
            <a:picLocks noChangeAspect="1"/>
          </p:cNvPicPr>
          <p:nvPr/>
        </p:nvPicPr>
        <p:blipFill>
          <a:blip r:embed="rId9"/>
          <a:stretch>
            <a:fillRect/>
          </a:stretch>
        </p:blipFill>
        <p:spPr>
          <a:xfrm rot="21223531">
            <a:off x="4792452" y="1816235"/>
            <a:ext cx="3195724" cy="3520713"/>
          </a:xfrm>
          <a:prstGeom prst="rect">
            <a:avLst/>
          </a:prstGeom>
        </p:spPr>
      </p:pic>
    </p:spTree>
    <p:extLst>
      <p:ext uri="{BB962C8B-B14F-4D97-AF65-F5344CB8AC3E}">
        <p14:creationId xmlns:p14="http://schemas.microsoft.com/office/powerpoint/2010/main" val="135902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p:cTn id="27" dur="1000" fill="hold"/>
                                        <p:tgtEl>
                                          <p:spTgt spid="14"/>
                                        </p:tgtEl>
                                        <p:attrNameLst>
                                          <p:attrName>ppt_w</p:attrName>
                                        </p:attrNameLst>
                                      </p:cBhvr>
                                      <p:tavLst>
                                        <p:tav tm="0">
                                          <p:val>
                                            <p:fltVal val="0"/>
                                          </p:val>
                                        </p:tav>
                                        <p:tav tm="100000">
                                          <p:val>
                                            <p:strVal val="#ppt_w"/>
                                          </p:val>
                                        </p:tav>
                                      </p:tavLst>
                                    </p:anim>
                                    <p:anim calcmode="lin" valueType="num">
                                      <p:cBhvr>
                                        <p:cTn id="28" dur="1000" fill="hold"/>
                                        <p:tgtEl>
                                          <p:spTgt spid="14"/>
                                        </p:tgtEl>
                                        <p:attrNameLst>
                                          <p:attrName>ppt_h</p:attrName>
                                        </p:attrNameLst>
                                      </p:cBhvr>
                                      <p:tavLst>
                                        <p:tav tm="0">
                                          <p:val>
                                            <p:fltVal val="0"/>
                                          </p:val>
                                        </p:tav>
                                        <p:tav tm="100000">
                                          <p:val>
                                            <p:strVal val="#ppt_h"/>
                                          </p:val>
                                        </p:tav>
                                      </p:tavLst>
                                    </p:anim>
                                    <p:anim calcmode="lin" valueType="num">
                                      <p:cBhvr>
                                        <p:cTn id="29" dur="1000" fill="hold"/>
                                        <p:tgtEl>
                                          <p:spTgt spid="14"/>
                                        </p:tgtEl>
                                        <p:attrNameLst>
                                          <p:attrName>style.rotation</p:attrName>
                                        </p:attrNameLst>
                                      </p:cBhvr>
                                      <p:tavLst>
                                        <p:tav tm="0">
                                          <p:val>
                                            <p:fltVal val="90"/>
                                          </p:val>
                                        </p:tav>
                                        <p:tav tm="100000">
                                          <p:val>
                                            <p:fltVal val="0"/>
                                          </p:val>
                                        </p:tav>
                                      </p:tavLst>
                                    </p:anim>
                                    <p:animEffect transition="in" filter="fade">
                                      <p:cBhvr>
                                        <p:cTn id="30" dur="10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p:cTn id="35" dur="1000" fill="hold"/>
                                        <p:tgtEl>
                                          <p:spTgt spid="16"/>
                                        </p:tgtEl>
                                        <p:attrNameLst>
                                          <p:attrName>ppt_w</p:attrName>
                                        </p:attrNameLst>
                                      </p:cBhvr>
                                      <p:tavLst>
                                        <p:tav tm="0">
                                          <p:val>
                                            <p:fltVal val="0"/>
                                          </p:val>
                                        </p:tav>
                                        <p:tav tm="100000">
                                          <p:val>
                                            <p:strVal val="#ppt_w"/>
                                          </p:val>
                                        </p:tav>
                                      </p:tavLst>
                                    </p:anim>
                                    <p:anim calcmode="lin" valueType="num">
                                      <p:cBhvr>
                                        <p:cTn id="36" dur="1000" fill="hold"/>
                                        <p:tgtEl>
                                          <p:spTgt spid="16"/>
                                        </p:tgtEl>
                                        <p:attrNameLst>
                                          <p:attrName>ppt_h</p:attrName>
                                        </p:attrNameLst>
                                      </p:cBhvr>
                                      <p:tavLst>
                                        <p:tav tm="0">
                                          <p:val>
                                            <p:fltVal val="0"/>
                                          </p:val>
                                        </p:tav>
                                        <p:tav tm="100000">
                                          <p:val>
                                            <p:strVal val="#ppt_h"/>
                                          </p:val>
                                        </p:tav>
                                      </p:tavLst>
                                    </p:anim>
                                    <p:anim calcmode="lin" valueType="num">
                                      <p:cBhvr>
                                        <p:cTn id="37" dur="1000" fill="hold"/>
                                        <p:tgtEl>
                                          <p:spTgt spid="16"/>
                                        </p:tgtEl>
                                        <p:attrNameLst>
                                          <p:attrName>style.rotation</p:attrName>
                                        </p:attrNameLst>
                                      </p:cBhvr>
                                      <p:tavLst>
                                        <p:tav tm="0">
                                          <p:val>
                                            <p:fltVal val="90"/>
                                          </p:val>
                                        </p:tav>
                                        <p:tav tm="100000">
                                          <p:val>
                                            <p:fltVal val="0"/>
                                          </p:val>
                                        </p:tav>
                                      </p:tavLst>
                                    </p:anim>
                                    <p:animEffect transition="in" filter="fade">
                                      <p:cBhvr>
                                        <p:cTn id="38" dur="1000"/>
                                        <p:tgtEl>
                                          <p:spTgt spid="16"/>
                                        </p:tgtEl>
                                      </p:cBhvr>
                                    </p:animEffect>
                                  </p:childTnLst>
                                </p:cTn>
                              </p:par>
                            </p:childTnLst>
                          </p:cTn>
                        </p:par>
                        <p:par>
                          <p:cTn id="39" fill="hold">
                            <p:stCondLst>
                              <p:cond delay="1000"/>
                            </p:stCondLst>
                            <p:childTnLst>
                              <p:par>
                                <p:cTn id="40" presetID="1" presetClass="entr" presetSubtype="0" fill="hold" nodeType="afterEffect">
                                  <p:stCondLst>
                                    <p:cond delay="0"/>
                                  </p:stCondLst>
                                  <p:childTnLst>
                                    <p:set>
                                      <p:cBhvr>
                                        <p:cTn id="41" dur="1" fill="hold">
                                          <p:stCondLst>
                                            <p:cond delay="0"/>
                                          </p:stCondLst>
                                        </p:cTn>
                                        <p:tgtEl>
                                          <p:spTgt spid="17"/>
                                        </p:tgtEl>
                                        <p:attrNameLst>
                                          <p:attrName>style.visibility</p:attrName>
                                        </p:attrNameLst>
                                      </p:cBhvr>
                                      <p:to>
                                        <p:strVal val="visible"/>
                                      </p:to>
                                    </p:set>
                                  </p:childTnLst>
                                </p:cTn>
                              </p:par>
                            </p:childTnLst>
                          </p:cTn>
                        </p:par>
                        <p:par>
                          <p:cTn id="42" fill="hold">
                            <p:stCondLst>
                              <p:cond delay="1000"/>
                            </p:stCondLst>
                            <p:childTnLst>
                              <p:par>
                                <p:cTn id="43" presetID="1" presetClass="entr" presetSubtype="0" fill="hold" nodeType="afterEffect">
                                  <p:stCondLst>
                                    <p:cond delay="250"/>
                                  </p:stCondLst>
                                  <p:childTnLst>
                                    <p:set>
                                      <p:cBhvr>
                                        <p:cTn id="44" dur="1" fill="hold">
                                          <p:stCondLst>
                                            <p:cond delay="0"/>
                                          </p:stCondLst>
                                        </p:cTn>
                                        <p:tgtEl>
                                          <p:spTgt spid="18"/>
                                        </p:tgtEl>
                                        <p:attrNameLst>
                                          <p:attrName>style.visibility</p:attrName>
                                        </p:attrNameLst>
                                      </p:cBhvr>
                                      <p:to>
                                        <p:strVal val="visible"/>
                                      </p:to>
                                    </p:set>
                                  </p:childTnLst>
                                </p:cTn>
                              </p:par>
                            </p:childTnLst>
                          </p:cTn>
                        </p:par>
                        <p:par>
                          <p:cTn id="45" fill="hold">
                            <p:stCondLst>
                              <p:cond delay="1250"/>
                            </p:stCondLst>
                            <p:childTnLst>
                              <p:par>
                                <p:cTn id="46" presetID="1" presetClass="entr" presetSubtype="0" fill="hold" nodeType="afterEffect">
                                  <p:stCondLst>
                                    <p:cond delay="250"/>
                                  </p:stCondLst>
                                  <p:childTnLst>
                                    <p:set>
                                      <p:cBhvr>
                                        <p:cTn id="47" dur="1" fill="hold">
                                          <p:stCondLst>
                                            <p:cond delay="0"/>
                                          </p:stCondLst>
                                        </p:cTn>
                                        <p:tgtEl>
                                          <p:spTgt spid="19"/>
                                        </p:tgtEl>
                                        <p:attrNameLst>
                                          <p:attrName>style.visibility</p:attrName>
                                        </p:attrNameLst>
                                      </p:cBhvr>
                                      <p:to>
                                        <p:strVal val="visible"/>
                                      </p:to>
                                    </p:set>
                                  </p:childTnLst>
                                </p:cTn>
                              </p:par>
                            </p:childTnLst>
                          </p:cTn>
                        </p:par>
                        <p:par>
                          <p:cTn id="48" fill="hold">
                            <p:stCondLst>
                              <p:cond delay="1500"/>
                            </p:stCondLst>
                            <p:childTnLst>
                              <p:par>
                                <p:cTn id="49" presetID="31" presetClass="entr" presetSubtype="0" fill="hold" nodeType="afterEffect">
                                  <p:stCondLst>
                                    <p:cond delay="250"/>
                                  </p:stCondLst>
                                  <p:childTnLst>
                                    <p:set>
                                      <p:cBhvr>
                                        <p:cTn id="50" dur="1" fill="hold">
                                          <p:stCondLst>
                                            <p:cond delay="0"/>
                                          </p:stCondLst>
                                        </p:cTn>
                                        <p:tgtEl>
                                          <p:spTgt spid="20"/>
                                        </p:tgtEl>
                                        <p:attrNameLst>
                                          <p:attrName>style.visibility</p:attrName>
                                        </p:attrNameLst>
                                      </p:cBhvr>
                                      <p:to>
                                        <p:strVal val="visible"/>
                                      </p:to>
                                    </p:set>
                                    <p:anim calcmode="lin" valueType="num">
                                      <p:cBhvr>
                                        <p:cTn id="51" dur="1000" fill="hold"/>
                                        <p:tgtEl>
                                          <p:spTgt spid="20"/>
                                        </p:tgtEl>
                                        <p:attrNameLst>
                                          <p:attrName>ppt_w</p:attrName>
                                        </p:attrNameLst>
                                      </p:cBhvr>
                                      <p:tavLst>
                                        <p:tav tm="0">
                                          <p:val>
                                            <p:fltVal val="0"/>
                                          </p:val>
                                        </p:tav>
                                        <p:tav tm="100000">
                                          <p:val>
                                            <p:strVal val="#ppt_w"/>
                                          </p:val>
                                        </p:tav>
                                      </p:tavLst>
                                    </p:anim>
                                    <p:anim calcmode="lin" valueType="num">
                                      <p:cBhvr>
                                        <p:cTn id="52" dur="1000" fill="hold"/>
                                        <p:tgtEl>
                                          <p:spTgt spid="20"/>
                                        </p:tgtEl>
                                        <p:attrNameLst>
                                          <p:attrName>ppt_h</p:attrName>
                                        </p:attrNameLst>
                                      </p:cBhvr>
                                      <p:tavLst>
                                        <p:tav tm="0">
                                          <p:val>
                                            <p:fltVal val="0"/>
                                          </p:val>
                                        </p:tav>
                                        <p:tav tm="100000">
                                          <p:val>
                                            <p:strVal val="#ppt_h"/>
                                          </p:val>
                                        </p:tav>
                                      </p:tavLst>
                                    </p:anim>
                                    <p:anim calcmode="lin" valueType="num">
                                      <p:cBhvr>
                                        <p:cTn id="53" dur="1000" fill="hold"/>
                                        <p:tgtEl>
                                          <p:spTgt spid="20"/>
                                        </p:tgtEl>
                                        <p:attrNameLst>
                                          <p:attrName>style.rotation</p:attrName>
                                        </p:attrNameLst>
                                      </p:cBhvr>
                                      <p:tavLst>
                                        <p:tav tm="0">
                                          <p:val>
                                            <p:fltVal val="90"/>
                                          </p:val>
                                        </p:tav>
                                        <p:tav tm="100000">
                                          <p:val>
                                            <p:fltVal val="0"/>
                                          </p:val>
                                        </p:tav>
                                      </p:tavLst>
                                    </p:anim>
                                    <p:animEffect transition="in" filter="fade">
                                      <p:cBhvr>
                                        <p:cTn id="54"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8"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75EA-C79B-0834-E597-46B1FF137096}"/>
              </a:ext>
            </a:extLst>
          </p:cNvPr>
          <p:cNvSpPr>
            <a:spLocks noGrp="1"/>
          </p:cNvSpPr>
          <p:nvPr>
            <p:ph type="title"/>
          </p:nvPr>
        </p:nvSpPr>
        <p:spPr/>
        <p:txBody>
          <a:bodyPr/>
          <a:lstStyle/>
          <a:p>
            <a:r>
              <a:rPr lang="en-GB" b="1" dirty="0"/>
              <a:t>The Courtauld commitment</a:t>
            </a:r>
            <a:endParaRPr lang="en-GB" dirty="0"/>
          </a:p>
        </p:txBody>
      </p:sp>
      <p:sp>
        <p:nvSpPr>
          <p:cNvPr id="3" name="Content Placeholder 2">
            <a:extLst>
              <a:ext uri="{FF2B5EF4-FFF2-40B4-BE49-F238E27FC236}">
                <a16:creationId xmlns:a16="http://schemas.microsoft.com/office/drawing/2014/main" id="{03706352-EBC1-1349-D5DF-304AE6C8D768}"/>
              </a:ext>
            </a:extLst>
          </p:cNvPr>
          <p:cNvSpPr>
            <a:spLocks noGrp="1"/>
          </p:cNvSpPr>
          <p:nvPr>
            <p:ph idx="1"/>
          </p:nvPr>
        </p:nvSpPr>
        <p:spPr>
          <a:xfrm>
            <a:off x="1036320" y="1816382"/>
            <a:ext cx="10058400" cy="3760891"/>
          </a:xfrm>
        </p:spPr>
        <p:txBody>
          <a:bodyPr>
            <a:noAutofit/>
          </a:bodyPr>
          <a:lstStyle/>
          <a:p>
            <a:endParaRPr lang="en-GB" sz="1400" b="0" i="0" dirty="0">
              <a:solidFill>
                <a:srgbClr val="000000"/>
              </a:solidFill>
              <a:effectLst/>
            </a:endParaRPr>
          </a:p>
          <a:p>
            <a:r>
              <a:rPr lang="en-GB" sz="1400" b="0" i="0" dirty="0">
                <a:solidFill>
                  <a:srgbClr val="000000"/>
                </a:solidFill>
                <a:effectLst/>
              </a:rPr>
              <a:t>A series of </a:t>
            </a:r>
            <a:r>
              <a:rPr lang="en-GB" sz="1400" b="1" dirty="0">
                <a:solidFill>
                  <a:srgbClr val="000000"/>
                </a:solidFill>
                <a:effectLst/>
              </a:rPr>
              <a:t>voluntary </a:t>
            </a:r>
            <a:r>
              <a:rPr lang="en-GB" sz="1400" dirty="0">
                <a:solidFill>
                  <a:srgbClr val="000000"/>
                </a:solidFill>
                <a:effectLst/>
              </a:rPr>
              <a:t>agreements beginning in </a:t>
            </a:r>
            <a:r>
              <a:rPr lang="en-GB" sz="1400" b="1" dirty="0">
                <a:solidFill>
                  <a:srgbClr val="000000"/>
                </a:solidFill>
                <a:effectLst/>
              </a:rPr>
              <a:t>2005 </a:t>
            </a:r>
            <a:r>
              <a:rPr lang="en-GB" sz="1400" dirty="0">
                <a:solidFill>
                  <a:srgbClr val="000000"/>
                </a:solidFill>
                <a:effectLst/>
              </a:rPr>
              <a:t>that enables collaborative action across the entire </a:t>
            </a:r>
            <a:r>
              <a:rPr lang="en-GB" sz="1400" b="1" dirty="0">
                <a:solidFill>
                  <a:srgbClr val="000000"/>
                </a:solidFill>
                <a:effectLst/>
              </a:rPr>
              <a:t>UK food chain </a:t>
            </a:r>
            <a:r>
              <a:rPr lang="en-GB" sz="1400" dirty="0">
                <a:solidFill>
                  <a:srgbClr val="000000"/>
                </a:solidFill>
                <a:effectLst/>
              </a:rPr>
              <a:t>to deliver farm-to-fork reductions in </a:t>
            </a:r>
            <a:r>
              <a:rPr lang="en-GB" sz="1400" b="1" dirty="0">
                <a:solidFill>
                  <a:srgbClr val="000000"/>
                </a:solidFill>
                <a:effectLst/>
              </a:rPr>
              <a:t>food waste, greenhouse gas </a:t>
            </a:r>
            <a:r>
              <a:rPr lang="en-GB" sz="1400" dirty="0">
                <a:solidFill>
                  <a:srgbClr val="000000"/>
                </a:solidFill>
                <a:effectLst/>
              </a:rPr>
              <a:t>(GHG) emissions and </a:t>
            </a:r>
            <a:r>
              <a:rPr lang="en-GB" sz="1400" b="1" dirty="0">
                <a:solidFill>
                  <a:srgbClr val="000000"/>
                </a:solidFill>
                <a:effectLst/>
              </a:rPr>
              <a:t>water</a:t>
            </a:r>
            <a:r>
              <a:rPr lang="en-GB" sz="1400" dirty="0">
                <a:solidFill>
                  <a:srgbClr val="000000"/>
                </a:solidFill>
                <a:effectLst/>
              </a:rPr>
              <a:t>  that will help the UK food and drink sector </a:t>
            </a:r>
            <a:r>
              <a:rPr lang="en-GB" sz="1400" b="1" dirty="0">
                <a:solidFill>
                  <a:srgbClr val="000000"/>
                </a:solidFill>
                <a:effectLst/>
              </a:rPr>
              <a:t>achieve</a:t>
            </a:r>
            <a:r>
              <a:rPr lang="en-GB" sz="1400" dirty="0">
                <a:solidFill>
                  <a:srgbClr val="000000"/>
                </a:solidFill>
                <a:effectLst/>
              </a:rPr>
              <a:t> global environmental goals.</a:t>
            </a:r>
            <a:r>
              <a:rPr lang="en-GB" sz="1400" dirty="0">
                <a:solidFill>
                  <a:srgbClr val="000000"/>
                </a:solidFill>
              </a:rPr>
              <a:t> </a:t>
            </a:r>
            <a:r>
              <a:rPr lang="en-GB" sz="1400" b="0" i="0" dirty="0">
                <a:solidFill>
                  <a:srgbClr val="000000"/>
                </a:solidFill>
                <a:effectLst/>
              </a:rPr>
              <a:t>funded by </a:t>
            </a:r>
            <a:r>
              <a:rPr lang="en-GB" sz="1400" b="1" i="0" dirty="0">
                <a:solidFill>
                  <a:srgbClr val="000000"/>
                </a:solidFill>
                <a:effectLst/>
              </a:rPr>
              <a:t>UK Governments </a:t>
            </a:r>
            <a:r>
              <a:rPr lang="en-GB" sz="1400" b="0" i="0" dirty="0">
                <a:solidFill>
                  <a:srgbClr val="000000"/>
                </a:solidFill>
                <a:effectLst/>
              </a:rPr>
              <a:t>and the </a:t>
            </a:r>
            <a:r>
              <a:rPr lang="en-GB" sz="1400" b="1" i="0" dirty="0">
                <a:solidFill>
                  <a:srgbClr val="000000"/>
                </a:solidFill>
                <a:effectLst/>
              </a:rPr>
              <a:t>food sector</a:t>
            </a:r>
            <a:r>
              <a:rPr lang="en-GB" sz="1400" b="0" i="0" dirty="0">
                <a:solidFill>
                  <a:srgbClr val="000000"/>
                </a:solidFill>
                <a:effectLst/>
              </a:rPr>
              <a:t>, and delivered by </a:t>
            </a:r>
            <a:r>
              <a:rPr lang="en-GB" sz="1400" b="1" i="0" dirty="0">
                <a:solidFill>
                  <a:srgbClr val="000000"/>
                </a:solidFill>
                <a:effectLst/>
              </a:rPr>
              <a:t>WRAP</a:t>
            </a:r>
          </a:p>
          <a:p>
            <a:endParaRPr lang="en-GB" sz="1400" b="1" i="0" dirty="0">
              <a:solidFill>
                <a:srgbClr val="000000"/>
              </a:solidFill>
              <a:effectLst/>
            </a:endParaRPr>
          </a:p>
          <a:p>
            <a:endParaRPr lang="en-GB" sz="1400" b="1" i="0" dirty="0">
              <a:solidFill>
                <a:srgbClr val="000000"/>
              </a:solidFill>
              <a:effectLst/>
            </a:endParaRPr>
          </a:p>
          <a:p>
            <a:pPr>
              <a:buFont typeface="Wingdings" panose="05000000000000000000" pitchFamily="2" charset="2"/>
              <a:buChar char="§"/>
            </a:pPr>
            <a:r>
              <a:rPr lang="en-GB" sz="1400" b="1" i="0" dirty="0">
                <a:solidFill>
                  <a:srgbClr val="323232"/>
                </a:solidFill>
                <a:effectLst/>
              </a:rPr>
              <a:t>The </a:t>
            </a:r>
            <a:r>
              <a:rPr lang="en-GB" sz="1400" b="1" i="0" u="none" strike="noStrike" dirty="0">
                <a:solidFill>
                  <a:schemeClr val="tx1"/>
                </a:solidFill>
                <a:effectLst/>
              </a:rPr>
              <a:t>Hospitality and Food Service Agreement  2012</a:t>
            </a:r>
          </a:p>
          <a:p>
            <a:r>
              <a:rPr lang="en-GB" sz="1400" dirty="0">
                <a:solidFill>
                  <a:srgbClr val="323232"/>
                </a:solidFill>
              </a:rPr>
              <a:t>A</a:t>
            </a:r>
            <a:r>
              <a:rPr lang="en-GB" sz="1400" b="0" i="0" dirty="0">
                <a:solidFill>
                  <a:srgbClr val="323232"/>
                </a:solidFill>
                <a:effectLst/>
              </a:rPr>
              <a:t>n ambitious, </a:t>
            </a:r>
            <a:r>
              <a:rPr lang="en-GB" sz="1400" b="1" i="0" dirty="0">
                <a:solidFill>
                  <a:srgbClr val="323232"/>
                </a:solidFill>
                <a:effectLst/>
              </a:rPr>
              <a:t>three-year</a:t>
            </a:r>
            <a:r>
              <a:rPr lang="en-GB" sz="1400" b="0" i="0" dirty="0">
                <a:solidFill>
                  <a:srgbClr val="323232"/>
                </a:solidFill>
                <a:effectLst/>
              </a:rPr>
              <a:t> voluntary agreement  over 230 leading hospitality signatories covering approximately 25% of the UK sector (calculated by food and drink sales, including wholesale and distribution). A number of these organisations are continuing to work under the </a:t>
            </a:r>
            <a:r>
              <a:rPr lang="en-GB" sz="1400" b="0" i="0" dirty="0">
                <a:solidFill>
                  <a:schemeClr val="tx1"/>
                </a:solidFill>
                <a:effectLst/>
              </a:rPr>
              <a:t>Courtauld Commitment.</a:t>
            </a:r>
          </a:p>
        </p:txBody>
      </p:sp>
      <p:pic>
        <p:nvPicPr>
          <p:cNvPr id="5" name="Picture 4">
            <a:extLst>
              <a:ext uri="{FF2B5EF4-FFF2-40B4-BE49-F238E27FC236}">
                <a16:creationId xmlns:a16="http://schemas.microsoft.com/office/drawing/2014/main" id="{30C4C1DD-E7AA-9E46-4C43-70CE7E2A6AA4}"/>
              </a:ext>
            </a:extLst>
          </p:cNvPr>
          <p:cNvPicPr>
            <a:picLocks noChangeAspect="1"/>
          </p:cNvPicPr>
          <p:nvPr/>
        </p:nvPicPr>
        <p:blipFill>
          <a:blip r:embed="rId3"/>
          <a:stretch>
            <a:fillRect/>
          </a:stretch>
        </p:blipFill>
        <p:spPr>
          <a:xfrm>
            <a:off x="10953045" y="110066"/>
            <a:ext cx="1058333" cy="1058333"/>
          </a:xfrm>
          <a:prstGeom prst="rect">
            <a:avLst/>
          </a:prstGeom>
        </p:spPr>
      </p:pic>
      <p:sp>
        <p:nvSpPr>
          <p:cNvPr id="7" name="TextBox 6">
            <a:extLst>
              <a:ext uri="{FF2B5EF4-FFF2-40B4-BE49-F238E27FC236}">
                <a16:creationId xmlns:a16="http://schemas.microsoft.com/office/drawing/2014/main" id="{C5DAE3E3-C642-E08F-E05B-41358CC3B8DE}"/>
              </a:ext>
            </a:extLst>
          </p:cNvPr>
          <p:cNvSpPr txBox="1"/>
          <p:nvPr/>
        </p:nvSpPr>
        <p:spPr>
          <a:xfrm>
            <a:off x="10743868" y="1083547"/>
            <a:ext cx="1476686" cy="369332"/>
          </a:xfrm>
          <a:prstGeom prst="rect">
            <a:avLst/>
          </a:prstGeom>
          <a:noFill/>
        </p:spPr>
        <p:txBody>
          <a:bodyPr wrap="none" rtlCol="0">
            <a:spAutoFit/>
          </a:bodyPr>
          <a:lstStyle/>
          <a:p>
            <a:r>
              <a:rPr lang="en-GB" dirty="0"/>
              <a:t>(WRAP,2022)</a:t>
            </a:r>
          </a:p>
        </p:txBody>
      </p:sp>
    </p:spTree>
    <p:extLst>
      <p:ext uri="{BB962C8B-B14F-4D97-AF65-F5344CB8AC3E}">
        <p14:creationId xmlns:p14="http://schemas.microsoft.com/office/powerpoint/2010/main" val="3312717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9EDAA-DFB3-4028-A7B3-DE44D43A0463}"/>
              </a:ext>
            </a:extLst>
          </p:cNvPr>
          <p:cNvSpPr>
            <a:spLocks noGrp="1"/>
          </p:cNvSpPr>
          <p:nvPr>
            <p:ph type="title"/>
          </p:nvPr>
        </p:nvSpPr>
        <p:spPr>
          <a:xfrm>
            <a:off x="56427" y="0"/>
            <a:ext cx="8229600" cy="1143000"/>
          </a:xfrm>
        </p:spPr>
        <p:txBody>
          <a:bodyPr>
            <a:normAutofit/>
          </a:bodyPr>
          <a:lstStyle/>
          <a:p>
            <a:pPr algn="l"/>
            <a:r>
              <a:rPr lang="en-GB" sz="4000" dirty="0"/>
              <a:t>High Profile…</a:t>
            </a:r>
          </a:p>
        </p:txBody>
      </p:sp>
      <p:sp>
        <p:nvSpPr>
          <p:cNvPr id="3" name="Content Placeholder 2">
            <a:extLst>
              <a:ext uri="{FF2B5EF4-FFF2-40B4-BE49-F238E27FC236}">
                <a16:creationId xmlns:a16="http://schemas.microsoft.com/office/drawing/2014/main" id="{0896DA4D-DF46-4439-9527-0FF07B709F35}"/>
              </a:ext>
            </a:extLst>
          </p:cNvPr>
          <p:cNvSpPr>
            <a:spLocks noGrp="1"/>
          </p:cNvSpPr>
          <p:nvPr>
            <p:ph idx="1"/>
          </p:nvPr>
        </p:nvSpPr>
        <p:spPr>
          <a:xfrm>
            <a:off x="177725" y="1143000"/>
            <a:ext cx="4151679" cy="1252735"/>
          </a:xfrm>
        </p:spPr>
        <p:txBody>
          <a:bodyPr>
            <a:normAutofit/>
          </a:bodyPr>
          <a:lstStyle/>
          <a:p>
            <a:r>
              <a:rPr lang="en-GB" dirty="0">
                <a:latin typeface="Arial" panose="020B0604020202020204" pitchFamily="34" charset="0"/>
                <a:cs typeface="Arial" panose="020B0604020202020204" pitchFamily="34" charset="0"/>
              </a:rPr>
              <a:t>Greta Thunberg</a:t>
            </a:r>
          </a:p>
          <a:p>
            <a:r>
              <a:rPr lang="en-GB" dirty="0">
                <a:latin typeface="Arial" panose="020B0604020202020204" pitchFamily="34" charset="0"/>
                <a:cs typeface="Arial" panose="020B0604020202020204" pitchFamily="34" charset="0"/>
              </a:rPr>
              <a:t>Sir David Attenborough </a:t>
            </a:r>
          </a:p>
        </p:txBody>
      </p:sp>
      <p:pic>
        <p:nvPicPr>
          <p:cNvPr id="10" name="Online Media 9" title="'People are listening', Greta meets Sir David - BBC">
            <a:hlinkClick r:id="" action="ppaction://media"/>
            <a:extLst>
              <a:ext uri="{FF2B5EF4-FFF2-40B4-BE49-F238E27FC236}">
                <a16:creationId xmlns:a16="http://schemas.microsoft.com/office/drawing/2014/main" id="{022A44FB-87AF-49C5-A15D-E1F5637B7F71}"/>
              </a:ext>
            </a:extLst>
          </p:cNvPr>
          <p:cNvPicPr>
            <a:picLocks noRot="1" noChangeAspect="1"/>
          </p:cNvPicPr>
          <p:nvPr>
            <a:videoFile r:link="rId1"/>
          </p:nvPr>
        </p:nvPicPr>
        <p:blipFill>
          <a:blip r:embed="rId4"/>
          <a:stretch>
            <a:fillRect/>
          </a:stretch>
        </p:blipFill>
        <p:spPr>
          <a:xfrm>
            <a:off x="4847591" y="979714"/>
            <a:ext cx="6457114" cy="3648269"/>
          </a:xfrm>
          <a:prstGeom prst="rect">
            <a:avLst/>
          </a:prstGeom>
        </p:spPr>
      </p:pic>
    </p:spTree>
    <p:extLst>
      <p:ext uri="{BB962C8B-B14F-4D97-AF65-F5344CB8AC3E}">
        <p14:creationId xmlns:p14="http://schemas.microsoft.com/office/powerpoint/2010/main" val="300983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8D4FAE-D116-627D-0CD6-2BBE3354413D}"/>
              </a:ext>
            </a:extLst>
          </p:cNvPr>
          <p:cNvSpPr>
            <a:spLocks noGrp="1"/>
          </p:cNvSpPr>
          <p:nvPr>
            <p:ph type="ctrTitle"/>
          </p:nvPr>
        </p:nvSpPr>
        <p:spPr>
          <a:xfrm>
            <a:off x="1626636" y="318378"/>
            <a:ext cx="9144000" cy="2387600"/>
          </a:xfrm>
        </p:spPr>
        <p:txBody>
          <a:bodyPr>
            <a:normAutofit fontScale="90000"/>
          </a:bodyPr>
          <a:lstStyle/>
          <a:p>
            <a:r>
              <a:rPr lang="en-GB" dirty="0"/>
              <a:t>What resources do you think tourism and hospitality rely on?</a:t>
            </a:r>
          </a:p>
        </p:txBody>
      </p:sp>
      <p:sp>
        <p:nvSpPr>
          <p:cNvPr id="12" name="Rectangle 11">
            <a:extLst>
              <a:ext uri="{FF2B5EF4-FFF2-40B4-BE49-F238E27FC236}">
                <a16:creationId xmlns:a16="http://schemas.microsoft.com/office/drawing/2014/main" id="{2C54765F-57D9-77DA-40AD-668B1F85EE5B}"/>
              </a:ext>
            </a:extLst>
          </p:cNvPr>
          <p:cNvSpPr/>
          <p:nvPr/>
        </p:nvSpPr>
        <p:spPr>
          <a:xfrm>
            <a:off x="3494137" y="2967335"/>
            <a:ext cx="5203732"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Group Discussion </a:t>
            </a:r>
          </a:p>
        </p:txBody>
      </p:sp>
    </p:spTree>
    <p:extLst>
      <p:ext uri="{BB962C8B-B14F-4D97-AF65-F5344CB8AC3E}">
        <p14:creationId xmlns:p14="http://schemas.microsoft.com/office/powerpoint/2010/main" val="39474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4E786D-9BF8-5055-D521-8DC2D98B7153}"/>
              </a:ext>
            </a:extLst>
          </p:cNvPr>
          <p:cNvPicPr>
            <a:picLocks noChangeAspect="1"/>
          </p:cNvPicPr>
          <p:nvPr/>
        </p:nvPicPr>
        <p:blipFill>
          <a:blip r:embed="rId3"/>
          <a:stretch>
            <a:fillRect/>
          </a:stretch>
        </p:blipFill>
        <p:spPr>
          <a:xfrm rot="21293269">
            <a:off x="4540719" y="821567"/>
            <a:ext cx="3145079" cy="1769106"/>
          </a:xfrm>
          <a:prstGeom prst="rect">
            <a:avLst/>
          </a:prstGeom>
        </p:spPr>
      </p:pic>
      <p:sp>
        <p:nvSpPr>
          <p:cNvPr id="2" name="Title 1">
            <a:extLst>
              <a:ext uri="{FF2B5EF4-FFF2-40B4-BE49-F238E27FC236}">
                <a16:creationId xmlns:a16="http://schemas.microsoft.com/office/drawing/2014/main" id="{BB23CDD5-0A26-5CBD-ABAB-7B593B18FE87}"/>
              </a:ext>
            </a:extLst>
          </p:cNvPr>
          <p:cNvSpPr>
            <a:spLocks noGrp="1"/>
          </p:cNvSpPr>
          <p:nvPr>
            <p:ph type="title" idx="4294967295"/>
          </p:nvPr>
        </p:nvSpPr>
        <p:spPr>
          <a:xfrm>
            <a:off x="9196388" y="1073150"/>
            <a:ext cx="2995612" cy="1666875"/>
          </a:xfrm>
        </p:spPr>
        <p:txBody>
          <a:bodyPr>
            <a:normAutofit/>
          </a:bodyPr>
          <a:lstStyle/>
          <a:p>
            <a:r>
              <a:rPr lang="en-GB" sz="3700" dirty="0">
                <a:solidFill>
                  <a:schemeClr val="bg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4294967295"/>
          </p:nvPr>
        </p:nvSpPr>
        <p:spPr>
          <a:xfrm>
            <a:off x="9196388" y="2695575"/>
            <a:ext cx="2995612" cy="3482975"/>
          </a:xfrm>
        </p:spPr>
        <p:txBody>
          <a:bodyPr>
            <a:normAutofit/>
          </a:bodyPr>
          <a:lstStyle/>
          <a:p>
            <a:pPr fontAlgn="base">
              <a:lnSpc>
                <a:spcPct val="100000"/>
              </a:lnSpc>
            </a:pPr>
            <a:r>
              <a:rPr lang="en-GB" sz="1500" b="1" i="0" dirty="0">
                <a:solidFill>
                  <a:schemeClr val="bg1"/>
                </a:solidFill>
                <a:effectLst/>
                <a:latin typeface="inherit"/>
              </a:rPr>
              <a:t>key hospitality industry  sustainability challenges </a:t>
            </a:r>
          </a:p>
          <a:p>
            <a:pPr fontAlgn="base">
              <a:lnSpc>
                <a:spcPct val="100000"/>
              </a:lnSpc>
              <a:buFont typeface="Arial" panose="020B0604020202020204" pitchFamily="34" charset="0"/>
              <a:buChar char="•"/>
            </a:pPr>
            <a:r>
              <a:rPr lang="en-GB" sz="1500" b="1" dirty="0">
                <a:solidFill>
                  <a:schemeClr val="bg1"/>
                </a:solidFill>
                <a:latin typeface="inherit"/>
              </a:rPr>
              <a:t>F</a:t>
            </a:r>
            <a:r>
              <a:rPr lang="en-GB" sz="1500" b="1" i="0" dirty="0">
                <a:solidFill>
                  <a:schemeClr val="bg1"/>
                </a:solidFill>
                <a:effectLst/>
                <a:latin typeface="inherit"/>
              </a:rPr>
              <a:t>ood waste</a:t>
            </a:r>
            <a:r>
              <a:rPr lang="en-GB" sz="1500" b="0" i="0" dirty="0">
                <a:solidFill>
                  <a:schemeClr val="bg1"/>
                </a:solidFill>
                <a:effectLst/>
                <a:latin typeface="inherit"/>
              </a:rPr>
              <a:t>. </a:t>
            </a:r>
          </a:p>
          <a:p>
            <a:pPr fontAlgn="base">
              <a:lnSpc>
                <a:spcPct val="100000"/>
              </a:lnSpc>
              <a:buFont typeface="Arial" panose="020B0604020202020204" pitchFamily="34" charset="0"/>
              <a:buChar char="•"/>
            </a:pPr>
            <a:r>
              <a:rPr lang="en-GB" sz="1500" b="1" dirty="0">
                <a:solidFill>
                  <a:schemeClr val="bg1"/>
                </a:solidFill>
                <a:latin typeface="inherit"/>
              </a:rPr>
              <a:t>W</a:t>
            </a:r>
            <a:r>
              <a:rPr lang="en-GB" sz="1500" b="1" i="0" dirty="0">
                <a:solidFill>
                  <a:schemeClr val="bg1"/>
                </a:solidFill>
                <a:effectLst/>
                <a:latin typeface="inherit"/>
              </a:rPr>
              <a:t>ater usage.</a:t>
            </a:r>
            <a:endParaRPr lang="en-GB" sz="1500" b="0" i="0" dirty="0">
              <a:solidFill>
                <a:schemeClr val="bg1"/>
              </a:solidFill>
              <a:effectLst/>
              <a:latin typeface="inherit"/>
            </a:endParaRPr>
          </a:p>
          <a:p>
            <a:pPr fontAlgn="base">
              <a:lnSpc>
                <a:spcPct val="100000"/>
              </a:lnSpc>
              <a:buFont typeface="Arial" panose="020B0604020202020204" pitchFamily="34" charset="0"/>
              <a:buChar char="•"/>
            </a:pPr>
            <a:r>
              <a:rPr lang="en-GB" sz="1500" b="1" i="0" dirty="0">
                <a:solidFill>
                  <a:schemeClr val="bg1"/>
                </a:solidFill>
                <a:effectLst/>
                <a:latin typeface="inherit"/>
              </a:rPr>
              <a:t>Conserving energy</a:t>
            </a:r>
            <a:r>
              <a:rPr lang="en-GB" sz="1500" b="0" i="0" dirty="0">
                <a:solidFill>
                  <a:schemeClr val="bg1"/>
                </a:solidFill>
                <a:effectLst/>
                <a:latin typeface="inherit"/>
              </a:rPr>
              <a:t>. </a:t>
            </a:r>
          </a:p>
        </p:txBody>
      </p:sp>
      <p:pic>
        <p:nvPicPr>
          <p:cNvPr id="5" name="Picture 4">
            <a:extLst>
              <a:ext uri="{FF2B5EF4-FFF2-40B4-BE49-F238E27FC236}">
                <a16:creationId xmlns:a16="http://schemas.microsoft.com/office/drawing/2014/main" id="{CE55EB08-4B2E-BA04-21C1-B866BB43DB83}"/>
              </a:ext>
            </a:extLst>
          </p:cNvPr>
          <p:cNvPicPr>
            <a:picLocks noChangeAspect="1"/>
          </p:cNvPicPr>
          <p:nvPr/>
        </p:nvPicPr>
        <p:blipFill rotWithShape="1">
          <a:blip r:embed="rId4"/>
          <a:srcRect b="11275"/>
          <a:stretch/>
        </p:blipFill>
        <p:spPr>
          <a:xfrm>
            <a:off x="532554" y="110902"/>
            <a:ext cx="4075976" cy="3037785"/>
          </a:xfrm>
          <a:prstGeom prst="rect">
            <a:avLst/>
          </a:prstGeom>
        </p:spPr>
      </p:pic>
      <p:pic>
        <p:nvPicPr>
          <p:cNvPr id="4" name="Picture 3">
            <a:extLst>
              <a:ext uri="{FF2B5EF4-FFF2-40B4-BE49-F238E27FC236}">
                <a16:creationId xmlns:a16="http://schemas.microsoft.com/office/drawing/2014/main" id="{5A905FB0-042D-E9DC-8465-DE7FF2F901D8}"/>
              </a:ext>
            </a:extLst>
          </p:cNvPr>
          <p:cNvPicPr>
            <a:picLocks noChangeAspect="1"/>
          </p:cNvPicPr>
          <p:nvPr/>
        </p:nvPicPr>
        <p:blipFill>
          <a:blip r:embed="rId5"/>
          <a:stretch>
            <a:fillRect/>
          </a:stretch>
        </p:blipFill>
        <p:spPr>
          <a:xfrm rot="476825">
            <a:off x="3343406" y="2564850"/>
            <a:ext cx="3840838" cy="2563759"/>
          </a:xfrm>
          <a:prstGeom prst="rect">
            <a:avLst/>
          </a:prstGeom>
        </p:spPr>
      </p:pic>
      <p:pic>
        <p:nvPicPr>
          <p:cNvPr id="8" name="Picture 7">
            <a:extLst>
              <a:ext uri="{FF2B5EF4-FFF2-40B4-BE49-F238E27FC236}">
                <a16:creationId xmlns:a16="http://schemas.microsoft.com/office/drawing/2014/main" id="{C68983F5-4822-9F32-DCD9-E3F09B554C42}"/>
              </a:ext>
            </a:extLst>
          </p:cNvPr>
          <p:cNvPicPr>
            <a:picLocks noChangeAspect="1"/>
          </p:cNvPicPr>
          <p:nvPr/>
        </p:nvPicPr>
        <p:blipFill>
          <a:blip r:embed="rId6"/>
          <a:stretch>
            <a:fillRect/>
          </a:stretch>
        </p:blipFill>
        <p:spPr>
          <a:xfrm rot="21214421">
            <a:off x="284858" y="2934762"/>
            <a:ext cx="3840839" cy="2374268"/>
          </a:xfrm>
          <a:prstGeom prst="rect">
            <a:avLst/>
          </a:prstGeom>
        </p:spPr>
      </p:pic>
      <p:sp>
        <p:nvSpPr>
          <p:cNvPr id="10" name="TextBox 9">
            <a:extLst>
              <a:ext uri="{FF2B5EF4-FFF2-40B4-BE49-F238E27FC236}">
                <a16:creationId xmlns:a16="http://schemas.microsoft.com/office/drawing/2014/main" id="{76F9E0D2-63C8-57A3-4018-6CC8715A4D83}"/>
              </a:ext>
            </a:extLst>
          </p:cNvPr>
          <p:cNvSpPr txBox="1"/>
          <p:nvPr/>
        </p:nvSpPr>
        <p:spPr>
          <a:xfrm>
            <a:off x="10701117" y="867250"/>
            <a:ext cx="153439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uLnTx/>
                <a:uFillTx/>
                <a:latin typeface="Franklin Gothic Book" panose="020F0502020204030204"/>
                <a:ea typeface="+mn-ea"/>
                <a:cs typeface="+mn-cs"/>
              </a:rPr>
              <a:t>(WRAP, 2020</a:t>
            </a:r>
            <a:r>
              <a:rPr kumimoji="0" lang="en-GB" sz="1800" b="0" i="0" u="none" strike="noStrike" kern="1200" cap="none" spc="0" normalizeH="0" baseline="0" noProof="0" dirty="0">
                <a:ln>
                  <a:noFill/>
                </a:ln>
                <a:solidFill>
                  <a:prstClr val="white"/>
                </a:solidFill>
                <a:effectLst/>
                <a:uLnTx/>
                <a:uFillTx/>
                <a:latin typeface="Franklin Gothic Book" panose="020F0502020204030204"/>
                <a:ea typeface="+mn-ea"/>
                <a:cs typeface="+mn-cs"/>
              </a:rPr>
              <a:t>)</a:t>
            </a:r>
          </a:p>
        </p:txBody>
      </p:sp>
      <p:pic>
        <p:nvPicPr>
          <p:cNvPr id="14" name="Picture 13">
            <a:extLst>
              <a:ext uri="{FF2B5EF4-FFF2-40B4-BE49-F238E27FC236}">
                <a16:creationId xmlns:a16="http://schemas.microsoft.com/office/drawing/2014/main" id="{ADCF0B1D-FFE2-ABC7-5834-F5D33D8E2AE8}"/>
              </a:ext>
            </a:extLst>
          </p:cNvPr>
          <p:cNvPicPr>
            <a:picLocks noChangeAspect="1"/>
          </p:cNvPicPr>
          <p:nvPr/>
        </p:nvPicPr>
        <p:blipFill>
          <a:blip r:embed="rId7"/>
          <a:stretch>
            <a:fillRect/>
          </a:stretch>
        </p:blipFill>
        <p:spPr>
          <a:xfrm>
            <a:off x="11283651" y="138907"/>
            <a:ext cx="751589" cy="751589"/>
          </a:xfrm>
          <a:prstGeom prst="rect">
            <a:avLst/>
          </a:prstGeom>
        </p:spPr>
      </p:pic>
      <p:sp>
        <p:nvSpPr>
          <p:cNvPr id="19" name="TextBox 18">
            <a:extLst>
              <a:ext uri="{FF2B5EF4-FFF2-40B4-BE49-F238E27FC236}">
                <a16:creationId xmlns:a16="http://schemas.microsoft.com/office/drawing/2014/main" id="{BBF651EB-0BE1-747B-AABB-5D04841927CA}"/>
              </a:ext>
            </a:extLst>
          </p:cNvPr>
          <p:cNvSpPr txBox="1"/>
          <p:nvPr/>
        </p:nvSpPr>
        <p:spPr>
          <a:xfrm>
            <a:off x="3438535" y="5331849"/>
            <a:ext cx="614115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Franklin Gothic Book" panose="020F0502020204030204"/>
                <a:ea typeface="+mn-ea"/>
                <a:cs typeface="+mn-cs"/>
              </a:rPr>
              <a:t> </a:t>
            </a:r>
            <a:r>
              <a:rPr kumimoji="0" lang="en-GB" sz="1800" b="0" i="0" u="none" strike="noStrike" kern="1200" cap="none" spc="0" normalizeH="0" baseline="0" noProof="0" dirty="0">
                <a:ln>
                  <a:noFill/>
                </a:ln>
                <a:solidFill>
                  <a:schemeClr val="bg1"/>
                </a:solidFill>
                <a:effectLst/>
                <a:uLnTx/>
                <a:uFillTx/>
                <a:latin typeface="Franklin Gothic Book" panose="020F0502020204030204"/>
                <a:ea typeface="+mn-ea"/>
                <a:cs typeface="+mn-cs"/>
              </a:rPr>
              <a:t>Waste and Resources Action Programme (WRAP)</a:t>
            </a:r>
          </a:p>
        </p:txBody>
      </p:sp>
    </p:spTree>
    <p:extLst>
      <p:ext uri="{BB962C8B-B14F-4D97-AF65-F5344CB8AC3E}">
        <p14:creationId xmlns:p14="http://schemas.microsoft.com/office/powerpoint/2010/main" val="19595217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4500"/>
                                  </p:stCondLst>
                                  <p:childTnLst>
                                    <p:animEffect transition="out" filter="fade">
                                      <p:cBhvr>
                                        <p:cTn id="6" dur="500" tmFilter="0, 0; .2, .5; .8, .5; 1, 0"/>
                                        <p:tgtEl>
                                          <p:spTgt spid="3">
                                            <p:txEl>
                                              <p:pRg st="1" end="1"/>
                                            </p:txEl>
                                          </p:spTgt>
                                        </p:tgtEl>
                                      </p:cBhvr>
                                    </p:animEffect>
                                    <p:animScale>
                                      <p:cBhvr>
                                        <p:cTn id="7" dur="250" autoRev="1" fill="hold"/>
                                        <p:tgtEl>
                                          <p:spTgt spid="3">
                                            <p:txEl>
                                              <p:pRg st="1" end="1"/>
                                            </p:txEl>
                                          </p:spTgt>
                                        </p:tgtEl>
                                      </p:cBhvr>
                                      <p:by x="105000" y="105000"/>
                                    </p:animScale>
                                  </p:childTnLst>
                                </p:cTn>
                              </p:par>
                            </p:childTnLst>
                          </p:cTn>
                        </p:par>
                        <p:par>
                          <p:cTn id="8" fill="hold">
                            <p:stCondLst>
                              <p:cond delay="50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500"/>
                                        <p:tgtEl>
                                          <p:spTgt spid="19"/>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par>
                          <p:cTn id="18" fill="hold">
                            <p:stCondLst>
                              <p:cond delay="5500"/>
                            </p:stCondLst>
                            <p:childTnLst>
                              <p:par>
                                <p:cTn id="19" presetID="10" presetClass="entr" presetSubtype="0"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10" presetClass="entr" presetSubtype="0"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par>
                          <p:cTn id="29" fill="hold">
                            <p:stCondLst>
                              <p:cond delay="6500"/>
                            </p:stCondLst>
                            <p:childTnLst>
                              <p:par>
                                <p:cTn id="30" presetID="10" presetClass="entr" presetSubtype="0" fill="hold" nodeType="afterEffect">
                                  <p:stCondLst>
                                    <p:cond delay="3000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191477" y="967778"/>
            <a:ext cx="2994815" cy="1666501"/>
          </a:xfrm>
        </p:spPr>
        <p:txBody>
          <a:bodyPr>
            <a:normAutofit/>
          </a:bodyPr>
          <a:lstStyle/>
          <a:p>
            <a:r>
              <a:rPr lang="en-GB" sz="3700" dirty="0">
                <a:solidFill>
                  <a:schemeClr val="tx1"/>
                </a:solidFill>
              </a:rPr>
              <a:t>The hospitality impact</a:t>
            </a:r>
          </a:p>
        </p:txBody>
      </p:sp>
      <p:pic>
        <p:nvPicPr>
          <p:cNvPr id="15" name="Picture 14">
            <a:extLst>
              <a:ext uri="{FF2B5EF4-FFF2-40B4-BE49-F238E27FC236}">
                <a16:creationId xmlns:a16="http://schemas.microsoft.com/office/drawing/2014/main" id="{67F9DAFE-7D19-91AC-EC41-057CA003F2C4}"/>
              </a:ext>
            </a:extLst>
          </p:cNvPr>
          <p:cNvPicPr>
            <a:picLocks noChangeAspect="1"/>
          </p:cNvPicPr>
          <p:nvPr/>
        </p:nvPicPr>
        <p:blipFill>
          <a:blip r:embed="rId3"/>
          <a:stretch>
            <a:fillRect/>
          </a:stretch>
        </p:blipFill>
        <p:spPr>
          <a:xfrm rot="250364">
            <a:off x="200374" y="3775728"/>
            <a:ext cx="4922840" cy="2461420"/>
          </a:xfrm>
          <a:prstGeom prst="rect">
            <a:avLst/>
          </a:prstGeom>
        </p:spPr>
      </p:pic>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209099" y="2549200"/>
            <a:ext cx="2994815" cy="3483172"/>
          </a:xfrm>
        </p:spPr>
        <p:txBody>
          <a:bodyPr>
            <a:normAutofit/>
          </a:bodyPr>
          <a:lstStyle/>
          <a:p>
            <a:pPr fontAlgn="base">
              <a:lnSpc>
                <a:spcPct val="100000"/>
              </a:lnSpc>
            </a:pPr>
            <a:r>
              <a:rPr lang="en-GB" sz="1500" b="1" i="0" dirty="0">
                <a:solidFill>
                  <a:schemeClr val="tx1"/>
                </a:solidFill>
                <a:effectLst/>
                <a:latin typeface="inherit"/>
              </a:rPr>
              <a:t>Key hospitality industry sustainability challenges </a:t>
            </a:r>
          </a:p>
          <a:p>
            <a:pPr fontAlgn="base">
              <a:lnSpc>
                <a:spcPct val="100000"/>
              </a:lnSpc>
              <a:buFont typeface="Arial" panose="020B0604020202020204" pitchFamily="34" charset="0"/>
              <a:buChar char="•"/>
            </a:pPr>
            <a:r>
              <a:rPr lang="en-GB" sz="1500" b="1" dirty="0">
                <a:solidFill>
                  <a:schemeClr val="tx1"/>
                </a:solidFill>
                <a:latin typeface="inherit"/>
              </a:rPr>
              <a:t>F</a:t>
            </a:r>
            <a:r>
              <a:rPr lang="en-GB" sz="1500" b="1" i="0" dirty="0">
                <a:solidFill>
                  <a:schemeClr val="tx1"/>
                </a:solidFill>
                <a:effectLst/>
                <a:latin typeface="inherit"/>
              </a:rPr>
              <a:t>ood waste</a:t>
            </a:r>
            <a:r>
              <a:rPr lang="en-GB" sz="1500" b="0" i="0" dirty="0">
                <a:solidFill>
                  <a:schemeClr val="tx1"/>
                </a:solidFill>
                <a:effectLst/>
                <a:latin typeface="inherit"/>
              </a:rPr>
              <a:t>. </a:t>
            </a:r>
          </a:p>
          <a:p>
            <a:pPr fontAlgn="base">
              <a:lnSpc>
                <a:spcPct val="100000"/>
              </a:lnSpc>
              <a:buFont typeface="Arial" panose="020B0604020202020204" pitchFamily="34" charset="0"/>
              <a:buChar char="•"/>
            </a:pPr>
            <a:r>
              <a:rPr lang="en-GB" sz="1500" b="1" dirty="0">
                <a:solidFill>
                  <a:schemeClr val="tx1"/>
                </a:solidFill>
                <a:latin typeface="inherit"/>
              </a:rPr>
              <a:t>W</a:t>
            </a:r>
            <a:r>
              <a:rPr lang="en-GB" sz="1500" b="1" i="0" dirty="0">
                <a:solidFill>
                  <a:schemeClr val="tx1"/>
                </a:solidFill>
                <a:effectLst/>
                <a:latin typeface="inherit"/>
              </a:rPr>
              <a:t>ater usage.</a:t>
            </a:r>
            <a:endParaRPr lang="en-GB" sz="1500" b="0" i="0" dirty="0">
              <a:solidFill>
                <a:schemeClr val="tx1"/>
              </a:solidFill>
              <a:effectLst/>
              <a:latin typeface="inherit"/>
            </a:endParaRPr>
          </a:p>
          <a:p>
            <a:pPr fontAlgn="base">
              <a:lnSpc>
                <a:spcPct val="100000"/>
              </a:lnSpc>
              <a:buFont typeface="Arial" panose="020B0604020202020204" pitchFamily="34" charset="0"/>
              <a:buChar char="•"/>
            </a:pPr>
            <a:r>
              <a:rPr lang="en-GB" sz="1500" b="1" i="0" dirty="0">
                <a:solidFill>
                  <a:schemeClr val="tx1"/>
                </a:solidFill>
                <a:effectLst/>
                <a:latin typeface="inherit"/>
              </a:rPr>
              <a:t>Conserving energy</a:t>
            </a:r>
            <a:r>
              <a:rPr lang="en-GB" sz="1500" b="0" i="0" dirty="0">
                <a:solidFill>
                  <a:schemeClr val="tx1"/>
                </a:solidFill>
                <a:effectLst/>
                <a:latin typeface="inherit"/>
              </a:rPr>
              <a:t>. </a:t>
            </a:r>
          </a:p>
        </p:txBody>
      </p:sp>
      <p:pic>
        <p:nvPicPr>
          <p:cNvPr id="13" name="Picture 12">
            <a:extLst>
              <a:ext uri="{FF2B5EF4-FFF2-40B4-BE49-F238E27FC236}">
                <a16:creationId xmlns:a16="http://schemas.microsoft.com/office/drawing/2014/main" id="{C551D481-E815-006F-33DB-28EBFBB68551}"/>
              </a:ext>
            </a:extLst>
          </p:cNvPr>
          <p:cNvPicPr>
            <a:picLocks noChangeAspect="1"/>
          </p:cNvPicPr>
          <p:nvPr/>
        </p:nvPicPr>
        <p:blipFill>
          <a:blip r:embed="rId4"/>
          <a:stretch>
            <a:fillRect/>
          </a:stretch>
        </p:blipFill>
        <p:spPr>
          <a:xfrm>
            <a:off x="304474" y="117732"/>
            <a:ext cx="6680639" cy="3517649"/>
          </a:xfrm>
          <a:prstGeom prst="rect">
            <a:avLst/>
          </a:prstGeom>
        </p:spPr>
      </p:pic>
      <p:pic>
        <p:nvPicPr>
          <p:cNvPr id="11" name="Picture 10">
            <a:extLst>
              <a:ext uri="{FF2B5EF4-FFF2-40B4-BE49-F238E27FC236}">
                <a16:creationId xmlns:a16="http://schemas.microsoft.com/office/drawing/2014/main" id="{B4B0FBCB-9286-9487-C4C0-6A99E9C9FC99}"/>
              </a:ext>
            </a:extLst>
          </p:cNvPr>
          <p:cNvPicPr>
            <a:picLocks noChangeAspect="1"/>
          </p:cNvPicPr>
          <p:nvPr/>
        </p:nvPicPr>
        <p:blipFill>
          <a:blip r:embed="rId5"/>
          <a:stretch>
            <a:fillRect/>
          </a:stretch>
        </p:blipFill>
        <p:spPr>
          <a:xfrm rot="489795">
            <a:off x="4782652" y="214521"/>
            <a:ext cx="3191081" cy="4129260"/>
          </a:xfrm>
          <a:prstGeom prst="rect">
            <a:avLst/>
          </a:prstGeom>
        </p:spPr>
      </p:pic>
      <p:pic>
        <p:nvPicPr>
          <p:cNvPr id="6" name="Picture 5">
            <a:extLst>
              <a:ext uri="{FF2B5EF4-FFF2-40B4-BE49-F238E27FC236}">
                <a16:creationId xmlns:a16="http://schemas.microsoft.com/office/drawing/2014/main" id="{E8776DB3-D0E2-5EA3-14F8-1B74B49D133C}"/>
              </a:ext>
            </a:extLst>
          </p:cNvPr>
          <p:cNvPicPr>
            <a:picLocks noChangeAspect="1"/>
          </p:cNvPicPr>
          <p:nvPr/>
        </p:nvPicPr>
        <p:blipFill>
          <a:blip r:embed="rId6"/>
          <a:stretch>
            <a:fillRect/>
          </a:stretch>
        </p:blipFill>
        <p:spPr>
          <a:xfrm rot="21422722">
            <a:off x="3708765" y="3953772"/>
            <a:ext cx="3903731" cy="2582830"/>
          </a:xfrm>
          <a:prstGeom prst="rect">
            <a:avLst/>
          </a:prstGeom>
        </p:spPr>
      </p:pic>
      <p:pic>
        <p:nvPicPr>
          <p:cNvPr id="17" name="Picture 16">
            <a:extLst>
              <a:ext uri="{FF2B5EF4-FFF2-40B4-BE49-F238E27FC236}">
                <a16:creationId xmlns:a16="http://schemas.microsoft.com/office/drawing/2014/main" id="{315D7A35-E43C-052E-15EB-399252D8C87F}"/>
              </a:ext>
            </a:extLst>
          </p:cNvPr>
          <p:cNvPicPr>
            <a:picLocks noChangeAspect="1"/>
          </p:cNvPicPr>
          <p:nvPr/>
        </p:nvPicPr>
        <p:blipFill>
          <a:blip r:embed="rId7"/>
          <a:stretch>
            <a:fillRect/>
          </a:stretch>
        </p:blipFill>
        <p:spPr>
          <a:xfrm>
            <a:off x="11206350" y="74903"/>
            <a:ext cx="794341" cy="794341"/>
          </a:xfrm>
          <a:prstGeom prst="rect">
            <a:avLst/>
          </a:prstGeom>
        </p:spPr>
      </p:pic>
      <p:sp>
        <p:nvSpPr>
          <p:cNvPr id="22" name="TextBox 21">
            <a:extLst>
              <a:ext uri="{FF2B5EF4-FFF2-40B4-BE49-F238E27FC236}">
                <a16:creationId xmlns:a16="http://schemas.microsoft.com/office/drawing/2014/main" id="{EDB89AB8-E39B-86B5-2A6F-BE838735798E}"/>
              </a:ext>
            </a:extLst>
          </p:cNvPr>
          <p:cNvSpPr txBox="1"/>
          <p:nvPr/>
        </p:nvSpPr>
        <p:spPr>
          <a:xfrm>
            <a:off x="11052844" y="825628"/>
            <a:ext cx="1139141" cy="923330"/>
          </a:xfrm>
          <a:prstGeom prst="rect">
            <a:avLst/>
          </a:prstGeom>
          <a:noFill/>
        </p:spPr>
        <p:txBody>
          <a:bodyPr wrap="square" rtlCol="0">
            <a:spAutoFit/>
          </a:bodyPr>
          <a:lstStyle/>
          <a:p>
            <a:pPr algn="ctr"/>
            <a:r>
              <a:rPr lang="en-GB" dirty="0"/>
              <a:t>WRAP, </a:t>
            </a:r>
          </a:p>
          <a:p>
            <a:pPr algn="ctr"/>
            <a:r>
              <a:rPr lang="en-GB" dirty="0"/>
              <a:t>2025 water </a:t>
            </a:r>
          </a:p>
        </p:txBody>
      </p:sp>
    </p:spTree>
    <p:extLst>
      <p:ext uri="{BB962C8B-B14F-4D97-AF65-F5344CB8AC3E}">
        <p14:creationId xmlns:p14="http://schemas.microsoft.com/office/powerpoint/2010/main" val="170341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553718" y="701971"/>
            <a:ext cx="2994815" cy="1666501"/>
          </a:xfrm>
        </p:spPr>
        <p:txBody>
          <a:bodyPr>
            <a:normAutofit/>
          </a:bodyPr>
          <a:lstStyle/>
          <a:p>
            <a:r>
              <a:rPr lang="en-GB" sz="3700" dirty="0">
                <a:solidFill>
                  <a:schemeClr val="tx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664631" y="2786521"/>
            <a:ext cx="2994815" cy="3483172"/>
          </a:xfrm>
        </p:spPr>
        <p:txBody>
          <a:bodyPr>
            <a:normAutofit/>
          </a:bodyPr>
          <a:lstStyle/>
          <a:p>
            <a:pPr fontAlgn="base">
              <a:lnSpc>
                <a:spcPct val="100000"/>
              </a:lnSpc>
            </a:pPr>
            <a:r>
              <a:rPr lang="en-GB" sz="1500" b="1" i="0" dirty="0">
                <a:solidFill>
                  <a:schemeClr val="tx1"/>
                </a:solidFill>
                <a:effectLst/>
                <a:latin typeface="inherit"/>
              </a:rPr>
              <a:t>key hospitality industry sustainability challenges </a:t>
            </a:r>
          </a:p>
          <a:p>
            <a:pPr fontAlgn="base">
              <a:lnSpc>
                <a:spcPct val="100000"/>
              </a:lnSpc>
              <a:buFont typeface="Arial" panose="020B0604020202020204" pitchFamily="34" charset="0"/>
              <a:buChar char="•"/>
            </a:pPr>
            <a:r>
              <a:rPr lang="en-GB" sz="1500" b="1" dirty="0">
                <a:solidFill>
                  <a:schemeClr val="tx1"/>
                </a:solidFill>
                <a:latin typeface="inherit"/>
              </a:rPr>
              <a:t>F</a:t>
            </a:r>
            <a:r>
              <a:rPr lang="en-GB" sz="1500" b="1" i="0" dirty="0">
                <a:solidFill>
                  <a:schemeClr val="tx1"/>
                </a:solidFill>
                <a:effectLst/>
                <a:latin typeface="inherit"/>
              </a:rPr>
              <a:t>ood waste</a:t>
            </a:r>
            <a:r>
              <a:rPr lang="en-GB" sz="1500" b="0" i="0" dirty="0">
                <a:solidFill>
                  <a:schemeClr val="tx1"/>
                </a:solidFill>
                <a:effectLst/>
                <a:latin typeface="inherit"/>
              </a:rPr>
              <a:t>. </a:t>
            </a:r>
          </a:p>
          <a:p>
            <a:pPr fontAlgn="base">
              <a:lnSpc>
                <a:spcPct val="100000"/>
              </a:lnSpc>
              <a:buFont typeface="Arial" panose="020B0604020202020204" pitchFamily="34" charset="0"/>
              <a:buChar char="•"/>
            </a:pPr>
            <a:r>
              <a:rPr lang="en-GB" sz="1500" b="1" dirty="0">
                <a:solidFill>
                  <a:schemeClr val="tx1"/>
                </a:solidFill>
                <a:latin typeface="inherit"/>
              </a:rPr>
              <a:t>W</a:t>
            </a:r>
            <a:r>
              <a:rPr lang="en-GB" sz="1500" b="1" i="0" dirty="0">
                <a:solidFill>
                  <a:schemeClr val="tx1"/>
                </a:solidFill>
                <a:effectLst/>
                <a:latin typeface="inherit"/>
              </a:rPr>
              <a:t>ater usage.</a:t>
            </a:r>
            <a:endParaRPr lang="en-GB" sz="1500" b="0" i="0" dirty="0">
              <a:solidFill>
                <a:schemeClr val="tx1"/>
              </a:solidFill>
              <a:effectLst/>
              <a:latin typeface="inherit"/>
            </a:endParaRPr>
          </a:p>
          <a:p>
            <a:pPr fontAlgn="base">
              <a:lnSpc>
                <a:spcPct val="100000"/>
              </a:lnSpc>
              <a:buFont typeface="Arial" panose="020B0604020202020204" pitchFamily="34" charset="0"/>
              <a:buChar char="•"/>
            </a:pPr>
            <a:r>
              <a:rPr lang="en-GB" sz="1500" b="1" i="0" dirty="0">
                <a:solidFill>
                  <a:schemeClr val="tx1"/>
                </a:solidFill>
                <a:effectLst/>
                <a:latin typeface="inherit"/>
              </a:rPr>
              <a:t>Conserving energy</a:t>
            </a:r>
            <a:r>
              <a:rPr lang="en-GB" sz="1500" b="0" i="0" dirty="0">
                <a:solidFill>
                  <a:schemeClr val="tx1"/>
                </a:solidFill>
                <a:effectLst/>
                <a:latin typeface="inherit"/>
              </a:rPr>
              <a:t>. </a:t>
            </a:r>
          </a:p>
        </p:txBody>
      </p:sp>
      <p:pic>
        <p:nvPicPr>
          <p:cNvPr id="4" name="Picture 3">
            <a:extLst>
              <a:ext uri="{FF2B5EF4-FFF2-40B4-BE49-F238E27FC236}">
                <a16:creationId xmlns:a16="http://schemas.microsoft.com/office/drawing/2014/main" id="{A3B7B417-FD0B-D3AB-40A5-7D04F5A3ED50}"/>
              </a:ext>
            </a:extLst>
          </p:cNvPr>
          <p:cNvPicPr>
            <a:picLocks noChangeAspect="1"/>
          </p:cNvPicPr>
          <p:nvPr/>
        </p:nvPicPr>
        <p:blipFill>
          <a:blip r:embed="rId3"/>
          <a:stretch>
            <a:fillRect/>
          </a:stretch>
        </p:blipFill>
        <p:spPr>
          <a:xfrm>
            <a:off x="0" y="600"/>
            <a:ext cx="5299655" cy="3533103"/>
          </a:xfrm>
          <a:prstGeom prst="rect">
            <a:avLst/>
          </a:prstGeom>
        </p:spPr>
      </p:pic>
      <p:pic>
        <p:nvPicPr>
          <p:cNvPr id="7" name="Picture 6">
            <a:extLst>
              <a:ext uri="{FF2B5EF4-FFF2-40B4-BE49-F238E27FC236}">
                <a16:creationId xmlns:a16="http://schemas.microsoft.com/office/drawing/2014/main" id="{715B1802-7DF4-19BD-F6D6-2362D35CA730}"/>
              </a:ext>
            </a:extLst>
          </p:cNvPr>
          <p:cNvPicPr>
            <a:picLocks noChangeAspect="1"/>
          </p:cNvPicPr>
          <p:nvPr/>
        </p:nvPicPr>
        <p:blipFill rotWithShape="1">
          <a:blip r:embed="rId4"/>
          <a:srcRect b="14441"/>
          <a:stretch/>
        </p:blipFill>
        <p:spPr>
          <a:xfrm rot="21035784">
            <a:off x="292216" y="2003564"/>
            <a:ext cx="3612668" cy="2681409"/>
          </a:xfrm>
          <a:prstGeom prst="rect">
            <a:avLst/>
          </a:prstGeom>
        </p:spPr>
      </p:pic>
      <p:pic>
        <p:nvPicPr>
          <p:cNvPr id="5" name="Picture 4">
            <a:extLst>
              <a:ext uri="{FF2B5EF4-FFF2-40B4-BE49-F238E27FC236}">
                <a16:creationId xmlns:a16="http://schemas.microsoft.com/office/drawing/2014/main" id="{9BDFF655-86FC-6E7F-A8CA-695C3A08AF7F}"/>
              </a:ext>
            </a:extLst>
          </p:cNvPr>
          <p:cNvPicPr>
            <a:picLocks noChangeAspect="1"/>
          </p:cNvPicPr>
          <p:nvPr/>
        </p:nvPicPr>
        <p:blipFill>
          <a:blip r:embed="rId5"/>
          <a:stretch>
            <a:fillRect/>
          </a:stretch>
        </p:blipFill>
        <p:spPr>
          <a:xfrm rot="486950">
            <a:off x="4728844" y="612586"/>
            <a:ext cx="3306607" cy="4911313"/>
          </a:xfrm>
          <a:prstGeom prst="rect">
            <a:avLst/>
          </a:prstGeom>
        </p:spPr>
      </p:pic>
      <p:sp>
        <p:nvSpPr>
          <p:cNvPr id="14" name="TextBox 13">
            <a:extLst>
              <a:ext uri="{FF2B5EF4-FFF2-40B4-BE49-F238E27FC236}">
                <a16:creationId xmlns:a16="http://schemas.microsoft.com/office/drawing/2014/main" id="{3668E6E5-9C8D-E356-AB07-07232BC7DD8E}"/>
              </a:ext>
            </a:extLst>
          </p:cNvPr>
          <p:cNvSpPr txBox="1"/>
          <p:nvPr/>
        </p:nvSpPr>
        <p:spPr>
          <a:xfrm>
            <a:off x="9483013" y="5416763"/>
            <a:ext cx="2837257" cy="369332"/>
          </a:xfrm>
          <a:prstGeom prst="rect">
            <a:avLst/>
          </a:prstGeom>
          <a:noFill/>
        </p:spPr>
        <p:txBody>
          <a:bodyPr wrap="square">
            <a:spAutoFit/>
          </a:bodyPr>
          <a:lstStyle/>
          <a:p>
            <a:r>
              <a:rPr lang="en-GB" dirty="0">
                <a:solidFill>
                  <a:srgbClr val="FF6C00"/>
                </a:solidFill>
                <a:latin typeface="NexusSans"/>
                <a:hlinkClick r:id="rId6"/>
              </a:rPr>
              <a:t>(</a:t>
            </a:r>
            <a:r>
              <a:rPr lang="en-GB" b="0" i="0" u="none" strike="noStrike" dirty="0">
                <a:solidFill>
                  <a:srgbClr val="FF6C00"/>
                </a:solidFill>
                <a:effectLst/>
                <a:latin typeface="NexusSans"/>
                <a:hlinkClick r:id="rId6"/>
              </a:rPr>
              <a:t>Filimonau</a:t>
            </a:r>
            <a:r>
              <a:rPr lang="en-GB" dirty="0">
                <a:solidFill>
                  <a:srgbClr val="FF6C00"/>
                </a:solidFill>
                <a:latin typeface="NexusSans"/>
              </a:rPr>
              <a:t>,2020)</a:t>
            </a:r>
            <a:endParaRPr lang="en-GB" dirty="0"/>
          </a:p>
        </p:txBody>
      </p:sp>
      <p:pic>
        <p:nvPicPr>
          <p:cNvPr id="10" name="Picture 9">
            <a:extLst>
              <a:ext uri="{FF2B5EF4-FFF2-40B4-BE49-F238E27FC236}">
                <a16:creationId xmlns:a16="http://schemas.microsoft.com/office/drawing/2014/main" id="{F1003B37-2E35-5EF1-36B0-3658BCED08A2}"/>
              </a:ext>
            </a:extLst>
          </p:cNvPr>
          <p:cNvPicPr>
            <a:picLocks noChangeAspect="1"/>
          </p:cNvPicPr>
          <p:nvPr/>
        </p:nvPicPr>
        <p:blipFill>
          <a:blip r:embed="rId7"/>
          <a:stretch>
            <a:fillRect/>
          </a:stretch>
        </p:blipFill>
        <p:spPr>
          <a:xfrm>
            <a:off x="11194928" y="4940533"/>
            <a:ext cx="763579" cy="763579"/>
          </a:xfrm>
          <a:prstGeom prst="rect">
            <a:avLst/>
          </a:prstGeom>
        </p:spPr>
      </p:pic>
      <p:sp>
        <p:nvSpPr>
          <p:cNvPr id="19" name="TextBox 18">
            <a:extLst>
              <a:ext uri="{FF2B5EF4-FFF2-40B4-BE49-F238E27FC236}">
                <a16:creationId xmlns:a16="http://schemas.microsoft.com/office/drawing/2014/main" id="{EB0080C6-4BEA-939F-FAE0-19E26285CE62}"/>
              </a:ext>
            </a:extLst>
          </p:cNvPr>
          <p:cNvSpPr txBox="1"/>
          <p:nvPr/>
        </p:nvSpPr>
        <p:spPr>
          <a:xfrm>
            <a:off x="97434" y="784101"/>
            <a:ext cx="4967918" cy="1231106"/>
          </a:xfrm>
          <a:prstGeom prst="rect">
            <a:avLst/>
          </a:prstGeom>
          <a:noFill/>
        </p:spPr>
        <p:txBody>
          <a:bodyPr wrap="square">
            <a:spAutoFit/>
          </a:bodyPr>
          <a:lstStyle/>
          <a:p>
            <a:pPr>
              <a:buFont typeface="Wingdings" panose="05000000000000000000" pitchFamily="2" charset="2"/>
              <a:buChar char="§"/>
            </a:pPr>
            <a:r>
              <a:rPr lang="en-GB" sz="1800" i="0" dirty="0">
                <a:solidFill>
                  <a:schemeClr val="bg1"/>
                </a:solidFill>
                <a:effectLst/>
                <a:latin typeface="arial" panose="020B0604020202020204" pitchFamily="34" charset="0"/>
              </a:rPr>
              <a:t>According to one study, tourism accounts for </a:t>
            </a:r>
            <a:r>
              <a:rPr lang="en-GB" sz="1800" b="1" i="0" dirty="0">
                <a:solidFill>
                  <a:schemeClr val="bg1"/>
                </a:solidFill>
                <a:effectLst/>
                <a:latin typeface="arial" panose="020B0604020202020204" pitchFamily="34" charset="0"/>
              </a:rPr>
              <a:t>8% </a:t>
            </a:r>
            <a:r>
              <a:rPr lang="en-GB" sz="1800" i="0" dirty="0">
                <a:solidFill>
                  <a:schemeClr val="bg1"/>
                </a:solidFill>
                <a:effectLst/>
                <a:latin typeface="arial" panose="020B0604020202020204" pitchFamily="34" charset="0"/>
              </a:rPr>
              <a:t>of the world’s greenhouse gas </a:t>
            </a:r>
            <a:r>
              <a:rPr lang="en-GB" sz="1800" b="1" i="0" dirty="0">
                <a:solidFill>
                  <a:schemeClr val="bg1"/>
                </a:solidFill>
                <a:effectLst/>
                <a:latin typeface="arial" panose="020B0604020202020204" pitchFamily="34" charset="0"/>
              </a:rPr>
              <a:t>emissions</a:t>
            </a:r>
            <a:r>
              <a:rPr lang="en-GB" sz="1800" i="0" dirty="0">
                <a:solidFill>
                  <a:schemeClr val="bg1"/>
                </a:solidFill>
                <a:effectLst/>
                <a:latin typeface="arial" panose="020B0604020202020204" pitchFamily="34" charset="0"/>
              </a:rPr>
              <a:t>. About </a:t>
            </a:r>
            <a:r>
              <a:rPr lang="en-GB" sz="1800" b="1" i="0" dirty="0">
                <a:solidFill>
                  <a:schemeClr val="bg1"/>
                </a:solidFill>
                <a:effectLst/>
                <a:latin typeface="arial" panose="020B0604020202020204" pitchFamily="34" charset="0"/>
              </a:rPr>
              <a:t>90% </a:t>
            </a:r>
            <a:r>
              <a:rPr lang="en-GB" sz="1800" i="0" dirty="0">
                <a:solidFill>
                  <a:schemeClr val="bg1"/>
                </a:solidFill>
                <a:effectLst/>
                <a:latin typeface="arial" panose="020B0604020202020204" pitchFamily="34" charset="0"/>
              </a:rPr>
              <a:t>of these emissions come from </a:t>
            </a:r>
            <a:r>
              <a:rPr lang="en-GB" sz="1800" b="1" i="0" dirty="0">
                <a:solidFill>
                  <a:schemeClr val="bg1"/>
                </a:solidFill>
                <a:effectLst/>
                <a:latin typeface="arial" panose="020B0604020202020204" pitchFamily="34" charset="0"/>
              </a:rPr>
              <a:t>transportation</a:t>
            </a:r>
            <a:r>
              <a:rPr lang="en-GB" sz="1800" i="0" dirty="0">
                <a:solidFill>
                  <a:schemeClr val="bg1"/>
                </a:solidFill>
                <a:effectLst/>
                <a:latin typeface="arial" panose="020B0604020202020204" pitchFamily="34" charset="0"/>
              </a:rPr>
              <a:t>.</a:t>
            </a:r>
            <a:r>
              <a:rPr lang="en-GB" sz="2000" dirty="0">
                <a:solidFill>
                  <a:schemeClr val="bg1"/>
                </a:solidFill>
                <a:latin typeface="arial" panose="020B0604020202020204" pitchFamily="34" charset="0"/>
              </a:rPr>
              <a:t> </a:t>
            </a:r>
            <a:r>
              <a:rPr lang="en-GB" sz="1800" b="0" i="0" dirty="0">
                <a:solidFill>
                  <a:schemeClr val="bg1"/>
                </a:solidFill>
                <a:effectLst/>
                <a:latin typeface="Arial" panose="020B0604020202020204" pitchFamily="34" charset="0"/>
                <a:cs typeface="Arial" panose="020B0604020202020204" pitchFamily="34" charset="0"/>
              </a:rPr>
              <a:t>(</a:t>
            </a:r>
            <a:r>
              <a:rPr lang="en-GB" sz="1800" b="0" i="0" dirty="0" err="1">
                <a:solidFill>
                  <a:schemeClr val="bg1"/>
                </a:solidFill>
                <a:effectLst/>
                <a:latin typeface="Arial" panose="020B0604020202020204" pitchFamily="34" charset="0"/>
                <a:cs typeface="Arial" panose="020B0604020202020204" pitchFamily="34" charset="0"/>
              </a:rPr>
              <a:t>Lenzen</a:t>
            </a:r>
            <a:r>
              <a:rPr lang="en-GB" sz="1800" b="0" i="0" dirty="0">
                <a:solidFill>
                  <a:schemeClr val="bg1"/>
                </a:solidFill>
                <a:effectLst/>
                <a:latin typeface="Arial" panose="020B0604020202020204" pitchFamily="34" charset="0"/>
                <a:cs typeface="Arial" panose="020B0604020202020204" pitchFamily="34" charset="0"/>
              </a:rPr>
              <a:t> et al., 2018)</a:t>
            </a:r>
            <a:endParaRPr lang="en-GB" sz="20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964AF7D7-56C6-50EB-5D20-87C2DDFC5557}"/>
              </a:ext>
            </a:extLst>
          </p:cNvPr>
          <p:cNvSpPr txBox="1"/>
          <p:nvPr/>
        </p:nvSpPr>
        <p:spPr>
          <a:xfrm>
            <a:off x="108006" y="4862765"/>
            <a:ext cx="6107288" cy="923330"/>
          </a:xfrm>
          <a:prstGeom prst="rect">
            <a:avLst/>
          </a:prstGeom>
          <a:noFill/>
        </p:spPr>
        <p:txBody>
          <a:bodyPr wrap="square">
            <a:spAutoFit/>
          </a:bodyPr>
          <a:lstStyle/>
          <a:p>
            <a:r>
              <a:rPr lang="en-GB" sz="1800" dirty="0">
                <a:solidFill>
                  <a:schemeClr val="tx1"/>
                </a:solidFill>
                <a:latin typeface="Arial" panose="020B0604020202020204" pitchFamily="34" charset="0"/>
                <a:cs typeface="Arial" panose="020B0604020202020204" pitchFamily="34" charset="0"/>
              </a:rPr>
              <a:t>T</a:t>
            </a:r>
            <a:r>
              <a:rPr lang="en-GB" sz="1800" b="0" i="0" dirty="0">
                <a:solidFill>
                  <a:schemeClr val="tx1"/>
                </a:solidFill>
                <a:effectLst/>
                <a:latin typeface="Arial" panose="020B0604020202020204" pitchFamily="34" charset="0"/>
                <a:cs typeface="Arial" panose="020B0604020202020204" pitchFamily="34" charset="0"/>
              </a:rPr>
              <a:t>he average small hotel uses approximately </a:t>
            </a:r>
            <a:r>
              <a:rPr lang="en-GB" sz="1800" b="1" i="0" dirty="0">
                <a:solidFill>
                  <a:schemeClr val="tx1"/>
                </a:solidFill>
                <a:effectLst/>
                <a:latin typeface="Arial" panose="020B0604020202020204" pitchFamily="34" charset="0"/>
                <a:cs typeface="Arial" panose="020B0604020202020204" pitchFamily="34" charset="0"/>
              </a:rPr>
              <a:t>12,500 kWh </a:t>
            </a:r>
            <a:r>
              <a:rPr lang="en-GB" sz="1800" b="0" i="0" dirty="0">
                <a:solidFill>
                  <a:schemeClr val="tx1"/>
                </a:solidFill>
                <a:effectLst/>
                <a:latin typeface="Arial" panose="020B0604020202020204" pitchFamily="34" charset="0"/>
                <a:cs typeface="Arial" panose="020B0604020202020204" pitchFamily="34" charset="0"/>
              </a:rPr>
              <a:t>of electricity per </a:t>
            </a:r>
            <a:r>
              <a:rPr lang="en-GB" sz="1800" b="1" i="0" dirty="0">
                <a:solidFill>
                  <a:schemeClr val="tx1"/>
                </a:solidFill>
                <a:effectLst/>
                <a:latin typeface="Arial" panose="020B0604020202020204" pitchFamily="34" charset="0"/>
                <a:cs typeface="Arial" panose="020B0604020202020204" pitchFamily="34" charset="0"/>
              </a:rPr>
              <a:t>month</a:t>
            </a:r>
            <a:r>
              <a:rPr lang="en-GB" sz="1800" b="0" i="0" dirty="0">
                <a:solidFill>
                  <a:schemeClr val="tx1"/>
                </a:solidFill>
                <a:effectLst/>
                <a:latin typeface="Arial" panose="020B0604020202020204" pitchFamily="34" charset="0"/>
                <a:cs typeface="Arial" panose="020B0604020202020204" pitchFamily="34" charset="0"/>
              </a:rPr>
              <a:t>.(House-3500KWh a year)</a:t>
            </a:r>
          </a:p>
          <a:p>
            <a:r>
              <a:rPr lang="en-GB" sz="1800" i="0" dirty="0">
                <a:solidFill>
                  <a:schemeClr val="tx1"/>
                </a:solidFill>
                <a:effectLst/>
                <a:latin typeface="Arial" panose="020B0604020202020204" pitchFamily="34" charset="0"/>
                <a:cs typeface="Arial" panose="020B0604020202020204" pitchFamily="34" charset="0"/>
              </a:rPr>
              <a:t>(OVO energy,2022)</a:t>
            </a:r>
          </a:p>
        </p:txBody>
      </p:sp>
    </p:spTree>
    <p:extLst>
      <p:ext uri="{BB962C8B-B14F-4D97-AF65-F5344CB8AC3E}">
        <p14:creationId xmlns:p14="http://schemas.microsoft.com/office/powerpoint/2010/main" val="238013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0"/>
                            </p:stCondLst>
                            <p:childTnLst>
                              <p:par>
                                <p:cTn id="16" presetID="10" presetClass="entr" presetSubtype="0" fill="hold" nodeType="after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100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childTnLst>
                          </p:cTn>
                        </p:par>
                        <p:par>
                          <p:cTn id="22" fill="hold">
                            <p:stCondLst>
                              <p:cond delay="2500"/>
                            </p:stCondLst>
                            <p:childTnLst>
                              <p:par>
                                <p:cTn id="23" presetID="10" presetClass="entr" presetSubtype="0" fill="hold" nodeType="afterEffect">
                                  <p:stCondLst>
                                    <p:cond delay="75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3750"/>
                            </p:stCondLst>
                            <p:childTnLst>
                              <p:par>
                                <p:cTn id="27" presetID="10" presetClass="entr" presetSubtype="0" fill="hold" grpId="0" nodeType="afterEffect">
                                  <p:stCondLst>
                                    <p:cond delay="75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par>
                          <p:cTn id="30" fill="hold">
                            <p:stCondLst>
                              <p:cond delay="5000"/>
                            </p:stCondLst>
                            <p:childTnLst>
                              <p:par>
                                <p:cTn id="31" presetID="10" presetClass="entr" presetSubtype="0" fill="hold" nodeType="afterEffect">
                                  <p:stCondLst>
                                    <p:cond delay="75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822CFA-0407-3DC6-1E5F-5BD59F2D11AE}"/>
              </a:ext>
            </a:extLst>
          </p:cNvPr>
          <p:cNvSpPr/>
          <p:nvPr/>
        </p:nvSpPr>
        <p:spPr>
          <a:xfrm>
            <a:off x="514211" y="1081385"/>
            <a:ext cx="11539313" cy="2123658"/>
          </a:xfrm>
          <a:prstGeom prst="rect">
            <a:avLst/>
          </a:prstGeom>
          <a:noFill/>
        </p:spPr>
        <p:txBody>
          <a:bodyPr wrap="none" lIns="91440" tIns="45720" rIns="91440" bIns="45720">
            <a:spAutoFit/>
          </a:bodyPr>
          <a:lstStyle/>
          <a:p>
            <a:pPr algn="ctr"/>
            <a:r>
              <a:rPr lang="en-US" sz="4400" b="0" cap="none" spc="0" dirty="0">
                <a:ln w="0"/>
                <a:solidFill>
                  <a:schemeClr val="accent1"/>
                </a:solidFill>
                <a:effectLst>
                  <a:outerShdw blurRad="38100" dist="25400" dir="5400000" algn="ctr" rotWithShape="0">
                    <a:srgbClr val="6E747A">
                      <a:alpha val="43000"/>
                    </a:srgbClr>
                  </a:outerShdw>
                </a:effectLst>
              </a:rPr>
              <a:t>What are the impacts of hospitality and tourism? </a:t>
            </a:r>
          </a:p>
          <a:p>
            <a:pPr algn="ctr"/>
            <a:endParaRPr lang="en-US" sz="4400" dirty="0">
              <a:ln w="0"/>
              <a:solidFill>
                <a:schemeClr val="accent1"/>
              </a:solidFill>
              <a:effectLst>
                <a:outerShdw blurRad="38100" dist="25400" dir="5400000" algn="ctr" rotWithShape="0">
                  <a:srgbClr val="6E747A">
                    <a:alpha val="43000"/>
                  </a:srgbClr>
                </a:outerShdw>
              </a:effectLst>
            </a:endParaRPr>
          </a:p>
          <a:p>
            <a:pPr algn="ctr"/>
            <a:r>
              <a:rPr lang="en-US" sz="4400" b="0" cap="none" spc="0" dirty="0">
                <a:ln w="0"/>
                <a:solidFill>
                  <a:schemeClr val="accent1"/>
                </a:solidFill>
                <a:effectLst>
                  <a:outerShdw blurRad="38100" dist="25400" dir="5400000" algn="ctr" rotWithShape="0">
                    <a:srgbClr val="6E747A">
                      <a:alpha val="43000"/>
                    </a:srgbClr>
                  </a:outerShdw>
                </a:effectLst>
              </a:rPr>
              <a:t>Group discussion</a:t>
            </a:r>
          </a:p>
        </p:txBody>
      </p:sp>
    </p:spTree>
    <p:extLst>
      <p:ext uri="{BB962C8B-B14F-4D97-AF65-F5344CB8AC3E}">
        <p14:creationId xmlns:p14="http://schemas.microsoft.com/office/powerpoint/2010/main" val="445877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210972"/>
            <a:ext cx="9037664" cy="4417168"/>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2711625" y="1210972"/>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Pollution</a:t>
            </a:r>
          </a:p>
          <a:p>
            <a:pPr lvl="1"/>
            <a:r>
              <a:rPr kumimoji="1" lang="en-GB" altLang="ja-JP" sz="2400" dirty="0">
                <a:latin typeface="Arial" pitchFamily="34" charset="0"/>
                <a:cs typeface="Arial" pitchFamily="34" charset="0"/>
              </a:rPr>
              <a:t>Noise, land, air, water</a:t>
            </a:r>
          </a:p>
          <a:p>
            <a:r>
              <a:rPr kumimoji="1" lang="en-GB" altLang="ja-JP" sz="2800" dirty="0">
                <a:latin typeface="Arial" pitchFamily="34" charset="0"/>
                <a:cs typeface="Arial" pitchFamily="34" charset="0"/>
              </a:rPr>
              <a:t>Heavy and over-use of natural resources</a:t>
            </a:r>
          </a:p>
          <a:p>
            <a:r>
              <a:rPr kumimoji="1" lang="en-GB" altLang="ja-JP" sz="2800" dirty="0">
                <a:latin typeface="Arial" pitchFamily="34" charset="0"/>
                <a:cs typeface="Arial" pitchFamily="34" charset="0"/>
              </a:rPr>
              <a:t>Environmental degradation</a:t>
            </a:r>
          </a:p>
          <a:p>
            <a:r>
              <a:rPr kumimoji="1" lang="en-GB" altLang="ja-JP" sz="2800" dirty="0">
                <a:latin typeface="Arial" pitchFamily="34" charset="0"/>
                <a:cs typeface="Arial" pitchFamily="34" charset="0"/>
              </a:rPr>
              <a:t>Wildlife disturbance</a:t>
            </a:r>
          </a:p>
          <a:p>
            <a:r>
              <a:rPr kumimoji="1" lang="en-GB" altLang="ja-JP" sz="2800" dirty="0">
                <a:latin typeface="Arial" pitchFamily="34" charset="0"/>
                <a:cs typeface="Arial" pitchFamily="34" charset="0"/>
              </a:rPr>
              <a:t>Education/awareness raising</a:t>
            </a:r>
          </a:p>
          <a:p>
            <a:r>
              <a:rPr kumimoji="1" lang="en-GB" altLang="ja-JP" sz="2800" dirty="0">
                <a:latin typeface="Arial" pitchFamily="34" charset="0"/>
                <a:cs typeface="Arial" pitchFamily="34" charset="0"/>
              </a:rPr>
              <a:t>Funding</a:t>
            </a:r>
          </a:p>
          <a:p>
            <a:r>
              <a:rPr kumimoji="1" lang="en-GB" altLang="ja-JP" sz="2800" dirty="0">
                <a:latin typeface="Arial" pitchFamily="34" charset="0"/>
                <a:cs typeface="Arial" pitchFamily="34" charset="0"/>
              </a:rPr>
              <a:t>Volunteer tourism programmes</a:t>
            </a:r>
          </a:p>
        </p:txBody>
      </p:sp>
      <p:sp>
        <p:nvSpPr>
          <p:cNvPr id="12" name="Title 1"/>
          <p:cNvSpPr txBox="1">
            <a:spLocks/>
          </p:cNvSpPr>
          <p:nvPr/>
        </p:nvSpPr>
        <p:spPr>
          <a:xfrm>
            <a:off x="2063553" y="394779"/>
            <a:ext cx="772437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dirty="0">
                <a:solidFill>
                  <a:srgbClr val="39A7C9"/>
                </a:solidFill>
                <a:latin typeface="Arial"/>
                <a:cs typeface="Arial"/>
              </a:rPr>
              <a:t>Key Environmental Impacts</a:t>
            </a:r>
            <a:endParaRPr lang="en-US" sz="4000" dirty="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26748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909651"/>
            <a:ext cx="8892480" cy="3790084"/>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36110" y="2204864"/>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Authenticity (lack of)</a:t>
            </a:r>
          </a:p>
          <a:p>
            <a:r>
              <a:rPr kumimoji="1" lang="en-GB" altLang="ja-JP" sz="2800" dirty="0">
                <a:latin typeface="Arial" pitchFamily="34" charset="0"/>
                <a:cs typeface="Arial" pitchFamily="34" charset="0"/>
              </a:rPr>
              <a:t>Cultural pride</a:t>
            </a:r>
          </a:p>
          <a:p>
            <a:r>
              <a:rPr kumimoji="1" lang="en-GB" altLang="ja-JP" sz="2800" dirty="0">
                <a:latin typeface="Arial" pitchFamily="34" charset="0"/>
                <a:cs typeface="Arial" pitchFamily="34" charset="0"/>
              </a:rPr>
              <a:t>Demonstration effect</a:t>
            </a:r>
          </a:p>
          <a:p>
            <a:r>
              <a:rPr kumimoji="1" lang="en-GB" altLang="ja-JP" sz="2800" dirty="0">
                <a:latin typeface="Arial" pitchFamily="34" charset="0"/>
                <a:cs typeface="Arial" pitchFamily="34" charset="0"/>
              </a:rPr>
              <a:t>Education</a:t>
            </a:r>
          </a:p>
          <a:p>
            <a:r>
              <a:rPr kumimoji="1" lang="en-GB" altLang="ja-JP" sz="2800" dirty="0">
                <a:latin typeface="Arial" pitchFamily="34" charset="0"/>
                <a:cs typeface="Arial" pitchFamily="34" charset="0"/>
              </a:rPr>
              <a:t>Crime</a:t>
            </a:r>
          </a:p>
          <a:p>
            <a:endParaRPr kumimoji="1" lang="en-GB" altLang="ja-JP" sz="2800" dirty="0">
              <a:latin typeface="Arial" pitchFamily="34" charset="0"/>
              <a:cs typeface="Arial" pitchFamily="34" charset="0"/>
            </a:endParaRPr>
          </a:p>
        </p:txBody>
      </p:sp>
      <p:sp>
        <p:nvSpPr>
          <p:cNvPr id="12" name="Title 1"/>
          <p:cNvSpPr txBox="1">
            <a:spLocks/>
          </p:cNvSpPr>
          <p:nvPr/>
        </p:nvSpPr>
        <p:spPr>
          <a:xfrm>
            <a:off x="2135560" y="476673"/>
            <a:ext cx="7992888"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dirty="0">
                <a:solidFill>
                  <a:srgbClr val="39A7C9"/>
                </a:solidFill>
                <a:latin typeface="Arial"/>
                <a:cs typeface="Arial"/>
              </a:rPr>
              <a:t>Key Social and Cultural Impacts</a:t>
            </a:r>
            <a:endParaRPr lang="en-US" sz="4000" dirty="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310377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823997"/>
            <a:ext cx="8980555" cy="3914386"/>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44001" y="1847500"/>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Tourist types (Smith, 1989)</a:t>
            </a:r>
          </a:p>
          <a:p>
            <a:pPr lvl="1"/>
            <a:r>
              <a:rPr kumimoji="1" lang="en-GB" altLang="ja-JP" sz="2400" dirty="0">
                <a:latin typeface="Arial" pitchFamily="34" charset="0"/>
                <a:cs typeface="Arial" pitchFamily="34" charset="0"/>
              </a:rPr>
              <a:t>Explorer</a:t>
            </a:r>
          </a:p>
          <a:p>
            <a:pPr lvl="1"/>
            <a:r>
              <a:rPr kumimoji="1" lang="en-GB" altLang="ja-JP" sz="2400" dirty="0">
                <a:latin typeface="Arial" pitchFamily="34" charset="0"/>
                <a:cs typeface="Arial" pitchFamily="34" charset="0"/>
              </a:rPr>
              <a:t>Elite</a:t>
            </a:r>
          </a:p>
          <a:p>
            <a:pPr lvl="1"/>
            <a:r>
              <a:rPr kumimoji="1" lang="en-GB" altLang="ja-JP" sz="2400" dirty="0">
                <a:latin typeface="Arial" pitchFamily="34" charset="0"/>
                <a:cs typeface="Arial" pitchFamily="34" charset="0"/>
              </a:rPr>
              <a:t>Off-beat</a:t>
            </a:r>
          </a:p>
          <a:p>
            <a:pPr lvl="1"/>
            <a:r>
              <a:rPr kumimoji="1" lang="en-GB" altLang="ja-JP" sz="2400" dirty="0">
                <a:latin typeface="Arial" pitchFamily="34" charset="0"/>
                <a:cs typeface="Arial" pitchFamily="34" charset="0"/>
              </a:rPr>
              <a:t>Unusual</a:t>
            </a:r>
          </a:p>
          <a:p>
            <a:pPr lvl="1"/>
            <a:r>
              <a:rPr kumimoji="1" lang="en-GB" altLang="ja-JP" sz="2400" dirty="0">
                <a:latin typeface="Arial" pitchFamily="34" charset="0"/>
                <a:cs typeface="Arial" pitchFamily="34" charset="0"/>
              </a:rPr>
              <a:t>Incipient mass</a:t>
            </a:r>
          </a:p>
          <a:p>
            <a:pPr lvl="1"/>
            <a:r>
              <a:rPr kumimoji="1" lang="en-GB" altLang="ja-JP" sz="2400" dirty="0">
                <a:latin typeface="Arial" pitchFamily="34" charset="0"/>
                <a:cs typeface="Arial" pitchFamily="34" charset="0"/>
              </a:rPr>
              <a:t>Mass</a:t>
            </a:r>
          </a:p>
          <a:p>
            <a:pPr lvl="1"/>
            <a:r>
              <a:rPr kumimoji="1" lang="en-GB" altLang="ja-JP" sz="2400" dirty="0">
                <a:latin typeface="Arial" pitchFamily="34" charset="0"/>
                <a:cs typeface="Arial" pitchFamily="34" charset="0"/>
              </a:rPr>
              <a:t>Charter</a:t>
            </a:r>
          </a:p>
          <a:p>
            <a:endParaRPr kumimoji="1" lang="en-GB" altLang="ja-JP" sz="2800" dirty="0">
              <a:latin typeface="Arial" pitchFamily="34" charset="0"/>
              <a:cs typeface="Arial" pitchFamily="34" charset="0"/>
            </a:endParaRPr>
          </a:p>
          <a:p>
            <a:endParaRPr kumimoji="1" lang="en-GB" altLang="ja-JP" sz="2800" dirty="0">
              <a:latin typeface="Arial" pitchFamily="34" charset="0"/>
              <a:cs typeface="Arial" pitchFamily="34" charset="0"/>
            </a:endParaRPr>
          </a:p>
        </p:txBody>
      </p:sp>
      <p:sp>
        <p:nvSpPr>
          <p:cNvPr id="12" name="Title 1"/>
          <p:cNvSpPr txBox="1">
            <a:spLocks/>
          </p:cNvSpPr>
          <p:nvPr/>
        </p:nvSpPr>
        <p:spPr>
          <a:xfrm>
            <a:off x="2207569" y="476673"/>
            <a:ext cx="598466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b="1" dirty="0">
                <a:solidFill>
                  <a:srgbClr val="39A7C9"/>
                </a:solidFill>
                <a:latin typeface="Arial"/>
                <a:cs typeface="Arial"/>
              </a:rPr>
              <a:t>Socio-Cultural Impacts</a:t>
            </a:r>
            <a:endParaRPr lang="en-US" sz="4000" dirty="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010845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Main Activity</a:t>
            </a:r>
          </a:p>
        </p:txBody>
      </p:sp>
      <p:sp>
        <p:nvSpPr>
          <p:cNvPr id="3" name="Content Placeholder 2"/>
          <p:cNvSpPr>
            <a:spLocks noGrp="1"/>
          </p:cNvSpPr>
          <p:nvPr>
            <p:ph idx="1"/>
          </p:nvPr>
        </p:nvSpPr>
        <p:spPr>
          <a:xfrm>
            <a:off x="2135560" y="1340769"/>
            <a:ext cx="8075240" cy="4176464"/>
          </a:xfrm>
          <a:solidFill>
            <a:schemeClr val="accent1">
              <a:lumMod val="20000"/>
              <a:lumOff val="80000"/>
            </a:schemeClr>
          </a:solidFill>
        </p:spPr>
        <p:txBody>
          <a:bodyPr>
            <a:noAutofit/>
          </a:bodyPr>
          <a:lstStyle/>
          <a:p>
            <a:pPr marL="0" indent="0" algn="ctr">
              <a:buNone/>
            </a:pPr>
            <a:r>
              <a:rPr lang="en-GB" sz="2000" dirty="0">
                <a:solidFill>
                  <a:srgbClr val="0070C0"/>
                </a:solidFill>
              </a:rPr>
              <a:t>What does it mean to be sustainable in the hospitality industry? </a:t>
            </a:r>
            <a:endParaRPr lang="en-GB" sz="2000" dirty="0"/>
          </a:p>
          <a:p>
            <a:endParaRPr lang="en-GB" sz="2000" dirty="0"/>
          </a:p>
          <a:p>
            <a:r>
              <a:rPr lang="en-GB" sz="2000" dirty="0"/>
              <a:t>Use this resource to inform your work https://sustainablehospitalityalliance.org/about-us/what-we-do</a:t>
            </a:r>
          </a:p>
          <a:p>
            <a:pPr lvl="1"/>
            <a:r>
              <a:rPr lang="en-GB" sz="2000" dirty="0"/>
              <a:t>Why was the alliance established?</a:t>
            </a:r>
          </a:p>
          <a:p>
            <a:pPr lvl="1"/>
            <a:r>
              <a:rPr lang="en-GB" sz="2000" dirty="0"/>
              <a:t>What are the 4 key issues the hospitality alliance is dealing with? Explain them </a:t>
            </a:r>
          </a:p>
          <a:p>
            <a:pPr lvl="1"/>
            <a:r>
              <a:rPr lang="en-GB" sz="2000" dirty="0"/>
              <a:t>Who is involved?</a:t>
            </a:r>
          </a:p>
          <a:p>
            <a:pPr lvl="1"/>
            <a:r>
              <a:rPr lang="en-GB" sz="2000" dirty="0"/>
              <a:t>What does your group think about this organisation – its effectiveness, its reach </a:t>
            </a:r>
            <a:r>
              <a:rPr lang="en-GB" sz="2000" dirty="0" err="1"/>
              <a:t>etc</a:t>
            </a:r>
            <a:r>
              <a:rPr lang="en-GB" sz="2000" dirty="0"/>
              <a:t>?</a:t>
            </a:r>
          </a:p>
          <a:p>
            <a:pPr lvl="1"/>
            <a:r>
              <a:rPr lang="en-GB" sz="2000" dirty="0"/>
              <a:t>Write a half page of notes and share with the rest of the group. </a:t>
            </a:r>
          </a:p>
          <a:p>
            <a:pPr marL="0" indent="0">
              <a:buNone/>
            </a:pPr>
            <a:endParaRPr lang="en-GB" sz="2000" dirty="0"/>
          </a:p>
          <a:p>
            <a:r>
              <a:rPr lang="en-GB" sz="2000" dirty="0"/>
              <a:t>. </a:t>
            </a:r>
          </a:p>
        </p:txBody>
      </p:sp>
    </p:spTree>
    <p:extLst>
      <p:ext uri="{BB962C8B-B14F-4D97-AF65-F5344CB8AC3E}">
        <p14:creationId xmlns:p14="http://schemas.microsoft.com/office/powerpoint/2010/main" val="17879716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3499712" y="280219"/>
            <a:ext cx="5192577"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600" b="1" dirty="0">
                <a:solidFill>
                  <a:srgbClr val="39A7C9"/>
                </a:solidFill>
                <a:latin typeface="Arial"/>
                <a:cs typeface="Arial"/>
              </a:rPr>
              <a:t>Resources</a:t>
            </a:r>
            <a:endParaRPr lang="en-US" sz="3600" dirty="0">
              <a:solidFill>
                <a:srgbClr val="39A7C9"/>
              </a:solidFill>
            </a:endParaRPr>
          </a:p>
        </p:txBody>
      </p:sp>
      <p:graphicFrame>
        <p:nvGraphicFramePr>
          <p:cNvPr id="9" name="Content Placeholder 3"/>
          <p:cNvGraphicFramePr>
            <a:graphicFrameLocks/>
          </p:cNvGraphicFramePr>
          <p:nvPr/>
        </p:nvGraphicFramePr>
        <p:xfrm>
          <a:off x="1524000" y="1052736"/>
          <a:ext cx="9144000" cy="4608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391654">
                <a:tc>
                  <a:txBody>
                    <a:bodyPr/>
                    <a:lstStyle/>
                    <a:p>
                      <a:r>
                        <a:rPr kumimoji="1" lang="en-AU" altLang="ja-JP" sz="1300" dirty="0"/>
                        <a:t>Category</a:t>
                      </a:r>
                      <a:endParaRPr kumimoji="1" lang="ja-JP" altLang="en-US" sz="1300"/>
                    </a:p>
                  </a:txBody>
                  <a:tcPr marL="86935" marR="86935" marT="43467" marB="43467"/>
                </a:tc>
                <a:tc>
                  <a:txBody>
                    <a:bodyPr/>
                    <a:lstStyle/>
                    <a:p>
                      <a:r>
                        <a:rPr kumimoji="1" lang="en-AU" altLang="ja-JP" sz="1300" dirty="0"/>
                        <a:t>Type</a:t>
                      </a:r>
                      <a:endParaRPr kumimoji="1" lang="ja-JP" altLang="en-US" sz="1300"/>
                    </a:p>
                  </a:txBody>
                  <a:tcPr marL="86935" marR="86935" marT="43467" marB="43467"/>
                </a:tc>
                <a:tc>
                  <a:txBody>
                    <a:bodyPr/>
                    <a:lstStyle/>
                    <a:p>
                      <a:r>
                        <a:rPr kumimoji="1" lang="en-AU" altLang="ja-JP" sz="1300" dirty="0"/>
                        <a:t>Examples</a:t>
                      </a:r>
                      <a:endParaRPr kumimoji="1" lang="ja-JP" altLang="en-US" sz="1300"/>
                    </a:p>
                  </a:txBody>
                  <a:tcPr marL="86935" marR="86935" marT="43467" marB="43467"/>
                </a:tc>
                <a:extLst>
                  <a:ext uri="{0D108BD9-81ED-4DB2-BD59-A6C34878D82A}">
                    <a16:rowId xmlns:a16="http://schemas.microsoft.com/office/drawing/2014/main" val="10000"/>
                  </a:ext>
                </a:extLst>
              </a:tr>
              <a:tr h="568172">
                <a:tc>
                  <a:txBody>
                    <a:bodyPr/>
                    <a:lstStyle/>
                    <a:p>
                      <a:r>
                        <a:rPr kumimoji="1" lang="en-AU" altLang="ja-JP" sz="1300" dirty="0"/>
                        <a:t>Natural resources</a:t>
                      </a:r>
                      <a:endParaRPr kumimoji="1" lang="ja-JP" altLang="en-US" sz="1300"/>
                    </a:p>
                  </a:txBody>
                  <a:tcPr marL="86935" marR="86935" marT="43467" marB="43467"/>
                </a:tc>
                <a:tc>
                  <a:txBody>
                    <a:bodyPr/>
                    <a:lstStyle/>
                    <a:p>
                      <a:r>
                        <a:rPr kumimoji="1" lang="en-AU" altLang="ja-JP" sz="1300" dirty="0"/>
                        <a:t>Flora, landscape, fauna, climate, water</a:t>
                      </a:r>
                      <a:endParaRPr kumimoji="1" lang="ja-JP" altLang="en-US" sz="1300"/>
                    </a:p>
                  </a:txBody>
                  <a:tcPr marL="86935" marR="86935" marT="43467" marB="43467"/>
                </a:tc>
                <a:tc>
                  <a:txBody>
                    <a:bodyPr/>
                    <a:lstStyle/>
                    <a:p>
                      <a:r>
                        <a:rPr kumimoji="1" lang="en-AU" altLang="ja-JP" sz="1300" dirty="0"/>
                        <a:t>Forests, beaches, wildlife,</a:t>
                      </a:r>
                      <a:r>
                        <a:rPr kumimoji="1" lang="en-AU" altLang="ja-JP" sz="1300" baseline="0" dirty="0"/>
                        <a:t> seasons, sea</a:t>
                      </a:r>
                      <a:endParaRPr kumimoji="1" lang="ja-JP" altLang="en-US" sz="1300"/>
                    </a:p>
                  </a:txBody>
                  <a:tcPr marL="86935" marR="86935" marT="43467" marB="43467"/>
                </a:tc>
                <a:extLst>
                  <a:ext uri="{0D108BD9-81ED-4DB2-BD59-A6C34878D82A}">
                    <a16:rowId xmlns:a16="http://schemas.microsoft.com/office/drawing/2014/main" val="10001"/>
                  </a:ext>
                </a:extLst>
              </a:tr>
              <a:tr h="765302">
                <a:tc>
                  <a:txBody>
                    <a:bodyPr/>
                    <a:lstStyle/>
                    <a:p>
                      <a:r>
                        <a:rPr kumimoji="1" lang="en-AU" altLang="ja-JP" sz="1300" dirty="0"/>
                        <a:t>Cultural resources</a:t>
                      </a:r>
                      <a:endParaRPr kumimoji="1" lang="ja-JP" altLang="en-US" sz="1300"/>
                    </a:p>
                  </a:txBody>
                  <a:tcPr marL="86935" marR="86935" marT="43467" marB="43467"/>
                </a:tc>
                <a:tc>
                  <a:txBody>
                    <a:bodyPr/>
                    <a:lstStyle/>
                    <a:p>
                      <a:r>
                        <a:rPr kumimoji="1" lang="en-AU" altLang="ja-JP" sz="1300" dirty="0"/>
                        <a:t>Religious, heritage, other</a:t>
                      </a:r>
                      <a:endParaRPr kumimoji="1" lang="ja-JP" altLang="en-US" sz="1300"/>
                    </a:p>
                  </a:txBody>
                  <a:tcPr marL="86935" marR="86935" marT="43467" marB="43467"/>
                </a:tc>
                <a:tc>
                  <a:txBody>
                    <a:bodyPr/>
                    <a:lstStyle/>
                    <a:p>
                      <a:r>
                        <a:rPr kumimoji="1" lang="en-AU" altLang="ja-JP" sz="1300" dirty="0"/>
                        <a:t>Churches, temples, historic buildings, ethnic celebrations</a:t>
                      </a:r>
                      <a:endParaRPr kumimoji="1" lang="ja-JP" altLang="en-US" sz="1300"/>
                    </a:p>
                  </a:txBody>
                  <a:tcPr marL="86935" marR="86935" marT="43467" marB="43467"/>
                </a:tc>
                <a:extLst>
                  <a:ext uri="{0D108BD9-81ED-4DB2-BD59-A6C34878D82A}">
                    <a16:rowId xmlns:a16="http://schemas.microsoft.com/office/drawing/2014/main" val="10002"/>
                  </a:ext>
                </a:extLst>
              </a:tr>
              <a:tr h="765302">
                <a:tc>
                  <a:txBody>
                    <a:bodyPr/>
                    <a:lstStyle/>
                    <a:p>
                      <a:r>
                        <a:rPr kumimoji="1" lang="en-AU" altLang="ja-JP" sz="1300" dirty="0"/>
                        <a:t>Event resources</a:t>
                      </a:r>
                      <a:endParaRPr kumimoji="1" lang="ja-JP" altLang="en-US" sz="1300"/>
                    </a:p>
                  </a:txBody>
                  <a:tcPr marL="86935" marR="86935" marT="43467" marB="43467"/>
                </a:tc>
                <a:tc>
                  <a:txBody>
                    <a:bodyPr/>
                    <a:lstStyle/>
                    <a:p>
                      <a:r>
                        <a:rPr kumimoji="1" lang="en-AU" altLang="ja-JP" sz="1300" dirty="0"/>
                        <a:t>Festivals, tournaments,</a:t>
                      </a:r>
                      <a:r>
                        <a:rPr kumimoji="1" lang="en-AU" altLang="ja-JP" sz="1300" baseline="0" dirty="0"/>
                        <a:t> business, other</a:t>
                      </a:r>
                      <a:endParaRPr kumimoji="1" lang="ja-JP" altLang="en-US" sz="1300"/>
                    </a:p>
                  </a:txBody>
                  <a:tcPr marL="86935" marR="86935" marT="43467" marB="43467"/>
                </a:tc>
                <a:tc>
                  <a:txBody>
                    <a:bodyPr/>
                    <a:lstStyle/>
                    <a:p>
                      <a:r>
                        <a:rPr kumimoji="1" lang="en-AU" altLang="ja-JP" sz="1300" dirty="0"/>
                        <a:t>Music, art,</a:t>
                      </a:r>
                      <a:r>
                        <a:rPr kumimoji="1" lang="en-AU" altLang="ja-JP" sz="1300" baseline="0" dirty="0"/>
                        <a:t> sport, trade shows, conferences, carnivals</a:t>
                      </a:r>
                      <a:endParaRPr kumimoji="1" lang="ja-JP" altLang="en-US" sz="1300"/>
                    </a:p>
                  </a:txBody>
                  <a:tcPr marL="86935" marR="86935" marT="43467" marB="43467"/>
                </a:tc>
                <a:extLst>
                  <a:ext uri="{0D108BD9-81ED-4DB2-BD59-A6C34878D82A}">
                    <a16:rowId xmlns:a16="http://schemas.microsoft.com/office/drawing/2014/main" val="10003"/>
                  </a:ext>
                </a:extLst>
              </a:tr>
              <a:tr h="848052">
                <a:tc>
                  <a:txBody>
                    <a:bodyPr/>
                    <a:lstStyle/>
                    <a:p>
                      <a:r>
                        <a:rPr kumimoji="1" lang="en-AU" altLang="ja-JP" sz="1300" dirty="0"/>
                        <a:t>Activity resources</a:t>
                      </a:r>
                      <a:endParaRPr kumimoji="1" lang="ja-JP" altLang="en-US" sz="1300"/>
                    </a:p>
                  </a:txBody>
                  <a:tcPr marL="86935" marR="86935" marT="43467" marB="43467"/>
                </a:tc>
                <a:tc>
                  <a:txBody>
                    <a:bodyPr/>
                    <a:lstStyle/>
                    <a:p>
                      <a:r>
                        <a:rPr kumimoji="1" lang="en-AU" altLang="ja-JP" sz="1300" dirty="0"/>
                        <a:t>Recreational, services, facilities</a:t>
                      </a:r>
                      <a:endParaRPr kumimoji="1" lang="ja-JP" altLang="en-US" sz="1300"/>
                    </a:p>
                  </a:txBody>
                  <a:tcPr marL="86935" marR="86935" marT="43467" marB="43467"/>
                </a:tc>
                <a:tc>
                  <a:txBody>
                    <a:bodyPr/>
                    <a:lstStyle/>
                    <a:p>
                      <a:r>
                        <a:rPr kumimoji="1" lang="en-AU" altLang="ja-JP" sz="1300" dirty="0"/>
                        <a:t>Golf courses, swimming pools, museums, theatres, zoos, theme parks</a:t>
                      </a:r>
                      <a:endParaRPr kumimoji="1" lang="ja-JP" altLang="en-US" sz="1300"/>
                    </a:p>
                  </a:txBody>
                  <a:tcPr marL="86935" marR="86935" marT="43467" marB="43467"/>
                </a:tc>
                <a:extLst>
                  <a:ext uri="{0D108BD9-81ED-4DB2-BD59-A6C34878D82A}">
                    <a16:rowId xmlns:a16="http://schemas.microsoft.com/office/drawing/2014/main" val="10004"/>
                  </a:ext>
                </a:extLst>
              </a:tr>
              <a:tr h="1270030">
                <a:tc>
                  <a:txBody>
                    <a:bodyPr/>
                    <a:lstStyle/>
                    <a:p>
                      <a:r>
                        <a:rPr kumimoji="1" lang="en-AU" altLang="ja-JP" sz="1300" dirty="0"/>
                        <a:t>Services (tourism infrastructure)</a:t>
                      </a:r>
                      <a:endParaRPr kumimoji="1" lang="ja-JP" altLang="en-US" sz="1300"/>
                    </a:p>
                  </a:txBody>
                  <a:tcPr marL="86935" marR="86935" marT="43467" marB="43467"/>
                </a:tc>
                <a:tc>
                  <a:txBody>
                    <a:bodyPr/>
                    <a:lstStyle/>
                    <a:p>
                      <a:r>
                        <a:rPr kumimoji="1" lang="en-AU" altLang="ja-JP" sz="1300" dirty="0"/>
                        <a:t>Transport, accommodation, reception, catering, services</a:t>
                      </a:r>
                      <a:endParaRPr kumimoji="1" lang="ja-JP" altLang="en-US" sz="1300"/>
                    </a:p>
                  </a:txBody>
                  <a:tcPr marL="86935" marR="86935" marT="43467" marB="43467"/>
                </a:tc>
                <a:tc>
                  <a:txBody>
                    <a:bodyPr/>
                    <a:lstStyle/>
                    <a:p>
                      <a:r>
                        <a:rPr kumimoji="1" lang="en-AU" altLang="ja-JP" sz="1300" dirty="0"/>
                        <a:t>Airports, hotels, tourist information network, maps, guides, bars, restaurants, marinas, foreign exchange services</a:t>
                      </a:r>
                      <a:endParaRPr kumimoji="1" lang="ja-JP" altLang="en-US" sz="1300"/>
                    </a:p>
                  </a:txBody>
                  <a:tcPr marL="86935" marR="86935" marT="43467" marB="43467"/>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64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77CE-141A-6EFF-DC58-6C505CB0F981}"/>
              </a:ext>
            </a:extLst>
          </p:cNvPr>
          <p:cNvSpPr>
            <a:spLocks noGrp="1"/>
          </p:cNvSpPr>
          <p:nvPr>
            <p:ph type="title"/>
          </p:nvPr>
        </p:nvSpPr>
        <p:spPr>
          <a:xfrm>
            <a:off x="278363" y="70853"/>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83502804-D51F-BD15-0F38-6FB49B7878B6}"/>
              </a:ext>
            </a:extLst>
          </p:cNvPr>
          <p:cNvSpPr>
            <a:spLocks noGrp="1"/>
          </p:cNvSpPr>
          <p:nvPr>
            <p:ph idx="1"/>
          </p:nvPr>
        </p:nvSpPr>
        <p:spPr>
          <a:xfrm>
            <a:off x="278363" y="1097837"/>
            <a:ext cx="10515600" cy="4351338"/>
          </a:xfrm>
        </p:spPr>
        <p:txBody>
          <a:bodyPr>
            <a:normAutofit/>
          </a:bodyPr>
          <a:lstStyle/>
          <a:p>
            <a:r>
              <a:rPr lang="en-US" sz="2400" dirty="0">
                <a:latin typeface="Arial" panose="020B0604020202020204" pitchFamily="34" charset="0"/>
                <a:cs typeface="Arial" panose="020B0604020202020204" pitchFamily="34" charset="0"/>
              </a:rPr>
              <a:t>United Nations (2023) </a:t>
            </a:r>
            <a:r>
              <a:rPr lang="en-US" sz="2400" i="1" dirty="0">
                <a:latin typeface="Arial" panose="020B0604020202020204" pitchFamily="34" charset="0"/>
                <a:cs typeface="Arial" panose="020B0604020202020204" pitchFamily="34" charset="0"/>
              </a:rPr>
              <a:t>Acad</a:t>
            </a:r>
            <a:r>
              <a:rPr lang="en-US" sz="2400" i="1" dirty="0">
                <a:latin typeface="Arial" panose="020B0604020202020204" pitchFamily="34" charset="0"/>
                <a:cs typeface="Arial" panose="020B0604020202020204" pitchFamily="34" charset="0"/>
                <a:hlinkClick r:id="rId2"/>
              </a:rPr>
              <a:t>e</a:t>
            </a:r>
            <a:r>
              <a:rPr lang="en-US" sz="2400" i="1" dirty="0">
                <a:latin typeface="Arial" panose="020B0604020202020204" pitchFamily="34" charset="0"/>
                <a:cs typeface="Arial" panose="020B0604020202020204" pitchFamily="34" charset="0"/>
              </a:rPr>
              <a:t>mic I</a:t>
            </a:r>
            <a:r>
              <a:rPr lang="en-US" sz="2400" i="1" dirty="0">
                <a:latin typeface="Arial" panose="020B0604020202020204" pitchFamily="34" charset="0"/>
                <a:cs typeface="Arial" panose="020B0604020202020204" pitchFamily="34" charset="0"/>
                <a:hlinkClick r:id="rId2"/>
              </a:rPr>
              <a:t>m</a:t>
            </a:r>
            <a:r>
              <a:rPr lang="en-US" sz="2400" i="1" dirty="0">
                <a:latin typeface="Arial" panose="020B0604020202020204" pitchFamily="34" charset="0"/>
                <a:cs typeface="Arial" panose="020B0604020202020204" pitchFamily="34" charset="0"/>
              </a:rPr>
              <a:t>pact. </a:t>
            </a:r>
            <a:r>
              <a:rPr lang="en-US" sz="2400" dirty="0">
                <a:latin typeface="Arial" panose="020B0604020202020204" pitchFamily="34" charset="0"/>
                <a:cs typeface="Arial" panose="020B0604020202020204" pitchFamily="34" charset="0"/>
              </a:rPr>
              <a:t>Available at:</a:t>
            </a:r>
            <a:endParaRPr lang="en-US" sz="2400" dirty="0">
              <a:latin typeface="Arial" panose="020B0604020202020204" pitchFamily="34" charset="0"/>
              <a:cs typeface="Arial" panose="020B0604020202020204" pitchFamily="34" charset="0"/>
              <a:hlinkClick r:id="rId2"/>
            </a:endParaRPr>
          </a:p>
          <a:p>
            <a:r>
              <a:rPr lang="en-US" sz="2400" dirty="0">
                <a:latin typeface="Arial" panose="020B0604020202020204" pitchFamily="34" charset="0"/>
                <a:cs typeface="Arial" panose="020B0604020202020204" pitchFamily="34" charset="0"/>
                <a:hlinkClick r:id="rId2"/>
              </a:rPr>
              <a:t>https://www.un.org/en/academic-impact/sustainability</a:t>
            </a:r>
            <a:r>
              <a:rPr lang="en-US" sz="2400" dirty="0">
                <a:latin typeface="Arial" panose="020B0604020202020204" pitchFamily="34" charset="0"/>
                <a:cs typeface="Arial" panose="020B0604020202020204" pitchFamily="34" charset="0"/>
              </a:rPr>
              <a:t> (Accessed: 22 September 2023). </a:t>
            </a:r>
          </a:p>
          <a:p>
            <a:r>
              <a:rPr lang="en-US" sz="2400" dirty="0">
                <a:latin typeface="Arial" panose="020B0604020202020204" pitchFamily="34" charset="0"/>
                <a:cs typeface="Arial" panose="020B0604020202020204" pitchFamily="34" charset="0"/>
              </a:rPr>
              <a:t>UN (2023) </a:t>
            </a:r>
            <a:r>
              <a:rPr lang="en-US" sz="2400" i="1" dirty="0">
                <a:latin typeface="Arial" panose="020B0604020202020204" pitchFamily="34" charset="0"/>
                <a:cs typeface="Arial" panose="020B0604020202020204" pitchFamily="34" charset="0"/>
              </a:rPr>
              <a:t>environment programme. </a:t>
            </a:r>
            <a:r>
              <a:rPr lang="en-US" sz="2400" dirty="0">
                <a:latin typeface="Arial" panose="020B0604020202020204" pitchFamily="34" charset="0"/>
                <a:cs typeface="Arial" panose="020B0604020202020204" pitchFamily="34" charset="0"/>
              </a:rPr>
              <a:t>Available at: </a:t>
            </a:r>
            <a:r>
              <a:rPr lang="en-GB" sz="2400" dirty="0">
                <a:hlinkClick r:id="rId3"/>
              </a:rPr>
              <a:t>UNEP - UN Environment Programme</a:t>
            </a:r>
            <a:r>
              <a:rPr lang="en-GB" sz="2400" dirty="0"/>
              <a:t> </a:t>
            </a:r>
            <a:r>
              <a:rPr lang="en-GB" sz="2400"/>
              <a:t>(Accessed</a:t>
            </a:r>
            <a:r>
              <a:rPr lang="en-GB" sz="2400" dirty="0"/>
              <a:t>: 22 September 2023)</a:t>
            </a:r>
          </a:p>
          <a:p>
            <a:r>
              <a:rPr lang="en-US" sz="2400" dirty="0">
                <a:latin typeface="Arial" panose="020B0604020202020204" pitchFamily="34" charset="0"/>
                <a:cs typeface="Arial" panose="020B0604020202020204" pitchFamily="34" charset="0"/>
              </a:rPr>
              <a:t>UNWTO (2023) </a:t>
            </a:r>
            <a:r>
              <a:rPr lang="en-US" sz="2400" i="1" dirty="0">
                <a:latin typeface="Arial" panose="020B0604020202020204" pitchFamily="34" charset="0"/>
                <a:cs typeface="Arial" panose="020B0604020202020204" pitchFamily="34" charset="0"/>
              </a:rPr>
              <a:t>World Tourism Organisation. </a:t>
            </a:r>
            <a:r>
              <a:rPr lang="en-US" sz="2400" dirty="0">
                <a:latin typeface="Arial" panose="020B0604020202020204" pitchFamily="34" charset="0"/>
                <a:cs typeface="Arial" panose="020B0604020202020204" pitchFamily="34" charset="0"/>
              </a:rPr>
              <a:t>Available at: </a:t>
            </a:r>
            <a:r>
              <a:rPr lang="en-GB" sz="2400" dirty="0">
                <a:hlinkClick r:id="rId4"/>
              </a:rPr>
              <a:t>UNWTO | World Tourism Organization a UN Specialized Agency</a:t>
            </a:r>
            <a:r>
              <a:rPr lang="en-GB" sz="2400" dirty="0"/>
              <a:t> (Accessed 23 September 2023). </a:t>
            </a:r>
            <a:endParaRPr lang="en-US" sz="2400" i="1" dirty="0">
              <a:latin typeface="Arial" panose="020B0604020202020204" pitchFamily="34" charset="0"/>
              <a:cs typeface="Arial" panose="020B0604020202020204" pitchFamily="34" charset="0"/>
            </a:endParaRPr>
          </a:p>
          <a:p>
            <a:endParaRPr lang="en-US" sz="2800" dirty="0"/>
          </a:p>
          <a:p>
            <a:endParaRPr lang="en-GB" dirty="0"/>
          </a:p>
        </p:txBody>
      </p:sp>
    </p:spTree>
    <p:extLst>
      <p:ext uri="{BB962C8B-B14F-4D97-AF65-F5344CB8AC3E}">
        <p14:creationId xmlns:p14="http://schemas.microsoft.com/office/powerpoint/2010/main" val="2372028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63752" y="960032"/>
            <a:ext cx="100584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defTabSz="914400"/>
            <a:r>
              <a:rPr lang="en-US" sz="4000" b="1" dirty="0">
                <a:solidFill>
                  <a:srgbClr val="FFFFFF"/>
                </a:solidFill>
                <a:latin typeface="+mj-lt"/>
                <a:cs typeface="+mj-cs"/>
              </a:rPr>
              <a:t>I look forward to seeing you next week.</a:t>
            </a:r>
            <a:br>
              <a:rPr lang="en-US" sz="4000" b="1" dirty="0">
                <a:solidFill>
                  <a:srgbClr val="FFFFFF"/>
                </a:solidFill>
                <a:latin typeface="+mj-lt"/>
                <a:cs typeface="+mj-cs"/>
              </a:rPr>
            </a:br>
            <a:br>
              <a:rPr lang="en-US" sz="4000" b="1" dirty="0">
                <a:solidFill>
                  <a:srgbClr val="FFFFFF"/>
                </a:solidFill>
                <a:latin typeface="+mj-lt"/>
                <a:cs typeface="+mj-cs"/>
              </a:rPr>
            </a:br>
            <a:r>
              <a:rPr lang="en-US" sz="4000" b="1" dirty="0">
                <a:solidFill>
                  <a:srgbClr val="FFFFFF"/>
                </a:solidFill>
                <a:latin typeface="+mj-lt"/>
                <a:cs typeface="+mj-cs"/>
              </a:rPr>
              <a:t>If you have any questions in the meantime, please send an email from your </a:t>
            </a:r>
            <a:r>
              <a:rPr lang="en-US" sz="4000" b="1" i="1" u="sng" dirty="0">
                <a:solidFill>
                  <a:srgbClr val="FFFFFF"/>
                </a:solidFill>
                <a:latin typeface="+mj-lt"/>
                <a:cs typeface="+mj-cs"/>
              </a:rPr>
              <a:t>student account</a:t>
            </a:r>
            <a:br>
              <a:rPr lang="en-US" sz="4000" b="1" i="1" u="sng" dirty="0">
                <a:solidFill>
                  <a:srgbClr val="FFFFFF"/>
                </a:solidFill>
                <a:latin typeface="+mj-lt"/>
                <a:cs typeface="+mj-cs"/>
              </a:rPr>
            </a:br>
            <a:br>
              <a:rPr lang="en-US" sz="4000" b="1" i="1" u="sng" dirty="0">
                <a:solidFill>
                  <a:srgbClr val="FFFFFF"/>
                </a:solidFill>
                <a:latin typeface="+mj-lt"/>
                <a:cs typeface="+mj-cs"/>
              </a:rPr>
            </a:br>
            <a:r>
              <a:rPr lang="en-US" sz="4000" b="1" i="1" u="sng" dirty="0">
                <a:latin typeface="+mj-lt"/>
                <a:cs typeface="+mj-cs"/>
                <a:hlinkClick r:id="rId3">
                  <a:extLst>
                    <a:ext uri="{A12FA001-AC4F-418D-AE19-62706E023703}">
                      <ahyp:hlinkClr xmlns:ahyp="http://schemas.microsoft.com/office/drawing/2018/hyperlinkcolor" val="tx"/>
                    </a:ext>
                  </a:extLst>
                </a:hlinkClick>
              </a:rPr>
              <a:t>k.roberts@uwtsd.ac.uk</a:t>
            </a:r>
            <a:br>
              <a:rPr lang="en-US" sz="4000" b="1" i="1" u="sng" dirty="0">
                <a:solidFill>
                  <a:srgbClr val="FFFFFF"/>
                </a:solidFill>
                <a:latin typeface="+mj-lt"/>
                <a:cs typeface="+mj-cs"/>
              </a:rPr>
            </a:br>
            <a:endParaRPr lang="en-US" sz="4000" u="sng" dirty="0">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3485</Words>
  <Application>Microsoft Office PowerPoint</Application>
  <PresentationFormat>Widescreen</PresentationFormat>
  <Paragraphs>320</Paragraphs>
  <Slides>31</Slides>
  <Notes>20</Notes>
  <HiddenSlides>0</HiddenSlides>
  <MMClips>1</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31</vt:i4>
      </vt:variant>
    </vt:vector>
  </HeadingPairs>
  <TitlesOfParts>
    <vt:vector size="49" baseType="lpstr">
      <vt:lpstr>Google Sans</vt:lpstr>
      <vt:lpstr>inherit</vt:lpstr>
      <vt:lpstr>NexusSans</vt:lpstr>
      <vt:lpstr>arial</vt:lpstr>
      <vt:lpstr>arial</vt:lpstr>
      <vt:lpstr>Calibri</vt:lpstr>
      <vt:lpstr>Calibri Light</vt:lpstr>
      <vt:lpstr>Franklin Gothic Book</vt:lpstr>
      <vt:lpstr>Symbol</vt:lpstr>
      <vt:lpstr>Times New Roman</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Useful Links:</vt:lpstr>
      <vt:lpstr>Topics we’ll cover today:</vt:lpstr>
      <vt:lpstr>Time for introductions (Icebreaker)</vt:lpstr>
      <vt:lpstr>Academic Integrity </vt:lpstr>
      <vt:lpstr>PowerPoint Presentation</vt:lpstr>
      <vt:lpstr>Module overview Aims:  </vt:lpstr>
      <vt:lpstr>Learning Outcomes: </vt:lpstr>
      <vt:lpstr>Module Handbook and assignment </vt:lpstr>
      <vt:lpstr>Get your phones</vt:lpstr>
      <vt:lpstr>PowerPoint Presentation</vt:lpstr>
      <vt:lpstr>PowerPoint Presentation</vt:lpstr>
      <vt:lpstr>Definitions of Sustainability </vt:lpstr>
      <vt:lpstr>Definitions of  Sustainable Tourism</vt:lpstr>
      <vt:lpstr>Sustainability </vt:lpstr>
      <vt:lpstr>The Courtauld commitment</vt:lpstr>
      <vt:lpstr>High Profile…</vt:lpstr>
      <vt:lpstr>What resources do you think tourism and hospitality rely on?</vt:lpstr>
      <vt:lpstr>The hospitality impact</vt:lpstr>
      <vt:lpstr>The hospitality impact</vt:lpstr>
      <vt:lpstr>The hospitality impact</vt:lpstr>
      <vt:lpstr>PowerPoint Presentation</vt:lpstr>
      <vt:lpstr>PowerPoint Presentation</vt:lpstr>
      <vt:lpstr>PowerPoint Presentation</vt:lpstr>
      <vt:lpstr>PowerPoint Presentation</vt:lpstr>
      <vt:lpstr>Main Activity</vt:lpstr>
      <vt:lpstr>PowerPoint Presentation</vt:lpstr>
      <vt:lpstr>Recap </vt:lpstr>
      <vt:lpstr>PowerPoint Presentation</vt:lpstr>
      <vt:lpstr>References</vt:lpstr>
      <vt:lpstr>I look forward to seeing you next week.  If you have any questions in the meantime, please send an email from your student account  k.roberts@uwtsd.ac.uk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4</cp:revision>
  <dcterms:created xsi:type="dcterms:W3CDTF">2023-01-31T21:01:37Z</dcterms:created>
  <dcterms:modified xsi:type="dcterms:W3CDTF">2023-10-01T07:24:40Z</dcterms:modified>
</cp:coreProperties>
</file>