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291" r:id="rId3"/>
    <p:sldId id="278" r:id="rId4"/>
    <p:sldId id="279" r:id="rId5"/>
    <p:sldId id="280" r:id="rId6"/>
    <p:sldId id="289" r:id="rId7"/>
    <p:sldId id="297" r:id="rId8"/>
    <p:sldId id="338" r:id="rId9"/>
    <p:sldId id="339" r:id="rId10"/>
    <p:sldId id="340" r:id="rId11"/>
    <p:sldId id="293" r:id="rId12"/>
    <p:sldId id="294" r:id="rId13"/>
    <p:sldId id="295" r:id="rId14"/>
    <p:sldId id="299" r:id="rId15"/>
    <p:sldId id="296" r:id="rId16"/>
    <p:sldId id="284" r:id="rId17"/>
    <p:sldId id="285" r:id="rId18"/>
    <p:sldId id="298" r:id="rId19"/>
    <p:sldId id="332" r:id="rId20"/>
    <p:sldId id="333" r:id="rId21"/>
    <p:sldId id="334" r:id="rId22"/>
    <p:sldId id="335" r:id="rId23"/>
    <p:sldId id="336" r:id="rId24"/>
    <p:sldId id="337" r:id="rId25"/>
    <p:sldId id="290" r:id="rId26"/>
    <p:sldId id="292"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5E1176-B336-4D5C-8B87-904D33E01493}" v="5" dt="2023-10-22T12:14:32.4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p:scale>
          <a:sx n="87" d="100"/>
          <a:sy n="87" d="100"/>
        </p:scale>
        <p:origin x="900" y="3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B55E1176-B336-4D5C-8B87-904D33E01493}"/>
    <pc:docChg chg="custSel addSld delSld modSld">
      <pc:chgData name="Piyumika Kithulgoda Gamage" userId="8130ac14-9727-4963-a006-512f362f8357" providerId="ADAL" clId="{B55E1176-B336-4D5C-8B87-904D33E01493}" dt="2023-10-22T12:14:32.450" v="74" actId="404"/>
      <pc:docMkLst>
        <pc:docMk/>
      </pc:docMkLst>
      <pc:sldChg chg="del">
        <pc:chgData name="Piyumika Kithulgoda Gamage" userId="8130ac14-9727-4963-a006-512f362f8357" providerId="ADAL" clId="{B55E1176-B336-4D5C-8B87-904D33E01493}" dt="2023-10-22T11:59:31.499" v="8" actId="47"/>
        <pc:sldMkLst>
          <pc:docMk/>
          <pc:sldMk cId="2416075570" sldId="281"/>
        </pc:sldMkLst>
      </pc:sldChg>
      <pc:sldChg chg="del">
        <pc:chgData name="Piyumika Kithulgoda Gamage" userId="8130ac14-9727-4963-a006-512f362f8357" providerId="ADAL" clId="{B55E1176-B336-4D5C-8B87-904D33E01493}" dt="2023-10-22T11:59:35.699" v="9" actId="47"/>
        <pc:sldMkLst>
          <pc:docMk/>
          <pc:sldMk cId="620401594" sldId="282"/>
        </pc:sldMkLst>
      </pc:sldChg>
      <pc:sldChg chg="del">
        <pc:chgData name="Piyumika Kithulgoda Gamage" userId="8130ac14-9727-4963-a006-512f362f8357" providerId="ADAL" clId="{B55E1176-B336-4D5C-8B87-904D33E01493}" dt="2023-10-22T11:59:41.241" v="10" actId="47"/>
        <pc:sldMkLst>
          <pc:docMk/>
          <pc:sldMk cId="699380655" sldId="283"/>
        </pc:sldMkLst>
      </pc:sldChg>
      <pc:sldChg chg="add">
        <pc:chgData name="Piyumika Kithulgoda Gamage" userId="8130ac14-9727-4963-a006-512f362f8357" providerId="ADAL" clId="{B55E1176-B336-4D5C-8B87-904D33E01493}" dt="2023-10-22T11:59:44.538" v="11"/>
        <pc:sldMkLst>
          <pc:docMk/>
          <pc:sldMk cId="279113607" sldId="289"/>
        </pc:sldMkLst>
      </pc:sldChg>
      <pc:sldChg chg="modSp mod">
        <pc:chgData name="Piyumika Kithulgoda Gamage" userId="8130ac14-9727-4963-a006-512f362f8357" providerId="ADAL" clId="{B55E1176-B336-4D5C-8B87-904D33E01493}" dt="2023-10-22T12:03:19.242" v="62" actId="404"/>
        <pc:sldMkLst>
          <pc:docMk/>
          <pc:sldMk cId="565190945" sldId="290"/>
        </pc:sldMkLst>
        <pc:spChg chg="mod">
          <ac:chgData name="Piyumika Kithulgoda Gamage" userId="8130ac14-9727-4963-a006-512f362f8357" providerId="ADAL" clId="{B55E1176-B336-4D5C-8B87-904D33E01493}" dt="2023-10-22T12:03:19.242" v="62" actId="404"/>
          <ac:spMkLst>
            <pc:docMk/>
            <pc:sldMk cId="565190945" sldId="290"/>
            <ac:spMk id="3" creationId="{2C0CFE59-0DA8-4A8B-8E84-0C54538F2F38}"/>
          </ac:spMkLst>
        </pc:spChg>
      </pc:sldChg>
      <pc:sldChg chg="modSp add mod">
        <pc:chgData name="Piyumika Kithulgoda Gamage" userId="8130ac14-9727-4963-a006-512f362f8357" providerId="ADAL" clId="{B55E1176-B336-4D5C-8B87-904D33E01493}" dt="2023-10-22T12:12:29.742" v="70" actId="20577"/>
        <pc:sldMkLst>
          <pc:docMk/>
          <pc:sldMk cId="540543520" sldId="293"/>
        </pc:sldMkLst>
        <pc:spChg chg="mod">
          <ac:chgData name="Piyumika Kithulgoda Gamage" userId="8130ac14-9727-4963-a006-512f362f8357" providerId="ADAL" clId="{B55E1176-B336-4D5C-8B87-904D33E01493}" dt="2023-10-22T12:12:29.742" v="70" actId="20577"/>
          <ac:spMkLst>
            <pc:docMk/>
            <pc:sldMk cId="540543520" sldId="293"/>
            <ac:spMk id="3" creationId="{00000000-0000-0000-0000-000000000000}"/>
          </ac:spMkLst>
        </pc:spChg>
      </pc:sldChg>
      <pc:sldChg chg="modSp add mod">
        <pc:chgData name="Piyumika Kithulgoda Gamage" userId="8130ac14-9727-4963-a006-512f362f8357" providerId="ADAL" clId="{B55E1176-B336-4D5C-8B87-904D33E01493}" dt="2023-10-22T12:13:52.354" v="73" actId="20577"/>
        <pc:sldMkLst>
          <pc:docMk/>
          <pc:sldMk cId="2732173394" sldId="294"/>
        </pc:sldMkLst>
        <pc:spChg chg="mod">
          <ac:chgData name="Piyumika Kithulgoda Gamage" userId="8130ac14-9727-4963-a006-512f362f8357" providerId="ADAL" clId="{B55E1176-B336-4D5C-8B87-904D33E01493}" dt="2023-10-22T12:13:52.354" v="73" actId="20577"/>
          <ac:spMkLst>
            <pc:docMk/>
            <pc:sldMk cId="2732173394" sldId="294"/>
            <ac:spMk id="3" creationId="{00000000-0000-0000-0000-000000000000}"/>
          </ac:spMkLst>
        </pc:spChg>
      </pc:sldChg>
      <pc:sldChg chg="add">
        <pc:chgData name="Piyumika Kithulgoda Gamage" userId="8130ac14-9727-4963-a006-512f362f8357" providerId="ADAL" clId="{B55E1176-B336-4D5C-8B87-904D33E01493}" dt="2023-10-22T11:59:44.538" v="11"/>
        <pc:sldMkLst>
          <pc:docMk/>
          <pc:sldMk cId="1400895558" sldId="295"/>
        </pc:sldMkLst>
      </pc:sldChg>
      <pc:sldChg chg="modSp add">
        <pc:chgData name="Piyumika Kithulgoda Gamage" userId="8130ac14-9727-4963-a006-512f362f8357" providerId="ADAL" clId="{B55E1176-B336-4D5C-8B87-904D33E01493}" dt="2023-10-22T12:14:32.450" v="74" actId="404"/>
        <pc:sldMkLst>
          <pc:docMk/>
          <pc:sldMk cId="3806865854" sldId="296"/>
        </pc:sldMkLst>
        <pc:spChg chg="mod">
          <ac:chgData name="Piyumika Kithulgoda Gamage" userId="8130ac14-9727-4963-a006-512f362f8357" providerId="ADAL" clId="{B55E1176-B336-4D5C-8B87-904D33E01493}" dt="2023-10-22T12:14:32.450" v="74" actId="404"/>
          <ac:spMkLst>
            <pc:docMk/>
            <pc:sldMk cId="3806865854" sldId="296"/>
            <ac:spMk id="31747" creationId="{00000000-0000-0000-0000-000000000000}"/>
          </ac:spMkLst>
        </pc:spChg>
      </pc:sldChg>
      <pc:sldChg chg="add">
        <pc:chgData name="Piyumika Kithulgoda Gamage" userId="8130ac14-9727-4963-a006-512f362f8357" providerId="ADAL" clId="{B55E1176-B336-4D5C-8B87-904D33E01493}" dt="2023-10-22T11:59:44.538" v="11"/>
        <pc:sldMkLst>
          <pc:docMk/>
          <pc:sldMk cId="3519065870" sldId="297"/>
        </pc:sldMkLst>
      </pc:sldChg>
      <pc:sldChg chg="add">
        <pc:chgData name="Piyumika Kithulgoda Gamage" userId="8130ac14-9727-4963-a006-512f362f8357" providerId="ADAL" clId="{B55E1176-B336-4D5C-8B87-904D33E01493}" dt="2023-10-22T11:59:44.538" v="11"/>
        <pc:sldMkLst>
          <pc:docMk/>
          <pc:sldMk cId="3812179003" sldId="299"/>
        </pc:sldMkLst>
      </pc:sldChg>
      <pc:sldChg chg="add">
        <pc:chgData name="Piyumika Kithulgoda Gamage" userId="8130ac14-9727-4963-a006-512f362f8357" providerId="ADAL" clId="{B55E1176-B336-4D5C-8B87-904D33E01493}" dt="2023-10-22T11:59:44.538" v="11"/>
        <pc:sldMkLst>
          <pc:docMk/>
          <pc:sldMk cId="4149954345" sldId="338"/>
        </pc:sldMkLst>
      </pc:sldChg>
      <pc:sldChg chg="modSp add mod">
        <pc:chgData name="Piyumika Kithulgoda Gamage" userId="8130ac14-9727-4963-a006-512f362f8357" providerId="ADAL" clId="{B55E1176-B336-4D5C-8B87-904D33E01493}" dt="2023-10-22T12:07:30.669" v="64" actId="20577"/>
        <pc:sldMkLst>
          <pc:docMk/>
          <pc:sldMk cId="1453766533" sldId="339"/>
        </pc:sldMkLst>
        <pc:spChg chg="mod">
          <ac:chgData name="Piyumika Kithulgoda Gamage" userId="8130ac14-9727-4963-a006-512f362f8357" providerId="ADAL" clId="{B55E1176-B336-4D5C-8B87-904D33E01493}" dt="2023-10-22T12:07:30.669" v="64" actId="20577"/>
          <ac:spMkLst>
            <pc:docMk/>
            <pc:sldMk cId="1453766533" sldId="339"/>
            <ac:spMk id="6" creationId="{00000000-0000-0000-0000-000000000000}"/>
          </ac:spMkLst>
        </pc:spChg>
      </pc:sldChg>
      <pc:sldChg chg="modSp add mod">
        <pc:chgData name="Piyumika Kithulgoda Gamage" userId="8130ac14-9727-4963-a006-512f362f8357" providerId="ADAL" clId="{B55E1176-B336-4D5C-8B87-904D33E01493}" dt="2023-10-22T12:08:07.273" v="66" actId="20577"/>
        <pc:sldMkLst>
          <pc:docMk/>
          <pc:sldMk cId="1866296512" sldId="340"/>
        </pc:sldMkLst>
        <pc:spChg chg="mod">
          <ac:chgData name="Piyumika Kithulgoda Gamage" userId="8130ac14-9727-4963-a006-512f362f8357" providerId="ADAL" clId="{B55E1176-B336-4D5C-8B87-904D33E01493}" dt="2023-10-22T12:08:07.273" v="66" actId="20577"/>
          <ac:spMkLst>
            <pc:docMk/>
            <pc:sldMk cId="1866296512" sldId="340"/>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5778C7E-0559-4E3C-B0E3-253602420232}" type="slidenum">
              <a:rPr lang="en-US" smtClean="0"/>
              <a:pPr fontAlgn="base">
                <a:spcBef>
                  <a:spcPct val="0"/>
                </a:spcBef>
                <a:spcAft>
                  <a:spcPct val="0"/>
                </a:spcAft>
                <a:defRPr/>
              </a:pPr>
              <a:t>8</a:t>
            </a:fld>
            <a:endParaRPr lang="en-US"/>
          </a:p>
        </p:txBody>
      </p:sp>
      <p:sp>
        <p:nvSpPr>
          <p:cNvPr id="706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066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extLst>
      <p:ext uri="{BB962C8B-B14F-4D97-AF65-F5344CB8AC3E}">
        <p14:creationId xmlns:p14="http://schemas.microsoft.com/office/powerpoint/2010/main" val="2122967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p:spPr>
      </p:sp>
      <p:sp>
        <p:nvSpPr>
          <p:cNvPr id="716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7168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CA38110-54E4-4FB7-A6C0-280DF5541DE9}" type="slidenum">
              <a:rPr lang="en-GB" smtClean="0"/>
              <a:pPr fontAlgn="base">
                <a:spcBef>
                  <a:spcPct val="0"/>
                </a:spcBef>
                <a:spcAft>
                  <a:spcPct val="0"/>
                </a:spcAft>
                <a:defRPr/>
              </a:pPr>
              <a:t>9</a:t>
            </a:fld>
            <a:endParaRPr lang="en-GB"/>
          </a:p>
        </p:txBody>
      </p:sp>
    </p:spTree>
    <p:extLst>
      <p:ext uri="{BB962C8B-B14F-4D97-AF65-F5344CB8AC3E}">
        <p14:creationId xmlns:p14="http://schemas.microsoft.com/office/powerpoint/2010/main" val="1560175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p:spPr>
      </p:sp>
      <p:sp>
        <p:nvSpPr>
          <p:cNvPr id="727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7270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FABB397-1044-4CDE-A07E-C10DEC8DA453}" type="slidenum">
              <a:rPr lang="en-GB" smtClean="0"/>
              <a:pPr fontAlgn="base">
                <a:spcBef>
                  <a:spcPct val="0"/>
                </a:spcBef>
                <a:spcAft>
                  <a:spcPct val="0"/>
                </a:spcAft>
                <a:defRPr/>
              </a:pPr>
              <a:t>10</a:t>
            </a:fld>
            <a:endParaRPr lang="en-GB"/>
          </a:p>
        </p:txBody>
      </p:sp>
    </p:spTree>
    <p:extLst>
      <p:ext uri="{BB962C8B-B14F-4D97-AF65-F5344CB8AC3E}">
        <p14:creationId xmlns:p14="http://schemas.microsoft.com/office/powerpoint/2010/main" val="3420238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p:spPr>
      </p:sp>
      <p:sp>
        <p:nvSpPr>
          <p:cNvPr id="737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7373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ABDB851-0B77-4048-A176-60B1248E3C38}" type="slidenum">
              <a:rPr lang="en-GB" smtClean="0"/>
              <a:pPr fontAlgn="base">
                <a:spcBef>
                  <a:spcPct val="0"/>
                </a:spcBef>
                <a:spcAft>
                  <a:spcPct val="0"/>
                </a:spcAft>
                <a:defRPr/>
              </a:pPr>
              <a:t>11</a:t>
            </a:fld>
            <a:endParaRPr lang="en-GB"/>
          </a:p>
        </p:txBody>
      </p:sp>
    </p:spTree>
    <p:extLst>
      <p:ext uri="{BB962C8B-B14F-4D97-AF65-F5344CB8AC3E}">
        <p14:creationId xmlns:p14="http://schemas.microsoft.com/office/powerpoint/2010/main" val="3591122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p:spPr>
      </p:sp>
      <p:sp>
        <p:nvSpPr>
          <p:cNvPr id="747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7475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D73CBCA-85DB-4A36-9814-2A205CEAFEED}" type="slidenum">
              <a:rPr lang="en-GB" smtClean="0"/>
              <a:pPr fontAlgn="base">
                <a:spcBef>
                  <a:spcPct val="0"/>
                </a:spcBef>
                <a:spcAft>
                  <a:spcPct val="0"/>
                </a:spcAft>
                <a:defRPr/>
              </a:pPr>
              <a:t>12</a:t>
            </a:fld>
            <a:endParaRPr lang="en-GB"/>
          </a:p>
        </p:txBody>
      </p:sp>
    </p:spTree>
    <p:extLst>
      <p:ext uri="{BB962C8B-B14F-4D97-AF65-F5344CB8AC3E}">
        <p14:creationId xmlns:p14="http://schemas.microsoft.com/office/powerpoint/2010/main" val="2575394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p:spPr>
      </p:sp>
      <p:sp>
        <p:nvSpPr>
          <p:cNvPr id="757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757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E4EA58F-669D-4DD2-9D63-42F2E4FE0F28}" type="slidenum">
              <a:rPr lang="en-GB" smtClean="0"/>
              <a:pPr fontAlgn="base">
                <a:spcBef>
                  <a:spcPct val="0"/>
                </a:spcBef>
                <a:spcAft>
                  <a:spcPct val="0"/>
                </a:spcAft>
                <a:defRPr/>
              </a:pPr>
              <a:t>13</a:t>
            </a:fld>
            <a:endParaRPr lang="en-GB"/>
          </a:p>
        </p:txBody>
      </p:sp>
    </p:spTree>
    <p:extLst>
      <p:ext uri="{BB962C8B-B14F-4D97-AF65-F5344CB8AC3E}">
        <p14:creationId xmlns:p14="http://schemas.microsoft.com/office/powerpoint/2010/main" val="183341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p:spPr>
      </p:sp>
      <p:sp>
        <p:nvSpPr>
          <p:cNvPr id="768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768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80DB4A5-598E-4367-A0E7-DC16F83347DC}" type="slidenum">
              <a:rPr lang="en-GB" smtClean="0"/>
              <a:pPr fontAlgn="base">
                <a:spcBef>
                  <a:spcPct val="0"/>
                </a:spcBef>
                <a:spcAft>
                  <a:spcPct val="0"/>
                </a:spcAft>
                <a:defRPr/>
              </a:pPr>
              <a:t>15</a:t>
            </a:fld>
            <a:endParaRPr lang="en-GB"/>
          </a:p>
        </p:txBody>
      </p:sp>
    </p:spTree>
    <p:extLst>
      <p:ext uri="{BB962C8B-B14F-4D97-AF65-F5344CB8AC3E}">
        <p14:creationId xmlns:p14="http://schemas.microsoft.com/office/powerpoint/2010/main" val="18359734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A61A2B39-CFDB-490D-8E87-E5F395C128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517BE8C-A5D5-4B48-9243-B5DC9CD773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7652" name="Slide Number Placeholder 3">
            <a:extLst>
              <a:ext uri="{FF2B5EF4-FFF2-40B4-BE49-F238E27FC236}">
                <a16:creationId xmlns:a16="http://schemas.microsoft.com/office/drawing/2014/main" id="{1CAE9BAC-3082-4CDE-890C-83FFD41507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6F3AC4C-8BEA-44C4-8B60-1618EF16F70B}" type="slidenum">
              <a:rPr lang="en-GB" altLang="en-US"/>
              <a:pPr/>
              <a:t>18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163CD9D-C6EC-4A82-97E1-7297763EBEB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F241A401-B739-4974-8F56-8D0D3BF4AF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9CB901E2-0258-4F49-8CF0-57A456E145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B54D67D-5C6E-4FC5-8038-4CF9F5E57CCB}" type="slidenum">
              <a:rPr lang="en-GB" altLang="en-US"/>
              <a:pPr/>
              <a:t>19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EE72D5A8-19D9-4669-A202-00B03A80E5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7DDA8D52-1D83-44B3-99D1-30BEC27C7A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A987DE8E-192D-455A-AE10-BF74BA2B9F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620B88B-0183-4150-B652-6746C4726B2B}" type="slidenum">
              <a:rPr lang="en-GB" altLang="en-US"/>
              <a:pPr/>
              <a:t>20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5AD0925-CEC0-47F1-A652-9D1421F138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4264CF63-268E-4D42-8333-0F98264B8C1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ECF2E6D3-4B61-4A4A-BE6C-196DDF0DA9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D1BDE66-01F6-4C76-BEC4-3F980A499419}" type="slidenum">
              <a:rPr lang="en-GB" altLang="en-US"/>
              <a:pPr/>
              <a:t>21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248F631C-EDB4-4CE9-9D65-91F61555DB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12286D55-8275-453F-87E7-52E8600369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5844" name="Slide Number Placeholder 3">
            <a:extLst>
              <a:ext uri="{FF2B5EF4-FFF2-40B4-BE49-F238E27FC236}">
                <a16:creationId xmlns:a16="http://schemas.microsoft.com/office/drawing/2014/main" id="{77364FEA-0EFD-4C38-A315-DC71AEBBF0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A84BC95-5D6D-4AD3-806B-D4130DAA0B8A}" type="slidenum">
              <a:rPr lang="en-GB" altLang="en-US"/>
              <a:pPr/>
              <a:t>22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CE448136-FA9D-4E66-8068-B72D852C85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7B28813-B951-49DF-BE17-28B0D15989F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892" name="Slide Number Placeholder 3">
            <a:extLst>
              <a:ext uri="{FF2B5EF4-FFF2-40B4-BE49-F238E27FC236}">
                <a16:creationId xmlns:a16="http://schemas.microsoft.com/office/drawing/2014/main" id="{D4DE6359-4EBB-4DE2-AE56-288471C6A6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86F2BAC-CDDA-4298-B7DE-003B56D5A0A5}" type="slidenum">
              <a:rPr lang="en-GB" altLang="en-US"/>
              <a:pPr/>
              <a:t>23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5654254-B2CC-4B1C-ABF4-4E8DEF9F45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C87F94D-A7ED-4724-BE47-6F03EC0E76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a:extLst>
              <a:ext uri="{FF2B5EF4-FFF2-40B4-BE49-F238E27FC236}">
                <a16:creationId xmlns:a16="http://schemas.microsoft.com/office/drawing/2014/main" id="{E48ADE25-7B24-4667-B7F1-ED50DF180F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BE38477-5F5A-45A1-A2C1-FC3A114B1F3E}" type="slidenum">
              <a:rPr lang="en-GB" altLang="en-US"/>
              <a:pPr/>
              <a:t>24</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22/10/2023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22/10/2023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22/10/2023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22/10/2023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22/10/2023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5" name="Text Box 13"/>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algn="ctr" eaLnBrk="0" hangingPunct="0">
              <a:defRPr/>
            </a:pPr>
            <a:r>
              <a:rPr lang="en-GB" sz="800">
                <a:solidFill>
                  <a:srgbClr val="000000"/>
                </a:solidFill>
                <a:latin typeface="Arial" charset="0"/>
              </a:rPr>
              <a:t>Slide 2.</a:t>
            </a:r>
            <a:fld id="{911007F3-0981-46C4-9C71-62A5643FD13E}" type="slidenum">
              <a:rPr lang="en-GB" sz="800">
                <a:solidFill>
                  <a:srgbClr val="000000"/>
                </a:solidFill>
                <a:latin typeface="Arial" charset="0"/>
              </a:rPr>
              <a:pPr algn="ctr" eaLnBrk="0" hangingPunct="0">
                <a:defRPr/>
              </a:pPr>
              <a:t>‹#›</a:t>
            </a:fld>
            <a:endParaRPr lang="en-GB" sz="800">
              <a:solidFill>
                <a:srgbClr val="000000"/>
              </a:solidFill>
              <a:latin typeface="Times" pitchFamily="18" charset="0"/>
            </a:endParaRPr>
          </a:p>
        </p:txBody>
      </p:sp>
      <p:sp>
        <p:nvSpPr>
          <p:cNvPr id="6" name="Text Box 14"/>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algn="r" eaLnBrk="0" hangingPunct="0">
              <a:defRPr/>
            </a:pPr>
            <a:r>
              <a:rPr lang="en-US" sz="800">
                <a:solidFill>
                  <a:srgbClr val="000000"/>
                </a:solidFill>
                <a:latin typeface="Arial" charset="0"/>
                <a:cs typeface="Times New Roman" pitchFamily="18" charset="0"/>
              </a:rPr>
              <a:t>Johnson, Whittington and Scholes</a:t>
            </a:r>
            <a:r>
              <a:rPr lang="en-GB" sz="800">
                <a:solidFill>
                  <a:srgbClr val="000000"/>
                </a:solidFill>
                <a:latin typeface="Arial" charset="0"/>
              </a:rPr>
              <a:t>, </a:t>
            </a:r>
            <a:r>
              <a:rPr lang="en-US" sz="800" i="1">
                <a:solidFill>
                  <a:srgbClr val="000000"/>
                </a:solidFill>
                <a:latin typeface="Arial" charset="0"/>
                <a:cs typeface="Times New Roman" pitchFamily="18" charset="0"/>
              </a:rPr>
              <a:t>Exploring Strategy</a:t>
            </a:r>
            <a:r>
              <a:rPr lang="en-GB" sz="800">
                <a:solidFill>
                  <a:srgbClr val="000000"/>
                </a:solidFill>
                <a:latin typeface="Arial" charset="0"/>
              </a:rPr>
              <a:t>, 9</a:t>
            </a:r>
            <a:r>
              <a:rPr lang="en-GB" sz="800" baseline="30000">
                <a:solidFill>
                  <a:srgbClr val="000000"/>
                </a:solidFill>
                <a:latin typeface="Arial" charset="0"/>
              </a:rPr>
              <a:t>th</a:t>
            </a:r>
            <a:r>
              <a:rPr lang="en-GB" sz="800">
                <a:solidFill>
                  <a:srgbClr val="000000"/>
                </a:solidFill>
                <a:latin typeface="Arial" charset="0"/>
              </a:rPr>
              <a:t> Edition, </a:t>
            </a:r>
            <a:r>
              <a:rPr lang="en-US" sz="800">
                <a:solidFill>
                  <a:srgbClr val="000000"/>
                </a:solidFill>
                <a:latin typeface="Arial" charset="0"/>
              </a:rPr>
              <a:t>© Pearson Education Limited 2011</a:t>
            </a:r>
            <a:endParaRPr lang="en-GB" sz="800">
              <a:solidFill>
                <a:srgbClr val="000000"/>
              </a:solidFill>
              <a:latin typeface="Arial" charset="0"/>
            </a:endParaRPr>
          </a:p>
        </p:txBody>
      </p:sp>
      <p:sp>
        <p:nvSpPr>
          <p:cNvPr id="2" name="Title 1"/>
          <p:cNvSpPr>
            <a:spLocks noGrp="1"/>
          </p:cNvSpPr>
          <p:nvPr>
            <p:ph type="title"/>
          </p:nvPr>
        </p:nvSpPr>
        <p:spPr>
          <a:xfrm>
            <a:off x="457200" y="471488"/>
            <a:ext cx="8229600" cy="747712"/>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90208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monash.edu/business/marketing/marketing-dictionary/m/micro-environment"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8.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2 Session 2</a:t>
            </a:r>
          </a:p>
          <a:p>
            <a:pPr eaLnBrk="1" hangingPunct="1"/>
            <a:r>
              <a:rPr lang="en-GB" altLang="en-US" dirty="0">
                <a:solidFill>
                  <a:schemeClr val="accent2"/>
                </a:solidFill>
              </a:rPr>
              <a:t>The Micro and Macro Environment</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F911F-1BBE-45F8-89D2-B0462E1ED57E}"/>
              </a:ext>
            </a:extLst>
          </p:cNvPr>
          <p:cNvSpPr>
            <a:spLocks noGrp="1"/>
          </p:cNvSpPr>
          <p:nvPr>
            <p:ph type="title"/>
          </p:nvPr>
        </p:nvSpPr>
        <p:spPr/>
        <p:txBody>
          <a:bodyPr/>
          <a:lstStyle/>
          <a:p>
            <a:r>
              <a:rPr lang="en-GB" sz="3200" b="1"/>
              <a:t>Learning Objectives</a:t>
            </a:r>
            <a:endParaRPr lang="en-GB" sz="3200" b="1" dirty="0"/>
          </a:p>
        </p:txBody>
      </p:sp>
      <p:sp>
        <p:nvSpPr>
          <p:cNvPr id="3" name="Content Placeholder 2">
            <a:extLst>
              <a:ext uri="{FF2B5EF4-FFF2-40B4-BE49-F238E27FC236}">
                <a16:creationId xmlns:a16="http://schemas.microsoft.com/office/drawing/2014/main" id="{230B5002-CDF2-410E-A308-DBCFFCEAA5BC}"/>
              </a:ext>
            </a:extLst>
          </p:cNvPr>
          <p:cNvSpPr>
            <a:spLocks noGrp="1"/>
          </p:cNvSpPr>
          <p:nvPr>
            <p:ph idx="1"/>
          </p:nvPr>
        </p:nvSpPr>
        <p:spPr/>
        <p:txBody>
          <a:bodyPr/>
          <a:lstStyle/>
          <a:p>
            <a:r>
              <a:rPr lang="en-GB" sz="2400" dirty="0"/>
              <a:t>To be able to understand and analyse the main elements in the Micro Environment.</a:t>
            </a:r>
          </a:p>
          <a:p>
            <a:endParaRPr lang="en-GB" sz="2400" dirty="0"/>
          </a:p>
          <a:p>
            <a:r>
              <a:rPr lang="en-GB" sz="2400" dirty="0"/>
              <a:t>To determine the main elements in the Macro Environment.</a:t>
            </a:r>
          </a:p>
          <a:p>
            <a:pPr marL="0" indent="0">
              <a:buNone/>
            </a:pPr>
            <a:endParaRPr lang="en-GB" sz="2400" dirty="0"/>
          </a:p>
          <a:p>
            <a:r>
              <a:rPr lang="en-GB" sz="2400" dirty="0"/>
              <a:t>To apply the PESTLE factors to a company and state whether each force is favourable/unfavourable and why.</a:t>
            </a:r>
          </a:p>
        </p:txBody>
      </p:sp>
      <p:sp>
        <p:nvSpPr>
          <p:cNvPr id="4" name="Date Placeholder 3">
            <a:extLst>
              <a:ext uri="{FF2B5EF4-FFF2-40B4-BE49-F238E27FC236}">
                <a16:creationId xmlns:a16="http://schemas.microsoft.com/office/drawing/2014/main" id="{97921535-617F-4EA2-8CEB-9893BBC9D212}"/>
              </a:ext>
            </a:extLst>
          </p:cNvPr>
          <p:cNvSpPr>
            <a:spLocks noGrp="1"/>
          </p:cNvSpPr>
          <p:nvPr>
            <p:ph type="dt" sz="half" idx="10"/>
          </p:nvPr>
        </p:nvSpPr>
        <p:spPr/>
        <p:txBody>
          <a:bodyPr/>
          <a:lstStyle/>
          <a:p>
            <a:pPr>
              <a:defRPr/>
            </a:pPr>
            <a:fld id="{2303D31F-598B-47EE-BA37-93F097A3D676}" type="datetime1">
              <a:rPr lang="en-GB" altLang="en-US" smtClean="0"/>
              <a:pPr>
                <a:defRPr/>
              </a:pPr>
              <a:t>22/10/2023</a:t>
            </a:fld>
            <a:endParaRPr lang="en-GB" altLang="en-US"/>
          </a:p>
        </p:txBody>
      </p:sp>
      <p:sp>
        <p:nvSpPr>
          <p:cNvPr id="5" name="Slide Number Placeholder 4">
            <a:extLst>
              <a:ext uri="{FF2B5EF4-FFF2-40B4-BE49-F238E27FC236}">
                <a16:creationId xmlns:a16="http://schemas.microsoft.com/office/drawing/2014/main" id="{82D705A6-0323-4EC2-B49E-1AA043AADE33}"/>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348392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83D72-65BB-492A-8966-E81E44234206}"/>
              </a:ext>
            </a:extLst>
          </p:cNvPr>
          <p:cNvSpPr>
            <a:spLocks noGrp="1"/>
          </p:cNvSpPr>
          <p:nvPr>
            <p:ph type="title"/>
          </p:nvPr>
        </p:nvSpPr>
        <p:spPr/>
        <p:txBody>
          <a:bodyPr/>
          <a:lstStyle/>
          <a:p>
            <a:r>
              <a:rPr lang="en-GB" dirty="0"/>
              <a:t>The Marketing Environment</a:t>
            </a:r>
          </a:p>
        </p:txBody>
      </p:sp>
      <p:sp>
        <p:nvSpPr>
          <p:cNvPr id="3" name="Content Placeholder 2">
            <a:extLst>
              <a:ext uri="{FF2B5EF4-FFF2-40B4-BE49-F238E27FC236}">
                <a16:creationId xmlns:a16="http://schemas.microsoft.com/office/drawing/2014/main" id="{DBCEBE83-52EB-4A63-A3F6-FD8E0DD4C2C8}"/>
              </a:ext>
            </a:extLst>
          </p:cNvPr>
          <p:cNvSpPr>
            <a:spLocks noGrp="1"/>
          </p:cNvSpPr>
          <p:nvPr>
            <p:ph idx="1"/>
          </p:nvPr>
        </p:nvSpPr>
        <p:spPr/>
        <p:txBody>
          <a:bodyPr/>
          <a:lstStyle/>
          <a:p>
            <a:r>
              <a:rPr lang="en-GB" dirty="0"/>
              <a:t>The marketing environment consists of forces</a:t>
            </a:r>
          </a:p>
          <a:p>
            <a:pPr marL="0" indent="0">
              <a:buNone/>
            </a:pPr>
            <a:endParaRPr lang="en-GB" dirty="0"/>
          </a:p>
        </p:txBody>
      </p:sp>
      <p:sp>
        <p:nvSpPr>
          <p:cNvPr id="4" name="Date Placeholder 3">
            <a:extLst>
              <a:ext uri="{FF2B5EF4-FFF2-40B4-BE49-F238E27FC236}">
                <a16:creationId xmlns:a16="http://schemas.microsoft.com/office/drawing/2014/main" id="{669B93BF-A004-49A6-AF21-D37764C415E4}"/>
              </a:ext>
            </a:extLst>
          </p:cNvPr>
          <p:cNvSpPr>
            <a:spLocks noGrp="1"/>
          </p:cNvSpPr>
          <p:nvPr>
            <p:ph type="dt" sz="half" idx="10"/>
          </p:nvPr>
        </p:nvSpPr>
        <p:spPr/>
        <p:txBody>
          <a:bodyPr/>
          <a:lstStyle/>
          <a:p>
            <a:pPr>
              <a:defRPr/>
            </a:pPr>
            <a:fld id="{2303D31F-598B-47EE-BA37-93F097A3D676}" type="datetime1">
              <a:rPr lang="en-GB" altLang="en-US" smtClean="0"/>
              <a:pPr>
                <a:defRPr/>
              </a:pPr>
              <a:t>22/10/2023</a:t>
            </a:fld>
            <a:endParaRPr lang="en-GB" altLang="en-US"/>
          </a:p>
        </p:txBody>
      </p:sp>
      <p:sp>
        <p:nvSpPr>
          <p:cNvPr id="5" name="Slide Number Placeholder 4">
            <a:extLst>
              <a:ext uri="{FF2B5EF4-FFF2-40B4-BE49-F238E27FC236}">
                <a16:creationId xmlns:a16="http://schemas.microsoft.com/office/drawing/2014/main" id="{642D3A91-3D9B-474C-986F-7B563DD152AA}"/>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941146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18E20-BE48-4BDB-B11B-32B27BEE0059}"/>
              </a:ext>
            </a:extLst>
          </p:cNvPr>
          <p:cNvSpPr>
            <a:spLocks noGrp="1"/>
          </p:cNvSpPr>
          <p:nvPr>
            <p:ph type="title"/>
          </p:nvPr>
        </p:nvSpPr>
        <p:spPr/>
        <p:txBody>
          <a:bodyPr/>
          <a:lstStyle/>
          <a:p>
            <a:r>
              <a:rPr lang="en-GB" dirty="0"/>
              <a:t>Diagram: The Micro and Macro Environment</a:t>
            </a:r>
          </a:p>
        </p:txBody>
      </p:sp>
      <p:sp>
        <p:nvSpPr>
          <p:cNvPr id="4" name="Date Placeholder 3">
            <a:extLst>
              <a:ext uri="{FF2B5EF4-FFF2-40B4-BE49-F238E27FC236}">
                <a16:creationId xmlns:a16="http://schemas.microsoft.com/office/drawing/2014/main" id="{1F8BB19B-FCB9-49A3-8CDE-DB1C70C19068}"/>
              </a:ext>
            </a:extLst>
          </p:cNvPr>
          <p:cNvSpPr>
            <a:spLocks noGrp="1"/>
          </p:cNvSpPr>
          <p:nvPr>
            <p:ph type="dt" sz="half" idx="10"/>
          </p:nvPr>
        </p:nvSpPr>
        <p:spPr/>
        <p:txBody>
          <a:bodyPr/>
          <a:lstStyle/>
          <a:p>
            <a:pPr>
              <a:defRPr/>
            </a:pPr>
            <a:fld id="{2303D31F-598B-47EE-BA37-93F097A3D676}" type="datetime1">
              <a:rPr lang="en-GB" altLang="en-US" smtClean="0"/>
              <a:pPr>
                <a:defRPr/>
              </a:pPr>
              <a:t>22/10/2023</a:t>
            </a:fld>
            <a:endParaRPr lang="en-GB" altLang="en-US"/>
          </a:p>
        </p:txBody>
      </p:sp>
      <p:sp>
        <p:nvSpPr>
          <p:cNvPr id="5" name="Slide Number Placeholder 4">
            <a:extLst>
              <a:ext uri="{FF2B5EF4-FFF2-40B4-BE49-F238E27FC236}">
                <a16:creationId xmlns:a16="http://schemas.microsoft.com/office/drawing/2014/main" id="{2CDCFEBA-0D67-4139-8958-992ADC4D47D5}"/>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6" name="Content Placeholder 3">
            <a:extLst>
              <a:ext uri="{FF2B5EF4-FFF2-40B4-BE49-F238E27FC236}">
                <a16:creationId xmlns:a16="http://schemas.microsoft.com/office/drawing/2014/main" id="{5148D6A3-B046-4200-A0A8-53C8ACED1CC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736" y="1419930"/>
            <a:ext cx="4752528" cy="4236629"/>
          </a:xfrm>
        </p:spPr>
      </p:pic>
    </p:spTree>
    <p:extLst>
      <p:ext uri="{BB962C8B-B14F-4D97-AF65-F5344CB8AC3E}">
        <p14:creationId xmlns:p14="http://schemas.microsoft.com/office/powerpoint/2010/main" val="3260223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4069F-61D0-4844-85F3-96581BF0ADAE}"/>
              </a:ext>
            </a:extLst>
          </p:cNvPr>
          <p:cNvSpPr>
            <a:spLocks noGrp="1"/>
          </p:cNvSpPr>
          <p:nvPr>
            <p:ph type="title"/>
          </p:nvPr>
        </p:nvSpPr>
        <p:spPr/>
        <p:txBody>
          <a:bodyPr/>
          <a:lstStyle/>
          <a:p>
            <a:r>
              <a:rPr lang="en-GB" dirty="0"/>
              <a:t>The Micro Environment</a:t>
            </a:r>
          </a:p>
        </p:txBody>
      </p:sp>
      <p:sp>
        <p:nvSpPr>
          <p:cNvPr id="3" name="Content Placeholder 2">
            <a:extLst>
              <a:ext uri="{FF2B5EF4-FFF2-40B4-BE49-F238E27FC236}">
                <a16:creationId xmlns:a16="http://schemas.microsoft.com/office/drawing/2014/main" id="{6115795A-BD4D-4976-B2E4-86DEAE6F2462}"/>
              </a:ext>
            </a:extLst>
          </p:cNvPr>
          <p:cNvSpPr>
            <a:spLocks noGrp="1"/>
          </p:cNvSpPr>
          <p:nvPr>
            <p:ph idx="1"/>
          </p:nvPr>
        </p:nvSpPr>
        <p:spPr/>
        <p:txBody>
          <a:bodyPr/>
          <a:lstStyle/>
          <a:p>
            <a:r>
              <a:rPr lang="en-GB" dirty="0"/>
              <a:t>The factors or elements in a firm's immediate environment which affect its performance and decision-making; these elements include the firm's suppliers, competitors, marketing intermediaries, customers and publics.</a:t>
            </a:r>
          </a:p>
          <a:p>
            <a:pPr marL="0" indent="0">
              <a:buNone/>
            </a:pPr>
            <a:r>
              <a:rPr lang="en-GB" sz="1800" b="1" dirty="0"/>
              <a:t>Source: </a:t>
            </a:r>
            <a:r>
              <a:rPr lang="en-GB" sz="1800" dirty="0">
                <a:hlinkClick r:id="rId2"/>
              </a:rPr>
              <a:t>https://www.monash.edu/business/marketing/marketing-dictionary/m/micro-environment</a:t>
            </a:r>
            <a:endParaRPr lang="en-GB" sz="1800" b="1" dirty="0"/>
          </a:p>
        </p:txBody>
      </p:sp>
      <p:sp>
        <p:nvSpPr>
          <p:cNvPr id="4" name="Date Placeholder 3">
            <a:extLst>
              <a:ext uri="{FF2B5EF4-FFF2-40B4-BE49-F238E27FC236}">
                <a16:creationId xmlns:a16="http://schemas.microsoft.com/office/drawing/2014/main" id="{01FE9B53-6A69-4603-B3BE-95C52CB554B5}"/>
              </a:ext>
            </a:extLst>
          </p:cNvPr>
          <p:cNvSpPr>
            <a:spLocks noGrp="1"/>
          </p:cNvSpPr>
          <p:nvPr>
            <p:ph type="dt" sz="half" idx="10"/>
          </p:nvPr>
        </p:nvSpPr>
        <p:spPr/>
        <p:txBody>
          <a:bodyPr/>
          <a:lstStyle/>
          <a:p>
            <a:pPr>
              <a:defRPr/>
            </a:pPr>
            <a:fld id="{2303D31F-598B-47EE-BA37-93F097A3D676}" type="datetime1">
              <a:rPr lang="en-GB" altLang="en-US" smtClean="0"/>
              <a:pPr>
                <a:defRPr/>
              </a:pPr>
              <a:t>22/10/2023</a:t>
            </a:fld>
            <a:endParaRPr lang="en-GB" altLang="en-US"/>
          </a:p>
        </p:txBody>
      </p:sp>
      <p:sp>
        <p:nvSpPr>
          <p:cNvPr id="5" name="Slide Number Placeholder 4">
            <a:extLst>
              <a:ext uri="{FF2B5EF4-FFF2-40B4-BE49-F238E27FC236}">
                <a16:creationId xmlns:a16="http://schemas.microsoft.com/office/drawing/2014/main" id="{40F7583B-BC50-4F48-8B70-819629C8E1A6}"/>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204529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Micro environment </a:t>
            </a:r>
          </a:p>
        </p:txBody>
      </p:sp>
      <p:sp>
        <p:nvSpPr>
          <p:cNvPr id="3" name="Content Placeholder 2"/>
          <p:cNvSpPr>
            <a:spLocks noGrp="1"/>
          </p:cNvSpPr>
          <p:nvPr>
            <p:ph idx="1"/>
          </p:nvPr>
        </p:nvSpPr>
        <p:spPr>
          <a:xfrm>
            <a:off x="683568" y="1124744"/>
            <a:ext cx="7902078" cy="5576911"/>
          </a:xfrm>
        </p:spPr>
        <p:txBody>
          <a:bodyPr/>
          <a:lstStyle/>
          <a:p>
            <a:pPr algn="just"/>
            <a:r>
              <a:rPr lang="en-GB" sz="1600" dirty="0"/>
              <a:t>When we say microenvironment (or alternatively, Competitor Environment) we are referring primarily to an organization’s industry, and the upstream and downstream markets related to it. </a:t>
            </a:r>
          </a:p>
          <a:p>
            <a:pPr algn="just"/>
            <a:r>
              <a:rPr lang="en-GB" sz="1600" dirty="0"/>
              <a:t>An industry is a group of firms producing products that are close substitutes. In the course of competition, these firms influence one another. </a:t>
            </a:r>
          </a:p>
          <a:p>
            <a:pPr algn="just"/>
            <a:r>
              <a:rPr lang="en-GB" sz="1600" dirty="0"/>
              <a:t>In part, these strategies are chosen because of the influence of an industry’s characteristics.</a:t>
            </a:r>
            <a:endParaRPr lang="en-GB" sz="1600" u="sng" baseline="30000" dirty="0"/>
          </a:p>
          <a:p>
            <a:pPr algn="just"/>
            <a:r>
              <a:rPr lang="en-GB" sz="1600" dirty="0"/>
              <a:t>Upstream markets are the industries that provide the raw material or inputs for the focal industry, while downstream markets are the industries (sometimes consumer segments) that consume the industry outputs. For example, the oil production market is upstream of the oil-refining market (and, conversely, the oil refiners are downstream of the oil producers), which in turn is upstream of the gasoline sales market. </a:t>
            </a:r>
          </a:p>
          <a:p>
            <a:pPr algn="just"/>
            <a:r>
              <a:rPr lang="en-GB" sz="1600" dirty="0"/>
              <a:t>The industry microenvironment consists of stakeholder groups that a firm has regular dealings with. The way these relationships develop can affect the costs, quality, and overall success of a business.</a:t>
            </a:r>
          </a:p>
        </p:txBody>
      </p:sp>
    </p:spTree>
    <p:extLst>
      <p:ext uri="{BB962C8B-B14F-4D97-AF65-F5344CB8AC3E}">
        <p14:creationId xmlns:p14="http://schemas.microsoft.com/office/powerpoint/2010/main" val="279113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DE8FF-5FED-4A89-B6AA-E2E2F6C0FE8C}"/>
              </a:ext>
            </a:extLst>
          </p:cNvPr>
          <p:cNvSpPr>
            <a:spLocks noGrp="1"/>
          </p:cNvSpPr>
          <p:nvPr>
            <p:ph type="title"/>
          </p:nvPr>
        </p:nvSpPr>
        <p:spPr/>
        <p:txBody>
          <a:bodyPr/>
          <a:lstStyle/>
          <a:p>
            <a:r>
              <a:rPr lang="en-GB" b="1" u="sng" dirty="0"/>
              <a:t>Porters 5 Forces Model</a:t>
            </a:r>
            <a:endParaRPr lang="en-GB" dirty="0"/>
          </a:p>
        </p:txBody>
      </p:sp>
      <p:sp>
        <p:nvSpPr>
          <p:cNvPr id="3" name="Content Placeholder 2">
            <a:extLst>
              <a:ext uri="{FF2B5EF4-FFF2-40B4-BE49-F238E27FC236}">
                <a16:creationId xmlns:a16="http://schemas.microsoft.com/office/drawing/2014/main" id="{EBB09613-7E7F-4B0E-A546-6435ED30BA30}"/>
              </a:ext>
            </a:extLst>
          </p:cNvPr>
          <p:cNvSpPr>
            <a:spLocks noGrp="1"/>
          </p:cNvSpPr>
          <p:nvPr>
            <p:ph idx="1"/>
          </p:nvPr>
        </p:nvSpPr>
        <p:spPr/>
        <p:txBody>
          <a:bodyPr/>
          <a:lstStyle/>
          <a:p>
            <a:r>
              <a:rPr lang="en-GB" sz="2000" dirty="0"/>
              <a:t>Porter's five forces model is used to understand the industry/market which the business is operating within. It can be used to:</a:t>
            </a:r>
          </a:p>
          <a:p>
            <a:pPr marL="0" indent="0">
              <a:buNone/>
            </a:pPr>
            <a:r>
              <a:rPr lang="en-GB" sz="2000" dirty="0"/>
              <a:t> </a:t>
            </a:r>
          </a:p>
          <a:p>
            <a:r>
              <a:rPr lang="en-GB" sz="2000" dirty="0"/>
              <a:t>a) understand how profitable an industry is to be in which can be used to decide whether to enter or exit the market.  </a:t>
            </a:r>
          </a:p>
          <a:p>
            <a:pPr marL="0" indent="0">
              <a:buNone/>
            </a:pPr>
            <a:r>
              <a:rPr lang="en-GB" sz="2000" dirty="0"/>
              <a:t> </a:t>
            </a:r>
          </a:p>
          <a:p>
            <a:r>
              <a:rPr lang="en-GB" sz="2000" dirty="0"/>
              <a:t>b) by firms operating in that industry to understand the forces impacting upon industry profitability and change how they operate to become more profitable themselves.</a:t>
            </a:r>
          </a:p>
          <a:p>
            <a:endParaRPr lang="en-GB" dirty="0"/>
          </a:p>
        </p:txBody>
      </p:sp>
      <p:sp>
        <p:nvSpPr>
          <p:cNvPr id="4" name="Date Placeholder 3">
            <a:extLst>
              <a:ext uri="{FF2B5EF4-FFF2-40B4-BE49-F238E27FC236}">
                <a16:creationId xmlns:a16="http://schemas.microsoft.com/office/drawing/2014/main" id="{9793AE3D-408C-4DD3-B7AD-94E9E7A9AD01}"/>
              </a:ext>
            </a:extLst>
          </p:cNvPr>
          <p:cNvSpPr>
            <a:spLocks noGrp="1"/>
          </p:cNvSpPr>
          <p:nvPr>
            <p:ph type="dt" sz="half" idx="10"/>
          </p:nvPr>
        </p:nvSpPr>
        <p:spPr/>
        <p:txBody>
          <a:bodyPr/>
          <a:lstStyle/>
          <a:p>
            <a:pPr>
              <a:defRPr/>
            </a:pPr>
            <a:fld id="{2303D31F-598B-47EE-BA37-93F097A3D676}" type="datetime1">
              <a:rPr lang="en-GB" altLang="en-US" smtClean="0"/>
              <a:pPr>
                <a:defRPr/>
              </a:pPr>
              <a:t>22/10/2023</a:t>
            </a:fld>
            <a:endParaRPr lang="en-GB" altLang="en-US"/>
          </a:p>
        </p:txBody>
      </p:sp>
      <p:sp>
        <p:nvSpPr>
          <p:cNvPr id="5" name="Slide Number Placeholder 4">
            <a:extLst>
              <a:ext uri="{FF2B5EF4-FFF2-40B4-BE49-F238E27FC236}">
                <a16:creationId xmlns:a16="http://schemas.microsoft.com/office/drawing/2014/main" id="{380ED3AE-52DF-4ADA-9781-D538E1BFF224}"/>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519065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304800" y="6281182"/>
            <a:ext cx="8534400" cy="336550"/>
          </a:xfrm>
          <a:prstGeom prst="rect">
            <a:avLst/>
          </a:prstGeom>
          <a:noFill/>
          <a:ln w="9525">
            <a:noFill/>
            <a:miter lim="800000"/>
            <a:headEnd/>
            <a:tailEnd/>
          </a:ln>
        </p:spPr>
        <p:txBody>
          <a:bodyPr>
            <a:spAutoFit/>
          </a:bodyPr>
          <a:lstStyle/>
          <a:p>
            <a:pPr eaLnBrk="0" hangingPunct="0">
              <a:spcBef>
                <a:spcPct val="50000"/>
              </a:spcBef>
            </a:pPr>
            <a:r>
              <a:rPr lang="en-GB" sz="800" i="1" dirty="0">
                <a:latin typeface="Arial" charset="0"/>
              </a:rPr>
              <a:t>Source</a:t>
            </a:r>
            <a:r>
              <a:rPr lang="en-GB" sz="800" dirty="0">
                <a:latin typeface="Arial" charset="0"/>
              </a:rPr>
              <a:t>: Adapted with the permission of The Free Press, a Division of Simon &amp; Schuster Adult Publishing Group, from </a:t>
            </a:r>
            <a:r>
              <a:rPr lang="en-GB" sz="800" i="1" dirty="0">
                <a:latin typeface="Arial" charset="0"/>
              </a:rPr>
              <a:t>Competitive Strategy: Techniques for Analyzing Industries and Competitors </a:t>
            </a:r>
            <a:r>
              <a:rPr lang="en-GB" sz="800" dirty="0">
                <a:latin typeface="Arial" charset="0"/>
              </a:rPr>
              <a:t>by Michael E. Porter. Copyright © 1980, 1998 by The Free Press. All rights reserved</a:t>
            </a:r>
          </a:p>
        </p:txBody>
      </p:sp>
      <p:pic>
        <p:nvPicPr>
          <p:cNvPr id="25603" name="Picture 3" descr="G:\Powerpoint\Pe_Uk\PE133-Johnson\Final files\Gif\ch02\C02NE002.gif"/>
          <p:cNvPicPr>
            <a:picLocks noChangeAspect="1" noChangeArrowheads="1"/>
          </p:cNvPicPr>
          <p:nvPr/>
        </p:nvPicPr>
        <p:blipFill>
          <a:blip r:embed="rId3" cstate="print"/>
          <a:srcRect/>
          <a:stretch>
            <a:fillRect/>
          </a:stretch>
        </p:blipFill>
        <p:spPr bwMode="auto">
          <a:xfrm>
            <a:off x="2689573" y="908721"/>
            <a:ext cx="4320480" cy="4320480"/>
          </a:xfrm>
          <a:prstGeom prst="rect">
            <a:avLst/>
          </a:prstGeom>
          <a:noFill/>
          <a:ln w="9525">
            <a:noFill/>
            <a:miter lim="800000"/>
            <a:headEnd/>
            <a:tailEnd/>
          </a:ln>
        </p:spPr>
      </p:pic>
      <p:sp>
        <p:nvSpPr>
          <p:cNvPr id="25604" name="Rectangle 3"/>
          <p:cNvSpPr>
            <a:spLocks noChangeArrowheads="1"/>
          </p:cNvSpPr>
          <p:nvPr/>
        </p:nvSpPr>
        <p:spPr bwMode="auto">
          <a:xfrm>
            <a:off x="288866" y="310534"/>
            <a:ext cx="8423275" cy="400110"/>
          </a:xfrm>
          <a:prstGeom prst="rect">
            <a:avLst/>
          </a:prstGeom>
          <a:solidFill>
            <a:srgbClr val="FFA7D3"/>
          </a:solidFill>
          <a:ln w="9525">
            <a:noFill/>
            <a:miter lim="800000"/>
            <a:headEnd/>
            <a:tailEnd/>
          </a:ln>
        </p:spPr>
        <p:txBody>
          <a:bodyPr>
            <a:spAutoFit/>
          </a:bodyPr>
          <a:lstStyle/>
          <a:p>
            <a:pPr algn="ctr"/>
            <a:r>
              <a:rPr lang="en-GB" sz="2000" b="1" dirty="0"/>
              <a:t>Competitive analysis using Porter’s Five Forces model</a:t>
            </a:r>
            <a:endParaRPr lang="en-GB" sz="2000" b="1" dirty="0">
              <a:latin typeface="Arial" charset="0"/>
            </a:endParaRPr>
          </a:p>
        </p:txBody>
      </p:sp>
      <p:pic>
        <p:nvPicPr>
          <p:cNvPr id="25605" name="Picture 17" descr="kc"/>
          <p:cNvPicPr>
            <a:picLocks noGrp="1" noChangeAspect="1" noChangeArrowheads="1"/>
          </p:cNvPicPr>
          <p:nvPr>
            <p:ph sz="half" idx="2"/>
          </p:nvPr>
        </p:nvPicPr>
        <p:blipFill>
          <a:blip r:embed="rId4" cstate="print">
            <a:clrChange>
              <a:clrFrom>
                <a:srgbClr val="FFFFFF"/>
              </a:clrFrom>
              <a:clrTo>
                <a:srgbClr val="FFFFFF">
                  <a:alpha val="0"/>
                </a:srgbClr>
              </a:clrTo>
            </a:clrChange>
          </a:blip>
          <a:srcRect/>
          <a:stretch>
            <a:fillRect/>
          </a:stretch>
        </p:blipFill>
        <p:spPr>
          <a:xfrm>
            <a:off x="7577138" y="1000125"/>
            <a:ext cx="914400" cy="914400"/>
          </a:xfrm>
        </p:spPr>
      </p:pic>
      <p:sp>
        <p:nvSpPr>
          <p:cNvPr id="25606" name="Rectangle 9"/>
          <p:cNvSpPr>
            <a:spLocks noChangeArrowheads="1"/>
          </p:cNvSpPr>
          <p:nvPr/>
        </p:nvSpPr>
        <p:spPr bwMode="auto">
          <a:xfrm>
            <a:off x="1907704" y="5897926"/>
            <a:ext cx="6032485" cy="369332"/>
          </a:xfrm>
          <a:prstGeom prst="rect">
            <a:avLst/>
          </a:prstGeom>
          <a:noFill/>
          <a:ln w="9525">
            <a:noFill/>
            <a:miter lim="800000"/>
            <a:headEnd/>
            <a:tailEnd/>
          </a:ln>
        </p:spPr>
        <p:txBody>
          <a:bodyPr wrap="none">
            <a:spAutoFit/>
          </a:bodyPr>
          <a:lstStyle/>
          <a:p>
            <a:r>
              <a:rPr lang="en-US" dirty="0">
                <a:latin typeface="Arial" charset="0"/>
              </a:rPr>
              <a:t>https://www.youtube.com/watch?v=Dfp23xSqpdk&amp;t=673s</a:t>
            </a:r>
            <a:endParaRPr lang="en-US" sz="1800" dirty="0">
              <a:latin typeface="Arial" charset="0"/>
            </a:endParaRPr>
          </a:p>
        </p:txBody>
      </p:sp>
    </p:spTree>
    <p:extLst>
      <p:ext uri="{BB962C8B-B14F-4D97-AF65-F5344CB8AC3E}">
        <p14:creationId xmlns:p14="http://schemas.microsoft.com/office/powerpoint/2010/main" val="4149954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p:cNvSpPr>
            <a:spLocks noGrp="1"/>
          </p:cNvSpPr>
          <p:nvPr>
            <p:ph type="title"/>
          </p:nvPr>
        </p:nvSpPr>
        <p:spPr>
          <a:xfrm>
            <a:off x="457200" y="271463"/>
            <a:ext cx="8229600" cy="595312"/>
          </a:xfrm>
        </p:spPr>
        <p:txBody>
          <a:bodyPr>
            <a:normAutofit/>
          </a:bodyPr>
          <a:lstStyle/>
          <a:p>
            <a:r>
              <a:rPr lang="en-GB" sz="2000" dirty="0"/>
              <a:t>Competitive analysis using Porter’s Five Forces model</a:t>
            </a:r>
            <a:endParaRPr lang="en-GB" sz="2000" dirty="0">
              <a:latin typeface="Arial" charset="0"/>
            </a:endParaRPr>
          </a:p>
        </p:txBody>
      </p:sp>
      <p:sp>
        <p:nvSpPr>
          <p:cNvPr id="6" name="Content Placeholder 5"/>
          <p:cNvSpPr>
            <a:spLocks noGrp="1"/>
          </p:cNvSpPr>
          <p:nvPr>
            <p:ph idx="1"/>
          </p:nvPr>
        </p:nvSpPr>
        <p:spPr>
          <a:xfrm>
            <a:off x="683568" y="901257"/>
            <a:ext cx="8229600" cy="5719761"/>
          </a:xfrm>
        </p:spPr>
        <p:txBody>
          <a:bodyPr>
            <a:normAutofit/>
          </a:bodyPr>
          <a:lstStyle/>
          <a:p>
            <a:pPr marL="292100" indent="-292100" algn="ctr" eaLnBrk="1" hangingPunct="1">
              <a:buFont typeface="Wingdings 2" pitchFamily="18" charset="2"/>
              <a:buNone/>
            </a:pPr>
            <a:r>
              <a:rPr lang="en-US" sz="2400" b="1" i="1" dirty="0">
                <a:solidFill>
                  <a:srgbClr val="0070C0"/>
                </a:solidFill>
              </a:rPr>
              <a:t>The Threat of Entry &amp; Barriers to Entry</a:t>
            </a:r>
            <a:endParaRPr lang="en-GB" sz="2400" b="1" i="1" dirty="0">
              <a:solidFill>
                <a:srgbClr val="0070C0"/>
              </a:solidFill>
            </a:endParaRPr>
          </a:p>
          <a:p>
            <a:pPr marL="292100" indent="-292100" eaLnBrk="1" hangingPunct="1">
              <a:buClr>
                <a:srgbClr val="0F6FC6"/>
              </a:buClr>
              <a:buSzTx/>
              <a:buFontTx/>
              <a:buChar char="•"/>
            </a:pPr>
            <a:r>
              <a:rPr lang="en-GB" sz="2400" dirty="0"/>
              <a:t>The threat of entry is low when the barriers to entry are high and vice versa.</a:t>
            </a:r>
          </a:p>
          <a:p>
            <a:pPr marL="292100" indent="-292100" eaLnBrk="1" hangingPunct="1">
              <a:buClr>
                <a:srgbClr val="0F6FC6"/>
              </a:buClr>
              <a:buSzTx/>
              <a:buFontTx/>
              <a:buChar char="•"/>
            </a:pPr>
            <a:r>
              <a:rPr lang="en-GB" sz="2400" dirty="0"/>
              <a:t>The main barriers to entry are:</a:t>
            </a:r>
          </a:p>
          <a:p>
            <a:pPr lvl="1" indent="-346075" eaLnBrk="1" hangingPunct="1">
              <a:buFont typeface="Wingdings" pitchFamily="2" charset="2"/>
              <a:buChar char="Ø"/>
            </a:pPr>
            <a:r>
              <a:rPr lang="en-GB" sz="2000" dirty="0"/>
              <a:t>Economies of scale</a:t>
            </a:r>
          </a:p>
          <a:p>
            <a:pPr lvl="1" indent="-346075" eaLnBrk="1" hangingPunct="1">
              <a:buFont typeface="Wingdings" pitchFamily="2" charset="2"/>
              <a:buChar char="Ø"/>
            </a:pPr>
            <a:r>
              <a:rPr lang="en-GB" sz="2000" dirty="0"/>
              <a:t>Experience and learning</a:t>
            </a:r>
          </a:p>
          <a:p>
            <a:pPr lvl="1" indent="-346075" eaLnBrk="1" hangingPunct="1">
              <a:buFont typeface="Wingdings" pitchFamily="2" charset="2"/>
              <a:buChar char="Ø"/>
            </a:pPr>
            <a:r>
              <a:rPr lang="en-GB" sz="2000" dirty="0"/>
              <a:t>Access to supply and distribution channels</a:t>
            </a:r>
          </a:p>
          <a:p>
            <a:pPr lvl="1" indent="-346075" eaLnBrk="1" hangingPunct="1">
              <a:buFont typeface="Wingdings" pitchFamily="2" charset="2"/>
              <a:buChar char="Ø"/>
            </a:pPr>
            <a:r>
              <a:rPr lang="en-GB" sz="2000" dirty="0"/>
              <a:t>Government restrictions (e.g. licensing)</a:t>
            </a:r>
          </a:p>
          <a:p>
            <a:pPr marL="292100" indent="-292100" eaLnBrk="1" hangingPunct="1">
              <a:buClr>
                <a:srgbClr val="0F6FC6"/>
              </a:buClr>
              <a:buSzTx/>
              <a:buFontTx/>
              <a:buChar char="•"/>
            </a:pPr>
            <a:r>
              <a:rPr lang="en-GB" sz="2400" dirty="0"/>
              <a:t>Entrants must also consider the expected retaliation from organisations already in the market</a:t>
            </a:r>
          </a:p>
        </p:txBody>
      </p:sp>
    </p:spTree>
    <p:extLst>
      <p:ext uri="{BB962C8B-B14F-4D97-AF65-F5344CB8AC3E}">
        <p14:creationId xmlns:p14="http://schemas.microsoft.com/office/powerpoint/2010/main" val="1453766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457200" y="269875"/>
            <a:ext cx="8229600" cy="595313"/>
          </a:xfrm>
        </p:spPr>
        <p:txBody>
          <a:bodyPr>
            <a:normAutofit/>
          </a:bodyPr>
          <a:lstStyle/>
          <a:p>
            <a:r>
              <a:rPr lang="en-GB" sz="2000" dirty="0"/>
              <a:t>Competitive analysis using Porter’s Five Forces model</a:t>
            </a:r>
            <a:endParaRPr lang="en-GB" sz="2000" dirty="0">
              <a:latin typeface="Arial" charset="0"/>
            </a:endParaRPr>
          </a:p>
        </p:txBody>
      </p:sp>
      <p:sp>
        <p:nvSpPr>
          <p:cNvPr id="3" name="Content Placeholder 2"/>
          <p:cNvSpPr>
            <a:spLocks noGrp="1"/>
          </p:cNvSpPr>
          <p:nvPr>
            <p:ph idx="1"/>
          </p:nvPr>
        </p:nvSpPr>
        <p:spPr>
          <a:xfrm>
            <a:off x="683568" y="865188"/>
            <a:ext cx="8229600" cy="5992812"/>
          </a:xfrm>
        </p:spPr>
        <p:txBody>
          <a:bodyPr>
            <a:noAutofit/>
          </a:bodyPr>
          <a:lstStyle/>
          <a:p>
            <a:pPr marL="9525" indent="-9525" algn="ctr" eaLnBrk="1" hangingPunct="1">
              <a:lnSpc>
                <a:spcPct val="95000"/>
              </a:lnSpc>
              <a:spcBef>
                <a:spcPct val="15000"/>
              </a:spcBef>
              <a:buFont typeface="Wingdings 2" pitchFamily="18" charset="2"/>
              <a:buNone/>
              <a:tabLst>
                <a:tab pos="304800" algn="l"/>
              </a:tabLst>
            </a:pPr>
            <a:r>
              <a:rPr lang="en-GB" sz="2000" b="1" i="1" dirty="0">
                <a:solidFill>
                  <a:srgbClr val="0070C0"/>
                </a:solidFill>
              </a:rPr>
              <a:t>Threat of Substitutes</a:t>
            </a:r>
          </a:p>
          <a:p>
            <a:pPr marL="9525" indent="-9525" algn="just" eaLnBrk="1" hangingPunct="1">
              <a:lnSpc>
                <a:spcPct val="95000"/>
              </a:lnSpc>
              <a:spcBef>
                <a:spcPct val="15000"/>
              </a:spcBef>
              <a:buFont typeface="Wingdings 2" pitchFamily="18" charset="2"/>
              <a:buNone/>
              <a:tabLst>
                <a:tab pos="304800" algn="l"/>
              </a:tabLst>
            </a:pPr>
            <a:r>
              <a:rPr lang="en-GB" sz="2000" dirty="0"/>
              <a:t>A	</a:t>
            </a:r>
            <a:r>
              <a:rPr lang="en-GB" sz="2000" dirty="0">
                <a:solidFill>
                  <a:srgbClr val="0070C0"/>
                </a:solidFill>
              </a:rPr>
              <a:t>Substitutes</a:t>
            </a:r>
            <a:r>
              <a:rPr lang="en-GB" sz="2000" dirty="0"/>
              <a:t> </a:t>
            </a:r>
            <a:r>
              <a:rPr lang="en-US" sz="2000" dirty="0"/>
              <a:t>product is a product from another industry that offers similar benefits to the consumer as the product produced by the firms within the industry. </a:t>
            </a:r>
          </a:p>
          <a:p>
            <a:pPr marL="9525" indent="-9525" algn="just" eaLnBrk="1" hangingPunct="1">
              <a:lnSpc>
                <a:spcPct val="95000"/>
              </a:lnSpc>
              <a:spcBef>
                <a:spcPct val="15000"/>
              </a:spcBef>
              <a:buFont typeface="Wingdings 2" pitchFamily="18" charset="2"/>
              <a:buNone/>
              <a:tabLst>
                <a:tab pos="304800" algn="l"/>
              </a:tabLst>
            </a:pPr>
            <a:r>
              <a:rPr lang="en-GB" sz="2000" dirty="0"/>
              <a:t>	Customers will switch to alternatives (and thus the threat increases) if:</a:t>
            </a:r>
          </a:p>
          <a:p>
            <a:pPr algn="just" eaLnBrk="1" hangingPunct="1">
              <a:lnSpc>
                <a:spcPct val="95000"/>
              </a:lnSpc>
              <a:spcBef>
                <a:spcPct val="15000"/>
              </a:spcBef>
              <a:tabLst>
                <a:tab pos="304800" algn="l"/>
              </a:tabLst>
            </a:pPr>
            <a:r>
              <a:rPr lang="en-GB" sz="2000" dirty="0"/>
              <a:t>The price/performance ratio of the substitute is superior </a:t>
            </a:r>
          </a:p>
          <a:p>
            <a:pPr algn="just" eaLnBrk="1" hangingPunct="1">
              <a:lnSpc>
                <a:spcPct val="95000"/>
              </a:lnSpc>
              <a:spcBef>
                <a:spcPct val="15000"/>
              </a:spcBef>
              <a:tabLst>
                <a:tab pos="304800" algn="l"/>
              </a:tabLst>
            </a:pPr>
            <a:r>
              <a:rPr lang="en-GB" sz="2000" dirty="0"/>
              <a:t>The substitute benefits from an innovation that improves customer satisfaction</a:t>
            </a:r>
          </a:p>
        </p:txBody>
      </p:sp>
    </p:spTree>
    <p:extLst>
      <p:ext uri="{BB962C8B-B14F-4D97-AF65-F5344CB8AC3E}">
        <p14:creationId xmlns:p14="http://schemas.microsoft.com/office/powerpoint/2010/main" val="1866296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457200" y="266700"/>
            <a:ext cx="8229600" cy="595313"/>
          </a:xfrm>
        </p:spPr>
        <p:txBody>
          <a:bodyPr>
            <a:normAutofit/>
          </a:bodyPr>
          <a:lstStyle/>
          <a:p>
            <a:r>
              <a:rPr lang="en-GB" sz="2000" dirty="0"/>
              <a:t>Competitive analysis using Porter’s Five Forces model</a:t>
            </a:r>
            <a:endParaRPr lang="en-GB" sz="2000" dirty="0">
              <a:latin typeface="Arial" charset="0"/>
            </a:endParaRPr>
          </a:p>
        </p:txBody>
      </p:sp>
      <p:sp>
        <p:nvSpPr>
          <p:cNvPr id="3" name="Content Placeholder 2"/>
          <p:cNvSpPr>
            <a:spLocks noGrp="1"/>
          </p:cNvSpPr>
          <p:nvPr>
            <p:ph idx="1"/>
          </p:nvPr>
        </p:nvSpPr>
        <p:spPr>
          <a:xfrm>
            <a:off x="539552" y="980728"/>
            <a:ext cx="8229600" cy="5591323"/>
          </a:xfrm>
        </p:spPr>
        <p:txBody>
          <a:bodyPr>
            <a:normAutofit/>
          </a:bodyPr>
          <a:lstStyle/>
          <a:p>
            <a:pPr algn="ctr" eaLnBrk="1" hangingPunct="1">
              <a:buFont typeface="Wingdings 2" pitchFamily="18" charset="2"/>
              <a:buNone/>
            </a:pPr>
            <a:r>
              <a:rPr lang="en-GB" sz="2400" b="1" i="1" dirty="0">
                <a:solidFill>
                  <a:srgbClr val="0070C0"/>
                </a:solidFill>
              </a:rPr>
              <a:t>The bargaining power of buyers</a:t>
            </a:r>
          </a:p>
          <a:p>
            <a:pPr eaLnBrk="1" hangingPunct="1">
              <a:buFont typeface="Wingdings 2" pitchFamily="18" charset="2"/>
              <a:buNone/>
            </a:pPr>
            <a:r>
              <a:rPr lang="en-GB" sz="2400" dirty="0"/>
              <a:t>	</a:t>
            </a:r>
            <a:r>
              <a:rPr lang="en-GB" sz="2400" dirty="0">
                <a:solidFill>
                  <a:srgbClr val="0070C0"/>
                </a:solidFill>
              </a:rPr>
              <a:t>Buyers</a:t>
            </a:r>
            <a:r>
              <a:rPr lang="en-GB" sz="2400" dirty="0"/>
              <a:t> are the organisation’s immediate customers, not necessarily the ultimate consumers. </a:t>
            </a:r>
          </a:p>
          <a:p>
            <a:pPr eaLnBrk="1" hangingPunct="1">
              <a:buFont typeface="Wingdings 2" pitchFamily="18" charset="2"/>
              <a:buNone/>
            </a:pPr>
            <a:r>
              <a:rPr lang="en-GB" sz="2400" dirty="0"/>
              <a:t>	If buyers are powerful, then they can demand cheap prices or product / service improvements to reduce profits .</a:t>
            </a:r>
          </a:p>
          <a:p>
            <a:pPr eaLnBrk="1" hangingPunct="1">
              <a:buFont typeface="Wingdings 2" pitchFamily="18" charset="2"/>
              <a:buNone/>
            </a:pPr>
            <a:r>
              <a:rPr lang="en-GB" sz="2400" dirty="0"/>
              <a:t>	Buyer power is likely to be high when:</a:t>
            </a:r>
          </a:p>
          <a:p>
            <a:pPr marL="569913" lvl="1" indent="-295275" eaLnBrk="1" hangingPunct="1">
              <a:buFont typeface="Wingdings" pitchFamily="2" charset="2"/>
              <a:buChar char="Ø"/>
            </a:pPr>
            <a:r>
              <a:rPr lang="en-GB" sz="2000" dirty="0">
                <a:solidFill>
                  <a:srgbClr val="0070C0"/>
                </a:solidFill>
              </a:rPr>
              <a:t>Buyers are concentrated </a:t>
            </a:r>
            <a:r>
              <a:rPr lang="en-GB" sz="2000" dirty="0"/>
              <a:t>(few of them).</a:t>
            </a:r>
            <a:endParaRPr lang="en-GB" sz="2000" dirty="0">
              <a:solidFill>
                <a:srgbClr val="0070C0"/>
              </a:solidFill>
            </a:endParaRPr>
          </a:p>
          <a:p>
            <a:pPr marL="569913" lvl="1" indent="-295275" eaLnBrk="1" hangingPunct="1">
              <a:buFont typeface="Wingdings" pitchFamily="2" charset="2"/>
              <a:buChar char="Ø"/>
            </a:pPr>
            <a:r>
              <a:rPr lang="en-GB" sz="2000" dirty="0">
                <a:solidFill>
                  <a:srgbClr val="0070C0"/>
                </a:solidFill>
              </a:rPr>
              <a:t>Buyers have low switching costs</a:t>
            </a:r>
          </a:p>
        </p:txBody>
      </p:sp>
    </p:spTree>
    <p:extLst>
      <p:ext uri="{BB962C8B-B14F-4D97-AF65-F5344CB8AC3E}">
        <p14:creationId xmlns:p14="http://schemas.microsoft.com/office/powerpoint/2010/main" val="540543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457200" y="269875"/>
            <a:ext cx="8229600" cy="595313"/>
          </a:xfrm>
        </p:spPr>
        <p:txBody>
          <a:bodyPr>
            <a:normAutofit fontScale="90000"/>
          </a:bodyPr>
          <a:lstStyle/>
          <a:p>
            <a:pPr eaLnBrk="1" hangingPunct="1"/>
            <a:r>
              <a:rPr lang="en-GB" dirty="0"/>
              <a:t>The five forces framework</a:t>
            </a:r>
          </a:p>
        </p:txBody>
      </p:sp>
      <p:sp>
        <p:nvSpPr>
          <p:cNvPr id="3" name="Content Placeholder 2"/>
          <p:cNvSpPr>
            <a:spLocks noGrp="1"/>
          </p:cNvSpPr>
          <p:nvPr>
            <p:ph idx="1"/>
          </p:nvPr>
        </p:nvSpPr>
        <p:spPr>
          <a:xfrm>
            <a:off x="611560" y="1124744"/>
            <a:ext cx="8229600" cy="5588148"/>
          </a:xfrm>
        </p:spPr>
        <p:txBody>
          <a:bodyPr>
            <a:normAutofit/>
          </a:bodyPr>
          <a:lstStyle/>
          <a:p>
            <a:pPr marL="263525" indent="-263525" algn="ctr" eaLnBrk="1" hangingPunct="1">
              <a:buFont typeface="Wingdings 2" pitchFamily="18" charset="2"/>
              <a:buNone/>
            </a:pPr>
            <a:r>
              <a:rPr lang="en-GB" sz="2400" b="1" i="1" dirty="0">
                <a:solidFill>
                  <a:srgbClr val="0070C0"/>
                </a:solidFill>
              </a:rPr>
              <a:t>The bargaining power of suppliers</a:t>
            </a:r>
          </a:p>
          <a:p>
            <a:pPr marL="263525" indent="-263525" eaLnBrk="1" hangingPunct="1">
              <a:buFont typeface="Wingdings 2" pitchFamily="18" charset="2"/>
              <a:buNone/>
            </a:pPr>
            <a:r>
              <a:rPr lang="en-GB" sz="2400" dirty="0"/>
              <a:t>	</a:t>
            </a:r>
            <a:r>
              <a:rPr lang="en-GB" sz="2400" dirty="0">
                <a:solidFill>
                  <a:srgbClr val="0070C0"/>
                </a:solidFill>
              </a:rPr>
              <a:t>Suppliers</a:t>
            </a:r>
            <a:r>
              <a:rPr lang="en-GB" sz="2400" dirty="0"/>
              <a:t> are those who supply what organisations need to produce the product or service. Powerful suppliers can eat into an organisation’s profits. </a:t>
            </a:r>
          </a:p>
          <a:p>
            <a:pPr marL="263525" indent="-263525" eaLnBrk="1" hangingPunct="1">
              <a:buFont typeface="Wingdings 2" pitchFamily="18" charset="2"/>
              <a:buNone/>
            </a:pPr>
            <a:r>
              <a:rPr lang="en-GB" sz="2400" dirty="0"/>
              <a:t>	Supplier power is likely to be high when:</a:t>
            </a:r>
          </a:p>
          <a:p>
            <a:pPr marL="546100" lvl="1" indent="-280988" eaLnBrk="1" hangingPunct="1">
              <a:buFont typeface="Wingdings" pitchFamily="2" charset="2"/>
              <a:buChar char="Ø"/>
            </a:pPr>
            <a:r>
              <a:rPr lang="en-GB" sz="2000" dirty="0"/>
              <a:t>The suppliers are concentrated (few of them).</a:t>
            </a:r>
          </a:p>
          <a:p>
            <a:pPr marL="546100" lvl="1" indent="-280988" eaLnBrk="1" hangingPunct="1">
              <a:buFont typeface="Wingdings" pitchFamily="2" charset="2"/>
              <a:buChar char="Ø"/>
            </a:pPr>
            <a:r>
              <a:rPr lang="en-GB" sz="2000" dirty="0"/>
              <a:t>Suppliers provide a specialist or rare input.</a:t>
            </a:r>
          </a:p>
          <a:p>
            <a:pPr marL="546100" lvl="1" indent="-280988" eaLnBrk="1" hangingPunct="1">
              <a:buFont typeface="Wingdings" pitchFamily="2" charset="2"/>
              <a:buChar char="Ø"/>
            </a:pPr>
            <a:r>
              <a:rPr lang="en-GB" sz="2000" dirty="0"/>
              <a:t>Switching costs are high (it is disruptive or expensive to change suppliers).</a:t>
            </a:r>
          </a:p>
        </p:txBody>
      </p:sp>
    </p:spTree>
    <p:extLst>
      <p:ext uri="{BB962C8B-B14F-4D97-AF65-F5344CB8AC3E}">
        <p14:creationId xmlns:p14="http://schemas.microsoft.com/office/powerpoint/2010/main" val="2732173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457200" y="269875"/>
            <a:ext cx="8229600" cy="595313"/>
          </a:xfrm>
        </p:spPr>
        <p:txBody>
          <a:bodyPr>
            <a:normAutofit/>
          </a:bodyPr>
          <a:lstStyle/>
          <a:p>
            <a:r>
              <a:rPr lang="en-GB" sz="2000" dirty="0"/>
              <a:t>Competitive analysis using Porter’s Five Forces model</a:t>
            </a:r>
            <a:endParaRPr lang="en-GB" sz="2000" dirty="0">
              <a:latin typeface="Arial" charset="0"/>
            </a:endParaRPr>
          </a:p>
        </p:txBody>
      </p:sp>
      <p:sp>
        <p:nvSpPr>
          <p:cNvPr id="30723" name="Content Placeholder 2"/>
          <p:cNvSpPr>
            <a:spLocks noGrp="1"/>
          </p:cNvSpPr>
          <p:nvPr>
            <p:ph idx="1"/>
          </p:nvPr>
        </p:nvSpPr>
        <p:spPr>
          <a:xfrm>
            <a:off x="539553" y="865188"/>
            <a:ext cx="8280920" cy="5236839"/>
          </a:xfrm>
        </p:spPr>
        <p:txBody>
          <a:bodyPr>
            <a:normAutofit/>
          </a:bodyPr>
          <a:lstStyle/>
          <a:p>
            <a:pPr algn="ctr" eaLnBrk="1" hangingPunct="1">
              <a:buFont typeface="Wingdings 2" pitchFamily="18" charset="2"/>
              <a:buNone/>
            </a:pPr>
            <a:r>
              <a:rPr lang="en-GB" sz="2400" b="1" i="1" dirty="0">
                <a:solidFill>
                  <a:srgbClr val="0070C0"/>
                </a:solidFill>
              </a:rPr>
              <a:t>Rivalry between competitors</a:t>
            </a:r>
          </a:p>
          <a:p>
            <a:pPr eaLnBrk="1" hangingPunct="1">
              <a:buFont typeface="Wingdings 2" pitchFamily="18" charset="2"/>
              <a:buNone/>
            </a:pPr>
            <a:r>
              <a:rPr lang="en-GB" sz="1800" dirty="0"/>
              <a:t>	</a:t>
            </a:r>
            <a:r>
              <a:rPr lang="en-GB" sz="2400" dirty="0"/>
              <a:t>Competitive rivals are organisations with similar products and services aimed at the same customer group and are direct competitors in the same industry/market (they are distinct from substitutes).</a:t>
            </a:r>
          </a:p>
          <a:p>
            <a:pPr eaLnBrk="1" hangingPunct="1">
              <a:buFont typeface="Wingdings 2" pitchFamily="18" charset="2"/>
              <a:buNone/>
            </a:pPr>
            <a:r>
              <a:rPr lang="en-GB" sz="2400" dirty="0"/>
              <a:t>	The degree of rivalry is increased when :</a:t>
            </a:r>
          </a:p>
          <a:p>
            <a:pPr marL="565150" lvl="1" indent="-290513" eaLnBrk="1" hangingPunct="1">
              <a:buFont typeface="Wingdings" pitchFamily="2" charset="2"/>
              <a:buChar char="Ø"/>
            </a:pPr>
            <a:r>
              <a:rPr lang="en-GB" sz="1600" dirty="0"/>
              <a:t>Competitors are of roughly equal size</a:t>
            </a:r>
          </a:p>
          <a:p>
            <a:pPr marL="565150" lvl="1" indent="-290513" eaLnBrk="1" hangingPunct="1">
              <a:buFont typeface="Wingdings" pitchFamily="2" charset="2"/>
              <a:buChar char="Ø"/>
            </a:pPr>
            <a:r>
              <a:rPr lang="en-GB" sz="1600" dirty="0"/>
              <a:t>Competitors are aggressive in seeking leadership</a:t>
            </a:r>
          </a:p>
          <a:p>
            <a:pPr marL="565150" lvl="1" indent="-290513" eaLnBrk="1" hangingPunct="1">
              <a:buFont typeface="Wingdings" pitchFamily="2" charset="2"/>
              <a:buChar char="Ø"/>
            </a:pPr>
            <a:r>
              <a:rPr lang="en-GB" sz="1600" dirty="0"/>
              <a:t>The exit barriers are high</a:t>
            </a:r>
          </a:p>
          <a:p>
            <a:pPr marL="565150" lvl="1" indent="-290513" eaLnBrk="1" hangingPunct="1">
              <a:buFont typeface="Wingdings" pitchFamily="2" charset="2"/>
              <a:buChar char="Ø"/>
            </a:pPr>
            <a:r>
              <a:rPr lang="en-GB" sz="1600" dirty="0"/>
              <a:t>There is a low level of differentiation</a:t>
            </a:r>
          </a:p>
        </p:txBody>
      </p:sp>
    </p:spTree>
    <p:extLst>
      <p:ext uri="{BB962C8B-B14F-4D97-AF65-F5344CB8AC3E}">
        <p14:creationId xmlns:p14="http://schemas.microsoft.com/office/powerpoint/2010/main" val="1400895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60BAE-8790-4E26-8E46-795765DF5E64}"/>
              </a:ext>
            </a:extLst>
          </p:cNvPr>
          <p:cNvSpPr>
            <a:spLocks noGrp="1"/>
          </p:cNvSpPr>
          <p:nvPr>
            <p:ph type="title"/>
          </p:nvPr>
        </p:nvSpPr>
        <p:spPr>
          <a:xfrm>
            <a:off x="421703" y="457201"/>
            <a:ext cx="8229600" cy="1143000"/>
          </a:xfrm>
        </p:spPr>
        <p:txBody>
          <a:bodyPr/>
          <a:lstStyle/>
          <a:p>
            <a:r>
              <a:rPr lang="en-GB" sz="2400" u="sng" dirty="0"/>
              <a:t>Competitors can be analysed by asking the following questions:</a:t>
            </a:r>
            <a:br>
              <a:rPr lang="en-GB" dirty="0"/>
            </a:br>
            <a:endParaRPr lang="en-GB" dirty="0"/>
          </a:p>
        </p:txBody>
      </p:sp>
      <p:sp>
        <p:nvSpPr>
          <p:cNvPr id="3" name="Content Placeholder 2">
            <a:extLst>
              <a:ext uri="{FF2B5EF4-FFF2-40B4-BE49-F238E27FC236}">
                <a16:creationId xmlns:a16="http://schemas.microsoft.com/office/drawing/2014/main" id="{8ADE14FD-B7AA-4843-AE56-7B23D765A837}"/>
              </a:ext>
            </a:extLst>
          </p:cNvPr>
          <p:cNvSpPr>
            <a:spLocks noGrp="1"/>
          </p:cNvSpPr>
          <p:nvPr>
            <p:ph idx="1"/>
          </p:nvPr>
        </p:nvSpPr>
        <p:spPr/>
        <p:txBody>
          <a:bodyPr/>
          <a:lstStyle/>
          <a:p>
            <a:r>
              <a:rPr lang="en-GB" dirty="0"/>
              <a:t>What are their objectives?</a:t>
            </a:r>
          </a:p>
          <a:p>
            <a:r>
              <a:rPr lang="en-GB" dirty="0"/>
              <a:t>What are their strategies? </a:t>
            </a:r>
          </a:p>
          <a:p>
            <a:r>
              <a:rPr lang="en-GB" dirty="0"/>
              <a:t>What are their strengths and weaknesses? </a:t>
            </a:r>
          </a:p>
          <a:p>
            <a:r>
              <a:rPr lang="en-GB" dirty="0"/>
              <a:t>What threats do they provide to our company?</a:t>
            </a:r>
          </a:p>
          <a:p>
            <a:pPr marL="0" indent="0">
              <a:buNone/>
            </a:pPr>
            <a:endParaRPr lang="en-GB" dirty="0"/>
          </a:p>
        </p:txBody>
      </p:sp>
      <p:sp>
        <p:nvSpPr>
          <p:cNvPr id="4" name="Date Placeholder 3">
            <a:extLst>
              <a:ext uri="{FF2B5EF4-FFF2-40B4-BE49-F238E27FC236}">
                <a16:creationId xmlns:a16="http://schemas.microsoft.com/office/drawing/2014/main" id="{2D215184-8A43-4EF5-838C-67058D8210F5}"/>
              </a:ext>
            </a:extLst>
          </p:cNvPr>
          <p:cNvSpPr>
            <a:spLocks noGrp="1"/>
          </p:cNvSpPr>
          <p:nvPr>
            <p:ph type="dt" sz="half" idx="10"/>
          </p:nvPr>
        </p:nvSpPr>
        <p:spPr/>
        <p:txBody>
          <a:bodyPr/>
          <a:lstStyle/>
          <a:p>
            <a:pPr>
              <a:defRPr/>
            </a:pPr>
            <a:fld id="{2303D31F-598B-47EE-BA37-93F097A3D676}" type="datetime1">
              <a:rPr lang="en-GB" altLang="en-US" smtClean="0"/>
              <a:pPr>
                <a:defRPr/>
              </a:pPr>
              <a:t>22/10/2023</a:t>
            </a:fld>
            <a:endParaRPr lang="en-GB" altLang="en-US"/>
          </a:p>
        </p:txBody>
      </p:sp>
      <p:sp>
        <p:nvSpPr>
          <p:cNvPr id="5" name="Slide Number Placeholder 4">
            <a:extLst>
              <a:ext uri="{FF2B5EF4-FFF2-40B4-BE49-F238E27FC236}">
                <a16:creationId xmlns:a16="http://schemas.microsoft.com/office/drawing/2014/main" id="{EFE4446C-D608-4092-9FA0-6ADFD6E26F9C}"/>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812179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806450" y="380970"/>
            <a:ext cx="7942263" cy="400110"/>
          </a:xfrm>
        </p:spPr>
        <p:txBody>
          <a:bodyPr/>
          <a:lstStyle/>
          <a:p>
            <a:r>
              <a:rPr lang="en-GB" sz="2000" dirty="0"/>
              <a:t>Competitive analysis using Porter’s Five Forces model</a:t>
            </a:r>
            <a:endParaRPr lang="en-GB" sz="2000" dirty="0">
              <a:latin typeface="Arial" charset="0"/>
            </a:endParaRPr>
          </a:p>
        </p:txBody>
      </p:sp>
      <p:sp>
        <p:nvSpPr>
          <p:cNvPr id="31747" name="Content Placeholder 2"/>
          <p:cNvSpPr>
            <a:spLocks noGrp="1"/>
          </p:cNvSpPr>
          <p:nvPr>
            <p:ph idx="1"/>
          </p:nvPr>
        </p:nvSpPr>
        <p:spPr>
          <a:xfrm>
            <a:off x="622300" y="1556792"/>
            <a:ext cx="8521700" cy="4751065"/>
          </a:xfrm>
        </p:spPr>
        <p:txBody>
          <a:bodyPr/>
          <a:lstStyle/>
          <a:p>
            <a:pPr marL="292100" indent="-292100" eaLnBrk="1" hangingPunct="1">
              <a:buClr>
                <a:schemeClr val="tx1"/>
              </a:buClr>
              <a:buSzTx/>
              <a:buFontTx/>
              <a:buChar char="•"/>
            </a:pPr>
            <a:r>
              <a:rPr lang="en-GB" sz="2800" dirty="0"/>
              <a:t>Identifies the </a:t>
            </a:r>
            <a:r>
              <a:rPr lang="en-GB" sz="2800" i="1" dirty="0">
                <a:solidFill>
                  <a:srgbClr val="0070C0"/>
                </a:solidFill>
              </a:rPr>
              <a:t>attractiveness</a:t>
            </a:r>
            <a:r>
              <a:rPr lang="en-GB" sz="2800" dirty="0"/>
              <a:t> of industries – which industries/markets to enter or leave.</a:t>
            </a:r>
          </a:p>
          <a:p>
            <a:pPr marL="292100" indent="-292100" eaLnBrk="1" hangingPunct="1">
              <a:buClr>
                <a:schemeClr val="tx1"/>
              </a:buClr>
              <a:buSzTx/>
              <a:buFontTx/>
              <a:buChar char="•"/>
            </a:pPr>
            <a:r>
              <a:rPr lang="en-GB" sz="2800" dirty="0"/>
              <a:t>Identifies </a:t>
            </a:r>
            <a:r>
              <a:rPr lang="en-GB" sz="2800" i="1" dirty="0">
                <a:solidFill>
                  <a:srgbClr val="0070C0"/>
                </a:solidFill>
              </a:rPr>
              <a:t>strategies to influence </a:t>
            </a:r>
            <a:r>
              <a:rPr lang="en-GB" sz="2800" dirty="0"/>
              <a:t>the impact of the forces, for example, building barriers to entry by becoming more vertically integrated.</a:t>
            </a:r>
          </a:p>
          <a:p>
            <a:pPr marL="292100" indent="-292100" eaLnBrk="1" hangingPunct="1">
              <a:buClr>
                <a:schemeClr val="tx1"/>
              </a:buClr>
              <a:buSzTx/>
              <a:buFontTx/>
              <a:buChar char="•"/>
            </a:pPr>
            <a:r>
              <a:rPr lang="en-GB" sz="2800" dirty="0"/>
              <a:t>The forces may have a </a:t>
            </a:r>
            <a:r>
              <a:rPr lang="en-GB" sz="2800" i="1" dirty="0">
                <a:solidFill>
                  <a:srgbClr val="0070C0"/>
                </a:solidFill>
              </a:rPr>
              <a:t>different impact on different organisations </a:t>
            </a:r>
            <a:r>
              <a:rPr lang="en-GB" sz="2800" dirty="0"/>
              <a:t>e.g. large firms can deal with barriers to entry more easily than small firms. </a:t>
            </a:r>
          </a:p>
        </p:txBody>
      </p:sp>
      <p:sp>
        <p:nvSpPr>
          <p:cNvPr id="2" name="Rectangle 1"/>
          <p:cNvSpPr/>
          <p:nvPr/>
        </p:nvSpPr>
        <p:spPr>
          <a:xfrm>
            <a:off x="971600" y="1018347"/>
            <a:ext cx="3021981" cy="523220"/>
          </a:xfrm>
          <a:prstGeom prst="rect">
            <a:avLst/>
          </a:prstGeom>
        </p:spPr>
        <p:txBody>
          <a:bodyPr wrap="none">
            <a:spAutoFit/>
          </a:bodyPr>
          <a:lstStyle/>
          <a:p>
            <a:r>
              <a:rPr lang="en-GB" sz="2800" b="1" dirty="0"/>
              <a:t>Porters 5 Forces</a:t>
            </a:r>
            <a:endParaRPr lang="en-GB" sz="2800" dirty="0"/>
          </a:p>
        </p:txBody>
      </p:sp>
    </p:spTree>
    <p:extLst>
      <p:ext uri="{BB962C8B-B14F-4D97-AF65-F5344CB8AC3E}">
        <p14:creationId xmlns:p14="http://schemas.microsoft.com/office/powerpoint/2010/main" val="3806865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CE8CD-F221-4F1D-91BE-0F3D3B9708E4}"/>
              </a:ext>
            </a:extLst>
          </p:cNvPr>
          <p:cNvSpPr>
            <a:spLocks noGrp="1"/>
          </p:cNvSpPr>
          <p:nvPr>
            <p:ph type="title"/>
          </p:nvPr>
        </p:nvSpPr>
        <p:spPr/>
        <p:txBody>
          <a:bodyPr/>
          <a:lstStyle/>
          <a:p>
            <a:r>
              <a:rPr lang="en-GB" dirty="0"/>
              <a:t>The Macro Environment</a:t>
            </a:r>
          </a:p>
        </p:txBody>
      </p:sp>
      <p:sp>
        <p:nvSpPr>
          <p:cNvPr id="3" name="Content Placeholder 2">
            <a:extLst>
              <a:ext uri="{FF2B5EF4-FFF2-40B4-BE49-F238E27FC236}">
                <a16:creationId xmlns:a16="http://schemas.microsoft.com/office/drawing/2014/main" id="{7C3A2E34-6AD2-42A3-928E-380F138FB4E1}"/>
              </a:ext>
            </a:extLst>
          </p:cNvPr>
          <p:cNvSpPr>
            <a:spLocks noGrp="1"/>
          </p:cNvSpPr>
          <p:nvPr>
            <p:ph idx="1"/>
          </p:nvPr>
        </p:nvSpPr>
        <p:spPr/>
        <p:txBody>
          <a:bodyPr/>
          <a:lstStyle/>
          <a:p>
            <a:r>
              <a:rPr lang="en-GB" dirty="0"/>
              <a:t>The macro environment consists of external forces outside of the organisation that can create opportunities and/or threats.</a:t>
            </a:r>
          </a:p>
          <a:p>
            <a:pPr marL="0" indent="0">
              <a:buNone/>
            </a:pPr>
            <a:endParaRPr lang="en-GB" dirty="0"/>
          </a:p>
        </p:txBody>
      </p:sp>
      <p:sp>
        <p:nvSpPr>
          <p:cNvPr id="4" name="Date Placeholder 3">
            <a:extLst>
              <a:ext uri="{FF2B5EF4-FFF2-40B4-BE49-F238E27FC236}">
                <a16:creationId xmlns:a16="http://schemas.microsoft.com/office/drawing/2014/main" id="{B9E3B6BF-0CEE-4F74-BBB4-011007FDBEC6}"/>
              </a:ext>
            </a:extLst>
          </p:cNvPr>
          <p:cNvSpPr>
            <a:spLocks noGrp="1"/>
          </p:cNvSpPr>
          <p:nvPr>
            <p:ph type="dt" sz="half" idx="10"/>
          </p:nvPr>
        </p:nvSpPr>
        <p:spPr/>
        <p:txBody>
          <a:bodyPr/>
          <a:lstStyle/>
          <a:p>
            <a:pPr>
              <a:defRPr/>
            </a:pPr>
            <a:fld id="{2303D31F-598B-47EE-BA37-93F097A3D676}" type="datetime1">
              <a:rPr lang="en-GB" altLang="en-US" smtClean="0"/>
              <a:pPr>
                <a:defRPr/>
              </a:pPr>
              <a:t>22/10/2023</a:t>
            </a:fld>
            <a:endParaRPr lang="en-GB" altLang="en-US"/>
          </a:p>
        </p:txBody>
      </p:sp>
      <p:sp>
        <p:nvSpPr>
          <p:cNvPr id="5" name="Slide Number Placeholder 4">
            <a:extLst>
              <a:ext uri="{FF2B5EF4-FFF2-40B4-BE49-F238E27FC236}">
                <a16:creationId xmlns:a16="http://schemas.microsoft.com/office/drawing/2014/main" id="{D267AB92-332C-4289-8C31-E14F3B9DA2E1}"/>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346541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0789D-BB8F-4FE4-95F3-2CA3B7A1C7A8}"/>
              </a:ext>
            </a:extLst>
          </p:cNvPr>
          <p:cNvSpPr>
            <a:spLocks noGrp="1"/>
          </p:cNvSpPr>
          <p:nvPr>
            <p:ph type="title"/>
          </p:nvPr>
        </p:nvSpPr>
        <p:spPr/>
        <p:txBody>
          <a:bodyPr/>
          <a:lstStyle/>
          <a:p>
            <a:r>
              <a:rPr lang="en-GB" dirty="0"/>
              <a:t>Diagram: The Macro Environment</a:t>
            </a:r>
          </a:p>
        </p:txBody>
      </p:sp>
      <p:sp>
        <p:nvSpPr>
          <p:cNvPr id="4" name="Date Placeholder 3">
            <a:extLst>
              <a:ext uri="{FF2B5EF4-FFF2-40B4-BE49-F238E27FC236}">
                <a16:creationId xmlns:a16="http://schemas.microsoft.com/office/drawing/2014/main" id="{26010F72-23BE-4659-825D-BD81BA13655D}"/>
              </a:ext>
            </a:extLst>
          </p:cNvPr>
          <p:cNvSpPr>
            <a:spLocks noGrp="1"/>
          </p:cNvSpPr>
          <p:nvPr>
            <p:ph type="dt" sz="half" idx="10"/>
          </p:nvPr>
        </p:nvSpPr>
        <p:spPr/>
        <p:txBody>
          <a:bodyPr/>
          <a:lstStyle/>
          <a:p>
            <a:pPr>
              <a:defRPr/>
            </a:pPr>
            <a:fld id="{2303D31F-598B-47EE-BA37-93F097A3D676}" type="datetime1">
              <a:rPr lang="en-GB" altLang="en-US" smtClean="0"/>
              <a:pPr>
                <a:defRPr/>
              </a:pPr>
              <a:t>22/10/2023</a:t>
            </a:fld>
            <a:endParaRPr lang="en-GB" altLang="en-US"/>
          </a:p>
        </p:txBody>
      </p:sp>
      <p:sp>
        <p:nvSpPr>
          <p:cNvPr id="5" name="Slide Number Placeholder 4">
            <a:extLst>
              <a:ext uri="{FF2B5EF4-FFF2-40B4-BE49-F238E27FC236}">
                <a16:creationId xmlns:a16="http://schemas.microsoft.com/office/drawing/2014/main" id="{D0B0C594-78D5-405F-8BD9-7F49DB8D4BAD}"/>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1028" name="Picture 4">
            <a:extLst>
              <a:ext uri="{FF2B5EF4-FFF2-40B4-BE49-F238E27FC236}">
                <a16:creationId xmlns:a16="http://schemas.microsoft.com/office/drawing/2014/main" id="{A9E6423F-E000-4D01-8DD6-A021A2483AD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58416" y="1417638"/>
            <a:ext cx="4961856" cy="4112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54515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FC1DB8A2-4DC5-466F-9259-BCED705131CD}"/>
              </a:ext>
            </a:extLst>
          </p:cNvPr>
          <p:cNvSpPr txBox="1">
            <a:spLocks noChangeArrowheads="1"/>
          </p:cNvSpPr>
          <p:nvPr/>
        </p:nvSpPr>
        <p:spPr bwMode="auto">
          <a:xfrm>
            <a:off x="359532" y="1761529"/>
            <a:ext cx="4806554" cy="3511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800" dirty="0">
                <a:solidFill>
                  <a:srgbClr val="002060"/>
                </a:solidFill>
                <a:latin typeface="Arial" panose="020B0604020202020204" pitchFamily="34" charset="0"/>
              </a:rPr>
              <a:t>Government stability and likely changes</a:t>
            </a:r>
          </a:p>
          <a:p>
            <a:pPr algn="just" eaLnBrk="1" hangingPunct="1"/>
            <a:r>
              <a:rPr lang="en-GB" altLang="en-US" sz="1800" dirty="0">
                <a:solidFill>
                  <a:srgbClr val="002060"/>
                </a:solidFill>
                <a:latin typeface="Arial" panose="020B0604020202020204" pitchFamily="34" charset="0"/>
              </a:rPr>
              <a:t>Bureaucracy</a:t>
            </a:r>
          </a:p>
          <a:p>
            <a:pPr algn="just" eaLnBrk="1" hangingPunct="1"/>
            <a:r>
              <a:rPr lang="en-GB" altLang="en-US" sz="1800" dirty="0">
                <a:solidFill>
                  <a:srgbClr val="002060"/>
                </a:solidFill>
                <a:latin typeface="Arial" panose="020B0604020202020204" pitchFamily="34" charset="0"/>
              </a:rPr>
              <a:t>Corruption level</a:t>
            </a:r>
          </a:p>
          <a:p>
            <a:pPr algn="just" eaLnBrk="1" hangingPunct="1"/>
            <a:r>
              <a:rPr lang="en-GB" altLang="en-US" sz="1800" dirty="0">
                <a:solidFill>
                  <a:srgbClr val="002060"/>
                </a:solidFill>
                <a:latin typeface="Arial" panose="020B0604020202020204" pitchFamily="34" charset="0"/>
              </a:rPr>
              <a:t>Freedom of press</a:t>
            </a:r>
          </a:p>
          <a:p>
            <a:pPr algn="just" eaLnBrk="1" hangingPunct="1"/>
            <a:r>
              <a:rPr lang="en-GB" altLang="en-US" sz="1800" dirty="0">
                <a:solidFill>
                  <a:srgbClr val="002060"/>
                </a:solidFill>
                <a:latin typeface="Arial" panose="020B0604020202020204" pitchFamily="34" charset="0"/>
              </a:rPr>
              <a:t>Tax policy (rates and incentives)</a:t>
            </a:r>
          </a:p>
          <a:p>
            <a:pPr algn="just" eaLnBrk="1" hangingPunct="1"/>
            <a:r>
              <a:rPr lang="en-GB" altLang="en-US" sz="1800" dirty="0">
                <a:solidFill>
                  <a:srgbClr val="002060"/>
                </a:solidFill>
                <a:latin typeface="Arial" panose="020B0604020202020204" pitchFamily="34" charset="0"/>
              </a:rPr>
              <a:t>Regulation/de-regulation</a:t>
            </a:r>
          </a:p>
          <a:p>
            <a:pPr algn="just" eaLnBrk="1" hangingPunct="1"/>
            <a:r>
              <a:rPr lang="en-GB" altLang="en-US" sz="1800" dirty="0">
                <a:solidFill>
                  <a:srgbClr val="002060"/>
                </a:solidFill>
                <a:latin typeface="Arial" panose="020B0604020202020204" pitchFamily="34" charset="0"/>
              </a:rPr>
              <a:t>Trade control</a:t>
            </a:r>
          </a:p>
          <a:p>
            <a:pPr algn="just" eaLnBrk="1" hangingPunct="1"/>
            <a:r>
              <a:rPr lang="en-GB" altLang="en-US" sz="1800" dirty="0">
                <a:solidFill>
                  <a:srgbClr val="002060"/>
                </a:solidFill>
                <a:latin typeface="Arial" panose="020B0604020202020204" pitchFamily="34" charset="0"/>
              </a:rPr>
              <a:t>Import restrictions (quality and quantity)</a:t>
            </a:r>
          </a:p>
          <a:p>
            <a:pPr algn="just" eaLnBrk="1" hangingPunct="1"/>
            <a:r>
              <a:rPr lang="en-GB" altLang="en-US" sz="1800" dirty="0">
                <a:solidFill>
                  <a:srgbClr val="002060"/>
                </a:solidFill>
                <a:latin typeface="Arial" panose="020B0604020202020204" pitchFamily="34" charset="0"/>
              </a:rPr>
              <a:t>Tariffs</a:t>
            </a:r>
          </a:p>
          <a:p>
            <a:pPr algn="just" eaLnBrk="1" hangingPunct="1"/>
            <a:r>
              <a:rPr lang="en-GB" altLang="en-US" sz="1800" dirty="0">
                <a:solidFill>
                  <a:srgbClr val="002060"/>
                </a:solidFill>
                <a:latin typeface="Arial" panose="020B0604020202020204" pitchFamily="34" charset="0"/>
              </a:rPr>
              <a:t>….</a:t>
            </a:r>
          </a:p>
          <a:p>
            <a:pPr algn="just" eaLnBrk="1" hangingPunct="1"/>
            <a:endParaRPr lang="en-GB" altLang="en-US" sz="1350" dirty="0">
              <a:solidFill>
                <a:srgbClr val="002060"/>
              </a:solidFill>
            </a:endParaRPr>
          </a:p>
        </p:txBody>
      </p:sp>
      <p:sp>
        <p:nvSpPr>
          <p:cNvPr id="9" name="Title 1">
            <a:extLst>
              <a:ext uri="{FF2B5EF4-FFF2-40B4-BE49-F238E27FC236}">
                <a16:creationId xmlns:a16="http://schemas.microsoft.com/office/drawing/2014/main" id="{AEBC324D-5802-4F5B-A841-62D0235703DE}"/>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Political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1" name="Picture 5">
            <a:extLst>
              <a:ext uri="{FF2B5EF4-FFF2-40B4-BE49-F238E27FC236}">
                <a16:creationId xmlns:a16="http://schemas.microsoft.com/office/drawing/2014/main" id="{B964FC0B-0205-44B5-B43B-14670E745AC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75506" y="1714501"/>
            <a:ext cx="3239690" cy="1953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7">
            <a:extLst>
              <a:ext uri="{FF2B5EF4-FFF2-40B4-BE49-F238E27FC236}">
                <a16:creationId xmlns:a16="http://schemas.microsoft.com/office/drawing/2014/main" id="{26C36292-4DC1-43B1-B735-3A63BF68E0C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38209" y="3646537"/>
            <a:ext cx="1839515" cy="1489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BAFBB5C4-D04E-4B18-8CD8-56BACF2CC685}"/>
              </a:ext>
            </a:extLst>
          </p:cNvPr>
          <p:cNvSpPr txBox="1">
            <a:spLocks noChangeArrowheads="1"/>
          </p:cNvSpPr>
          <p:nvPr/>
        </p:nvSpPr>
        <p:spPr bwMode="auto">
          <a:xfrm>
            <a:off x="522685" y="1523768"/>
            <a:ext cx="4858940"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800" dirty="0">
                <a:solidFill>
                  <a:srgbClr val="002060"/>
                </a:solidFill>
                <a:latin typeface="Arial" panose="020B0604020202020204" pitchFamily="34" charset="0"/>
              </a:rPr>
              <a:t>Growth rates</a:t>
            </a:r>
          </a:p>
          <a:p>
            <a:pPr algn="just" eaLnBrk="1" hangingPunct="1"/>
            <a:r>
              <a:rPr lang="en-GB" altLang="en-US" sz="1800" dirty="0">
                <a:solidFill>
                  <a:srgbClr val="002060"/>
                </a:solidFill>
                <a:latin typeface="Arial" panose="020B0604020202020204" pitchFamily="34" charset="0"/>
              </a:rPr>
              <a:t>Inflation rate</a:t>
            </a:r>
          </a:p>
          <a:p>
            <a:pPr algn="just" eaLnBrk="1" hangingPunct="1"/>
            <a:r>
              <a:rPr lang="en-GB" altLang="en-US" sz="1800" dirty="0">
                <a:solidFill>
                  <a:srgbClr val="002060"/>
                </a:solidFill>
                <a:latin typeface="Arial" panose="020B0604020202020204" pitchFamily="34" charset="0"/>
              </a:rPr>
              <a:t>Interest rates</a:t>
            </a:r>
          </a:p>
          <a:p>
            <a:pPr algn="just" eaLnBrk="1" hangingPunct="1"/>
            <a:r>
              <a:rPr lang="en-GB" altLang="en-US" sz="1800" dirty="0">
                <a:solidFill>
                  <a:srgbClr val="002060"/>
                </a:solidFill>
                <a:latin typeface="Arial" panose="020B0604020202020204" pitchFamily="34" charset="0"/>
              </a:rPr>
              <a:t>Exchange rates</a:t>
            </a:r>
          </a:p>
          <a:p>
            <a:pPr algn="just" eaLnBrk="1" hangingPunct="1"/>
            <a:r>
              <a:rPr lang="en-GB" altLang="en-US" sz="1800" dirty="0">
                <a:solidFill>
                  <a:srgbClr val="002060"/>
                </a:solidFill>
                <a:latin typeface="Arial" panose="020B0604020202020204" pitchFamily="34" charset="0"/>
              </a:rPr>
              <a:t>Unemployment trends</a:t>
            </a:r>
          </a:p>
          <a:p>
            <a:pPr algn="just" eaLnBrk="1" hangingPunct="1"/>
            <a:r>
              <a:rPr lang="en-GB" altLang="en-US" sz="1800" dirty="0">
                <a:solidFill>
                  <a:srgbClr val="002060"/>
                </a:solidFill>
                <a:latin typeface="Arial" panose="020B0604020202020204" pitchFamily="34" charset="0"/>
              </a:rPr>
              <a:t>Labour costs</a:t>
            </a:r>
          </a:p>
          <a:p>
            <a:pPr algn="just" eaLnBrk="1" hangingPunct="1"/>
            <a:r>
              <a:rPr lang="en-GB" altLang="en-US" sz="1800" dirty="0">
                <a:solidFill>
                  <a:srgbClr val="002060"/>
                </a:solidFill>
                <a:latin typeface="Arial" panose="020B0604020202020204" pitchFamily="34" charset="0"/>
              </a:rPr>
              <a:t>Stage of business cycle</a:t>
            </a:r>
          </a:p>
          <a:p>
            <a:pPr algn="just" eaLnBrk="1" hangingPunct="1"/>
            <a:r>
              <a:rPr lang="en-GB" altLang="en-US" sz="1800" dirty="0">
                <a:solidFill>
                  <a:srgbClr val="002060"/>
                </a:solidFill>
                <a:latin typeface="Arial" panose="020B0604020202020204" pitchFamily="34" charset="0"/>
              </a:rPr>
              <a:t>Credit availability</a:t>
            </a:r>
          </a:p>
          <a:p>
            <a:pPr algn="just" eaLnBrk="1" hangingPunct="1"/>
            <a:r>
              <a:rPr lang="en-GB" altLang="en-US" sz="1800" dirty="0">
                <a:solidFill>
                  <a:srgbClr val="002060"/>
                </a:solidFill>
                <a:latin typeface="Arial" panose="020B0604020202020204" pitchFamily="34" charset="0"/>
              </a:rPr>
              <a:t>Trade flows and patterns</a:t>
            </a:r>
          </a:p>
          <a:p>
            <a:pPr algn="just" eaLnBrk="1" hangingPunct="1"/>
            <a:r>
              <a:rPr lang="en-GB" altLang="en-US" sz="1800" dirty="0">
                <a:solidFill>
                  <a:srgbClr val="002060"/>
                </a:solidFill>
                <a:latin typeface="Arial" panose="020B0604020202020204" pitchFamily="34" charset="0"/>
              </a:rPr>
              <a:t>Level of consumers’ disposable income</a:t>
            </a:r>
          </a:p>
          <a:p>
            <a:pPr algn="just" eaLnBrk="1" hangingPunct="1"/>
            <a:r>
              <a:rPr lang="en-GB" altLang="en-US" sz="1800" dirty="0">
                <a:solidFill>
                  <a:srgbClr val="002060"/>
                </a:solidFill>
                <a:latin typeface="Arial" panose="020B0604020202020204" pitchFamily="34" charset="0"/>
              </a:rPr>
              <a:t>….</a:t>
            </a:r>
          </a:p>
          <a:p>
            <a:pPr algn="just" eaLnBrk="1" hangingPunct="1"/>
            <a:endParaRPr lang="en-GB" altLang="en-US" sz="1350" dirty="0">
              <a:solidFill>
                <a:srgbClr val="002060"/>
              </a:solidFill>
            </a:endParaRPr>
          </a:p>
        </p:txBody>
      </p:sp>
      <p:pic>
        <p:nvPicPr>
          <p:cNvPr id="4" name="Picture 3" descr="A picture containing indoor, table, cake, top&#10;&#10;Description automatically generated">
            <a:extLst>
              <a:ext uri="{FF2B5EF4-FFF2-40B4-BE49-F238E27FC236}">
                <a16:creationId xmlns:a16="http://schemas.microsoft.com/office/drawing/2014/main" id="{20A2C104-1E00-41E0-9E1B-0B7CFF53996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0252" y="3429000"/>
            <a:ext cx="2052638" cy="1446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7F8F8F9F-4D09-4387-89BA-3370F166313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15196" y="1348978"/>
            <a:ext cx="2237185" cy="1445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1">
            <a:extLst>
              <a:ext uri="{FF2B5EF4-FFF2-40B4-BE49-F238E27FC236}">
                <a16:creationId xmlns:a16="http://schemas.microsoft.com/office/drawing/2014/main" id="{7A4024D1-9B64-4FF4-B69D-ED61A8838263}"/>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Economic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0"/>
                                  </p:stCondLst>
                                  <p:childTnLst>
                                    <p:set>
                                      <p:cBhvr>
                                        <p:cTn id="13" dur="1" fill="hold">
                                          <p:stCondLst>
                                            <p:cond delay="0"/>
                                          </p:stCondLst>
                                        </p:cTn>
                                        <p:tgtEl>
                                          <p:spTgt spid="37891"/>
                                        </p:tgtEl>
                                        <p:attrNameLst>
                                          <p:attrName>style.visibility</p:attrName>
                                        </p:attrNameLst>
                                      </p:cBhvr>
                                      <p:to>
                                        <p:strVal val="visible"/>
                                      </p:to>
                                    </p:set>
                                    <p:animEffect transition="in" filter="fade">
                                      <p:cBhvr>
                                        <p:cTn id="14" dur="2000"/>
                                        <p:tgtEl>
                                          <p:spTgt spid="37891"/>
                                        </p:tgtEl>
                                      </p:cBhvr>
                                    </p:animEffect>
                                    <p:anim calcmode="lin" valueType="num">
                                      <p:cBhvr>
                                        <p:cTn id="15" dur="2000" fill="hold"/>
                                        <p:tgtEl>
                                          <p:spTgt spid="37891"/>
                                        </p:tgtEl>
                                        <p:attrNameLst>
                                          <p:attrName>ppt_x</p:attrName>
                                        </p:attrNameLst>
                                      </p:cBhvr>
                                      <p:tavLst>
                                        <p:tav tm="0">
                                          <p:val>
                                            <p:strVal val="#ppt_x"/>
                                          </p:val>
                                        </p:tav>
                                        <p:tav tm="100000">
                                          <p:val>
                                            <p:strVal val="#ppt_x"/>
                                          </p:val>
                                        </p:tav>
                                      </p:tavLst>
                                    </p:anim>
                                    <p:anim calcmode="lin" valueType="num">
                                      <p:cBhvr>
                                        <p:cTn id="16" dur="2000" fill="hold"/>
                                        <p:tgtEl>
                                          <p:spTgt spid="37891"/>
                                        </p:tgtEl>
                                        <p:attrNameLst>
                                          <p:attrName>ppt_y</p:attrName>
                                        </p:attrNameLst>
                                      </p:cBhvr>
                                      <p:tavLst>
                                        <p:tav tm="0">
                                          <p:val>
                                            <p:strVal val="#ppt_y+.1"/>
                                          </p:val>
                                        </p:tav>
                                        <p:tav tm="100000">
                                          <p:val>
                                            <p:strVal val="#ppt_y"/>
                                          </p:val>
                                        </p:tav>
                                      </p:tavLst>
                                    </p:anim>
                                  </p:childTnLst>
                                </p:cTn>
                              </p:par>
                            </p:childTnLst>
                          </p:cTn>
                        </p:par>
                        <p:par>
                          <p:cTn id="17" fill="hold" nodeType="afterGroup">
                            <p:stCondLst>
                              <p:cond delay="3000"/>
                            </p:stCondLst>
                            <p:childTnLst>
                              <p:par>
                                <p:cTn id="18" presetID="42" presetClass="entr" presetSubtype="0" fill="hold" nodeType="afterEffect">
                                  <p:stCondLst>
                                    <p:cond delay="0"/>
                                  </p:stCondLst>
                                  <p:childTnLst>
                                    <p:set>
                                      <p:cBhvr>
                                        <p:cTn id="19" dur="1" fill="hold">
                                          <p:stCondLst>
                                            <p:cond delay="0"/>
                                          </p:stCondLst>
                                        </p:cTn>
                                        <p:tgtEl>
                                          <p:spTgt spid="37894"/>
                                        </p:tgtEl>
                                        <p:attrNameLst>
                                          <p:attrName>style.visibility</p:attrName>
                                        </p:attrNameLst>
                                      </p:cBhvr>
                                      <p:to>
                                        <p:strVal val="visible"/>
                                      </p:to>
                                    </p:set>
                                    <p:animEffect transition="in" filter="fade">
                                      <p:cBhvr>
                                        <p:cTn id="20" dur="2000"/>
                                        <p:tgtEl>
                                          <p:spTgt spid="37894"/>
                                        </p:tgtEl>
                                      </p:cBhvr>
                                    </p:animEffect>
                                    <p:anim calcmode="lin" valueType="num">
                                      <p:cBhvr>
                                        <p:cTn id="21" dur="2000" fill="hold"/>
                                        <p:tgtEl>
                                          <p:spTgt spid="37894"/>
                                        </p:tgtEl>
                                        <p:attrNameLst>
                                          <p:attrName>ppt_x</p:attrName>
                                        </p:attrNameLst>
                                      </p:cBhvr>
                                      <p:tavLst>
                                        <p:tav tm="0">
                                          <p:val>
                                            <p:strVal val="#ppt_x"/>
                                          </p:val>
                                        </p:tav>
                                        <p:tav tm="100000">
                                          <p:val>
                                            <p:strVal val="#ppt_x"/>
                                          </p:val>
                                        </p:tav>
                                      </p:tavLst>
                                    </p:anim>
                                    <p:anim calcmode="lin" valueType="num">
                                      <p:cBhvr>
                                        <p:cTn id="22" dur="2000" fill="hold"/>
                                        <p:tgtEl>
                                          <p:spTgt spid="37894"/>
                                        </p:tgtEl>
                                        <p:attrNameLst>
                                          <p:attrName>ppt_y</p:attrName>
                                        </p:attrNameLst>
                                      </p:cBhvr>
                                      <p:tavLst>
                                        <p:tav tm="0">
                                          <p:val>
                                            <p:strVal val="#ppt_y+.1"/>
                                          </p:val>
                                        </p:tav>
                                        <p:tav tm="100000">
                                          <p:val>
                                            <p:strVal val="#ppt_y"/>
                                          </p:val>
                                        </p:tav>
                                      </p:tavLst>
                                    </p:anim>
                                  </p:childTnLst>
                                </p:cTn>
                              </p:par>
                            </p:childTnLst>
                          </p:cTn>
                        </p:par>
                        <p:par>
                          <p:cTn id="23" fill="hold" nodeType="afterGroup">
                            <p:stCondLst>
                              <p:cond delay="5000"/>
                            </p:stCondLst>
                            <p:childTnLst>
                              <p:par>
                                <p:cTn id="24" presetID="42" presetClass="entr" presetSubtype="0" fill="hold" nodeType="after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2000"/>
                                        <p:tgtEl>
                                          <p:spTgt spid="4"/>
                                        </p:tgtEl>
                                      </p:cBhvr>
                                    </p:animEffect>
                                    <p:anim calcmode="lin" valueType="num">
                                      <p:cBhvr>
                                        <p:cTn id="27" dur="2000" fill="hold"/>
                                        <p:tgtEl>
                                          <p:spTgt spid="4"/>
                                        </p:tgtEl>
                                        <p:attrNameLst>
                                          <p:attrName>ppt_x</p:attrName>
                                        </p:attrNameLst>
                                      </p:cBhvr>
                                      <p:tavLst>
                                        <p:tav tm="0">
                                          <p:val>
                                            <p:strVal val="#ppt_x"/>
                                          </p:val>
                                        </p:tav>
                                        <p:tav tm="100000">
                                          <p:val>
                                            <p:strVal val="#ppt_x"/>
                                          </p:val>
                                        </p:tav>
                                      </p:tavLst>
                                    </p:anim>
                                    <p:anim calcmode="lin" valueType="num">
                                      <p:cBhvr>
                                        <p:cTn id="28" dur="2000" fill="hold"/>
                                        <p:tgtEl>
                                          <p:spTgt spid="4"/>
                                        </p:tgtEl>
                                        <p:attrNameLst>
                                          <p:attrName>ppt_y</p:attrName>
                                        </p:attrNameLst>
                                      </p:cBhvr>
                                      <p:tavLst>
                                        <p:tav tm="0">
                                          <p:val>
                                            <p:strVal val="#ppt_y+.1"/>
                                          </p:val>
                                        </p:tav>
                                        <p:tav tm="100000">
                                          <p:val>
                                            <p:strVal val="#ppt_y"/>
                                          </p:val>
                                        </p:tav>
                                      </p:tavLst>
                                    </p:anim>
                                  </p:childTnLst>
                                </p:cTn>
                              </p:par>
                            </p:childTnLst>
                          </p:cTn>
                        </p:par>
                        <p:par>
                          <p:cTn id="29" fill="hold" nodeType="afterGroup">
                            <p:stCondLst>
                              <p:cond delay="7000"/>
                            </p:stCondLst>
                            <p:childTnLst>
                              <p:par>
                                <p:cTn id="30" presetID="42" presetClass="entr" presetSubtype="0" fill="hold" nodeType="after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2000"/>
                                        <p:tgtEl>
                                          <p:spTgt spid="9"/>
                                        </p:tgtEl>
                                      </p:cBhvr>
                                    </p:animEffect>
                                    <p:anim calcmode="lin" valueType="num">
                                      <p:cBhvr>
                                        <p:cTn id="33" dur="2000" fill="hold"/>
                                        <p:tgtEl>
                                          <p:spTgt spid="9"/>
                                        </p:tgtEl>
                                        <p:attrNameLst>
                                          <p:attrName>ppt_x</p:attrName>
                                        </p:attrNameLst>
                                      </p:cBhvr>
                                      <p:tavLst>
                                        <p:tav tm="0">
                                          <p:val>
                                            <p:strVal val="#ppt_x"/>
                                          </p:val>
                                        </p:tav>
                                        <p:tav tm="100000">
                                          <p:val>
                                            <p:strVal val="#ppt_x"/>
                                          </p:val>
                                        </p:tav>
                                      </p:tavLst>
                                    </p:anim>
                                    <p:anim calcmode="lin" valueType="num">
                                      <p:cBhvr>
                                        <p:cTn id="34" dur="2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E85E704F-DD63-4970-8BC9-56F47BA41867}"/>
              </a:ext>
            </a:extLst>
          </p:cNvPr>
          <p:cNvSpPr txBox="1">
            <a:spLocks noChangeArrowheads="1"/>
          </p:cNvSpPr>
          <p:nvPr/>
        </p:nvSpPr>
        <p:spPr bwMode="auto">
          <a:xfrm>
            <a:off x="575556" y="1484784"/>
            <a:ext cx="6372225"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800" dirty="0">
                <a:solidFill>
                  <a:srgbClr val="002060"/>
                </a:solidFill>
                <a:latin typeface="Arial" panose="020B0604020202020204" pitchFamily="34" charset="0"/>
              </a:rPr>
              <a:t>Health consciousness</a:t>
            </a:r>
          </a:p>
          <a:p>
            <a:pPr algn="just" eaLnBrk="1" hangingPunct="1"/>
            <a:r>
              <a:rPr lang="en-GB" altLang="en-US" sz="1800" dirty="0">
                <a:solidFill>
                  <a:srgbClr val="002060"/>
                </a:solidFill>
                <a:latin typeface="Arial" panose="020B0604020202020204" pitchFamily="34" charset="0"/>
              </a:rPr>
              <a:t>Education level</a:t>
            </a:r>
          </a:p>
          <a:p>
            <a:pPr algn="just" eaLnBrk="1" hangingPunct="1"/>
            <a:r>
              <a:rPr lang="en-GB" altLang="en-US" sz="1800" dirty="0">
                <a:solidFill>
                  <a:srgbClr val="002060"/>
                </a:solidFill>
                <a:latin typeface="Arial" panose="020B0604020202020204" pitchFamily="34" charset="0"/>
              </a:rPr>
              <a:t>Attitudes toward imported goods and services</a:t>
            </a:r>
          </a:p>
          <a:p>
            <a:pPr algn="just" eaLnBrk="1" hangingPunct="1"/>
            <a:r>
              <a:rPr lang="en-GB" altLang="en-US" sz="1800" dirty="0">
                <a:solidFill>
                  <a:srgbClr val="002060"/>
                </a:solidFill>
                <a:latin typeface="Arial" panose="020B0604020202020204" pitchFamily="34" charset="0"/>
              </a:rPr>
              <a:t>Attitudes toward work, leisure, career and retirement</a:t>
            </a:r>
          </a:p>
          <a:p>
            <a:pPr algn="just" eaLnBrk="1" hangingPunct="1"/>
            <a:r>
              <a:rPr lang="en-GB" altLang="en-US" sz="1800" dirty="0">
                <a:solidFill>
                  <a:srgbClr val="002060"/>
                </a:solidFill>
                <a:latin typeface="Arial" panose="020B0604020202020204" pitchFamily="34" charset="0"/>
              </a:rPr>
              <a:t>Attitudes toward product quality and customer service</a:t>
            </a:r>
          </a:p>
          <a:p>
            <a:pPr algn="just" eaLnBrk="1" hangingPunct="1"/>
            <a:r>
              <a:rPr lang="en-GB" altLang="en-US" sz="1800" dirty="0">
                <a:solidFill>
                  <a:srgbClr val="002060"/>
                </a:solidFill>
                <a:latin typeface="Arial" panose="020B0604020202020204" pitchFamily="34" charset="0"/>
              </a:rPr>
              <a:t>Attitudes toward saving and investing</a:t>
            </a:r>
          </a:p>
          <a:p>
            <a:pPr algn="just" eaLnBrk="1" hangingPunct="1"/>
            <a:r>
              <a:rPr lang="en-GB" altLang="en-US" sz="1800" dirty="0">
                <a:solidFill>
                  <a:srgbClr val="002060"/>
                </a:solidFill>
                <a:latin typeface="Arial" panose="020B0604020202020204" pitchFamily="34" charset="0"/>
              </a:rPr>
              <a:t>Lifestyles and population growth rate</a:t>
            </a:r>
          </a:p>
          <a:p>
            <a:pPr algn="just" eaLnBrk="1" hangingPunct="1"/>
            <a:r>
              <a:rPr lang="en-GB" altLang="en-US" sz="1800" dirty="0">
                <a:solidFill>
                  <a:srgbClr val="002060"/>
                </a:solidFill>
                <a:latin typeface="Arial" panose="020B0604020202020204" pitchFamily="34" charset="0"/>
              </a:rPr>
              <a:t>Buying habits</a:t>
            </a:r>
          </a:p>
          <a:p>
            <a:pPr algn="just" eaLnBrk="1" hangingPunct="1"/>
            <a:r>
              <a:rPr lang="en-GB" altLang="en-US" sz="1800" dirty="0">
                <a:solidFill>
                  <a:srgbClr val="002060"/>
                </a:solidFill>
                <a:latin typeface="Arial" panose="020B0604020202020204" pitchFamily="34" charset="0"/>
              </a:rPr>
              <a:t>Religion and beliefs</a:t>
            </a:r>
          </a:p>
          <a:p>
            <a:pPr algn="just" eaLnBrk="1" hangingPunct="1"/>
            <a:r>
              <a:rPr lang="en-GB" altLang="en-US" sz="1800" dirty="0">
                <a:solidFill>
                  <a:srgbClr val="002060"/>
                </a:solidFill>
                <a:latin typeface="Arial" panose="020B0604020202020204" pitchFamily="34" charset="0"/>
              </a:rPr>
              <a:t>Attitudes toward “green” or ecological products</a:t>
            </a:r>
          </a:p>
          <a:p>
            <a:pPr algn="just" eaLnBrk="1" hangingPunct="1"/>
            <a:r>
              <a:rPr lang="en-GB" altLang="en-US" sz="1800" dirty="0">
                <a:solidFill>
                  <a:srgbClr val="002060"/>
                </a:solidFill>
                <a:latin typeface="Arial" panose="020B0604020202020204" pitchFamily="34" charset="0"/>
              </a:rPr>
              <a:t>…..</a:t>
            </a:r>
          </a:p>
          <a:p>
            <a:pPr algn="just" eaLnBrk="1" hangingPunct="1"/>
            <a:endParaRPr lang="en-GB" altLang="en-US" sz="1350" dirty="0">
              <a:solidFill>
                <a:srgbClr val="002060"/>
              </a:solidFill>
            </a:endParaRPr>
          </a:p>
        </p:txBody>
      </p:sp>
      <p:sp>
        <p:nvSpPr>
          <p:cNvPr id="6" name="Title 1">
            <a:extLst>
              <a:ext uri="{FF2B5EF4-FFF2-40B4-BE49-F238E27FC236}">
                <a16:creationId xmlns:a16="http://schemas.microsoft.com/office/drawing/2014/main" id="{9E5E8219-1FBB-41DC-89CB-EC258076C53E}"/>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Social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873D9DBB-8E6B-40C1-A24E-894E4DCC5179}"/>
              </a:ext>
            </a:extLst>
          </p:cNvPr>
          <p:cNvSpPr txBox="1">
            <a:spLocks noChangeArrowheads="1"/>
          </p:cNvSpPr>
          <p:nvPr/>
        </p:nvSpPr>
        <p:spPr bwMode="auto">
          <a:xfrm>
            <a:off x="575557" y="1788320"/>
            <a:ext cx="4212431"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800" dirty="0">
                <a:solidFill>
                  <a:srgbClr val="002060"/>
                </a:solidFill>
                <a:latin typeface="Arial" panose="020B0604020202020204" pitchFamily="34" charset="0"/>
              </a:rPr>
              <a:t>Basic infrastructure level</a:t>
            </a:r>
          </a:p>
          <a:p>
            <a:pPr algn="just" eaLnBrk="1" hangingPunct="1"/>
            <a:r>
              <a:rPr lang="en-GB" altLang="en-US" sz="1800" dirty="0">
                <a:solidFill>
                  <a:srgbClr val="002060"/>
                </a:solidFill>
                <a:latin typeface="Arial" panose="020B0604020202020204" pitchFamily="34" charset="0"/>
              </a:rPr>
              <a:t>Rate of technological change</a:t>
            </a:r>
          </a:p>
          <a:p>
            <a:pPr algn="just" eaLnBrk="1" hangingPunct="1"/>
            <a:r>
              <a:rPr lang="en-GB" altLang="en-US" sz="1800" dirty="0">
                <a:solidFill>
                  <a:srgbClr val="002060"/>
                </a:solidFill>
                <a:latin typeface="Arial" panose="020B0604020202020204" pitchFamily="34" charset="0"/>
              </a:rPr>
              <a:t>Spending on research &amp; development</a:t>
            </a:r>
          </a:p>
          <a:p>
            <a:pPr algn="just" eaLnBrk="1" hangingPunct="1"/>
            <a:r>
              <a:rPr lang="en-GB" altLang="en-US" sz="1800" dirty="0">
                <a:solidFill>
                  <a:srgbClr val="002060"/>
                </a:solidFill>
                <a:latin typeface="Arial" panose="020B0604020202020204" pitchFamily="34" charset="0"/>
              </a:rPr>
              <a:t>Technology incentives</a:t>
            </a:r>
          </a:p>
          <a:p>
            <a:pPr algn="just" eaLnBrk="1" hangingPunct="1"/>
            <a:r>
              <a:rPr lang="en-GB" altLang="en-US" sz="1800" dirty="0">
                <a:solidFill>
                  <a:srgbClr val="002060"/>
                </a:solidFill>
                <a:latin typeface="Arial" panose="020B0604020202020204" pitchFamily="34" charset="0"/>
              </a:rPr>
              <a:t>Legislation regarding technology</a:t>
            </a:r>
          </a:p>
          <a:p>
            <a:pPr algn="just" eaLnBrk="1" hangingPunct="1"/>
            <a:r>
              <a:rPr lang="en-GB" altLang="en-US" sz="1800" dirty="0">
                <a:solidFill>
                  <a:srgbClr val="002060"/>
                </a:solidFill>
                <a:latin typeface="Arial" panose="020B0604020202020204" pitchFamily="34" charset="0"/>
              </a:rPr>
              <a:t>Technology level in your industry</a:t>
            </a:r>
          </a:p>
          <a:p>
            <a:pPr algn="just" eaLnBrk="1" hangingPunct="1"/>
            <a:r>
              <a:rPr lang="en-GB" altLang="en-US" sz="1800" dirty="0">
                <a:solidFill>
                  <a:srgbClr val="002060"/>
                </a:solidFill>
                <a:latin typeface="Arial" panose="020B0604020202020204" pitchFamily="34" charset="0"/>
              </a:rPr>
              <a:t>Communication infrastructure</a:t>
            </a:r>
          </a:p>
          <a:p>
            <a:pPr algn="just" eaLnBrk="1" hangingPunct="1"/>
            <a:r>
              <a:rPr lang="en-GB" altLang="en-US" sz="1800" dirty="0">
                <a:solidFill>
                  <a:srgbClr val="002060"/>
                </a:solidFill>
                <a:latin typeface="Arial" panose="020B0604020202020204" pitchFamily="34" charset="0"/>
              </a:rPr>
              <a:t>Access to latest technology</a:t>
            </a:r>
          </a:p>
          <a:p>
            <a:pPr algn="just" eaLnBrk="1" hangingPunct="1"/>
            <a:r>
              <a:rPr lang="en-GB" altLang="en-US" sz="1800" dirty="0">
                <a:solidFill>
                  <a:srgbClr val="002060"/>
                </a:solidFill>
                <a:latin typeface="Arial" panose="020B0604020202020204" pitchFamily="34" charset="0"/>
              </a:rPr>
              <a:t>Internet infrastructure and penetration</a:t>
            </a:r>
          </a:p>
          <a:p>
            <a:pPr algn="just" eaLnBrk="1" hangingPunct="1"/>
            <a:r>
              <a:rPr lang="en-GB" altLang="en-US" sz="1800" dirty="0">
                <a:solidFill>
                  <a:srgbClr val="002060"/>
                </a:solidFill>
                <a:latin typeface="Arial" panose="020B0604020202020204" pitchFamily="34" charset="0"/>
              </a:rPr>
              <a:t>…..</a:t>
            </a:r>
          </a:p>
          <a:p>
            <a:pPr algn="just" eaLnBrk="1" hangingPunct="1"/>
            <a:endParaRPr lang="en-GB" altLang="en-US" sz="1350" dirty="0">
              <a:solidFill>
                <a:srgbClr val="002060"/>
              </a:solidFill>
            </a:endParaRPr>
          </a:p>
        </p:txBody>
      </p:sp>
      <p:sp>
        <p:nvSpPr>
          <p:cNvPr id="6" name="Title 1">
            <a:extLst>
              <a:ext uri="{FF2B5EF4-FFF2-40B4-BE49-F238E27FC236}">
                <a16:creationId xmlns:a16="http://schemas.microsoft.com/office/drawing/2014/main" id="{BDA43619-899B-4015-86A6-463BD8A3669A}"/>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Technological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3D08262B-00EC-4D33-A8EE-C594EDD071A8}"/>
              </a:ext>
            </a:extLst>
          </p:cNvPr>
          <p:cNvSpPr txBox="1">
            <a:spLocks noChangeArrowheads="1"/>
          </p:cNvSpPr>
          <p:nvPr/>
        </p:nvSpPr>
        <p:spPr bwMode="auto">
          <a:xfrm>
            <a:off x="467544" y="1774091"/>
            <a:ext cx="5616178"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800" dirty="0">
                <a:solidFill>
                  <a:srgbClr val="002060"/>
                </a:solidFill>
                <a:latin typeface="Arial" panose="020B0604020202020204" pitchFamily="34" charset="0"/>
              </a:rPr>
              <a:t>Weather</a:t>
            </a:r>
          </a:p>
          <a:p>
            <a:pPr algn="just" eaLnBrk="1" hangingPunct="1"/>
            <a:r>
              <a:rPr lang="en-GB" altLang="en-US" sz="1800" dirty="0">
                <a:solidFill>
                  <a:srgbClr val="002060"/>
                </a:solidFill>
                <a:latin typeface="Arial" panose="020B0604020202020204" pitchFamily="34" charset="0"/>
              </a:rPr>
              <a:t>Climate change</a:t>
            </a:r>
          </a:p>
          <a:p>
            <a:pPr algn="just" eaLnBrk="1" hangingPunct="1"/>
            <a:r>
              <a:rPr lang="en-GB" altLang="en-US" sz="1800" dirty="0">
                <a:solidFill>
                  <a:srgbClr val="002060"/>
                </a:solidFill>
                <a:latin typeface="Arial" panose="020B0604020202020204" pitchFamily="34" charset="0"/>
              </a:rPr>
              <a:t>Laws regulating environment pollution</a:t>
            </a:r>
          </a:p>
          <a:p>
            <a:pPr algn="just" eaLnBrk="1" hangingPunct="1"/>
            <a:r>
              <a:rPr lang="en-GB" altLang="en-US" sz="1800" dirty="0">
                <a:solidFill>
                  <a:srgbClr val="002060"/>
                </a:solidFill>
                <a:latin typeface="Arial" panose="020B0604020202020204" pitchFamily="34" charset="0"/>
              </a:rPr>
              <a:t>Air and water pollution</a:t>
            </a:r>
          </a:p>
          <a:p>
            <a:pPr algn="just" eaLnBrk="1" hangingPunct="1"/>
            <a:r>
              <a:rPr lang="en-GB" altLang="en-US" sz="1800" dirty="0">
                <a:solidFill>
                  <a:srgbClr val="002060"/>
                </a:solidFill>
                <a:latin typeface="Arial" panose="020B0604020202020204" pitchFamily="34" charset="0"/>
              </a:rPr>
              <a:t>Recycling</a:t>
            </a:r>
          </a:p>
          <a:p>
            <a:pPr algn="just" eaLnBrk="1" hangingPunct="1"/>
            <a:r>
              <a:rPr lang="en-GB" altLang="en-US" sz="1800" dirty="0">
                <a:solidFill>
                  <a:srgbClr val="002060"/>
                </a:solidFill>
                <a:latin typeface="Arial" panose="020B0604020202020204" pitchFamily="34" charset="0"/>
              </a:rPr>
              <a:t>Waste management</a:t>
            </a:r>
          </a:p>
          <a:p>
            <a:pPr algn="just" eaLnBrk="1" hangingPunct="1"/>
            <a:r>
              <a:rPr lang="en-GB" altLang="en-US" sz="1800" dirty="0">
                <a:solidFill>
                  <a:srgbClr val="002060"/>
                </a:solidFill>
                <a:latin typeface="Arial" panose="020B0604020202020204" pitchFamily="34" charset="0"/>
              </a:rPr>
              <a:t>Endangered species</a:t>
            </a:r>
          </a:p>
          <a:p>
            <a:pPr algn="just" eaLnBrk="1" hangingPunct="1"/>
            <a:r>
              <a:rPr lang="en-GB" altLang="en-US" sz="1800" dirty="0">
                <a:solidFill>
                  <a:srgbClr val="002060"/>
                </a:solidFill>
                <a:latin typeface="Arial" panose="020B0604020202020204" pitchFamily="34" charset="0"/>
              </a:rPr>
              <a:t>Attitudes toward “green” or ecological products</a:t>
            </a:r>
          </a:p>
          <a:p>
            <a:pPr algn="just" eaLnBrk="1" hangingPunct="1"/>
            <a:r>
              <a:rPr lang="en-GB" altLang="en-US" sz="1800" dirty="0">
                <a:solidFill>
                  <a:srgbClr val="002060"/>
                </a:solidFill>
                <a:latin typeface="Arial" panose="020B0604020202020204" pitchFamily="34" charset="0"/>
              </a:rPr>
              <a:t>Attitudes toward and support for renewable energy</a:t>
            </a:r>
          </a:p>
          <a:p>
            <a:pPr algn="just" eaLnBrk="1" hangingPunct="1"/>
            <a:r>
              <a:rPr lang="en-GB" altLang="en-US" sz="1800" dirty="0">
                <a:solidFill>
                  <a:srgbClr val="002060"/>
                </a:solidFill>
                <a:latin typeface="Arial" panose="020B0604020202020204" pitchFamily="34" charset="0"/>
              </a:rPr>
              <a:t>…..</a:t>
            </a:r>
          </a:p>
          <a:p>
            <a:pPr algn="just" eaLnBrk="1" hangingPunct="1"/>
            <a:endParaRPr lang="en-GB" altLang="en-US" sz="1350" dirty="0">
              <a:solidFill>
                <a:srgbClr val="002060"/>
              </a:solidFill>
            </a:endParaRPr>
          </a:p>
        </p:txBody>
      </p:sp>
      <p:sp>
        <p:nvSpPr>
          <p:cNvPr id="6" name="Title 1">
            <a:extLst>
              <a:ext uri="{FF2B5EF4-FFF2-40B4-BE49-F238E27FC236}">
                <a16:creationId xmlns:a16="http://schemas.microsoft.com/office/drawing/2014/main" id="{9E48BA4D-6CC5-4C60-980F-097F528C4BE6}"/>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Environmental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C5920E70-DF9F-4426-BF45-586E085A3A61}"/>
              </a:ext>
            </a:extLst>
          </p:cNvPr>
          <p:cNvSpPr txBox="1">
            <a:spLocks noChangeArrowheads="1"/>
          </p:cNvSpPr>
          <p:nvPr/>
        </p:nvSpPr>
        <p:spPr bwMode="auto">
          <a:xfrm>
            <a:off x="467544" y="1970838"/>
            <a:ext cx="5616178"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800" dirty="0">
                <a:solidFill>
                  <a:srgbClr val="002060"/>
                </a:solidFill>
                <a:latin typeface="Arial" panose="020B0604020202020204" pitchFamily="34" charset="0"/>
              </a:rPr>
              <a:t>Discrimination law</a:t>
            </a:r>
          </a:p>
          <a:p>
            <a:pPr algn="just" eaLnBrk="1" hangingPunct="1"/>
            <a:r>
              <a:rPr lang="en-GB" altLang="en-US" sz="1800" dirty="0">
                <a:solidFill>
                  <a:srgbClr val="002060"/>
                </a:solidFill>
                <a:latin typeface="Arial" panose="020B0604020202020204" pitchFamily="34" charset="0"/>
              </a:rPr>
              <a:t>Copyright, patents / Intellectual property law</a:t>
            </a:r>
          </a:p>
          <a:p>
            <a:pPr algn="just" eaLnBrk="1" hangingPunct="1"/>
            <a:r>
              <a:rPr lang="en-GB" altLang="en-US" sz="1800" dirty="0">
                <a:solidFill>
                  <a:srgbClr val="002060"/>
                </a:solidFill>
                <a:latin typeface="Arial" panose="020B0604020202020204" pitchFamily="34" charset="0"/>
              </a:rPr>
              <a:t>Consumer protection and e-commerce</a:t>
            </a:r>
          </a:p>
          <a:p>
            <a:pPr algn="just" eaLnBrk="1" hangingPunct="1"/>
            <a:r>
              <a:rPr lang="en-GB" altLang="en-US" sz="1800" dirty="0">
                <a:solidFill>
                  <a:srgbClr val="002060"/>
                </a:solidFill>
                <a:latin typeface="Arial" panose="020B0604020202020204" pitchFamily="34" charset="0"/>
              </a:rPr>
              <a:t>Employment law</a:t>
            </a:r>
          </a:p>
          <a:p>
            <a:pPr algn="just" eaLnBrk="1" hangingPunct="1"/>
            <a:r>
              <a:rPr lang="en-GB" altLang="en-US" sz="1800" dirty="0">
                <a:solidFill>
                  <a:srgbClr val="002060"/>
                </a:solidFill>
                <a:latin typeface="Arial" panose="020B0604020202020204" pitchFamily="34" charset="0"/>
              </a:rPr>
              <a:t>Health and safety law</a:t>
            </a:r>
          </a:p>
          <a:p>
            <a:pPr algn="just" eaLnBrk="1" hangingPunct="1"/>
            <a:r>
              <a:rPr lang="en-GB" altLang="en-US" sz="1800" dirty="0">
                <a:solidFill>
                  <a:srgbClr val="002060"/>
                </a:solidFill>
                <a:latin typeface="Arial" panose="020B0604020202020204" pitchFamily="34" charset="0"/>
              </a:rPr>
              <a:t>Data Protection</a:t>
            </a:r>
          </a:p>
          <a:p>
            <a:pPr algn="just" eaLnBrk="1" hangingPunct="1"/>
            <a:r>
              <a:rPr lang="en-GB" altLang="en-US" sz="1800" dirty="0">
                <a:solidFill>
                  <a:srgbClr val="002060"/>
                </a:solidFill>
                <a:latin typeface="Arial" panose="020B0604020202020204" pitchFamily="34" charset="0"/>
              </a:rPr>
              <a:t>Environmental Law</a:t>
            </a:r>
          </a:p>
          <a:p>
            <a:pPr algn="just" eaLnBrk="1" hangingPunct="1"/>
            <a:r>
              <a:rPr lang="en-GB" altLang="en-US" sz="1800" dirty="0">
                <a:solidFill>
                  <a:srgbClr val="002060"/>
                </a:solidFill>
                <a:latin typeface="Arial" panose="020B0604020202020204" pitchFamily="34" charset="0"/>
              </a:rPr>
              <a:t>Education Law</a:t>
            </a:r>
          </a:p>
          <a:p>
            <a:pPr algn="just" eaLnBrk="1" hangingPunct="1"/>
            <a:r>
              <a:rPr lang="en-GB" altLang="en-US" sz="1800" dirty="0">
                <a:solidFill>
                  <a:srgbClr val="002060"/>
                </a:solidFill>
                <a:latin typeface="Arial" panose="020B0604020202020204" pitchFamily="34" charset="0"/>
              </a:rPr>
              <a:t>…..</a:t>
            </a:r>
          </a:p>
          <a:p>
            <a:pPr algn="just" eaLnBrk="1" hangingPunct="1"/>
            <a:endParaRPr lang="en-GB" altLang="en-US" sz="1350" dirty="0">
              <a:solidFill>
                <a:srgbClr val="002060"/>
              </a:solidFill>
            </a:endParaRPr>
          </a:p>
        </p:txBody>
      </p:sp>
      <p:sp>
        <p:nvSpPr>
          <p:cNvPr id="6" name="Title 1">
            <a:extLst>
              <a:ext uri="{FF2B5EF4-FFF2-40B4-BE49-F238E27FC236}">
                <a16:creationId xmlns:a16="http://schemas.microsoft.com/office/drawing/2014/main" id="{F826C9F6-BFEB-4E68-B69E-AAA2D1BC22F4}"/>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Legal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a:extLst>
              <a:ext uri="{FF2B5EF4-FFF2-40B4-BE49-F238E27FC236}">
                <a16:creationId xmlns:a16="http://schemas.microsoft.com/office/drawing/2014/main" id="{42C52A38-0D0D-4B30-B611-B08AF8382BC3}"/>
              </a:ext>
            </a:extLst>
          </p:cNvPr>
          <p:cNvSpPr txBox="1">
            <a:spLocks noChangeArrowheads="1"/>
          </p:cNvSpPr>
          <p:nvPr/>
        </p:nvSpPr>
        <p:spPr bwMode="auto">
          <a:xfrm>
            <a:off x="305395" y="2186862"/>
            <a:ext cx="8533210" cy="28074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2100" dirty="0">
                <a:solidFill>
                  <a:srgbClr val="002060"/>
                </a:solidFill>
                <a:latin typeface="Arial" panose="020B0604020202020204" pitchFamily="34" charset="0"/>
              </a:rPr>
              <a:t>Gathering information is just a first important step in doing PEST/PESTEL analysis. Once it is done, the information has to be evaluated. </a:t>
            </a:r>
          </a:p>
          <a:p>
            <a:pPr algn="just" eaLnBrk="1" hangingPunct="1"/>
            <a:endParaRPr lang="en-GB" altLang="en-US" sz="2100" dirty="0">
              <a:solidFill>
                <a:srgbClr val="002060"/>
              </a:solidFill>
              <a:latin typeface="Arial" panose="020B0604020202020204" pitchFamily="34" charset="0"/>
            </a:endParaRPr>
          </a:p>
          <a:p>
            <a:pPr algn="just" eaLnBrk="1" hangingPunct="1"/>
            <a:endParaRPr lang="en-GB" altLang="en-US" sz="2100" dirty="0">
              <a:solidFill>
                <a:srgbClr val="002060"/>
              </a:solidFill>
              <a:latin typeface="Arial" panose="020B0604020202020204" pitchFamily="34" charset="0"/>
            </a:endParaRPr>
          </a:p>
          <a:p>
            <a:pPr algn="just" eaLnBrk="1" hangingPunct="1"/>
            <a:r>
              <a:rPr lang="en-GB" altLang="en-US" sz="2100" dirty="0">
                <a:solidFill>
                  <a:srgbClr val="002060"/>
                </a:solidFill>
                <a:latin typeface="Arial" panose="020B0604020202020204" pitchFamily="34" charset="0"/>
              </a:rPr>
              <a:t>It is essential to identify which PEST/PESTEL factors represent the opportunities or threats for the organisation.</a:t>
            </a:r>
          </a:p>
        </p:txBody>
      </p:sp>
      <p:sp>
        <p:nvSpPr>
          <p:cNvPr id="5" name="Title 1">
            <a:extLst>
              <a:ext uri="{FF2B5EF4-FFF2-40B4-BE49-F238E27FC236}">
                <a16:creationId xmlns:a16="http://schemas.microsoft.com/office/drawing/2014/main" id="{DB7F0484-3632-4C7A-A885-754F5578D064}"/>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Step 2: Identifying Opportunities and Threats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48131"/>
                                        </p:tgtEl>
                                        <p:attrNameLst>
                                          <p:attrName>style.visibility</p:attrName>
                                        </p:attrNameLst>
                                      </p:cBhvr>
                                      <p:to>
                                        <p:strVal val="visible"/>
                                      </p:to>
                                    </p:set>
                                    <p:anim calcmode="lin" valueType="num">
                                      <p:cBhvr>
                                        <p:cTn id="7" dur="1000" fill="hold"/>
                                        <p:tgtEl>
                                          <p:spTgt spid="48131"/>
                                        </p:tgtEl>
                                        <p:attrNameLst>
                                          <p:attrName>ppt_w</p:attrName>
                                        </p:attrNameLst>
                                      </p:cBhvr>
                                      <p:tavLst>
                                        <p:tav tm="0">
                                          <p:val>
                                            <p:fltVal val="0"/>
                                          </p:val>
                                        </p:tav>
                                        <p:tav tm="100000">
                                          <p:val>
                                            <p:strVal val="#ppt_w"/>
                                          </p:val>
                                        </p:tav>
                                      </p:tavLst>
                                    </p:anim>
                                    <p:anim calcmode="lin" valueType="num">
                                      <p:cBhvr>
                                        <p:cTn id="8" dur="1000" fill="hold"/>
                                        <p:tgtEl>
                                          <p:spTgt spid="48131"/>
                                        </p:tgtEl>
                                        <p:attrNameLst>
                                          <p:attrName>ppt_h</p:attrName>
                                        </p:attrNameLst>
                                      </p:cBhvr>
                                      <p:tavLst>
                                        <p:tav tm="0">
                                          <p:val>
                                            <p:fltVal val="0"/>
                                          </p:val>
                                        </p:tav>
                                        <p:tav tm="100000">
                                          <p:val>
                                            <p:strVal val="#ppt_h"/>
                                          </p:val>
                                        </p:tav>
                                      </p:tavLst>
                                    </p:anim>
                                    <p:anim calcmode="lin" valueType="num">
                                      <p:cBhvr>
                                        <p:cTn id="9" dur="1000" fill="hold"/>
                                        <p:tgtEl>
                                          <p:spTgt spid="48131"/>
                                        </p:tgtEl>
                                        <p:attrNameLst>
                                          <p:attrName>style.rotation</p:attrName>
                                        </p:attrNameLst>
                                      </p:cBhvr>
                                      <p:tavLst>
                                        <p:tav tm="0">
                                          <p:val>
                                            <p:fltVal val="90"/>
                                          </p:val>
                                        </p:tav>
                                        <p:tav tm="100000">
                                          <p:val>
                                            <p:fltVal val="0"/>
                                          </p:val>
                                        </p:tav>
                                      </p:tavLst>
                                    </p:anim>
                                    <p:animEffect transition="in" filter="fade">
                                      <p:cBhvr>
                                        <p:cTn id="10" dur="1000"/>
                                        <p:tgtEl>
                                          <p:spTgt spid="48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CE75D-43AC-4894-B762-F007812EAF86}"/>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2C0CFE59-0DA8-4A8B-8E84-0C54538F2F38}"/>
              </a:ext>
            </a:extLst>
          </p:cNvPr>
          <p:cNvSpPr>
            <a:spLocks noGrp="1"/>
          </p:cNvSpPr>
          <p:nvPr>
            <p:ph idx="1"/>
          </p:nvPr>
        </p:nvSpPr>
        <p:spPr>
          <a:xfrm>
            <a:off x="457200" y="1124744"/>
            <a:ext cx="8229600" cy="4392489"/>
          </a:xfrm>
        </p:spPr>
        <p:txBody>
          <a:bodyPr/>
          <a:lstStyle/>
          <a:p>
            <a:pPr marL="0" indent="0">
              <a:buNone/>
            </a:pPr>
            <a:r>
              <a:rPr lang="en-GB" sz="2000" dirty="0"/>
              <a:t>Apple Inc., the renowned technology giant, has announced its plans to establish a new headquarters in London, marking a significant strategic move. This expansion initiative aims to strengthen Apple's presence in Europe and leverage the diverse market opportunities. As part of this expansion, Apple seeks to understand the local market dynamics, regulatory environment, and competitive landscape to ensure a successful and sustainable venture. To support this decision-making process, Apple is inviting students to conduct a comprehensive PESTLE analysis and Five Forces analysis of the London market.</a:t>
            </a:r>
          </a:p>
          <a:p>
            <a:pPr marL="0" indent="0">
              <a:buNone/>
            </a:pPr>
            <a:endParaRPr lang="en-GB" sz="2000" dirty="0"/>
          </a:p>
          <a:p>
            <a:pPr marL="0" indent="0">
              <a:buNone/>
            </a:pPr>
            <a:r>
              <a:rPr lang="en-GB" sz="2000" dirty="0"/>
              <a:t>State whether each force is favourable or unfavourable and why.</a:t>
            </a:r>
          </a:p>
          <a:p>
            <a:pPr marL="0" indent="0">
              <a:buNone/>
            </a:pPr>
            <a:endParaRPr lang="en-GB" sz="2800" dirty="0"/>
          </a:p>
        </p:txBody>
      </p:sp>
      <p:sp>
        <p:nvSpPr>
          <p:cNvPr id="4" name="Date Placeholder 3">
            <a:extLst>
              <a:ext uri="{FF2B5EF4-FFF2-40B4-BE49-F238E27FC236}">
                <a16:creationId xmlns:a16="http://schemas.microsoft.com/office/drawing/2014/main" id="{D82985DE-F727-4093-8956-969DB07A8D07}"/>
              </a:ext>
            </a:extLst>
          </p:cNvPr>
          <p:cNvSpPr>
            <a:spLocks noGrp="1"/>
          </p:cNvSpPr>
          <p:nvPr>
            <p:ph type="dt" sz="half" idx="10"/>
          </p:nvPr>
        </p:nvSpPr>
        <p:spPr/>
        <p:txBody>
          <a:bodyPr/>
          <a:lstStyle/>
          <a:p>
            <a:pPr>
              <a:defRPr/>
            </a:pPr>
            <a:fld id="{2303D31F-598B-47EE-BA37-93F097A3D676}" type="datetime1">
              <a:rPr lang="en-GB" altLang="en-US" smtClean="0"/>
              <a:pPr>
                <a:defRPr/>
              </a:pPr>
              <a:t>22/10/2023</a:t>
            </a:fld>
            <a:endParaRPr lang="en-GB" altLang="en-US"/>
          </a:p>
        </p:txBody>
      </p:sp>
      <p:sp>
        <p:nvSpPr>
          <p:cNvPr id="5" name="Slide Number Placeholder 4">
            <a:extLst>
              <a:ext uri="{FF2B5EF4-FFF2-40B4-BE49-F238E27FC236}">
                <a16:creationId xmlns:a16="http://schemas.microsoft.com/office/drawing/2014/main" id="{AEAF7B39-E1C9-4718-A11E-FB01CC93E9F0}"/>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5651909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F911F-1BBE-45F8-89D2-B0462E1ED57E}"/>
              </a:ext>
            </a:extLst>
          </p:cNvPr>
          <p:cNvSpPr>
            <a:spLocks noGrp="1"/>
          </p:cNvSpPr>
          <p:nvPr>
            <p:ph type="title"/>
          </p:nvPr>
        </p:nvSpPr>
        <p:spPr/>
        <p:txBody>
          <a:bodyPr/>
          <a:lstStyle/>
          <a:p>
            <a:r>
              <a:rPr lang="en-GB" sz="3200" b="1" dirty="0"/>
              <a:t>Summary</a:t>
            </a:r>
          </a:p>
        </p:txBody>
      </p:sp>
      <p:sp>
        <p:nvSpPr>
          <p:cNvPr id="3" name="Content Placeholder 2">
            <a:extLst>
              <a:ext uri="{FF2B5EF4-FFF2-40B4-BE49-F238E27FC236}">
                <a16:creationId xmlns:a16="http://schemas.microsoft.com/office/drawing/2014/main" id="{230B5002-CDF2-410E-A308-DBCFFCEAA5BC}"/>
              </a:ext>
            </a:extLst>
          </p:cNvPr>
          <p:cNvSpPr>
            <a:spLocks noGrp="1"/>
          </p:cNvSpPr>
          <p:nvPr>
            <p:ph idx="1"/>
          </p:nvPr>
        </p:nvSpPr>
        <p:spPr/>
        <p:txBody>
          <a:bodyPr/>
          <a:lstStyle/>
          <a:p>
            <a:r>
              <a:rPr lang="en-GB" sz="2400" dirty="0"/>
              <a:t>In this lecture we have analysed the main elements in the Micro Environment.</a:t>
            </a:r>
          </a:p>
          <a:p>
            <a:endParaRPr lang="en-GB" sz="2400" dirty="0"/>
          </a:p>
          <a:p>
            <a:r>
              <a:rPr lang="en-GB" sz="2400" dirty="0"/>
              <a:t>We have determined the main elements in the Macro Environment.</a:t>
            </a:r>
          </a:p>
          <a:p>
            <a:pPr marL="0" indent="0">
              <a:buNone/>
            </a:pPr>
            <a:endParaRPr lang="en-GB" sz="2400" dirty="0"/>
          </a:p>
          <a:p>
            <a:r>
              <a:rPr lang="en-GB" sz="2400" dirty="0"/>
              <a:t>We </a:t>
            </a:r>
            <a:r>
              <a:rPr lang="en-GB" sz="2400"/>
              <a:t>have applied </a:t>
            </a:r>
            <a:r>
              <a:rPr lang="en-GB" sz="2400" dirty="0"/>
              <a:t>the PESTLE factors to a company </a:t>
            </a:r>
            <a:r>
              <a:rPr lang="en-GB" sz="2400"/>
              <a:t>and stated </a:t>
            </a:r>
            <a:r>
              <a:rPr lang="en-GB" sz="2400" dirty="0"/>
              <a:t>whether each force is favourable/unfavourable and why.</a:t>
            </a:r>
          </a:p>
        </p:txBody>
      </p:sp>
      <p:sp>
        <p:nvSpPr>
          <p:cNvPr id="4" name="Date Placeholder 3">
            <a:extLst>
              <a:ext uri="{FF2B5EF4-FFF2-40B4-BE49-F238E27FC236}">
                <a16:creationId xmlns:a16="http://schemas.microsoft.com/office/drawing/2014/main" id="{97921535-617F-4EA2-8CEB-9893BBC9D212}"/>
              </a:ext>
            </a:extLst>
          </p:cNvPr>
          <p:cNvSpPr>
            <a:spLocks noGrp="1"/>
          </p:cNvSpPr>
          <p:nvPr>
            <p:ph type="dt" sz="half" idx="10"/>
          </p:nvPr>
        </p:nvSpPr>
        <p:spPr/>
        <p:txBody>
          <a:bodyPr/>
          <a:lstStyle/>
          <a:p>
            <a:pPr>
              <a:defRPr/>
            </a:pPr>
            <a:fld id="{2303D31F-598B-47EE-BA37-93F097A3D676}" type="datetime1">
              <a:rPr lang="en-GB" altLang="en-US" smtClean="0"/>
              <a:pPr>
                <a:defRPr/>
              </a:pPr>
              <a:t>22/10/2023</a:t>
            </a:fld>
            <a:endParaRPr lang="en-GB" altLang="en-US"/>
          </a:p>
        </p:txBody>
      </p:sp>
      <p:sp>
        <p:nvSpPr>
          <p:cNvPr id="5" name="Slide Number Placeholder 4">
            <a:extLst>
              <a:ext uri="{FF2B5EF4-FFF2-40B4-BE49-F238E27FC236}">
                <a16:creationId xmlns:a16="http://schemas.microsoft.com/office/drawing/2014/main" id="{82D705A6-0323-4EC2-B49E-1AA043AADE33}"/>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3043023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1434</Words>
  <Application>Microsoft Office PowerPoint</Application>
  <PresentationFormat>On-screen Show (4:3)</PresentationFormat>
  <Paragraphs>199</Paragraphs>
  <Slides>26</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Arial</vt:lpstr>
      <vt:lpstr>Candara</vt:lpstr>
      <vt:lpstr>Myriad Pro</vt:lpstr>
      <vt:lpstr>Symbol</vt:lpstr>
      <vt:lpstr>Times</vt:lpstr>
      <vt:lpstr>Verdana</vt:lpstr>
      <vt:lpstr>Wingdings</vt:lpstr>
      <vt:lpstr>Wingdings 2</vt:lpstr>
      <vt:lpstr>20140311PresentationUWTSDTemplate</vt:lpstr>
      <vt:lpstr>LCBB4004</vt:lpstr>
      <vt:lpstr>Learning Objectives</vt:lpstr>
      <vt:lpstr>The Marketing Environment</vt:lpstr>
      <vt:lpstr>Diagram: The Micro and Macro Environment</vt:lpstr>
      <vt:lpstr>The Micro Environment</vt:lpstr>
      <vt:lpstr>Micro environment </vt:lpstr>
      <vt:lpstr>Porters 5 Forces Model</vt:lpstr>
      <vt:lpstr>PowerPoint Presentation</vt:lpstr>
      <vt:lpstr>Competitive analysis using Porter’s Five Forces model</vt:lpstr>
      <vt:lpstr>Competitive analysis using Porter’s Five Forces model</vt:lpstr>
      <vt:lpstr>Competitive analysis using Porter’s Five Forces model</vt:lpstr>
      <vt:lpstr>The five forces framework</vt:lpstr>
      <vt:lpstr>Competitive analysis using Porter’s Five Forces model</vt:lpstr>
      <vt:lpstr>Competitors can be analysed by asking the following questions: </vt:lpstr>
      <vt:lpstr>Competitive analysis using Porter’s Five Forces model</vt:lpstr>
      <vt:lpstr>The Macro Environment</vt:lpstr>
      <vt:lpstr>Diagram: The Macro Environment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Exercise</vt:lpstr>
      <vt:lpstr>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138</cp:revision>
  <cp:lastPrinted>2018-07-09T15:27:01Z</cp:lastPrinted>
  <dcterms:created xsi:type="dcterms:W3CDTF">2002-10-07T19:43:58Z</dcterms:created>
  <dcterms:modified xsi:type="dcterms:W3CDTF">2023-10-22T12:14:35Z</dcterms:modified>
</cp:coreProperties>
</file>