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70" r:id="rId8"/>
    <p:sldId id="259" r:id="rId9"/>
    <p:sldId id="260" r:id="rId10"/>
    <p:sldId id="272" r:id="rId11"/>
    <p:sldId id="271" r:id="rId12"/>
    <p:sldId id="261" r:id="rId13"/>
    <p:sldId id="262" r:id="rId14"/>
    <p:sldId id="265" r:id="rId15"/>
    <p:sldId id="263" r:id="rId16"/>
    <p:sldId id="264" r:id="rId17"/>
    <p:sldId id="266" r:id="rId18"/>
    <p:sldId id="267" r:id="rId19"/>
    <p:sldId id="269" r:id="rId20"/>
    <p:sldId id="268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EFFDB2-F1BA-4FCC-8F6C-FCD136E8B02E}" v="22" dt="2026-08-07T23:16:58.7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yna Maksymuk (2516276)" userId="d0e18edf-945d-4c7a-b464-b0a266b9de6f" providerId="ADAL" clId="{69F73765-D07A-4960-8672-4D0ABBC83B8A}"/>
    <pc:docChg chg="modSld">
      <pc:chgData name="Iryna Maksymuk (2516276)" userId="d0e18edf-945d-4c7a-b464-b0a266b9de6f" providerId="ADAL" clId="{69F73765-D07A-4960-8672-4D0ABBC83B8A}" dt="2026-08-07T23:16:58.792" v="21"/>
      <pc:docMkLst>
        <pc:docMk/>
      </pc:docMkLst>
      <pc:sldChg chg="addSp delSp modSp">
        <pc:chgData name="Iryna Maksymuk (2516276)" userId="d0e18edf-945d-4c7a-b464-b0a266b9de6f" providerId="ADAL" clId="{69F73765-D07A-4960-8672-4D0ABBC83B8A}" dt="2026-08-07T23:06:31.446" v="20"/>
        <pc:sldMkLst>
          <pc:docMk/>
          <pc:sldMk cId="1144057718" sldId="256"/>
        </pc:sldMkLst>
        <pc:spChg chg="add del mod">
          <ac:chgData name="Iryna Maksymuk (2516276)" userId="d0e18edf-945d-4c7a-b464-b0a266b9de6f" providerId="ADAL" clId="{69F73765-D07A-4960-8672-4D0ABBC83B8A}" dt="2026-08-07T23:06:31.446" v="20"/>
          <ac:spMkLst>
            <pc:docMk/>
            <pc:sldMk cId="1144057718" sldId="256"/>
            <ac:spMk id="4" creationId="{4E40586B-EDA0-C156-8FE7-4BD7A62CB883}"/>
          </ac:spMkLst>
        </pc:spChg>
      </pc:sldChg>
      <pc:sldChg chg="addSp modSp">
        <pc:chgData name="Iryna Maksymuk (2516276)" userId="d0e18edf-945d-4c7a-b464-b0a266b9de6f" providerId="ADAL" clId="{69F73765-D07A-4960-8672-4D0ABBC83B8A}" dt="2026-08-07T23:16:58.792" v="21"/>
        <pc:sldMkLst>
          <pc:docMk/>
          <pc:sldMk cId="3302680152" sldId="257"/>
        </pc:sldMkLst>
        <pc:spChg chg="mod">
          <ac:chgData name="Iryna Maksymuk (2516276)" userId="d0e18edf-945d-4c7a-b464-b0a266b9de6f" providerId="ADAL" clId="{69F73765-D07A-4960-8672-4D0ABBC83B8A}" dt="2026-08-07T22:49:25.263" v="13"/>
          <ac:spMkLst>
            <pc:docMk/>
            <pc:sldMk cId="3302680152" sldId="257"/>
            <ac:spMk id="2" creationId="{BD270160-3907-F26A-F485-4DBAE31327E9}"/>
          </ac:spMkLst>
        </pc:spChg>
        <pc:spChg chg="mod">
          <ac:chgData name="Iryna Maksymuk (2516276)" userId="d0e18edf-945d-4c7a-b464-b0a266b9de6f" providerId="ADAL" clId="{69F73765-D07A-4960-8672-4D0ABBC83B8A}" dt="2026-08-07T22:49:25.263" v="13"/>
          <ac:spMkLst>
            <pc:docMk/>
            <pc:sldMk cId="3302680152" sldId="257"/>
            <ac:spMk id="3" creationId="{77A054A5-7813-D34B-4AA0-7064033E137F}"/>
          </ac:spMkLst>
        </pc:spChg>
        <pc:picChg chg="add">
          <ac:chgData name="Iryna Maksymuk (2516276)" userId="d0e18edf-945d-4c7a-b464-b0a266b9de6f" providerId="ADAL" clId="{69F73765-D07A-4960-8672-4D0ABBC83B8A}" dt="2026-08-07T23:16:58.792" v="21"/>
          <ac:picMkLst>
            <pc:docMk/>
            <pc:sldMk cId="3302680152" sldId="257"/>
            <ac:picMk id="5" creationId="{E619B0AD-06A8-9D88-E42C-44F8DD63DAB1}"/>
          </ac:picMkLst>
        </pc:picChg>
      </pc:sldChg>
      <pc:sldChg chg="modSp">
        <pc:chgData name="Iryna Maksymuk (2516276)" userId="d0e18edf-945d-4c7a-b464-b0a266b9de6f" providerId="ADAL" clId="{69F73765-D07A-4960-8672-4D0ABBC83B8A}" dt="2026-08-07T22:49:25.263" v="13"/>
        <pc:sldMkLst>
          <pc:docMk/>
          <pc:sldMk cId="2350246990" sldId="258"/>
        </pc:sldMkLst>
        <pc:spChg chg="mod">
          <ac:chgData name="Iryna Maksymuk (2516276)" userId="d0e18edf-945d-4c7a-b464-b0a266b9de6f" providerId="ADAL" clId="{69F73765-D07A-4960-8672-4D0ABBC83B8A}" dt="2026-08-07T22:49:25.263" v="13"/>
          <ac:spMkLst>
            <pc:docMk/>
            <pc:sldMk cId="2350246990" sldId="258"/>
            <ac:spMk id="2" creationId="{E4AB8A61-E3EB-5371-E2DD-79A5116E79A5}"/>
          </ac:spMkLst>
        </pc:spChg>
        <pc:spChg chg="mod">
          <ac:chgData name="Iryna Maksymuk (2516276)" userId="d0e18edf-945d-4c7a-b464-b0a266b9de6f" providerId="ADAL" clId="{69F73765-D07A-4960-8672-4D0ABBC83B8A}" dt="2026-08-07T22:49:25.263" v="13"/>
          <ac:spMkLst>
            <pc:docMk/>
            <pc:sldMk cId="2350246990" sldId="258"/>
            <ac:spMk id="3" creationId="{58BAF93F-6A0E-55BB-4BF2-C726F9A8646E}"/>
          </ac:spMkLst>
        </pc:spChg>
      </pc:sldChg>
      <pc:sldChg chg="modSp">
        <pc:chgData name="Iryna Maksymuk (2516276)" userId="d0e18edf-945d-4c7a-b464-b0a266b9de6f" providerId="ADAL" clId="{69F73765-D07A-4960-8672-4D0ABBC83B8A}" dt="2026-08-07T22:49:25.263" v="13"/>
        <pc:sldMkLst>
          <pc:docMk/>
          <pc:sldMk cId="3854395968" sldId="259"/>
        </pc:sldMkLst>
        <pc:spChg chg="mod">
          <ac:chgData name="Iryna Maksymuk (2516276)" userId="d0e18edf-945d-4c7a-b464-b0a266b9de6f" providerId="ADAL" clId="{69F73765-D07A-4960-8672-4D0ABBC83B8A}" dt="2026-08-07T22:49:25.263" v="13"/>
          <ac:spMkLst>
            <pc:docMk/>
            <pc:sldMk cId="3854395968" sldId="259"/>
            <ac:spMk id="2" creationId="{113478F2-C1AD-12B2-BFBA-2E908D8EBBB3}"/>
          </ac:spMkLst>
        </pc:spChg>
        <pc:spChg chg="mod">
          <ac:chgData name="Iryna Maksymuk (2516276)" userId="d0e18edf-945d-4c7a-b464-b0a266b9de6f" providerId="ADAL" clId="{69F73765-D07A-4960-8672-4D0ABBC83B8A}" dt="2026-08-07T22:49:25.263" v="13"/>
          <ac:spMkLst>
            <pc:docMk/>
            <pc:sldMk cId="3854395968" sldId="259"/>
            <ac:spMk id="3" creationId="{7FDE9831-20E3-5EDA-5B9B-3D7C4710CE7B}"/>
          </ac:spMkLst>
        </pc:spChg>
      </pc:sldChg>
      <pc:sldChg chg="modSp">
        <pc:chgData name="Iryna Maksymuk (2516276)" userId="d0e18edf-945d-4c7a-b464-b0a266b9de6f" providerId="ADAL" clId="{69F73765-D07A-4960-8672-4D0ABBC83B8A}" dt="2026-08-07T22:49:25.263" v="13"/>
        <pc:sldMkLst>
          <pc:docMk/>
          <pc:sldMk cId="2466519633" sldId="260"/>
        </pc:sldMkLst>
        <pc:spChg chg="mod">
          <ac:chgData name="Iryna Maksymuk (2516276)" userId="d0e18edf-945d-4c7a-b464-b0a266b9de6f" providerId="ADAL" clId="{69F73765-D07A-4960-8672-4D0ABBC83B8A}" dt="2026-08-07T22:49:25.263" v="13"/>
          <ac:spMkLst>
            <pc:docMk/>
            <pc:sldMk cId="2466519633" sldId="260"/>
            <ac:spMk id="2" creationId="{E5479E90-3DAF-48CA-2703-6AD15C44EDD2}"/>
          </ac:spMkLst>
        </pc:spChg>
        <pc:spChg chg="mod">
          <ac:chgData name="Iryna Maksymuk (2516276)" userId="d0e18edf-945d-4c7a-b464-b0a266b9de6f" providerId="ADAL" clId="{69F73765-D07A-4960-8672-4D0ABBC83B8A}" dt="2026-08-07T22:49:25.263" v="13"/>
          <ac:spMkLst>
            <pc:docMk/>
            <pc:sldMk cId="2466519633" sldId="260"/>
            <ac:spMk id="3" creationId="{A7E4D802-8354-53A3-50FF-5377DCEA792A}"/>
          </ac:spMkLst>
        </pc:spChg>
      </pc:sldChg>
      <pc:sldChg chg="modSp">
        <pc:chgData name="Iryna Maksymuk (2516276)" userId="d0e18edf-945d-4c7a-b464-b0a266b9de6f" providerId="ADAL" clId="{69F73765-D07A-4960-8672-4D0ABBC83B8A}" dt="2026-08-07T22:49:25.263" v="13"/>
        <pc:sldMkLst>
          <pc:docMk/>
          <pc:sldMk cId="2044495434" sldId="261"/>
        </pc:sldMkLst>
        <pc:spChg chg="mod">
          <ac:chgData name="Iryna Maksymuk (2516276)" userId="d0e18edf-945d-4c7a-b464-b0a266b9de6f" providerId="ADAL" clId="{69F73765-D07A-4960-8672-4D0ABBC83B8A}" dt="2026-08-07T22:49:25.263" v="13"/>
          <ac:spMkLst>
            <pc:docMk/>
            <pc:sldMk cId="2044495434" sldId="261"/>
            <ac:spMk id="2" creationId="{C60B2475-C907-E494-3AAC-3806B729603D}"/>
          </ac:spMkLst>
        </pc:spChg>
        <pc:spChg chg="mod">
          <ac:chgData name="Iryna Maksymuk (2516276)" userId="d0e18edf-945d-4c7a-b464-b0a266b9de6f" providerId="ADAL" clId="{69F73765-D07A-4960-8672-4D0ABBC83B8A}" dt="2026-08-07T22:49:25.263" v="13"/>
          <ac:spMkLst>
            <pc:docMk/>
            <pc:sldMk cId="2044495434" sldId="261"/>
            <ac:spMk id="3" creationId="{53DAF2CB-6EAB-7DC7-B95F-910FC7F24D78}"/>
          </ac:spMkLst>
        </pc:spChg>
      </pc:sldChg>
      <pc:sldChg chg="modSp">
        <pc:chgData name="Iryna Maksymuk (2516276)" userId="d0e18edf-945d-4c7a-b464-b0a266b9de6f" providerId="ADAL" clId="{69F73765-D07A-4960-8672-4D0ABBC83B8A}" dt="2026-08-07T22:49:25.263" v="13"/>
        <pc:sldMkLst>
          <pc:docMk/>
          <pc:sldMk cId="3940077425" sldId="262"/>
        </pc:sldMkLst>
        <pc:spChg chg="mod">
          <ac:chgData name="Iryna Maksymuk (2516276)" userId="d0e18edf-945d-4c7a-b464-b0a266b9de6f" providerId="ADAL" clId="{69F73765-D07A-4960-8672-4D0ABBC83B8A}" dt="2026-08-07T22:49:25.263" v="13"/>
          <ac:spMkLst>
            <pc:docMk/>
            <pc:sldMk cId="3940077425" sldId="262"/>
            <ac:spMk id="2" creationId="{51D8FD6C-9B24-C6ED-C95A-50E1201F5D15}"/>
          </ac:spMkLst>
        </pc:spChg>
        <pc:spChg chg="mod">
          <ac:chgData name="Iryna Maksymuk (2516276)" userId="d0e18edf-945d-4c7a-b464-b0a266b9de6f" providerId="ADAL" clId="{69F73765-D07A-4960-8672-4D0ABBC83B8A}" dt="2026-08-07T22:49:25.263" v="13"/>
          <ac:spMkLst>
            <pc:docMk/>
            <pc:sldMk cId="3940077425" sldId="262"/>
            <ac:spMk id="3" creationId="{F11164EE-56DF-238B-3394-247B1880511F}"/>
          </ac:spMkLst>
        </pc:spChg>
      </pc:sldChg>
      <pc:sldChg chg="modSp">
        <pc:chgData name="Iryna Maksymuk (2516276)" userId="d0e18edf-945d-4c7a-b464-b0a266b9de6f" providerId="ADAL" clId="{69F73765-D07A-4960-8672-4D0ABBC83B8A}" dt="2026-08-07T22:49:25.263" v="13"/>
        <pc:sldMkLst>
          <pc:docMk/>
          <pc:sldMk cId="2188476672" sldId="263"/>
        </pc:sldMkLst>
        <pc:spChg chg="mod">
          <ac:chgData name="Iryna Maksymuk (2516276)" userId="d0e18edf-945d-4c7a-b464-b0a266b9de6f" providerId="ADAL" clId="{69F73765-D07A-4960-8672-4D0ABBC83B8A}" dt="2026-08-07T22:49:25.263" v="13"/>
          <ac:spMkLst>
            <pc:docMk/>
            <pc:sldMk cId="2188476672" sldId="263"/>
            <ac:spMk id="2" creationId="{4E1EE32D-3248-0D41-0583-841CBAC47692}"/>
          </ac:spMkLst>
        </pc:spChg>
      </pc:sldChg>
      <pc:sldChg chg="modSp">
        <pc:chgData name="Iryna Maksymuk (2516276)" userId="d0e18edf-945d-4c7a-b464-b0a266b9de6f" providerId="ADAL" clId="{69F73765-D07A-4960-8672-4D0ABBC83B8A}" dt="2026-08-07T22:49:25.263" v="13"/>
        <pc:sldMkLst>
          <pc:docMk/>
          <pc:sldMk cId="2761822974" sldId="264"/>
        </pc:sldMkLst>
        <pc:spChg chg="mod">
          <ac:chgData name="Iryna Maksymuk (2516276)" userId="d0e18edf-945d-4c7a-b464-b0a266b9de6f" providerId="ADAL" clId="{69F73765-D07A-4960-8672-4D0ABBC83B8A}" dt="2026-08-07T22:49:25.263" v="13"/>
          <ac:spMkLst>
            <pc:docMk/>
            <pc:sldMk cId="2761822974" sldId="264"/>
            <ac:spMk id="2" creationId="{E323DFF7-054C-772F-73E9-77641BB909ED}"/>
          </ac:spMkLst>
        </pc:spChg>
      </pc:sldChg>
      <pc:sldChg chg="modSp">
        <pc:chgData name="Iryna Maksymuk (2516276)" userId="d0e18edf-945d-4c7a-b464-b0a266b9de6f" providerId="ADAL" clId="{69F73765-D07A-4960-8672-4D0ABBC83B8A}" dt="2026-08-07T22:49:25.263" v="13"/>
        <pc:sldMkLst>
          <pc:docMk/>
          <pc:sldMk cId="391625552" sldId="265"/>
        </pc:sldMkLst>
        <pc:spChg chg="mod">
          <ac:chgData name="Iryna Maksymuk (2516276)" userId="d0e18edf-945d-4c7a-b464-b0a266b9de6f" providerId="ADAL" clId="{69F73765-D07A-4960-8672-4D0ABBC83B8A}" dt="2026-08-07T22:49:25.263" v="13"/>
          <ac:spMkLst>
            <pc:docMk/>
            <pc:sldMk cId="391625552" sldId="265"/>
            <ac:spMk id="2" creationId="{D22E8B97-CDD1-36AD-4AB2-524A66EE068F}"/>
          </ac:spMkLst>
        </pc:spChg>
        <pc:spChg chg="mod">
          <ac:chgData name="Iryna Maksymuk (2516276)" userId="d0e18edf-945d-4c7a-b464-b0a266b9de6f" providerId="ADAL" clId="{69F73765-D07A-4960-8672-4D0ABBC83B8A}" dt="2026-08-07T22:49:25.263" v="13"/>
          <ac:spMkLst>
            <pc:docMk/>
            <pc:sldMk cId="391625552" sldId="265"/>
            <ac:spMk id="3" creationId="{194601CA-5362-5320-6387-85BC74B66BCF}"/>
          </ac:spMkLst>
        </pc:spChg>
      </pc:sldChg>
      <pc:sldChg chg="addSp delSp modSp modAnim">
        <pc:chgData name="Iryna Maksymuk (2516276)" userId="d0e18edf-945d-4c7a-b464-b0a266b9de6f" providerId="ADAL" clId="{69F73765-D07A-4960-8672-4D0ABBC83B8A}" dt="2026-08-07T23:01:25.299" v="18" actId="207"/>
        <pc:sldMkLst>
          <pc:docMk/>
          <pc:sldMk cId="1127600854" sldId="266"/>
        </pc:sldMkLst>
        <pc:spChg chg="mod">
          <ac:chgData name="Iryna Maksymuk (2516276)" userId="d0e18edf-945d-4c7a-b464-b0a266b9de6f" providerId="ADAL" clId="{69F73765-D07A-4960-8672-4D0ABBC83B8A}" dt="2026-08-07T22:49:25.263" v="13"/>
          <ac:spMkLst>
            <pc:docMk/>
            <pc:sldMk cId="1127600854" sldId="266"/>
            <ac:spMk id="2" creationId="{51B34054-ED9E-B3A6-4845-4145408BB6F2}"/>
          </ac:spMkLst>
        </pc:spChg>
        <pc:spChg chg="del">
          <ac:chgData name="Iryna Maksymuk (2516276)" userId="d0e18edf-945d-4c7a-b464-b0a266b9de6f" providerId="ADAL" clId="{69F73765-D07A-4960-8672-4D0ABBC83B8A}" dt="2026-08-07T22:05:36.383" v="1" actId="1957"/>
          <ac:spMkLst>
            <pc:docMk/>
            <pc:sldMk cId="1127600854" sldId="266"/>
            <ac:spMk id="3" creationId="{5D14161B-F01A-A94D-785F-F4FFAFECAEBC}"/>
          </ac:spMkLst>
        </pc:spChg>
        <pc:graphicFrameChg chg="add mod">
          <ac:chgData name="Iryna Maksymuk (2516276)" userId="d0e18edf-945d-4c7a-b464-b0a266b9de6f" providerId="ADAL" clId="{69F73765-D07A-4960-8672-4D0ABBC83B8A}" dt="2026-08-07T23:01:25.299" v="18" actId="207"/>
          <ac:graphicFrameMkLst>
            <pc:docMk/>
            <pc:sldMk cId="1127600854" sldId="266"/>
            <ac:graphicFrameMk id="6" creationId="{3B19C8E8-ED75-3E6F-681C-88A8BD5C682C}"/>
          </ac:graphicFrameMkLst>
        </pc:graphicFrameChg>
      </pc:sldChg>
      <pc:sldChg chg="modSp">
        <pc:chgData name="Iryna Maksymuk (2516276)" userId="d0e18edf-945d-4c7a-b464-b0a266b9de6f" providerId="ADAL" clId="{69F73765-D07A-4960-8672-4D0ABBC83B8A}" dt="2026-08-07T22:49:25.263" v="13"/>
        <pc:sldMkLst>
          <pc:docMk/>
          <pc:sldMk cId="2674081896" sldId="267"/>
        </pc:sldMkLst>
        <pc:spChg chg="mod">
          <ac:chgData name="Iryna Maksymuk (2516276)" userId="d0e18edf-945d-4c7a-b464-b0a266b9de6f" providerId="ADAL" clId="{69F73765-D07A-4960-8672-4D0ABBC83B8A}" dt="2026-08-07T22:49:25.263" v="13"/>
          <ac:spMkLst>
            <pc:docMk/>
            <pc:sldMk cId="2674081896" sldId="267"/>
            <ac:spMk id="2" creationId="{8B453990-F168-DFDA-4B62-A64FF130402D}"/>
          </ac:spMkLst>
        </pc:spChg>
        <pc:spChg chg="mod">
          <ac:chgData name="Iryna Maksymuk (2516276)" userId="d0e18edf-945d-4c7a-b464-b0a266b9de6f" providerId="ADAL" clId="{69F73765-D07A-4960-8672-4D0ABBC83B8A}" dt="2026-08-07T22:49:25.263" v="13"/>
          <ac:spMkLst>
            <pc:docMk/>
            <pc:sldMk cId="2674081896" sldId="267"/>
            <ac:spMk id="3" creationId="{3815C273-89D3-8C64-EB15-6AC7B5F32778}"/>
          </ac:spMkLst>
        </pc:spChg>
      </pc:sldChg>
      <pc:sldChg chg="modSp">
        <pc:chgData name="Iryna Maksymuk (2516276)" userId="d0e18edf-945d-4c7a-b464-b0a266b9de6f" providerId="ADAL" clId="{69F73765-D07A-4960-8672-4D0ABBC83B8A}" dt="2026-08-07T22:49:25.263" v="13"/>
        <pc:sldMkLst>
          <pc:docMk/>
          <pc:sldMk cId="1108599479" sldId="268"/>
        </pc:sldMkLst>
        <pc:spChg chg="mod">
          <ac:chgData name="Iryna Maksymuk (2516276)" userId="d0e18edf-945d-4c7a-b464-b0a266b9de6f" providerId="ADAL" clId="{69F73765-D07A-4960-8672-4D0ABBC83B8A}" dt="2026-08-07T22:49:25.263" v="13"/>
          <ac:spMkLst>
            <pc:docMk/>
            <pc:sldMk cId="1108599479" sldId="268"/>
            <ac:spMk id="2" creationId="{43988ADC-DBDD-DACC-1F10-580AB5D62D5B}"/>
          </ac:spMkLst>
        </pc:spChg>
        <pc:spChg chg="mod">
          <ac:chgData name="Iryna Maksymuk (2516276)" userId="d0e18edf-945d-4c7a-b464-b0a266b9de6f" providerId="ADAL" clId="{69F73765-D07A-4960-8672-4D0ABBC83B8A}" dt="2026-08-07T22:49:25.263" v="13"/>
          <ac:spMkLst>
            <pc:docMk/>
            <pc:sldMk cId="1108599479" sldId="268"/>
            <ac:spMk id="3" creationId="{CE668BF8-5844-0777-46C5-5ADE8139DB6C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Net Profit / Loss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C0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EF93-4C8B-959D-145F3C3EF13C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2">
                  <a:lumMod val="75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4-EF93-4C8B-959D-145F3C3EF13C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2">
                  <a:lumMod val="75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EF93-4C8B-959D-145F3C3EF13C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2">
                  <a:lumMod val="75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6-EF93-4C8B-959D-145F3C3EF13C}"/>
              </c:ext>
            </c:extLst>
          </c:dPt>
          <c:dPt>
            <c:idx val="4"/>
            <c:invertIfNegative val="0"/>
            <c:bubble3D val="0"/>
            <c:spPr>
              <a:solidFill>
                <a:schemeClr val="accent2">
                  <a:lumMod val="75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EF93-4C8B-959D-145F3C3EF13C}"/>
              </c:ext>
            </c:extLst>
          </c:dPt>
          <c:dPt>
            <c:idx val="5"/>
            <c:invertIfNegative val="0"/>
            <c:bubble3D val="0"/>
            <c:spPr>
              <a:solidFill>
                <a:schemeClr val="accent2">
                  <a:lumMod val="75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8-EF93-4C8B-959D-145F3C3EF13C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6"/>
                <c:pt idx="0">
                  <c:v>Jan</c:v>
                </c:pt>
                <c:pt idx="1">
                  <c:v>Feb</c:v>
                </c:pt>
                <c:pt idx="2">
                  <c:v>Mar</c:v>
                </c:pt>
                <c:pt idx="3">
                  <c:v>Apr</c:v>
                </c:pt>
                <c:pt idx="4">
                  <c:v>May</c:v>
                </c:pt>
                <c:pt idx="5">
                  <c:v>Jun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-104500</c:v>
                </c:pt>
                <c:pt idx="1">
                  <c:v>3200</c:v>
                </c:pt>
                <c:pt idx="2">
                  <c:v>6000</c:v>
                </c:pt>
                <c:pt idx="3">
                  <c:v>9000</c:v>
                </c:pt>
                <c:pt idx="4">
                  <c:v>12200</c:v>
                </c:pt>
                <c:pt idx="5">
                  <c:v>15100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F93-4C8B-959D-145F3C3EF1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811799392"/>
        <c:axId val="805928176"/>
      </c:barChart>
      <c:catAx>
        <c:axId val="8117993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05928176"/>
        <c:crosses val="autoZero"/>
        <c:auto val="1"/>
        <c:lblAlgn val="ctr"/>
        <c:lblOffset val="100"/>
        <c:noMultiLvlLbl val="0"/>
      </c:catAx>
      <c:valAx>
        <c:axId val="8059281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1179939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F39D53-1FF4-45D5-9EBF-87BF2C372A2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4AAD3D5-A6F1-49C2-BA47-DC3473D71D51}">
      <dgm:prSet/>
      <dgm:spPr/>
      <dgm:t>
        <a:bodyPr/>
        <a:lstStyle/>
        <a:p>
          <a:r>
            <a:rPr lang="en-GB" b="1"/>
            <a:t>Economic Factor:</a:t>
          </a:r>
          <a:r>
            <a:rPr lang="en-GB"/>
            <a:t> </a:t>
          </a:r>
          <a:r>
            <a:rPr lang="en-GB" i="1"/>
            <a:t>UK Cost-of-Living Crisis.</a:t>
          </a:r>
          <a:r>
            <a:rPr lang="en-GB"/>
            <a:t> Skyrocketing energy prices create a massive demand among low-income tenants for SunBank’s guaranteed 20% discount.</a:t>
          </a:r>
          <a:endParaRPr lang="en-US"/>
        </a:p>
      </dgm:t>
    </dgm:pt>
    <dgm:pt modelId="{9CD2CE75-DE28-40BA-AF72-0E965704290F}" type="parTrans" cxnId="{09F11825-14A4-45AD-AF08-E59DE9CCFCE0}">
      <dgm:prSet/>
      <dgm:spPr/>
      <dgm:t>
        <a:bodyPr/>
        <a:lstStyle/>
        <a:p>
          <a:endParaRPr lang="en-US"/>
        </a:p>
      </dgm:t>
    </dgm:pt>
    <dgm:pt modelId="{5B427CE1-CE69-493A-9E4E-B6BDC69ECD1F}" type="sibTrans" cxnId="{09F11825-14A4-45AD-AF08-E59DE9CCFCE0}">
      <dgm:prSet/>
      <dgm:spPr/>
      <dgm:t>
        <a:bodyPr/>
        <a:lstStyle/>
        <a:p>
          <a:endParaRPr lang="en-US"/>
        </a:p>
      </dgm:t>
    </dgm:pt>
    <dgm:pt modelId="{C4F8CB86-F647-456B-9E88-72D88C1A883D}">
      <dgm:prSet/>
      <dgm:spPr/>
      <dgm:t>
        <a:bodyPr/>
        <a:lstStyle/>
        <a:p>
          <a:r>
            <a:rPr lang="en-GB" b="1"/>
            <a:t>Political &amp; Environmental Factor:</a:t>
          </a:r>
          <a:r>
            <a:rPr lang="en-GB"/>
            <a:t> </a:t>
          </a:r>
          <a:r>
            <a:rPr lang="en-GB" i="1"/>
            <a:t>London Net-Zero Targets.</a:t>
          </a:r>
          <a:r>
            <a:rPr lang="en-GB"/>
            <a:t> Direct alignment with the London Mayor's Climate Plan, making local borough councils eager to partner with us to reduce emissions.</a:t>
          </a:r>
          <a:endParaRPr lang="en-US"/>
        </a:p>
      </dgm:t>
    </dgm:pt>
    <dgm:pt modelId="{E90D220D-0400-4E5B-BD95-DFF72B60625F}" type="parTrans" cxnId="{B96FF7F8-F771-43BD-8937-550EC7AE5976}">
      <dgm:prSet/>
      <dgm:spPr/>
      <dgm:t>
        <a:bodyPr/>
        <a:lstStyle/>
        <a:p>
          <a:endParaRPr lang="en-US"/>
        </a:p>
      </dgm:t>
    </dgm:pt>
    <dgm:pt modelId="{4A5AECD4-C0E2-46D9-9859-0E207176F1A6}" type="sibTrans" cxnId="{B96FF7F8-F771-43BD-8937-550EC7AE5976}">
      <dgm:prSet/>
      <dgm:spPr/>
      <dgm:t>
        <a:bodyPr/>
        <a:lstStyle/>
        <a:p>
          <a:endParaRPr lang="en-US"/>
        </a:p>
      </dgm:t>
    </dgm:pt>
    <dgm:pt modelId="{380002C2-F5E8-4A46-980B-15C70AB6A1A6}">
      <dgm:prSet/>
      <dgm:spPr/>
      <dgm:t>
        <a:bodyPr/>
        <a:lstStyle/>
        <a:p>
          <a:r>
            <a:rPr lang="en-GB" b="1" dirty="0"/>
            <a:t>Legal Factor: </a:t>
          </a:r>
          <a:r>
            <a:rPr lang="en-GB" b="0" i="1" u="none" dirty="0"/>
            <a:t>UK Energy Regulation.</a:t>
          </a:r>
          <a:r>
            <a:rPr lang="en-GB" b="0" i="0" u="none" dirty="0"/>
            <a:t> </a:t>
          </a:r>
          <a:r>
            <a:rPr lang="en-GB" b="0" i="0" u="none" dirty="0" err="1"/>
            <a:t>SunBank</a:t>
          </a:r>
          <a:r>
            <a:rPr lang="en-GB" b="0" i="0" u="none" dirty="0"/>
            <a:t> fully complies with standard Ofgem rules for local microgrids.</a:t>
          </a:r>
          <a:endParaRPr lang="en-US" dirty="0"/>
        </a:p>
      </dgm:t>
    </dgm:pt>
    <dgm:pt modelId="{473021C5-621A-41CF-9F2E-CF72B57CA90E}" type="parTrans" cxnId="{0295AFC8-CE5F-4091-BE5C-4717FCA44F23}">
      <dgm:prSet/>
      <dgm:spPr/>
      <dgm:t>
        <a:bodyPr/>
        <a:lstStyle/>
        <a:p>
          <a:endParaRPr lang="en-US"/>
        </a:p>
      </dgm:t>
    </dgm:pt>
    <dgm:pt modelId="{FA6DAFCA-73B3-490D-AD2D-D163A00804A6}" type="sibTrans" cxnId="{0295AFC8-CE5F-4091-BE5C-4717FCA44F23}">
      <dgm:prSet/>
      <dgm:spPr/>
      <dgm:t>
        <a:bodyPr/>
        <a:lstStyle/>
        <a:p>
          <a:endParaRPr lang="en-US"/>
        </a:p>
      </dgm:t>
    </dgm:pt>
    <dgm:pt modelId="{B4F1FC44-4B9C-4363-A79B-59E48D4FD6DD}" type="pres">
      <dgm:prSet presAssocID="{CAF39D53-1FF4-45D5-9EBF-87BF2C372A28}" presName="linear" presStyleCnt="0">
        <dgm:presLayoutVars>
          <dgm:animLvl val="lvl"/>
          <dgm:resizeHandles val="exact"/>
        </dgm:presLayoutVars>
      </dgm:prSet>
      <dgm:spPr/>
    </dgm:pt>
    <dgm:pt modelId="{44B6D71F-E8F6-478F-9E22-244BE0D6AE92}" type="pres">
      <dgm:prSet presAssocID="{C4AAD3D5-A6F1-49C2-BA47-DC3473D71D5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659E484-D709-4D67-B5C9-7DF5AF3FCF62}" type="pres">
      <dgm:prSet presAssocID="{5B427CE1-CE69-493A-9E4E-B6BDC69ECD1F}" presName="spacer" presStyleCnt="0"/>
      <dgm:spPr/>
    </dgm:pt>
    <dgm:pt modelId="{B9899AB0-BFDF-4979-807B-E2DD59A55947}" type="pres">
      <dgm:prSet presAssocID="{C4F8CB86-F647-456B-9E88-72D88C1A883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6F50A5D-0052-48E8-8BF9-12BB81C562BD}" type="pres">
      <dgm:prSet presAssocID="{4A5AECD4-C0E2-46D9-9859-0E207176F1A6}" presName="spacer" presStyleCnt="0"/>
      <dgm:spPr/>
    </dgm:pt>
    <dgm:pt modelId="{B8B01FE8-8C8D-460B-AF05-D24427D8447F}" type="pres">
      <dgm:prSet presAssocID="{380002C2-F5E8-4A46-980B-15C70AB6A1A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9F11825-14A4-45AD-AF08-E59DE9CCFCE0}" srcId="{CAF39D53-1FF4-45D5-9EBF-87BF2C372A28}" destId="{C4AAD3D5-A6F1-49C2-BA47-DC3473D71D51}" srcOrd="0" destOrd="0" parTransId="{9CD2CE75-DE28-40BA-AF72-0E965704290F}" sibTransId="{5B427CE1-CE69-493A-9E4E-B6BDC69ECD1F}"/>
    <dgm:cxn modelId="{351DFD2D-9E93-425A-9586-A58A6EDB7EBC}" type="presOf" srcId="{C4AAD3D5-A6F1-49C2-BA47-DC3473D71D51}" destId="{44B6D71F-E8F6-478F-9E22-244BE0D6AE92}" srcOrd="0" destOrd="0" presId="urn:microsoft.com/office/officeart/2005/8/layout/vList2"/>
    <dgm:cxn modelId="{E6A2A591-EA15-47E7-8E4E-0AD7D877CE43}" type="presOf" srcId="{380002C2-F5E8-4A46-980B-15C70AB6A1A6}" destId="{B8B01FE8-8C8D-460B-AF05-D24427D8447F}" srcOrd="0" destOrd="0" presId="urn:microsoft.com/office/officeart/2005/8/layout/vList2"/>
    <dgm:cxn modelId="{4495E6C3-9019-42FD-8E7F-67603B80A82C}" type="presOf" srcId="{CAF39D53-1FF4-45D5-9EBF-87BF2C372A28}" destId="{B4F1FC44-4B9C-4363-A79B-59E48D4FD6DD}" srcOrd="0" destOrd="0" presId="urn:microsoft.com/office/officeart/2005/8/layout/vList2"/>
    <dgm:cxn modelId="{0295AFC8-CE5F-4091-BE5C-4717FCA44F23}" srcId="{CAF39D53-1FF4-45D5-9EBF-87BF2C372A28}" destId="{380002C2-F5E8-4A46-980B-15C70AB6A1A6}" srcOrd="2" destOrd="0" parTransId="{473021C5-621A-41CF-9F2E-CF72B57CA90E}" sibTransId="{FA6DAFCA-73B3-490D-AD2D-D163A00804A6}"/>
    <dgm:cxn modelId="{BB14B1E1-B569-41E5-9B60-54713E9F8C7F}" type="presOf" srcId="{C4F8CB86-F647-456B-9E88-72D88C1A883D}" destId="{B9899AB0-BFDF-4979-807B-E2DD59A55947}" srcOrd="0" destOrd="0" presId="urn:microsoft.com/office/officeart/2005/8/layout/vList2"/>
    <dgm:cxn modelId="{B96FF7F8-F771-43BD-8937-550EC7AE5976}" srcId="{CAF39D53-1FF4-45D5-9EBF-87BF2C372A28}" destId="{C4F8CB86-F647-456B-9E88-72D88C1A883D}" srcOrd="1" destOrd="0" parTransId="{E90D220D-0400-4E5B-BD95-DFF72B60625F}" sibTransId="{4A5AECD4-C0E2-46D9-9859-0E207176F1A6}"/>
    <dgm:cxn modelId="{A5E25631-8A30-4236-AE8D-9B5BE925DC43}" type="presParOf" srcId="{B4F1FC44-4B9C-4363-A79B-59E48D4FD6DD}" destId="{44B6D71F-E8F6-478F-9E22-244BE0D6AE92}" srcOrd="0" destOrd="0" presId="urn:microsoft.com/office/officeart/2005/8/layout/vList2"/>
    <dgm:cxn modelId="{3003BF3B-709C-49E0-AF92-4426494A9058}" type="presParOf" srcId="{B4F1FC44-4B9C-4363-A79B-59E48D4FD6DD}" destId="{F659E484-D709-4D67-B5C9-7DF5AF3FCF62}" srcOrd="1" destOrd="0" presId="urn:microsoft.com/office/officeart/2005/8/layout/vList2"/>
    <dgm:cxn modelId="{D99B7095-5D13-44AC-AD07-66765A9CD618}" type="presParOf" srcId="{B4F1FC44-4B9C-4363-A79B-59E48D4FD6DD}" destId="{B9899AB0-BFDF-4979-807B-E2DD59A55947}" srcOrd="2" destOrd="0" presId="urn:microsoft.com/office/officeart/2005/8/layout/vList2"/>
    <dgm:cxn modelId="{18EA95AD-FF93-4A2B-9284-6016D75EAC86}" type="presParOf" srcId="{B4F1FC44-4B9C-4363-A79B-59E48D4FD6DD}" destId="{56F50A5D-0052-48E8-8BF9-12BB81C562BD}" srcOrd="3" destOrd="0" presId="urn:microsoft.com/office/officeart/2005/8/layout/vList2"/>
    <dgm:cxn modelId="{3BD0214B-55BE-4CEA-982E-9E64D3EF76DD}" type="presParOf" srcId="{B4F1FC44-4B9C-4363-A79B-59E48D4FD6DD}" destId="{B8B01FE8-8C8D-460B-AF05-D24427D8447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7C902C0-63F9-4963-9987-52495C3D2AE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5A5097E-ACA4-4085-BAE4-5AB977C5AF9B}">
      <dgm:prSet/>
      <dgm:spPr/>
      <dgm:t>
        <a:bodyPr/>
        <a:lstStyle/>
        <a:p>
          <a:r>
            <a:rPr lang="en-GB" b="1"/>
            <a:t>Total Funding Needed:</a:t>
          </a:r>
          <a:r>
            <a:rPr lang="en-GB"/>
            <a:t> </a:t>
          </a:r>
          <a:r>
            <a:rPr lang="en-GB" b="1"/>
            <a:t>£150,000</a:t>
          </a:r>
          <a:endParaRPr lang="en-US"/>
        </a:p>
      </dgm:t>
    </dgm:pt>
    <dgm:pt modelId="{86A690BB-5920-42F5-9A1E-4E0712A4BE62}" type="parTrans" cxnId="{50799194-E5F8-476D-A7B1-98182267EF5F}">
      <dgm:prSet/>
      <dgm:spPr/>
      <dgm:t>
        <a:bodyPr/>
        <a:lstStyle/>
        <a:p>
          <a:endParaRPr lang="en-US"/>
        </a:p>
      </dgm:t>
    </dgm:pt>
    <dgm:pt modelId="{FC1AA90B-DDF5-47A0-88C2-F221EBF64C92}" type="sibTrans" cxnId="{50799194-E5F8-476D-A7B1-98182267EF5F}">
      <dgm:prSet/>
      <dgm:spPr/>
      <dgm:t>
        <a:bodyPr/>
        <a:lstStyle/>
        <a:p>
          <a:endParaRPr lang="en-US"/>
        </a:p>
      </dgm:t>
    </dgm:pt>
    <dgm:pt modelId="{DB3F5A14-81E4-4F8D-B579-139AC0AA16FD}">
      <dgm:prSet/>
      <dgm:spPr/>
      <dgm:t>
        <a:bodyPr/>
        <a:lstStyle/>
        <a:p>
          <a:r>
            <a:rPr lang="en-GB" b="1"/>
            <a:t>Structure:</a:t>
          </a:r>
          <a:r>
            <a:rPr lang="en-GB"/>
            <a:t> 70% Green Venture Capital (£105,000) + 30% Government Grants (£45,000).</a:t>
          </a:r>
          <a:endParaRPr lang="en-US"/>
        </a:p>
      </dgm:t>
    </dgm:pt>
    <dgm:pt modelId="{E6760CDB-2900-4B7C-9CF9-13E2F8095E6D}" type="parTrans" cxnId="{B2332B39-7E7F-46B7-A33F-1343D57E39DE}">
      <dgm:prSet/>
      <dgm:spPr/>
      <dgm:t>
        <a:bodyPr/>
        <a:lstStyle/>
        <a:p>
          <a:endParaRPr lang="en-US"/>
        </a:p>
      </dgm:t>
    </dgm:pt>
    <dgm:pt modelId="{F3A54213-0970-4225-9CD3-158AC268852B}" type="sibTrans" cxnId="{B2332B39-7E7F-46B7-A33F-1343D57E39DE}">
      <dgm:prSet/>
      <dgm:spPr/>
      <dgm:t>
        <a:bodyPr/>
        <a:lstStyle/>
        <a:p>
          <a:endParaRPr lang="en-US"/>
        </a:p>
      </dgm:t>
    </dgm:pt>
    <dgm:pt modelId="{290371F2-CF42-4D2F-AB19-4F195EBB08AA}" type="pres">
      <dgm:prSet presAssocID="{A7C902C0-63F9-4963-9987-52495C3D2AE5}" presName="linear" presStyleCnt="0">
        <dgm:presLayoutVars>
          <dgm:animLvl val="lvl"/>
          <dgm:resizeHandles val="exact"/>
        </dgm:presLayoutVars>
      </dgm:prSet>
      <dgm:spPr/>
    </dgm:pt>
    <dgm:pt modelId="{A00BBFB0-6010-474E-AFAA-6164A8ECC9E4}" type="pres">
      <dgm:prSet presAssocID="{85A5097E-ACA4-4085-BAE4-5AB977C5AF9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8FDBB89-3F39-4B78-9351-D5CBAB058EB7}" type="pres">
      <dgm:prSet presAssocID="{FC1AA90B-DDF5-47A0-88C2-F221EBF64C92}" presName="spacer" presStyleCnt="0"/>
      <dgm:spPr/>
    </dgm:pt>
    <dgm:pt modelId="{B465C16A-A52E-48A4-9F10-3483E9258437}" type="pres">
      <dgm:prSet presAssocID="{DB3F5A14-81E4-4F8D-B579-139AC0AA16FD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2B7C102-364C-4A7A-8D2D-5E9B843ED7E3}" type="presOf" srcId="{85A5097E-ACA4-4085-BAE4-5AB977C5AF9B}" destId="{A00BBFB0-6010-474E-AFAA-6164A8ECC9E4}" srcOrd="0" destOrd="0" presId="urn:microsoft.com/office/officeart/2005/8/layout/vList2"/>
    <dgm:cxn modelId="{B2332B39-7E7F-46B7-A33F-1343D57E39DE}" srcId="{A7C902C0-63F9-4963-9987-52495C3D2AE5}" destId="{DB3F5A14-81E4-4F8D-B579-139AC0AA16FD}" srcOrd="1" destOrd="0" parTransId="{E6760CDB-2900-4B7C-9CF9-13E2F8095E6D}" sibTransId="{F3A54213-0970-4225-9CD3-158AC268852B}"/>
    <dgm:cxn modelId="{2BF6C07B-E0C8-4521-BFE2-FFF23625334F}" type="presOf" srcId="{DB3F5A14-81E4-4F8D-B579-139AC0AA16FD}" destId="{B465C16A-A52E-48A4-9F10-3483E9258437}" srcOrd="0" destOrd="0" presId="urn:microsoft.com/office/officeart/2005/8/layout/vList2"/>
    <dgm:cxn modelId="{50799194-E5F8-476D-A7B1-98182267EF5F}" srcId="{A7C902C0-63F9-4963-9987-52495C3D2AE5}" destId="{85A5097E-ACA4-4085-BAE4-5AB977C5AF9B}" srcOrd="0" destOrd="0" parTransId="{86A690BB-5920-42F5-9A1E-4E0712A4BE62}" sibTransId="{FC1AA90B-DDF5-47A0-88C2-F221EBF64C92}"/>
    <dgm:cxn modelId="{D6194DF9-4702-4CB2-8BA2-465922CC9052}" type="presOf" srcId="{A7C902C0-63F9-4963-9987-52495C3D2AE5}" destId="{290371F2-CF42-4D2F-AB19-4F195EBB08AA}" srcOrd="0" destOrd="0" presId="urn:microsoft.com/office/officeart/2005/8/layout/vList2"/>
    <dgm:cxn modelId="{C15BD310-91C3-4C7F-A6D1-BD3218FA6B08}" type="presParOf" srcId="{290371F2-CF42-4D2F-AB19-4F195EBB08AA}" destId="{A00BBFB0-6010-474E-AFAA-6164A8ECC9E4}" srcOrd="0" destOrd="0" presId="urn:microsoft.com/office/officeart/2005/8/layout/vList2"/>
    <dgm:cxn modelId="{77B349CA-D415-45C6-A793-97FB576286A4}" type="presParOf" srcId="{290371F2-CF42-4D2F-AB19-4F195EBB08AA}" destId="{C8FDBB89-3F39-4B78-9351-D5CBAB058EB7}" srcOrd="1" destOrd="0" presId="urn:microsoft.com/office/officeart/2005/8/layout/vList2"/>
    <dgm:cxn modelId="{6AD5689B-6C9A-4C87-A9C2-49B53FF34897}" type="presParOf" srcId="{290371F2-CF42-4D2F-AB19-4F195EBB08AA}" destId="{B465C16A-A52E-48A4-9F10-3483E925843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7981D74-5931-4FAC-8A25-36F2DAFEDFBA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3874502F-3CFF-4533-93E5-C9E80345C498}">
      <dgm:prSet/>
      <dgm:spPr/>
      <dgm:t>
        <a:bodyPr/>
        <a:lstStyle/>
        <a:p>
          <a:r>
            <a:rPr lang="en-GB" b="1"/>
            <a:t>Investor Risk Capital:</a:t>
          </a:r>
          <a:r>
            <a:rPr lang="en-GB"/>
            <a:t> </a:t>
          </a:r>
          <a:r>
            <a:rPr lang="en-GB" b="1"/>
            <a:t>£105,000</a:t>
          </a:r>
          <a:r>
            <a:rPr lang="en-GB"/>
            <a:t> (The £45,000 grant is 100% non-repayable).</a:t>
          </a:r>
          <a:endParaRPr lang="en-US"/>
        </a:p>
      </dgm:t>
    </dgm:pt>
    <dgm:pt modelId="{DD0E0DF4-5126-4F05-8E10-126CFB00C058}" type="parTrans" cxnId="{311709B9-D17C-4281-B82C-18503D5A2332}">
      <dgm:prSet/>
      <dgm:spPr/>
      <dgm:t>
        <a:bodyPr/>
        <a:lstStyle/>
        <a:p>
          <a:endParaRPr lang="en-US"/>
        </a:p>
      </dgm:t>
    </dgm:pt>
    <dgm:pt modelId="{833D1529-2E59-4F75-822E-E065861C2CC8}" type="sibTrans" cxnId="{311709B9-D17C-4281-B82C-18503D5A2332}">
      <dgm:prSet/>
      <dgm:spPr/>
      <dgm:t>
        <a:bodyPr/>
        <a:lstStyle/>
        <a:p>
          <a:endParaRPr lang="en-US"/>
        </a:p>
      </dgm:t>
    </dgm:pt>
    <dgm:pt modelId="{22380CD8-3354-469D-AE3A-4E2D94074B14}">
      <dgm:prSet/>
      <dgm:spPr/>
      <dgm:t>
        <a:bodyPr/>
        <a:lstStyle/>
        <a:p>
          <a:r>
            <a:rPr lang="en-GB" b="1"/>
            <a:t>Payback Period:</a:t>
          </a:r>
          <a:r>
            <a:rPr lang="en-GB"/>
            <a:t> Exactly </a:t>
          </a:r>
          <a:r>
            <a:rPr lang="en-GB" b="1"/>
            <a:t>35 months (2.9 years)</a:t>
          </a:r>
          <a:r>
            <a:rPr lang="en-GB"/>
            <a:t>.</a:t>
          </a:r>
          <a:endParaRPr lang="en-US"/>
        </a:p>
      </dgm:t>
    </dgm:pt>
    <dgm:pt modelId="{40BED6BC-129C-4818-85F6-86D9F5A5808C}" type="parTrans" cxnId="{9E9DCA84-539B-43D8-903B-D662E0BFC893}">
      <dgm:prSet/>
      <dgm:spPr/>
      <dgm:t>
        <a:bodyPr/>
        <a:lstStyle/>
        <a:p>
          <a:endParaRPr lang="en-US"/>
        </a:p>
      </dgm:t>
    </dgm:pt>
    <dgm:pt modelId="{9FC14AA6-48B1-4D51-A4E3-CA0C72FCF575}" type="sibTrans" cxnId="{9E9DCA84-539B-43D8-903B-D662E0BFC893}">
      <dgm:prSet/>
      <dgm:spPr/>
      <dgm:t>
        <a:bodyPr/>
        <a:lstStyle/>
        <a:p>
          <a:endParaRPr lang="en-US"/>
        </a:p>
      </dgm:t>
    </dgm:pt>
    <dgm:pt modelId="{8E1BC71F-818E-4222-872B-09170A818D3A}">
      <dgm:prSet/>
      <dgm:spPr/>
      <dgm:t>
        <a:bodyPr/>
        <a:lstStyle/>
        <a:p>
          <a:r>
            <a:rPr lang="en-GB" b="1"/>
            <a:t>Asset Lifespan:</a:t>
          </a:r>
          <a:r>
            <a:rPr lang="en-GB"/>
            <a:t> 25+ years of continuous passive microgrid returns.</a:t>
          </a:r>
          <a:endParaRPr lang="en-US"/>
        </a:p>
      </dgm:t>
    </dgm:pt>
    <dgm:pt modelId="{CBDC5578-F091-46D4-882E-F533621615D7}" type="parTrans" cxnId="{C421304A-7BAD-4750-A4E3-35143FDAC30F}">
      <dgm:prSet/>
      <dgm:spPr/>
      <dgm:t>
        <a:bodyPr/>
        <a:lstStyle/>
        <a:p>
          <a:endParaRPr lang="en-US"/>
        </a:p>
      </dgm:t>
    </dgm:pt>
    <dgm:pt modelId="{38FAE9CC-808D-4F77-BB42-843AF5786269}" type="sibTrans" cxnId="{C421304A-7BAD-4750-A4E3-35143FDAC30F}">
      <dgm:prSet/>
      <dgm:spPr/>
      <dgm:t>
        <a:bodyPr/>
        <a:lstStyle/>
        <a:p>
          <a:endParaRPr lang="en-US"/>
        </a:p>
      </dgm:t>
    </dgm:pt>
    <dgm:pt modelId="{15DC2363-7017-4571-8AEF-0633307BD3F4}">
      <dgm:prSet/>
      <dgm:spPr/>
      <dgm:t>
        <a:bodyPr/>
        <a:lstStyle/>
        <a:p>
          <a:r>
            <a:rPr lang="en-GB" b="1"/>
            <a:t>5-Year Scalability:</a:t>
          </a:r>
          <a:r>
            <a:rPr lang="en-GB"/>
            <a:t> Expanding to 50 housing blocks scales monthly net profit to </a:t>
          </a:r>
          <a:r>
            <a:rPr lang="en-GB" b="1"/>
            <a:t>over £280,000</a:t>
          </a:r>
          <a:r>
            <a:rPr lang="en-GB"/>
            <a:t>.</a:t>
          </a:r>
          <a:endParaRPr lang="en-US"/>
        </a:p>
      </dgm:t>
    </dgm:pt>
    <dgm:pt modelId="{71E7A4BA-E600-4C29-84A1-975BD48B32D8}" type="parTrans" cxnId="{E761AC54-917C-4FE6-9947-E03F83197E32}">
      <dgm:prSet/>
      <dgm:spPr/>
      <dgm:t>
        <a:bodyPr/>
        <a:lstStyle/>
        <a:p>
          <a:endParaRPr lang="en-US"/>
        </a:p>
      </dgm:t>
    </dgm:pt>
    <dgm:pt modelId="{360D04A0-3D44-43CD-B329-12A6AA4C1B7D}" type="sibTrans" cxnId="{E761AC54-917C-4FE6-9947-E03F83197E32}">
      <dgm:prSet/>
      <dgm:spPr/>
      <dgm:t>
        <a:bodyPr/>
        <a:lstStyle/>
        <a:p>
          <a:endParaRPr lang="en-US"/>
        </a:p>
      </dgm:t>
    </dgm:pt>
    <dgm:pt modelId="{E6ADAC60-7670-4744-9241-900AFDF1DB7D}" type="pres">
      <dgm:prSet presAssocID="{D7981D74-5931-4FAC-8A25-36F2DAFEDFBA}" presName="vert0" presStyleCnt="0">
        <dgm:presLayoutVars>
          <dgm:dir/>
          <dgm:animOne val="branch"/>
          <dgm:animLvl val="lvl"/>
        </dgm:presLayoutVars>
      </dgm:prSet>
      <dgm:spPr/>
    </dgm:pt>
    <dgm:pt modelId="{4506E87D-9DE1-4F9D-B39D-93932D6724FB}" type="pres">
      <dgm:prSet presAssocID="{3874502F-3CFF-4533-93E5-C9E80345C498}" presName="thickLine" presStyleLbl="alignNode1" presStyleIdx="0" presStyleCnt="4"/>
      <dgm:spPr/>
    </dgm:pt>
    <dgm:pt modelId="{7AE63F08-5567-45DE-B0CC-BFCD57EB0A93}" type="pres">
      <dgm:prSet presAssocID="{3874502F-3CFF-4533-93E5-C9E80345C498}" presName="horz1" presStyleCnt="0"/>
      <dgm:spPr/>
    </dgm:pt>
    <dgm:pt modelId="{CDAA94E8-0432-4E27-B9F6-5291A17C83F7}" type="pres">
      <dgm:prSet presAssocID="{3874502F-3CFF-4533-93E5-C9E80345C498}" presName="tx1" presStyleLbl="revTx" presStyleIdx="0" presStyleCnt="4"/>
      <dgm:spPr/>
    </dgm:pt>
    <dgm:pt modelId="{83C3FE75-A046-4090-B37B-035D77236AE5}" type="pres">
      <dgm:prSet presAssocID="{3874502F-3CFF-4533-93E5-C9E80345C498}" presName="vert1" presStyleCnt="0"/>
      <dgm:spPr/>
    </dgm:pt>
    <dgm:pt modelId="{AACCED77-8C18-413A-8D9D-8691FB6EF191}" type="pres">
      <dgm:prSet presAssocID="{22380CD8-3354-469D-AE3A-4E2D94074B14}" presName="thickLine" presStyleLbl="alignNode1" presStyleIdx="1" presStyleCnt="4"/>
      <dgm:spPr/>
    </dgm:pt>
    <dgm:pt modelId="{BAFBE051-E3AC-4371-857F-3E2823AAB239}" type="pres">
      <dgm:prSet presAssocID="{22380CD8-3354-469D-AE3A-4E2D94074B14}" presName="horz1" presStyleCnt="0"/>
      <dgm:spPr/>
    </dgm:pt>
    <dgm:pt modelId="{D306074C-3DE9-4E76-984A-386287BFD261}" type="pres">
      <dgm:prSet presAssocID="{22380CD8-3354-469D-AE3A-4E2D94074B14}" presName="tx1" presStyleLbl="revTx" presStyleIdx="1" presStyleCnt="4"/>
      <dgm:spPr/>
    </dgm:pt>
    <dgm:pt modelId="{1EAB651A-297B-4824-BBC3-C8A242B12CB1}" type="pres">
      <dgm:prSet presAssocID="{22380CD8-3354-469D-AE3A-4E2D94074B14}" presName="vert1" presStyleCnt="0"/>
      <dgm:spPr/>
    </dgm:pt>
    <dgm:pt modelId="{532B91E3-C66D-47DE-B63C-817773820803}" type="pres">
      <dgm:prSet presAssocID="{8E1BC71F-818E-4222-872B-09170A818D3A}" presName="thickLine" presStyleLbl="alignNode1" presStyleIdx="2" presStyleCnt="4"/>
      <dgm:spPr/>
    </dgm:pt>
    <dgm:pt modelId="{888D234B-C5B5-4CF1-ADCA-27C31BF17EBD}" type="pres">
      <dgm:prSet presAssocID="{8E1BC71F-818E-4222-872B-09170A818D3A}" presName="horz1" presStyleCnt="0"/>
      <dgm:spPr/>
    </dgm:pt>
    <dgm:pt modelId="{3637BDE4-C053-4E95-BA44-2B8E67360D4E}" type="pres">
      <dgm:prSet presAssocID="{8E1BC71F-818E-4222-872B-09170A818D3A}" presName="tx1" presStyleLbl="revTx" presStyleIdx="2" presStyleCnt="4"/>
      <dgm:spPr/>
    </dgm:pt>
    <dgm:pt modelId="{1AD9A3F8-DE8A-4B38-AC4F-D886B8109928}" type="pres">
      <dgm:prSet presAssocID="{8E1BC71F-818E-4222-872B-09170A818D3A}" presName="vert1" presStyleCnt="0"/>
      <dgm:spPr/>
    </dgm:pt>
    <dgm:pt modelId="{BA8EDCF4-21DC-4C00-AEB0-752A18638C0B}" type="pres">
      <dgm:prSet presAssocID="{15DC2363-7017-4571-8AEF-0633307BD3F4}" presName="thickLine" presStyleLbl="alignNode1" presStyleIdx="3" presStyleCnt="4"/>
      <dgm:spPr/>
    </dgm:pt>
    <dgm:pt modelId="{A8090606-1A3A-4C41-BFE8-6BB9EB2AC7DD}" type="pres">
      <dgm:prSet presAssocID="{15DC2363-7017-4571-8AEF-0633307BD3F4}" presName="horz1" presStyleCnt="0"/>
      <dgm:spPr/>
    </dgm:pt>
    <dgm:pt modelId="{9BFC038D-AE0B-4CDD-80F6-997F3CD2D418}" type="pres">
      <dgm:prSet presAssocID="{15DC2363-7017-4571-8AEF-0633307BD3F4}" presName="tx1" presStyleLbl="revTx" presStyleIdx="3" presStyleCnt="4"/>
      <dgm:spPr/>
    </dgm:pt>
    <dgm:pt modelId="{3B5661CE-E86D-4BF9-9E94-3D201FEC480F}" type="pres">
      <dgm:prSet presAssocID="{15DC2363-7017-4571-8AEF-0633307BD3F4}" presName="vert1" presStyleCnt="0"/>
      <dgm:spPr/>
    </dgm:pt>
  </dgm:ptLst>
  <dgm:cxnLst>
    <dgm:cxn modelId="{BCEBDE04-2D10-423D-A68D-8D9ED2E296FC}" type="presOf" srcId="{D7981D74-5931-4FAC-8A25-36F2DAFEDFBA}" destId="{E6ADAC60-7670-4744-9241-900AFDF1DB7D}" srcOrd="0" destOrd="0" presId="urn:microsoft.com/office/officeart/2008/layout/LinedList"/>
    <dgm:cxn modelId="{9DA33913-DD4F-4FB5-BDC8-941D27E30008}" type="presOf" srcId="{3874502F-3CFF-4533-93E5-C9E80345C498}" destId="{CDAA94E8-0432-4E27-B9F6-5291A17C83F7}" srcOrd="0" destOrd="0" presId="urn:microsoft.com/office/officeart/2008/layout/LinedList"/>
    <dgm:cxn modelId="{67516F1D-5360-46B7-AAB5-339BE0473A35}" type="presOf" srcId="{22380CD8-3354-469D-AE3A-4E2D94074B14}" destId="{D306074C-3DE9-4E76-984A-386287BFD261}" srcOrd="0" destOrd="0" presId="urn:microsoft.com/office/officeart/2008/layout/LinedList"/>
    <dgm:cxn modelId="{C421304A-7BAD-4750-A4E3-35143FDAC30F}" srcId="{D7981D74-5931-4FAC-8A25-36F2DAFEDFBA}" destId="{8E1BC71F-818E-4222-872B-09170A818D3A}" srcOrd="2" destOrd="0" parTransId="{CBDC5578-F091-46D4-882E-F533621615D7}" sibTransId="{38FAE9CC-808D-4F77-BB42-843AF5786269}"/>
    <dgm:cxn modelId="{1924056F-67AF-4754-A32D-081FF7D7ACC9}" type="presOf" srcId="{15DC2363-7017-4571-8AEF-0633307BD3F4}" destId="{9BFC038D-AE0B-4CDD-80F6-997F3CD2D418}" srcOrd="0" destOrd="0" presId="urn:microsoft.com/office/officeart/2008/layout/LinedList"/>
    <dgm:cxn modelId="{E761AC54-917C-4FE6-9947-E03F83197E32}" srcId="{D7981D74-5931-4FAC-8A25-36F2DAFEDFBA}" destId="{15DC2363-7017-4571-8AEF-0633307BD3F4}" srcOrd="3" destOrd="0" parTransId="{71E7A4BA-E600-4C29-84A1-975BD48B32D8}" sibTransId="{360D04A0-3D44-43CD-B329-12A6AA4C1B7D}"/>
    <dgm:cxn modelId="{9E9DCA84-539B-43D8-903B-D662E0BFC893}" srcId="{D7981D74-5931-4FAC-8A25-36F2DAFEDFBA}" destId="{22380CD8-3354-469D-AE3A-4E2D94074B14}" srcOrd="1" destOrd="0" parTransId="{40BED6BC-129C-4818-85F6-86D9F5A5808C}" sibTransId="{9FC14AA6-48B1-4D51-A4E3-CA0C72FCF575}"/>
    <dgm:cxn modelId="{311709B9-D17C-4281-B82C-18503D5A2332}" srcId="{D7981D74-5931-4FAC-8A25-36F2DAFEDFBA}" destId="{3874502F-3CFF-4533-93E5-C9E80345C498}" srcOrd="0" destOrd="0" parTransId="{DD0E0DF4-5126-4F05-8E10-126CFB00C058}" sibTransId="{833D1529-2E59-4F75-822E-E065861C2CC8}"/>
    <dgm:cxn modelId="{9AAF69DC-917C-4D19-BB20-3352167377F2}" type="presOf" srcId="{8E1BC71F-818E-4222-872B-09170A818D3A}" destId="{3637BDE4-C053-4E95-BA44-2B8E67360D4E}" srcOrd="0" destOrd="0" presId="urn:microsoft.com/office/officeart/2008/layout/LinedList"/>
    <dgm:cxn modelId="{8E033F76-E406-4294-9D98-2E0482126971}" type="presParOf" srcId="{E6ADAC60-7670-4744-9241-900AFDF1DB7D}" destId="{4506E87D-9DE1-4F9D-B39D-93932D6724FB}" srcOrd="0" destOrd="0" presId="urn:microsoft.com/office/officeart/2008/layout/LinedList"/>
    <dgm:cxn modelId="{83254DE5-397C-49C7-860A-4E9725BBC2D0}" type="presParOf" srcId="{E6ADAC60-7670-4744-9241-900AFDF1DB7D}" destId="{7AE63F08-5567-45DE-B0CC-BFCD57EB0A93}" srcOrd="1" destOrd="0" presId="urn:microsoft.com/office/officeart/2008/layout/LinedList"/>
    <dgm:cxn modelId="{6BD49FBF-43E1-46CB-B64C-C6BE0350220E}" type="presParOf" srcId="{7AE63F08-5567-45DE-B0CC-BFCD57EB0A93}" destId="{CDAA94E8-0432-4E27-B9F6-5291A17C83F7}" srcOrd="0" destOrd="0" presId="urn:microsoft.com/office/officeart/2008/layout/LinedList"/>
    <dgm:cxn modelId="{E5D633C9-F308-4185-8873-77B7D5B26986}" type="presParOf" srcId="{7AE63F08-5567-45DE-B0CC-BFCD57EB0A93}" destId="{83C3FE75-A046-4090-B37B-035D77236AE5}" srcOrd="1" destOrd="0" presId="urn:microsoft.com/office/officeart/2008/layout/LinedList"/>
    <dgm:cxn modelId="{91C5AC98-0C16-4E72-80DE-6D47D6D2D6D5}" type="presParOf" srcId="{E6ADAC60-7670-4744-9241-900AFDF1DB7D}" destId="{AACCED77-8C18-413A-8D9D-8691FB6EF191}" srcOrd="2" destOrd="0" presId="urn:microsoft.com/office/officeart/2008/layout/LinedList"/>
    <dgm:cxn modelId="{B0CD9F2C-BB8F-4418-B2B3-7E7E98FAE2A4}" type="presParOf" srcId="{E6ADAC60-7670-4744-9241-900AFDF1DB7D}" destId="{BAFBE051-E3AC-4371-857F-3E2823AAB239}" srcOrd="3" destOrd="0" presId="urn:microsoft.com/office/officeart/2008/layout/LinedList"/>
    <dgm:cxn modelId="{9039D0B8-F6B4-463B-AB92-EB63D4520221}" type="presParOf" srcId="{BAFBE051-E3AC-4371-857F-3E2823AAB239}" destId="{D306074C-3DE9-4E76-984A-386287BFD261}" srcOrd="0" destOrd="0" presId="urn:microsoft.com/office/officeart/2008/layout/LinedList"/>
    <dgm:cxn modelId="{CB646FA0-D0C1-465A-94D6-41AED707745D}" type="presParOf" srcId="{BAFBE051-E3AC-4371-857F-3E2823AAB239}" destId="{1EAB651A-297B-4824-BBC3-C8A242B12CB1}" srcOrd="1" destOrd="0" presId="urn:microsoft.com/office/officeart/2008/layout/LinedList"/>
    <dgm:cxn modelId="{5CCC261B-35FF-43D3-B386-094E4BA6DCCC}" type="presParOf" srcId="{E6ADAC60-7670-4744-9241-900AFDF1DB7D}" destId="{532B91E3-C66D-47DE-B63C-817773820803}" srcOrd="4" destOrd="0" presId="urn:microsoft.com/office/officeart/2008/layout/LinedList"/>
    <dgm:cxn modelId="{0F9BA3E9-90F3-4223-A2A0-2274146FFA3A}" type="presParOf" srcId="{E6ADAC60-7670-4744-9241-900AFDF1DB7D}" destId="{888D234B-C5B5-4CF1-ADCA-27C31BF17EBD}" srcOrd="5" destOrd="0" presId="urn:microsoft.com/office/officeart/2008/layout/LinedList"/>
    <dgm:cxn modelId="{AC9CE7DE-ED68-4885-B853-B8EE1EF7179A}" type="presParOf" srcId="{888D234B-C5B5-4CF1-ADCA-27C31BF17EBD}" destId="{3637BDE4-C053-4E95-BA44-2B8E67360D4E}" srcOrd="0" destOrd="0" presId="urn:microsoft.com/office/officeart/2008/layout/LinedList"/>
    <dgm:cxn modelId="{8A27D60F-0231-4D7C-B36F-D56CEE7E47A1}" type="presParOf" srcId="{888D234B-C5B5-4CF1-ADCA-27C31BF17EBD}" destId="{1AD9A3F8-DE8A-4B38-AC4F-D886B8109928}" srcOrd="1" destOrd="0" presId="urn:microsoft.com/office/officeart/2008/layout/LinedList"/>
    <dgm:cxn modelId="{20A2F39B-9A66-4286-9EE5-F8F3C51F8937}" type="presParOf" srcId="{E6ADAC60-7670-4744-9241-900AFDF1DB7D}" destId="{BA8EDCF4-21DC-4C00-AEB0-752A18638C0B}" srcOrd="6" destOrd="0" presId="urn:microsoft.com/office/officeart/2008/layout/LinedList"/>
    <dgm:cxn modelId="{6C1045AD-5855-400F-85DA-53EA456E1F13}" type="presParOf" srcId="{E6ADAC60-7670-4744-9241-900AFDF1DB7D}" destId="{A8090606-1A3A-4C41-BFE8-6BB9EB2AC7DD}" srcOrd="7" destOrd="0" presId="urn:microsoft.com/office/officeart/2008/layout/LinedList"/>
    <dgm:cxn modelId="{3725E724-78B5-4E72-AC1F-D80AF49C94BB}" type="presParOf" srcId="{A8090606-1A3A-4C41-BFE8-6BB9EB2AC7DD}" destId="{9BFC038D-AE0B-4CDD-80F6-997F3CD2D418}" srcOrd="0" destOrd="0" presId="urn:microsoft.com/office/officeart/2008/layout/LinedList"/>
    <dgm:cxn modelId="{52B0C602-3727-4179-9540-9CB1FC93F599}" type="presParOf" srcId="{A8090606-1A3A-4C41-BFE8-6BB9EB2AC7DD}" destId="{3B5661CE-E86D-4BF9-9E94-3D201FEC480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B6D71F-E8F6-478F-9E22-244BE0D6AE92}">
      <dsp:nvSpPr>
        <dsp:cNvPr id="0" name=""/>
        <dsp:cNvSpPr/>
      </dsp:nvSpPr>
      <dsp:spPr>
        <a:xfrm>
          <a:off x="0" y="308389"/>
          <a:ext cx="6666833" cy="15701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Economic Factor:</a:t>
          </a:r>
          <a:r>
            <a:rPr lang="en-GB" sz="2200" kern="1200"/>
            <a:t> </a:t>
          </a:r>
          <a:r>
            <a:rPr lang="en-GB" sz="2200" i="1" kern="1200"/>
            <a:t>UK Cost-of-Living Crisis.</a:t>
          </a:r>
          <a:r>
            <a:rPr lang="en-GB" sz="2200" kern="1200"/>
            <a:t> Skyrocketing energy prices create a massive demand among low-income tenants for SunBank’s guaranteed 20% discount.</a:t>
          </a:r>
          <a:endParaRPr lang="en-US" sz="2200" kern="1200"/>
        </a:p>
      </dsp:txBody>
      <dsp:txXfrm>
        <a:off x="76648" y="385037"/>
        <a:ext cx="6513537" cy="1416844"/>
      </dsp:txXfrm>
    </dsp:sp>
    <dsp:sp modelId="{B9899AB0-BFDF-4979-807B-E2DD59A55947}">
      <dsp:nvSpPr>
        <dsp:cNvPr id="0" name=""/>
        <dsp:cNvSpPr/>
      </dsp:nvSpPr>
      <dsp:spPr>
        <a:xfrm>
          <a:off x="0" y="1941889"/>
          <a:ext cx="6666833" cy="1570140"/>
        </a:xfrm>
        <a:prstGeom prst="roundRect">
          <a:avLst/>
        </a:prstGeom>
        <a:gradFill rotWithShape="0">
          <a:gsLst>
            <a:gs pos="0">
              <a:schemeClr val="accent2">
                <a:hueOff val="-944198"/>
                <a:satOff val="17568"/>
                <a:lumOff val="23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44198"/>
                <a:satOff val="17568"/>
                <a:lumOff val="23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44198"/>
                <a:satOff val="17568"/>
                <a:lumOff val="23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Political &amp; Environmental Factor:</a:t>
          </a:r>
          <a:r>
            <a:rPr lang="en-GB" sz="2200" kern="1200"/>
            <a:t> </a:t>
          </a:r>
          <a:r>
            <a:rPr lang="en-GB" sz="2200" i="1" kern="1200"/>
            <a:t>London Net-Zero Targets.</a:t>
          </a:r>
          <a:r>
            <a:rPr lang="en-GB" sz="2200" kern="1200"/>
            <a:t> Direct alignment with the London Mayor's Climate Plan, making local borough councils eager to partner with us to reduce emissions.</a:t>
          </a:r>
          <a:endParaRPr lang="en-US" sz="2200" kern="1200"/>
        </a:p>
      </dsp:txBody>
      <dsp:txXfrm>
        <a:off x="76648" y="2018537"/>
        <a:ext cx="6513537" cy="1416844"/>
      </dsp:txXfrm>
    </dsp:sp>
    <dsp:sp modelId="{B8B01FE8-8C8D-460B-AF05-D24427D8447F}">
      <dsp:nvSpPr>
        <dsp:cNvPr id="0" name=""/>
        <dsp:cNvSpPr/>
      </dsp:nvSpPr>
      <dsp:spPr>
        <a:xfrm>
          <a:off x="0" y="3575390"/>
          <a:ext cx="6666833" cy="1570140"/>
        </a:xfrm>
        <a:prstGeom prst="roundRect">
          <a:avLst/>
        </a:prstGeom>
        <a:gradFill rotWithShape="0">
          <a:gsLst>
            <a:gs pos="0">
              <a:schemeClr val="accent2">
                <a:hueOff val="-1888395"/>
                <a:satOff val="35136"/>
                <a:lumOff val="47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888395"/>
                <a:satOff val="35136"/>
                <a:lumOff val="47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888395"/>
                <a:satOff val="35136"/>
                <a:lumOff val="47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Legal Factor: </a:t>
          </a:r>
          <a:r>
            <a:rPr lang="en-GB" sz="2200" b="0" i="1" u="none" kern="1200" dirty="0"/>
            <a:t>UK Energy Regulation.</a:t>
          </a:r>
          <a:r>
            <a:rPr lang="en-GB" sz="2200" b="0" i="0" u="none" kern="1200" dirty="0"/>
            <a:t> </a:t>
          </a:r>
          <a:r>
            <a:rPr lang="en-GB" sz="2200" b="0" i="0" u="none" kern="1200" dirty="0" err="1"/>
            <a:t>SunBank</a:t>
          </a:r>
          <a:r>
            <a:rPr lang="en-GB" sz="2200" b="0" i="0" u="none" kern="1200" dirty="0"/>
            <a:t> fully complies with standard Ofgem rules for local microgrids.</a:t>
          </a:r>
          <a:endParaRPr lang="en-US" sz="2200" kern="1200" dirty="0"/>
        </a:p>
      </dsp:txBody>
      <dsp:txXfrm>
        <a:off x="76648" y="3652038"/>
        <a:ext cx="6513537" cy="14168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0BBFB0-6010-474E-AFAA-6164A8ECC9E4}">
      <dsp:nvSpPr>
        <dsp:cNvPr id="0" name=""/>
        <dsp:cNvSpPr/>
      </dsp:nvSpPr>
      <dsp:spPr>
        <a:xfrm>
          <a:off x="0" y="603876"/>
          <a:ext cx="6666833" cy="2069803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/>
            <a:t>Total Funding Needed:</a:t>
          </a:r>
          <a:r>
            <a:rPr lang="en-GB" sz="3700" kern="1200"/>
            <a:t> </a:t>
          </a:r>
          <a:r>
            <a:rPr lang="en-GB" sz="3700" b="1" kern="1200"/>
            <a:t>£150,000</a:t>
          </a:r>
          <a:endParaRPr lang="en-US" sz="3700" kern="1200"/>
        </a:p>
      </dsp:txBody>
      <dsp:txXfrm>
        <a:off x="101039" y="704915"/>
        <a:ext cx="6464755" cy="1867725"/>
      </dsp:txXfrm>
    </dsp:sp>
    <dsp:sp modelId="{B465C16A-A52E-48A4-9F10-3483E9258437}">
      <dsp:nvSpPr>
        <dsp:cNvPr id="0" name=""/>
        <dsp:cNvSpPr/>
      </dsp:nvSpPr>
      <dsp:spPr>
        <a:xfrm>
          <a:off x="0" y="2780240"/>
          <a:ext cx="6666833" cy="2069803"/>
        </a:xfrm>
        <a:prstGeom prst="roundRect">
          <a:avLst/>
        </a:prstGeom>
        <a:gradFill rotWithShape="0">
          <a:gsLst>
            <a:gs pos="0">
              <a:schemeClr val="accent2">
                <a:hueOff val="-1888395"/>
                <a:satOff val="35136"/>
                <a:lumOff val="47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888395"/>
                <a:satOff val="35136"/>
                <a:lumOff val="47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888395"/>
                <a:satOff val="35136"/>
                <a:lumOff val="47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/>
            <a:t>Structure:</a:t>
          </a:r>
          <a:r>
            <a:rPr lang="en-GB" sz="3700" kern="1200"/>
            <a:t> 70% Green Venture Capital (£105,000) + 30% Government Grants (£45,000).</a:t>
          </a:r>
          <a:endParaRPr lang="en-US" sz="3700" kern="1200"/>
        </a:p>
      </dsp:txBody>
      <dsp:txXfrm>
        <a:off x="101039" y="2881279"/>
        <a:ext cx="6464755" cy="18677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06E87D-9DE1-4F9D-B39D-93932D6724FB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DAA94E8-0432-4E27-B9F6-5291A17C83F7}">
      <dsp:nvSpPr>
        <dsp:cNvPr id="0" name=""/>
        <dsp:cNvSpPr/>
      </dsp:nvSpPr>
      <dsp:spPr>
        <a:xfrm>
          <a:off x="0" y="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Investor Risk Capital:</a:t>
          </a:r>
          <a:r>
            <a:rPr lang="en-GB" sz="2700" kern="1200"/>
            <a:t> </a:t>
          </a:r>
          <a:r>
            <a:rPr lang="en-GB" sz="2700" b="1" kern="1200"/>
            <a:t>£105,000</a:t>
          </a:r>
          <a:r>
            <a:rPr lang="en-GB" sz="2700" kern="1200"/>
            <a:t> (The £45,000 grant is 100% non-repayable).</a:t>
          </a:r>
          <a:endParaRPr lang="en-US" sz="2700" kern="1200"/>
        </a:p>
      </dsp:txBody>
      <dsp:txXfrm>
        <a:off x="0" y="0"/>
        <a:ext cx="6666833" cy="1363480"/>
      </dsp:txXfrm>
    </dsp:sp>
    <dsp:sp modelId="{AACCED77-8C18-413A-8D9D-8691FB6EF191}">
      <dsp:nvSpPr>
        <dsp:cNvPr id="0" name=""/>
        <dsp:cNvSpPr/>
      </dsp:nvSpPr>
      <dsp:spPr>
        <a:xfrm>
          <a:off x="0" y="136348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306074C-3DE9-4E76-984A-386287BFD261}">
      <dsp:nvSpPr>
        <dsp:cNvPr id="0" name=""/>
        <dsp:cNvSpPr/>
      </dsp:nvSpPr>
      <dsp:spPr>
        <a:xfrm>
          <a:off x="0" y="136348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Payback Period:</a:t>
          </a:r>
          <a:r>
            <a:rPr lang="en-GB" sz="2700" kern="1200"/>
            <a:t> Exactly </a:t>
          </a:r>
          <a:r>
            <a:rPr lang="en-GB" sz="2700" b="1" kern="1200"/>
            <a:t>35 months (2.9 years)</a:t>
          </a:r>
          <a:r>
            <a:rPr lang="en-GB" sz="2700" kern="1200"/>
            <a:t>.</a:t>
          </a:r>
          <a:endParaRPr lang="en-US" sz="2700" kern="1200"/>
        </a:p>
      </dsp:txBody>
      <dsp:txXfrm>
        <a:off x="0" y="1363480"/>
        <a:ext cx="6666833" cy="1363480"/>
      </dsp:txXfrm>
    </dsp:sp>
    <dsp:sp modelId="{532B91E3-C66D-47DE-B63C-817773820803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637BDE4-C053-4E95-BA44-2B8E67360D4E}">
      <dsp:nvSpPr>
        <dsp:cNvPr id="0" name=""/>
        <dsp:cNvSpPr/>
      </dsp:nvSpPr>
      <dsp:spPr>
        <a:xfrm>
          <a:off x="0" y="272696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Asset Lifespan:</a:t>
          </a:r>
          <a:r>
            <a:rPr lang="en-GB" sz="2700" kern="1200"/>
            <a:t> 25+ years of continuous passive microgrid returns.</a:t>
          </a:r>
          <a:endParaRPr lang="en-US" sz="2700" kern="1200"/>
        </a:p>
      </dsp:txBody>
      <dsp:txXfrm>
        <a:off x="0" y="2726960"/>
        <a:ext cx="6666833" cy="1363480"/>
      </dsp:txXfrm>
    </dsp:sp>
    <dsp:sp modelId="{BA8EDCF4-21DC-4C00-AEB0-752A18638C0B}">
      <dsp:nvSpPr>
        <dsp:cNvPr id="0" name=""/>
        <dsp:cNvSpPr/>
      </dsp:nvSpPr>
      <dsp:spPr>
        <a:xfrm>
          <a:off x="0" y="409044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BFC038D-AE0B-4CDD-80F6-997F3CD2D418}">
      <dsp:nvSpPr>
        <dsp:cNvPr id="0" name=""/>
        <dsp:cNvSpPr/>
      </dsp:nvSpPr>
      <dsp:spPr>
        <a:xfrm>
          <a:off x="0" y="409044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5-Year Scalability:</a:t>
          </a:r>
          <a:r>
            <a:rPr lang="en-GB" sz="2700" kern="1200"/>
            <a:t> Expanding to 50 housing blocks scales monthly net profit to </a:t>
          </a:r>
          <a:r>
            <a:rPr lang="en-GB" sz="2700" b="1" kern="1200"/>
            <a:t>over £280,000</a:t>
          </a:r>
          <a:r>
            <a:rPr lang="en-GB" sz="2700" kern="1200"/>
            <a:t>.</a:t>
          </a:r>
          <a:endParaRPr lang="en-US" sz="2700" kern="1200"/>
        </a:p>
      </dsp:txBody>
      <dsp:txXfrm>
        <a:off x="0" y="4090440"/>
        <a:ext cx="6666833" cy="13634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53CBB-F853-8EF9-8873-CD9003B56A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8D8820-8F03-6038-5F74-8A256A136A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52496A-930C-3A09-4E9A-55F63DD18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3830-64C5-4B9D-ADB0-ED30A0D57358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C8D320-2F9A-8A0B-2A45-F51FB0028A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883F29-84DC-5A5D-7830-08B3A2225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58855-6E54-4B32-AA35-7EAD5769F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334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41169-5E8E-FF0B-56D3-9DDD5E3A6D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F7A98-8399-43EF-1318-38ECC02E9F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05A678-F39E-9C10-CDA3-EBF9658EC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3830-64C5-4B9D-ADB0-ED30A0D57358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DB2608-27B4-9475-2D93-F4BE866842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14DE2-E50A-0604-6C27-024138610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58855-6E54-4B32-AA35-7EAD5769F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8300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CFED2-9787-9EE1-488A-3216CA2003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99EE88-4D16-B778-4379-6F4F099B69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A0FBAB-AC83-3508-8925-A73E5B43A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3830-64C5-4B9D-ADB0-ED30A0D57358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9C8B56-C9A4-58CD-FD64-47C393D04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41D8A2-0C28-F8DB-F402-C2A241300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58855-6E54-4B32-AA35-7EAD5769F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35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B37D7-33B9-2724-62C7-7DF610DE5A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17BD4-7A79-C6C4-5266-5251A16A27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8AE108-C99F-31EF-19F1-308457D418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56B1D5-03A0-7905-7202-FE904A3EB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3830-64C5-4B9D-ADB0-ED30A0D57358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B4B027-C234-3209-09CF-E0F1F5C8B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4A9BE7-02D6-F954-7960-AE058536C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58855-6E54-4B32-AA35-7EAD5769F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794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DA35C-906A-1324-B396-D890948C7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056A00-1DBA-AB07-CD72-1FBBF8EC84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C3E47E-60CB-FA3E-5461-A79D9D3B82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6871C3-C13D-103E-C6CC-48EE0CFBA2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889DAB-4CA7-9251-EF31-20C2FDA712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3DF651-154C-0A74-B99F-A5A1B965DE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3830-64C5-4B9D-ADB0-ED30A0D57358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F761C7-01EE-3EB9-0BEB-21449E1AEA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609F96-69EF-F315-6E07-79C6B11EC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58855-6E54-4B32-AA35-7EAD5769F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892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F1A66-203B-CF6C-7D5A-DCCDEFC96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4252CD-2D1A-8FB9-2122-7482DD1F4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3830-64C5-4B9D-ADB0-ED30A0D57358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E639BC-926A-AF2C-75B7-DFE704581E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70CF9A-352E-56AA-45CA-8BC1624D8C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58855-6E54-4B32-AA35-7EAD5769F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021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BA4A60-2749-57C0-1A87-252EAE3E8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3830-64C5-4B9D-ADB0-ED30A0D57358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5C73FE3-D5F5-B6D0-EF38-D194009326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53A68A-71D5-C972-3B36-0768F8D1CF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58855-6E54-4B32-AA35-7EAD5769F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2256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5FCBC-B34B-9872-DCBE-175125A1E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4646C2-91AC-ADCC-31BD-844232B9AB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81733D-8CCF-8C92-A9E1-8B3F3C736D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546EA8-E909-856E-91EE-2B6677ACCD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3830-64C5-4B9D-ADB0-ED30A0D57358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175EF9-F2FE-84C7-80CB-201D11A3B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14E855-B5AB-217C-612D-1FFE4A896A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58855-6E54-4B32-AA35-7EAD5769F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7380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7155D-44C3-8586-2F5C-4E375EA2A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D3591F-92A6-B290-58A0-5C90AB1157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0F9E0F-0491-290C-A726-CE8227B3A8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BC8DE1-772D-4C83-E42C-695E79FFE5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3830-64C5-4B9D-ADB0-ED30A0D57358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82F86F-D177-1E8D-73F7-00875625E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E5D12B-EEFE-E805-A5C3-125DF5C14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58855-6E54-4B32-AA35-7EAD5769F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308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EDDC5-7104-8D0A-978B-7ED2B77AD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8AFC9F-CAAE-49CB-D67C-8579B9F2A4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CF68CC-EA73-9888-827A-B05A3FCEA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3830-64C5-4B9D-ADB0-ED30A0D57358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867580-A5E6-AA38-E11A-3C7F20E2E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40DF17-1FF0-A449-0DF4-21D3BCAE3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58855-6E54-4B32-AA35-7EAD5769F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347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DFB496D-4123-6BAD-8973-9CF8AF7A7D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0873C6-2053-67D5-AA33-E5A0EE7C38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FBD5C-0A88-A7DE-D120-2353EF8B15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3830-64C5-4B9D-ADB0-ED30A0D57358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A5A3FF-D401-4C49-4FA2-C91D552636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B7A9DE-A5FB-39D7-AA90-969DF31D8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58855-6E54-4B32-AA35-7EAD5769F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6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006A08-E61A-4BF3-3EBB-5B3787D44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A717F6-C1AA-E298-A7E2-02FD539706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0EB-95DD-9BC0-50F1-435621661C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A13830-64C5-4B9D-ADB0-ED30A0D57358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421B3-0B18-DEE5-C7AA-0DDD36A939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B6A9D8-3DCD-2E87-6F6E-1D75EC9C19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1158855-6E54-4B32-AA35-7EAD5769F9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184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6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7" name="Rectangle 86">
            <a:extLst>
              <a:ext uri="{FF2B5EF4-FFF2-40B4-BE49-F238E27FC236}">
                <a16:creationId xmlns:a16="http://schemas.microsoft.com/office/drawing/2014/main" id="{8D0D6D3E-D7F9-4591-9CA9-DDF4DB1F7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B3DAED-7B33-DFCD-3201-F674BFB01A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2639" y="1012536"/>
            <a:ext cx="4613300" cy="3163224"/>
          </a:xfrm>
        </p:spPr>
        <p:txBody>
          <a:bodyPr anchor="t">
            <a:normAutofit/>
          </a:bodyPr>
          <a:lstStyle/>
          <a:p>
            <a:pPr lvl="0" algn="l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SUNBANK COMMUNITY LTD.</a:t>
            </a:r>
            <a:b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3EEE72-8FD2-F2FE-CBD3-81552A41F6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3335" y="3853888"/>
            <a:ext cx="5596994" cy="2152936"/>
          </a:xfrm>
        </p:spPr>
        <p:txBody>
          <a:bodyPr anchor="b">
            <a:normAutofit fontScale="77500" lnSpcReduction="20000"/>
          </a:bodyPr>
          <a:lstStyle/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Clean-Energy Microgrids for London’s Social Housing</a:t>
            </a:r>
          </a:p>
          <a:p>
            <a:pPr algn="l"/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Module: Enterprise and Entrepreneurship LCLM4006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Iryna Maksymuk 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  <a:r>
              <a:rPr lang="uk-UA" sz="2000" dirty="0">
                <a:latin typeface="Arial" panose="020B0604020202020204" pitchFamily="34" charset="0"/>
                <a:cs typeface="Arial" panose="020B0604020202020204" pitchFamily="34" charset="0"/>
              </a:rPr>
              <a:t> 2516276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Lectures name: Richard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Ashaye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dirty="0"/>
              <a:t>Submission Date: August </a:t>
            </a:r>
            <a:r>
              <a:rPr lang="uk-UA" sz="2000" dirty="0"/>
              <a:t>10</a:t>
            </a:r>
            <a:r>
              <a:rPr lang="en-GB" sz="2000" dirty="0"/>
              <a:t>, 2026</a:t>
            </a:r>
            <a:br>
              <a:rPr lang="en-GB" sz="2000" dirty="0"/>
            </a:br>
            <a:endParaRPr lang="en-GB" sz="2000" dirty="0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4068664" cy="6858000"/>
          </a:xfrm>
          <a:prstGeom prst="rect">
            <a:avLst/>
          </a:prstGeom>
          <a:gradFill>
            <a:gsLst>
              <a:gs pos="26000">
                <a:srgbClr val="000000"/>
              </a:gs>
              <a:gs pos="100000">
                <a:schemeClr val="accent1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3611463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6000"/>
                </a:schemeClr>
              </a:gs>
              <a:gs pos="100000">
                <a:srgbClr val="000000">
                  <a:alpha val="52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230721" y="-107390"/>
            <a:ext cx="3853890" cy="4068665"/>
          </a:xfrm>
          <a:prstGeom prst="rect">
            <a:avLst/>
          </a:prstGeom>
          <a:gradFill>
            <a:gsLst>
              <a:gs pos="0">
                <a:srgbClr val="000000">
                  <a:alpha val="34000"/>
                </a:srgbClr>
              </a:gs>
              <a:gs pos="96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A5AF271-D308-DFE5-682D-AF2E587E93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87" r="26663" b="1"/>
          <a:stretch>
            <a:fillRect/>
          </a:stretch>
        </p:blipFill>
        <p:spPr>
          <a:xfrm>
            <a:off x="5950328" y="1050916"/>
            <a:ext cx="4756162" cy="4756162"/>
          </a:xfrm>
          <a:custGeom>
            <a:avLst/>
            <a:gdLst/>
            <a:ahLst/>
            <a:cxnLst/>
            <a:rect l="l" t="t" r="r" b="b"/>
            <a:pathLst>
              <a:path w="5031136" h="5031136">
                <a:moveTo>
                  <a:pt x="2515568" y="0"/>
                </a:moveTo>
                <a:cubicBezTo>
                  <a:pt x="3904878" y="0"/>
                  <a:pt x="5031136" y="1126258"/>
                  <a:pt x="5031136" y="2515568"/>
                </a:cubicBezTo>
                <a:cubicBezTo>
                  <a:pt x="5031136" y="3904878"/>
                  <a:pt x="3904878" y="5031136"/>
                  <a:pt x="2515568" y="5031136"/>
                </a:cubicBezTo>
                <a:cubicBezTo>
                  <a:pt x="1126258" y="5031136"/>
                  <a:pt x="0" y="3904878"/>
                  <a:pt x="0" y="2515568"/>
                </a:cubicBezTo>
                <a:cubicBezTo>
                  <a:pt x="0" y="1126258"/>
                  <a:pt x="1126258" y="0"/>
                  <a:pt x="251556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44057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270160-3907-F26A-F485-4DBAE3132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225" y="3195118"/>
            <a:ext cx="3201366" cy="2045220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Company &amp; Mission</a:t>
            </a:r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77A054A5-7813-D34B-4AA0-7064033E13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7085" y="1003441"/>
            <a:ext cx="6555347" cy="5546047"/>
          </a:xfrm>
        </p:spPr>
        <p:txBody>
          <a:bodyPr anchor="ctr">
            <a:normAutofit/>
          </a:bodyPr>
          <a:lstStyle/>
          <a:p>
            <a:pPr lvl="0"/>
            <a:r>
              <a:rPr lang="en-GB" sz="2000" b="1" dirty="0"/>
              <a:t>What we are:</a:t>
            </a:r>
            <a:r>
              <a:rPr lang="en-GB" sz="2000" dirty="0"/>
              <a:t> A localized "Energy-as-a-Service" (EaaS) utility company.</a:t>
            </a:r>
            <a:endParaRPr lang="uk-UA" sz="2000" dirty="0"/>
          </a:p>
          <a:p>
            <a:pPr lvl="0"/>
            <a:endParaRPr lang="en-GB" sz="2000" dirty="0"/>
          </a:p>
          <a:p>
            <a:pPr lvl="0"/>
            <a:r>
              <a:rPr lang="en-GB" sz="2000" b="1" dirty="0"/>
              <a:t>What we do:</a:t>
            </a:r>
            <a:r>
              <a:rPr lang="en-GB" sz="2000" dirty="0"/>
              <a:t> Install 40kW Rooftop Solar + Industrial Battery Storage (BESS) on social housing.</a:t>
            </a:r>
            <a:endParaRPr lang="uk-UA" sz="2000" dirty="0"/>
          </a:p>
          <a:p>
            <a:pPr lvl="0"/>
            <a:endParaRPr lang="en-GB" sz="2000" dirty="0"/>
          </a:p>
          <a:p>
            <a:pPr lvl="0"/>
            <a:r>
              <a:rPr lang="en-GB" sz="2000" b="1" dirty="0"/>
              <a:t>Mission:</a:t>
            </a:r>
            <a:r>
              <a:rPr lang="en-GB" sz="2000" dirty="0"/>
              <a:t> Eliminate fuel poverty, support Net-Zero targets, and unlock roof assets.</a:t>
            </a:r>
          </a:p>
          <a:p>
            <a:pPr marL="0" indent="0">
              <a:buNone/>
            </a:pPr>
            <a:br>
              <a:rPr lang="en-GB" sz="2000" dirty="0"/>
            </a:br>
            <a:endParaRPr lang="en-GB" sz="2000" dirty="0"/>
          </a:p>
        </p:txBody>
      </p:sp>
      <p:pic>
        <p:nvPicPr>
          <p:cNvPr id="5" name="Picture 4" descr="Surge in UK residential solar panel installations | FMB">
            <a:extLst>
              <a:ext uri="{FF2B5EF4-FFF2-40B4-BE49-F238E27FC236}">
                <a16:creationId xmlns:a16="http://schemas.microsoft.com/office/drawing/2014/main" id="{E619B0AD-06A8-9D88-E42C-44F8DD63DA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" t="-1069" r="370"/>
          <a:stretch>
            <a:fillRect/>
          </a:stretch>
        </p:blipFill>
        <p:spPr>
          <a:xfrm>
            <a:off x="49160" y="403936"/>
            <a:ext cx="4489700" cy="303520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302680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AB8A61-E3EB-5371-E2DD-79A5116E7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Problem &amp; Market Opportunity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AF93F-6A0E-55BB-4BF2-C726F9A864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lvl="0"/>
            <a:r>
              <a:rPr lang="en-GB" sz="2000" b="1" dirty="0"/>
              <a:t>The Problem:</a:t>
            </a:r>
            <a:r>
              <a:rPr lang="en-GB" sz="2000" dirty="0"/>
              <a:t> Skyrocketing utility inflation and carbon emissions in London.</a:t>
            </a:r>
            <a:endParaRPr lang="uk-UA" sz="2000" dirty="0"/>
          </a:p>
          <a:p>
            <a:pPr lvl="0"/>
            <a:endParaRPr lang="en-GB" sz="2000" dirty="0"/>
          </a:p>
          <a:p>
            <a:pPr lvl="0"/>
            <a:r>
              <a:rPr lang="en-GB" sz="2000" b="1" dirty="0"/>
              <a:t>The Corporate Flaw:</a:t>
            </a:r>
            <a:r>
              <a:rPr lang="en-GB" sz="2000" dirty="0"/>
              <a:t> Traditional giants only focus on macro-grids and expensive retail tariffs.</a:t>
            </a:r>
            <a:endParaRPr lang="uk-UA" sz="2000" dirty="0"/>
          </a:p>
          <a:p>
            <a:pPr lvl="0"/>
            <a:endParaRPr lang="en-GB" sz="2000" dirty="0"/>
          </a:p>
          <a:p>
            <a:pPr lvl="0"/>
            <a:r>
              <a:rPr lang="en-GB" sz="2000" b="1" dirty="0"/>
              <a:t>The Market:</a:t>
            </a:r>
            <a:r>
              <a:rPr lang="en-GB" sz="2000" dirty="0"/>
              <a:t> Trapped social housing tenants need cheap, localized power.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3502469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F15147-89BE-9758-A033-709978CC0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PESTEL Analysis </a:t>
            </a:r>
            <a:br>
              <a:rPr lang="en-GB" sz="4000" b="1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FCE924-BF00-FA0A-FD03-DF590A9E1A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904737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86600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3478F2-C1AD-12B2-BFBA-2E908D8EB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 b="1"/>
              <a:t>The Tech Solution</a:t>
            </a:r>
            <a:br>
              <a:rPr lang="en-GB" sz="4000" b="1"/>
            </a:b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E9831-20E3-5EDA-5B9B-3D7C4710CE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7103" y="2144990"/>
            <a:ext cx="5315189" cy="3535083"/>
          </a:xfrm>
        </p:spPr>
        <p:txBody>
          <a:bodyPr anchor="t">
            <a:normAutofit/>
          </a:bodyPr>
          <a:lstStyle/>
          <a:p>
            <a:pPr marL="0" lvl="0" indent="0">
              <a:buNone/>
            </a:pPr>
            <a:endParaRPr lang="en-GB" sz="2000" dirty="0"/>
          </a:p>
          <a:p>
            <a:pPr lvl="1"/>
            <a:r>
              <a:rPr lang="en-GB" sz="2000" b="1" dirty="0"/>
              <a:t>Hardware:</a:t>
            </a:r>
            <a:r>
              <a:rPr lang="en-GB" sz="2000" dirty="0"/>
              <a:t> Tier-1 40kW Solar Panels + Lithium-Iron-Phosphate (LFP) BESS.</a:t>
            </a:r>
            <a:endParaRPr lang="uk-UA" sz="2000" dirty="0"/>
          </a:p>
          <a:p>
            <a:pPr lvl="1"/>
            <a:endParaRPr lang="en-GB" sz="2000" dirty="0"/>
          </a:p>
          <a:p>
            <a:pPr lvl="1"/>
            <a:r>
              <a:rPr lang="en-GB" sz="2000" b="1" dirty="0"/>
              <a:t>Software:</a:t>
            </a:r>
            <a:r>
              <a:rPr lang="en-GB" sz="2000" dirty="0"/>
              <a:t> Smart Energy Management System (EMS) for real-time load balancing.</a:t>
            </a:r>
            <a:endParaRPr lang="uk-UA" sz="2000" dirty="0"/>
          </a:p>
          <a:p>
            <a:pPr lvl="1"/>
            <a:endParaRPr lang="en-GB" sz="2000" dirty="0"/>
          </a:p>
          <a:p>
            <a:pPr lvl="1"/>
            <a:r>
              <a:rPr lang="en-GB" sz="2000" b="1" dirty="0"/>
              <a:t>Process:</a:t>
            </a:r>
            <a:r>
              <a:rPr lang="en-GB" sz="2000" dirty="0"/>
              <a:t> Daytime solar accumulation. Peak hours (16:00–19:00) direct apartment discharge.</a:t>
            </a:r>
          </a:p>
          <a:p>
            <a:endParaRPr lang="en-GB" sz="2000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 descr="A solar panel farm">
            <a:extLst>
              <a:ext uri="{FF2B5EF4-FFF2-40B4-BE49-F238E27FC236}">
                <a16:creationId xmlns:a16="http://schemas.microsoft.com/office/drawing/2014/main" id="{E66EB143-23CF-1EA8-FF3C-02022D4307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314" r="25146" b="-1"/>
          <a:stretch>
            <a:fillRect/>
          </a:stretch>
        </p:blipFill>
        <p:spPr>
          <a:xfrm>
            <a:off x="7609489" y="909081"/>
            <a:ext cx="3103485" cy="507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395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479E90-3DAF-48CA-2703-6AD15C44E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866" y="80823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dirty="0">
                <a:solidFill>
                  <a:srgbClr val="FFFFFF"/>
                </a:solidFill>
              </a:rPr>
              <a:t>Revenue Model</a:t>
            </a:r>
            <a:br>
              <a:rPr lang="en-GB" sz="4000" b="1" dirty="0">
                <a:solidFill>
                  <a:srgbClr val="FFFFFF"/>
                </a:solidFill>
              </a:rPr>
            </a:b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4D802-8354-53A3-50FF-5377DCEA79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lvl="0" indent="0">
              <a:buNone/>
            </a:pPr>
            <a:endParaRPr lang="en-GB" sz="2000" dirty="0"/>
          </a:p>
          <a:p>
            <a:pPr marL="457200" lvl="1" indent="0">
              <a:buNone/>
            </a:pPr>
            <a:r>
              <a:rPr lang="en-GB" sz="2000" b="1" dirty="0"/>
              <a:t>Dual-Revenue Stream:</a:t>
            </a:r>
          </a:p>
          <a:p>
            <a:pPr marL="457200" lvl="1" indent="0">
              <a:buNone/>
            </a:pPr>
            <a:endParaRPr lang="en-GB" sz="2000" dirty="0"/>
          </a:p>
          <a:p>
            <a:pPr lvl="2"/>
            <a:r>
              <a:rPr lang="en-GB" b="1" dirty="0"/>
              <a:t>B2C Energy Sales:</a:t>
            </a:r>
            <a:r>
              <a:rPr lang="en-GB" dirty="0"/>
              <a:t> Discounted power to tenants at a </a:t>
            </a:r>
            <a:r>
              <a:rPr lang="en-GB" b="1" dirty="0"/>
              <a:t>guaranteed 20% saving</a:t>
            </a:r>
            <a:r>
              <a:rPr lang="en-GB" dirty="0"/>
              <a:t>.</a:t>
            </a:r>
          </a:p>
          <a:p>
            <a:pPr lvl="2"/>
            <a:endParaRPr lang="en-GB" dirty="0"/>
          </a:p>
          <a:p>
            <a:pPr lvl="2"/>
            <a:r>
              <a:rPr lang="en-GB" b="1" dirty="0"/>
              <a:t>B2B Grid Export:</a:t>
            </a:r>
            <a:r>
              <a:rPr lang="en-GB" dirty="0"/>
              <a:t> Premium surplus sales to National Grid via Smart Export Guarantee (SEG).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665196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8604BB-AC31-815E-E68B-5682D10A5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2470" y="563763"/>
            <a:ext cx="9895951" cy="1033669"/>
          </a:xfrm>
        </p:spPr>
        <p:txBody>
          <a:bodyPr>
            <a:normAutofit/>
          </a:bodyPr>
          <a:lstStyle/>
          <a:p>
            <a:r>
              <a:rPr lang="en-GB" sz="3400" b="1" dirty="0">
                <a:solidFill>
                  <a:srgbClr val="FFFFFF"/>
                </a:solidFill>
              </a:rPr>
              <a:t>Why </a:t>
            </a:r>
            <a:r>
              <a:rPr lang="en-GB" sz="3400" b="1" dirty="0" err="1">
                <a:solidFill>
                  <a:srgbClr val="FFFFFF"/>
                </a:solidFill>
              </a:rPr>
              <a:t>SunBank</a:t>
            </a:r>
            <a:r>
              <a:rPr lang="en-GB" sz="3400" b="1" dirty="0">
                <a:solidFill>
                  <a:srgbClr val="FFFFFF"/>
                </a:solidFill>
              </a:rPr>
              <a:t>? </a:t>
            </a:r>
            <a:br>
              <a:rPr lang="en-GB" sz="3400" b="1" dirty="0">
                <a:solidFill>
                  <a:srgbClr val="FFFFFF"/>
                </a:solidFill>
              </a:rPr>
            </a:br>
            <a:endParaRPr lang="en-GB" sz="34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F398A-12C2-A000-FBE6-BF180B49D9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3982" y="1930323"/>
            <a:ext cx="9724031" cy="4594786"/>
          </a:xfrm>
        </p:spPr>
        <p:txBody>
          <a:bodyPr anchor="ctr">
            <a:normAutofit/>
          </a:bodyPr>
          <a:lstStyle/>
          <a:p>
            <a:pPr lvl="1"/>
            <a:r>
              <a:rPr lang="en-GB" sz="2000" b="1" dirty="0"/>
              <a:t>Government-Backed:</a:t>
            </a:r>
            <a:r>
              <a:rPr lang="en-GB" sz="2000" dirty="0"/>
              <a:t> 30% of </a:t>
            </a:r>
            <a:r>
              <a:rPr lang="en-GB" sz="2000" dirty="0" err="1"/>
              <a:t>CapEx</a:t>
            </a:r>
            <a:r>
              <a:rPr lang="en-GB" sz="2000" dirty="0"/>
              <a:t> covered by non-repayable green grants, drastically reducing investor risk.</a:t>
            </a:r>
          </a:p>
          <a:p>
            <a:pPr lvl="1"/>
            <a:endParaRPr lang="en-GB" sz="2000" dirty="0"/>
          </a:p>
          <a:p>
            <a:pPr lvl="1"/>
            <a:r>
              <a:rPr lang="en-GB" sz="2000" b="1" dirty="0"/>
              <a:t>Instant B2C Scaling:</a:t>
            </a:r>
            <a:r>
              <a:rPr lang="en-GB" sz="2000" dirty="0"/>
              <a:t> Council partnerships grant immediate access to thousands of tenants with zero customer acquisition costs.</a:t>
            </a:r>
          </a:p>
          <a:p>
            <a:pPr lvl="1"/>
            <a:endParaRPr lang="en-GB" sz="2000" dirty="0"/>
          </a:p>
          <a:p>
            <a:pPr lvl="1"/>
            <a:r>
              <a:rPr lang="en-GB" sz="2000" b="1" dirty="0"/>
              <a:t>Protected Monopoly:</a:t>
            </a:r>
            <a:r>
              <a:rPr lang="en-GB" sz="2000" dirty="0"/>
              <a:t> Long-term rooftop leases lock out traditional utility giants from our closed-loop microgrid.</a:t>
            </a:r>
          </a:p>
          <a:p>
            <a:pPr lvl="1"/>
            <a:endParaRPr lang="en-GB" sz="2000" dirty="0"/>
          </a:p>
          <a:p>
            <a:pPr lvl="1"/>
            <a:r>
              <a:rPr lang="en-GB" sz="2000" b="1" dirty="0"/>
              <a:t>20+ Years of Passive ROI:</a:t>
            </a:r>
            <a:r>
              <a:rPr lang="en-GB" sz="2000" dirty="0"/>
              <a:t> Fast 2.9-year payback period followed by decades of predictable infrastructure cash flow.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9D4E65-FF5D-09F9-1DA4-059D8EE0DB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8764" y="158977"/>
            <a:ext cx="2219007" cy="1843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83748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B5DF0-2862-AB73-4A97-71872888C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 b="1"/>
              <a:t>Marketing Strategy</a:t>
            </a:r>
            <a:br>
              <a:rPr lang="en-GB" sz="4000" b="1"/>
            </a:b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08F35-F9B5-DEDB-ADA0-FD501830DA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530" y="1925864"/>
            <a:ext cx="6318583" cy="4170529"/>
          </a:xfrm>
        </p:spPr>
        <p:txBody>
          <a:bodyPr anchor="t">
            <a:normAutofit/>
          </a:bodyPr>
          <a:lstStyle/>
          <a:p>
            <a:pPr marL="0" lvl="0" indent="0">
              <a:buNone/>
            </a:pPr>
            <a:endParaRPr lang="en-GB" sz="1700" dirty="0"/>
          </a:p>
          <a:p>
            <a:pPr lvl="1"/>
            <a:r>
              <a:rPr lang="en-GB" sz="1800" b="1" dirty="0"/>
              <a:t>B2B Strategy:</a:t>
            </a:r>
            <a:r>
              <a:rPr lang="en-GB" sz="1800" dirty="0"/>
              <a:t> Direct consultative proposals to London Borough Councils and Housing Associations to secure long-term, zero-cost roof leases.</a:t>
            </a:r>
          </a:p>
          <a:p>
            <a:pPr lvl="1"/>
            <a:endParaRPr lang="en-GB" sz="1800" dirty="0"/>
          </a:p>
          <a:p>
            <a:pPr lvl="1"/>
            <a:r>
              <a:rPr lang="en-GB" sz="1800" b="1" dirty="0"/>
              <a:t>B2C Strategy:</a:t>
            </a:r>
            <a:r>
              <a:rPr lang="en-GB" sz="1800" dirty="0"/>
              <a:t> Grassroots community marketing via town-hall meetings, localized informational flyers, and a transparent mobile app.</a:t>
            </a:r>
          </a:p>
          <a:p>
            <a:pPr lvl="1"/>
            <a:endParaRPr lang="en-GB" sz="1800" dirty="0"/>
          </a:p>
          <a:p>
            <a:pPr lvl="1"/>
            <a:r>
              <a:rPr lang="en-GB" sz="1800" b="1" dirty="0"/>
              <a:t>The Hook:</a:t>
            </a:r>
            <a:r>
              <a:rPr lang="en-GB" sz="1800" dirty="0"/>
              <a:t> A guaranteed, unconditional </a:t>
            </a:r>
            <a:r>
              <a:rPr lang="en-GB" sz="1800" b="1" dirty="0"/>
              <a:t>20% fixed discount</a:t>
            </a:r>
            <a:r>
              <a:rPr lang="en-GB" sz="1800" dirty="0"/>
              <a:t> on monthly electricity bills compared to the national grid.</a:t>
            </a:r>
          </a:p>
          <a:p>
            <a:endParaRPr lang="en-GB" sz="1700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F5560734-00ED-3373-E0C7-B1063145FB4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075967" y="1359681"/>
            <a:ext cx="4170530" cy="4170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0016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0B2475-C907-E494-3AAC-3806B7296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Go-To-Market &amp; Growth</a:t>
            </a:r>
            <a:br>
              <a:rPr lang="en-GB" sz="4000" b="1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53DAF2CB-6EAB-7DC7-B95F-910FC7F24D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lvl="0" indent="0">
              <a:buNone/>
            </a:pPr>
            <a:endParaRPr lang="en-GB" sz="2000" dirty="0"/>
          </a:p>
          <a:p>
            <a:pPr lvl="1"/>
            <a:r>
              <a:rPr lang="en-GB" sz="2000" b="1" dirty="0"/>
              <a:t>B2B Partnerships:</a:t>
            </a:r>
            <a:r>
              <a:rPr lang="en-GB" sz="2000" dirty="0"/>
              <a:t> Long-term roof leases with London Borough Councils.</a:t>
            </a:r>
          </a:p>
          <a:p>
            <a:pPr lvl="1"/>
            <a:endParaRPr lang="en-GB" sz="2000" dirty="0"/>
          </a:p>
          <a:p>
            <a:pPr lvl="1"/>
            <a:r>
              <a:rPr lang="en-GB" sz="2000" b="1" dirty="0"/>
              <a:t>B2C Onboarding:</a:t>
            </a:r>
            <a:r>
              <a:rPr lang="en-GB" sz="2000" dirty="0"/>
              <a:t> Grassroots community marketing and a simple billing app.</a:t>
            </a:r>
          </a:p>
          <a:p>
            <a:pPr lvl="1"/>
            <a:endParaRPr lang="en-GB" sz="2000" dirty="0"/>
          </a:p>
          <a:p>
            <a:pPr lvl="1"/>
            <a:r>
              <a:rPr lang="en-GB" sz="2000" b="1" dirty="0"/>
              <a:t>Trust Building:</a:t>
            </a:r>
            <a:r>
              <a:rPr lang="en-GB" sz="2000" dirty="0"/>
              <a:t> Lobby Digital Dashboards showing real-time money &amp; CO2 savings.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444954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D8FD6C-9B24-C6ED-C95A-50E1201F5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Management Structure</a:t>
            </a:r>
            <a:br>
              <a:rPr lang="en-GB" sz="4000" b="1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164EE-56DF-238B-3394-247B188051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lvl="0" indent="0">
              <a:buNone/>
            </a:pPr>
            <a:endParaRPr lang="en-GB" sz="2000" dirty="0"/>
          </a:p>
          <a:p>
            <a:pPr lvl="1"/>
            <a:r>
              <a:rPr lang="en-GB" sz="2000" b="1" dirty="0"/>
              <a:t>Legal Entity:</a:t>
            </a:r>
            <a:r>
              <a:rPr lang="en-GB" sz="2000" dirty="0"/>
              <a:t> Private Limited Company (Ltd) registered in the UK.</a:t>
            </a:r>
          </a:p>
          <a:p>
            <a:pPr lvl="1"/>
            <a:endParaRPr lang="en-GB" sz="2000" dirty="0"/>
          </a:p>
          <a:p>
            <a:pPr lvl="1"/>
            <a:r>
              <a:rPr lang="en-GB" sz="2000" b="1" dirty="0"/>
              <a:t>Roles:</a:t>
            </a:r>
            <a:r>
              <a:rPr lang="en-GB" sz="2000" dirty="0"/>
              <a:t> CEO (Strategy &amp; Funding) | CTO (Engineering &amp; EMS) | Operations (Billing &amp; Councils).</a:t>
            </a:r>
          </a:p>
          <a:p>
            <a:pPr lvl="1"/>
            <a:endParaRPr lang="en-GB" sz="2000" dirty="0"/>
          </a:p>
          <a:p>
            <a:pPr lvl="1"/>
            <a:r>
              <a:rPr lang="en-GB" sz="2000" b="1" dirty="0"/>
              <a:t>Efficiency:</a:t>
            </a:r>
            <a:r>
              <a:rPr lang="en-GB" sz="2000" dirty="0"/>
              <a:t> 100% of accounting and specialized legal compliance are outsourced.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400774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2E8B97-CDD1-36AD-4AB2-524A66EE0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Capital Request &amp; Allocation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674044-C4C7-AE45-9AE3-5BC92785D6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65506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6255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EE32D-3248-0D41-0583-841CBAC476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96905-B6C2-2D75-FBAA-14D115AE3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561" y="163972"/>
            <a:ext cx="10515600" cy="5233937"/>
          </a:xfrm>
        </p:spPr>
        <p:txBody>
          <a:bodyPr/>
          <a:lstStyle/>
          <a:p>
            <a:pPr marL="0" lvl="0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AD6F4DD-D623-E929-E3E5-8A02B08FFE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4806254"/>
              </p:ext>
            </p:extLst>
          </p:nvPr>
        </p:nvGraphicFramePr>
        <p:xfrm>
          <a:off x="2032000" y="667226"/>
          <a:ext cx="8127999" cy="5140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184353480"/>
                    </a:ext>
                  </a:extLst>
                </a:gridCol>
                <a:gridCol w="3547260">
                  <a:extLst>
                    <a:ext uri="{9D8B030D-6E8A-4147-A177-3AD203B41FA5}">
                      <a16:colId xmlns:a16="http://schemas.microsoft.com/office/drawing/2014/main" val="2548257659"/>
                    </a:ext>
                  </a:extLst>
                </a:gridCol>
                <a:gridCol w="1871406">
                  <a:extLst>
                    <a:ext uri="{9D8B030D-6E8A-4147-A177-3AD203B41FA5}">
                      <a16:colId xmlns:a16="http://schemas.microsoft.com/office/drawing/2014/main" val="2127595064"/>
                    </a:ext>
                  </a:extLst>
                </a:gridCol>
              </a:tblGrid>
              <a:tr h="642545">
                <a:tc>
                  <a:txBody>
                    <a:bodyPr/>
                    <a:lstStyle/>
                    <a:p>
                      <a:r>
                        <a:rPr lang="en-GB" sz="1800" b="1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Expense Category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Description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i="0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Cost (£)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8650480"/>
                  </a:ext>
                </a:extLst>
              </a:tr>
              <a:tr h="642545">
                <a:tc>
                  <a:txBody>
                    <a:bodyPr/>
                    <a:lstStyle/>
                    <a:p>
                      <a:r>
                        <a:rPr lang="en-GB" sz="1800" b="1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Capital Hardware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40kW Solar PV &amp; LFP Battery Storage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£85,000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1497651"/>
                  </a:ext>
                </a:extLst>
              </a:tr>
              <a:tr h="642545">
                <a:tc>
                  <a:txBody>
                    <a:bodyPr/>
                    <a:lstStyle/>
                    <a:p>
                      <a:r>
                        <a:rPr lang="en-GB" sz="1800" b="1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Engineering &amp; Installation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Certified MCS installation &amp; grid setup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2937218"/>
                  </a:ext>
                </a:extLst>
              </a:tr>
              <a:tr h="642545">
                <a:tc>
                  <a:txBody>
                    <a:bodyPr/>
                    <a:lstStyle/>
                    <a:p>
                      <a:r>
                        <a:rPr lang="en-GB" sz="1800" b="1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Software Platforms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EMS platform &amp; automated billing integration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3640393"/>
                  </a:ext>
                </a:extLst>
              </a:tr>
              <a:tr h="642545">
                <a:tc>
                  <a:txBody>
                    <a:bodyPr/>
                    <a:lstStyle/>
                    <a:p>
                      <a:r>
                        <a:rPr lang="en-GB" sz="1800" b="1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Legal &amp; Compliance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Ofgem filings &amp; borough leasing contracts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5960011"/>
                  </a:ext>
                </a:extLst>
              </a:tr>
              <a:tr h="642545">
                <a:tc>
                  <a:txBody>
                    <a:bodyPr/>
                    <a:lstStyle/>
                    <a:p>
                      <a:r>
                        <a:rPr lang="en-GB" sz="1800" b="1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Marketing &amp; Outreach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B2B consultative meetings &amp; town-halls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4759765"/>
                  </a:ext>
                </a:extLst>
              </a:tr>
              <a:tr h="642545">
                <a:tc>
                  <a:txBody>
                    <a:bodyPr/>
                    <a:lstStyle/>
                    <a:p>
                      <a:r>
                        <a:rPr lang="en-GB" sz="1800" b="1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Working Capital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Emergency maintenance &amp; operation buffer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£13,000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9250257"/>
                  </a:ext>
                </a:extLst>
              </a:tr>
              <a:tr h="642545">
                <a:tc>
                  <a:txBody>
                    <a:bodyPr/>
                    <a:lstStyle/>
                    <a:p>
                      <a:r>
                        <a:rPr lang="en-GB" sz="1800" b="1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TOTAL CAPEX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Total Launch Capital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£150,000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60791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84766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23DFF7-054C-772F-73E9-77641BB90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7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Financial Performance</a:t>
            </a:r>
            <a:endParaRPr lang="en-US" sz="37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FAF9A4-8119-7D9A-F437-55D11D20A398}"/>
              </a:ext>
            </a:extLst>
          </p:cNvPr>
          <p:cNvSpPr txBox="1"/>
          <p:nvPr/>
        </p:nvSpPr>
        <p:spPr>
          <a:xfrm>
            <a:off x="660042" y="806824"/>
            <a:ext cx="2919738" cy="149411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20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Operational profitability achieved in Month 2 (February).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B89827B-EC8A-659A-87F9-1230F2860C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9686368"/>
              </p:ext>
            </p:extLst>
          </p:nvPr>
        </p:nvGraphicFramePr>
        <p:xfrm>
          <a:off x="4435286" y="592122"/>
          <a:ext cx="7225752" cy="38197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3415">
                  <a:extLst>
                    <a:ext uri="{9D8B030D-6E8A-4147-A177-3AD203B41FA5}">
                      <a16:colId xmlns:a16="http://schemas.microsoft.com/office/drawing/2014/main" val="3956752826"/>
                    </a:ext>
                  </a:extLst>
                </a:gridCol>
                <a:gridCol w="1116992">
                  <a:extLst>
                    <a:ext uri="{9D8B030D-6E8A-4147-A177-3AD203B41FA5}">
                      <a16:colId xmlns:a16="http://schemas.microsoft.com/office/drawing/2014/main" val="1348876785"/>
                    </a:ext>
                  </a:extLst>
                </a:gridCol>
                <a:gridCol w="1005069">
                  <a:extLst>
                    <a:ext uri="{9D8B030D-6E8A-4147-A177-3AD203B41FA5}">
                      <a16:colId xmlns:a16="http://schemas.microsoft.com/office/drawing/2014/main" val="3546133254"/>
                    </a:ext>
                  </a:extLst>
                </a:gridCol>
                <a:gridCol w="1005069">
                  <a:extLst>
                    <a:ext uri="{9D8B030D-6E8A-4147-A177-3AD203B41FA5}">
                      <a16:colId xmlns:a16="http://schemas.microsoft.com/office/drawing/2014/main" val="3705200854"/>
                    </a:ext>
                  </a:extLst>
                </a:gridCol>
                <a:gridCol w="1005069">
                  <a:extLst>
                    <a:ext uri="{9D8B030D-6E8A-4147-A177-3AD203B41FA5}">
                      <a16:colId xmlns:a16="http://schemas.microsoft.com/office/drawing/2014/main" val="3222748418"/>
                    </a:ext>
                  </a:extLst>
                </a:gridCol>
                <a:gridCol w="1005069">
                  <a:extLst>
                    <a:ext uri="{9D8B030D-6E8A-4147-A177-3AD203B41FA5}">
                      <a16:colId xmlns:a16="http://schemas.microsoft.com/office/drawing/2014/main" val="1137208956"/>
                    </a:ext>
                  </a:extLst>
                </a:gridCol>
                <a:gridCol w="1005069">
                  <a:extLst>
                    <a:ext uri="{9D8B030D-6E8A-4147-A177-3AD203B41FA5}">
                      <a16:colId xmlns:a16="http://schemas.microsoft.com/office/drawing/2014/main" val="120157305"/>
                    </a:ext>
                  </a:extLst>
                </a:gridCol>
              </a:tblGrid>
              <a:tr h="596326">
                <a:tc>
                  <a:txBody>
                    <a:bodyPr/>
                    <a:lstStyle/>
                    <a:p>
                      <a:r>
                        <a:rPr lang="en-GB" sz="1600"/>
                        <a:t>Financial Metric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January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Feb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March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April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May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June</a:t>
                      </a:r>
                    </a:p>
                  </a:txBody>
                  <a:tcPr marL="80585" marR="80585" marT="40292" marB="40292"/>
                </a:tc>
                <a:extLst>
                  <a:ext uri="{0D108BD9-81ED-4DB2-BD59-A6C34878D82A}">
                    <a16:rowId xmlns:a16="http://schemas.microsoft.com/office/drawing/2014/main" val="3449169389"/>
                  </a:ext>
                </a:extLst>
              </a:tr>
              <a:tr h="838080">
                <a:tc>
                  <a:txBody>
                    <a:bodyPr/>
                    <a:lstStyle/>
                    <a:p>
                      <a:r>
                        <a:rPr lang="en-GB" sz="1600"/>
                        <a:t>Fixed Costs (OpEx)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£4,500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£4,500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£4,500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£4,500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£4,500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£4,500</a:t>
                      </a:r>
                    </a:p>
                  </a:txBody>
                  <a:tcPr marL="80585" marR="80585" marT="40292" marB="40292"/>
                </a:tc>
                <a:extLst>
                  <a:ext uri="{0D108BD9-81ED-4DB2-BD59-A6C34878D82A}">
                    <a16:rowId xmlns:a16="http://schemas.microsoft.com/office/drawing/2014/main" val="2402076618"/>
                  </a:ext>
                </a:extLst>
              </a:tr>
              <a:tr h="596326">
                <a:tc>
                  <a:txBody>
                    <a:bodyPr/>
                    <a:lstStyle/>
                    <a:p>
                      <a:r>
                        <a:rPr lang="en-GB" sz="1600" dirty="0"/>
                        <a:t>Variable Costs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£3,000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£3,500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£4,000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£4,500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£4,800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£5,200</a:t>
                      </a:r>
                    </a:p>
                  </a:txBody>
                  <a:tcPr marL="80585" marR="80585" marT="40292" marB="40292"/>
                </a:tc>
                <a:extLst>
                  <a:ext uri="{0D108BD9-81ED-4DB2-BD59-A6C34878D82A}">
                    <a16:rowId xmlns:a16="http://schemas.microsoft.com/office/drawing/2014/main" val="281414219"/>
                  </a:ext>
                </a:extLst>
              </a:tr>
              <a:tr h="596326">
                <a:tc>
                  <a:txBody>
                    <a:bodyPr/>
                    <a:lstStyle/>
                    <a:p>
                      <a:r>
                        <a:rPr lang="en-GB" sz="1600" dirty="0"/>
                        <a:t>Total Cost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£113,000*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£8,000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£8,500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£9,000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£9,300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£9,700</a:t>
                      </a:r>
                    </a:p>
                  </a:txBody>
                  <a:tcPr marL="80585" marR="80585" marT="40292" marB="40292"/>
                </a:tc>
                <a:extLst>
                  <a:ext uri="{0D108BD9-81ED-4DB2-BD59-A6C34878D82A}">
                    <a16:rowId xmlns:a16="http://schemas.microsoft.com/office/drawing/2014/main" val="3802499625"/>
                  </a:ext>
                </a:extLst>
              </a:tr>
              <a:tr h="596326">
                <a:tc>
                  <a:txBody>
                    <a:bodyPr/>
                    <a:lstStyle/>
                    <a:p>
                      <a:r>
                        <a:rPr lang="en-GB" sz="1600" dirty="0"/>
                        <a:t>Total Revenue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£8,500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£11,200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£14,500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£18,000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£21,500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£24,800</a:t>
                      </a:r>
                    </a:p>
                  </a:txBody>
                  <a:tcPr marL="80585" marR="80585" marT="40292" marB="40292"/>
                </a:tc>
                <a:extLst>
                  <a:ext uri="{0D108BD9-81ED-4DB2-BD59-A6C34878D82A}">
                    <a16:rowId xmlns:a16="http://schemas.microsoft.com/office/drawing/2014/main" val="2511646915"/>
                  </a:ext>
                </a:extLst>
              </a:tr>
              <a:tr h="596326">
                <a:tc>
                  <a:txBody>
                    <a:bodyPr/>
                    <a:lstStyle/>
                    <a:p>
                      <a:r>
                        <a:rPr lang="en-GB" sz="1600"/>
                        <a:t>Net Profit/ Loss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-</a:t>
                      </a:r>
                    </a:p>
                    <a:p>
                      <a:r>
                        <a:rPr lang="en-GB" sz="1600"/>
                        <a:t>£104,500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+</a:t>
                      </a:r>
                    </a:p>
                    <a:p>
                      <a:r>
                        <a:rPr lang="en-GB" sz="1600"/>
                        <a:t>£3,200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+</a:t>
                      </a:r>
                    </a:p>
                    <a:p>
                      <a:r>
                        <a:rPr lang="en-GB" sz="1600" dirty="0"/>
                        <a:t>£6,000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+</a:t>
                      </a:r>
                    </a:p>
                    <a:p>
                      <a:r>
                        <a:rPr lang="en-GB" sz="1600"/>
                        <a:t>£9,000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+</a:t>
                      </a:r>
                    </a:p>
                    <a:p>
                      <a:r>
                        <a:rPr lang="en-GB" sz="1600"/>
                        <a:t>£12,200</a:t>
                      </a:r>
                    </a:p>
                  </a:txBody>
                  <a:tcPr marL="80585" marR="80585" marT="40292" marB="40292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+</a:t>
                      </a:r>
                    </a:p>
                    <a:p>
                      <a:r>
                        <a:rPr lang="en-GB" sz="1600" dirty="0"/>
                        <a:t>£15,100</a:t>
                      </a:r>
                    </a:p>
                  </a:txBody>
                  <a:tcPr marL="80585" marR="80585" marT="40292" marB="40292"/>
                </a:tc>
                <a:extLst>
                  <a:ext uri="{0D108BD9-81ED-4DB2-BD59-A6C34878D82A}">
                    <a16:rowId xmlns:a16="http://schemas.microsoft.com/office/drawing/2014/main" val="3439946186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38D17F9-D404-C350-5214-E1275A0A2624}"/>
              </a:ext>
            </a:extLst>
          </p:cNvPr>
          <p:cNvSpPr txBox="1"/>
          <p:nvPr/>
        </p:nvSpPr>
        <p:spPr>
          <a:xfrm>
            <a:off x="4143841" y="4848949"/>
            <a:ext cx="77728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*Note:</a:t>
            </a:r>
            <a:r>
              <a:rPr lang="en-GB" sz="1600" dirty="0"/>
              <a:t> January Total Cost includes </a:t>
            </a:r>
            <a:r>
              <a:rPr lang="en-GB" sz="1600" b="1" dirty="0"/>
              <a:t>£105,500 of Capital Expenditure (</a:t>
            </a:r>
            <a:r>
              <a:rPr lang="en-GB" sz="1600" b="1" dirty="0" err="1"/>
              <a:t>CapEx</a:t>
            </a:r>
            <a:r>
              <a:rPr lang="en-GB" sz="1600" b="1" dirty="0"/>
              <a:t>)</a:t>
            </a:r>
            <a:r>
              <a:rPr lang="en-GB" sz="1600" dirty="0"/>
              <a:t> for hardware procurement (solar panels, BESS batteries, and smart EMS software integration).</a:t>
            </a:r>
          </a:p>
          <a:p>
            <a:r>
              <a:rPr lang="en-GB" sz="1600" b="1" dirty="0"/>
              <a:t>Investment capital needed to break-even = £104,500</a:t>
            </a:r>
            <a:br>
              <a:rPr lang="en-GB" sz="1600" dirty="0"/>
            </a:br>
            <a:r>
              <a:rPr lang="en-GB" sz="1600" i="1" dirty="0"/>
              <a:t>(Formula: Investment needed = Total Startup Cost + Operational Deficit until the break-even point).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7618229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34054-ED9E-B3A6-4845-4145408BB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Investor ROI &amp; Break-even Graph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3B19C8E8-ED75-3E6F-681C-88A8BD5C68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248862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127600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3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graphicEl>
                                              <a:chart seriesIdx="-4" categoryIdx="3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4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>
                                            <p:graphicEl>
                                              <a:chart seriesIdx="-4" categoryIdx="4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5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>
                                            <p:graphicEl>
                                              <a:chart seriesIdx="-4" categoryIdx="5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Chart bld="category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7AC397-A6F6-84DD-8F78-E3E5D77F4F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077838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Picture 1" descr="Solar panels on a roof generating clean energy under the summer sun  54368016 Stock Photo at Vecteezy">
            <a:extLst>
              <a:ext uri="{FF2B5EF4-FFF2-40B4-BE49-F238E27FC236}">
                <a16:creationId xmlns:a16="http://schemas.microsoft.com/office/drawing/2014/main" id="{48F57A69-654D-8AE3-1162-F0757F7DEDF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4932" y="874032"/>
            <a:ext cx="3416356" cy="5109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0818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11038C-7A0E-9557-B94D-0B7AB396F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Conclusion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B6914-1B68-250A-12C3-D07DF3BF1F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969477"/>
            <a:ext cx="9724031" cy="403207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b="1" dirty="0"/>
          </a:p>
          <a:p>
            <a:pPr lvl="1"/>
            <a:r>
              <a:rPr lang="en-GB" sz="2000" b="1" dirty="0"/>
              <a:t>Perfect Market Fit:</a:t>
            </a:r>
            <a:r>
              <a:rPr lang="en-GB" sz="2000" dirty="0"/>
              <a:t> </a:t>
            </a:r>
            <a:r>
              <a:rPr lang="en-GB" sz="2000" dirty="0" err="1"/>
              <a:t>SunBank</a:t>
            </a:r>
            <a:r>
              <a:rPr lang="en-GB" sz="2000" dirty="0"/>
              <a:t> solves energy poverty and urban carbon emissions simultaneously, fully aligned with London's green regulations.</a:t>
            </a:r>
          </a:p>
          <a:p>
            <a:pPr lvl="1"/>
            <a:endParaRPr lang="en-GB" sz="2000" dirty="0"/>
          </a:p>
          <a:p>
            <a:pPr lvl="1"/>
            <a:r>
              <a:rPr lang="en-GB" sz="2000" b="1" dirty="0"/>
              <a:t>Financial Security:</a:t>
            </a:r>
            <a:r>
              <a:rPr lang="en-GB" sz="2000" dirty="0"/>
              <a:t> Low investor risk capital (£105k equity) paired with a rapid, guaranteed </a:t>
            </a:r>
            <a:r>
              <a:rPr lang="en-GB" sz="2000" b="1" dirty="0"/>
              <a:t>2.9-year payback period</a:t>
            </a:r>
            <a:r>
              <a:rPr lang="en-GB" sz="2000" dirty="0"/>
              <a:t>.</a:t>
            </a:r>
          </a:p>
          <a:p>
            <a:pPr lvl="1"/>
            <a:endParaRPr lang="en-GB" sz="2000" dirty="0"/>
          </a:p>
          <a:p>
            <a:pPr lvl="1"/>
            <a:r>
              <a:rPr lang="en-GB" sz="2000" b="1" dirty="0"/>
              <a:t>High Scalability:</a:t>
            </a:r>
            <a:r>
              <a:rPr lang="en-GB" sz="2000" dirty="0"/>
              <a:t> A highly replicable, passive-income model ready to expand across 50+ high-density housing blocks in Greater London.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564053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988ADC-DBDD-DACC-1F10-580AB5D62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4824" y="735106"/>
            <a:ext cx="10053763" cy="29284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r>
              <a:rPr lang="uk-UA" sz="5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!</a:t>
            </a:r>
            <a:endParaRPr lang="en-US" sz="54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68BF8-5844-0777-46C5-5ADE8139DB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0682" y="4870824"/>
            <a:ext cx="10005951" cy="14582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QUESTIONS?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D3E02A-ABB4-1A80-61C3-89B8A932E8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7" y="896436"/>
            <a:ext cx="5041900" cy="3026833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1085994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arquee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9" ma:contentTypeDescription="Create a new document." ma:contentTypeScope="" ma:versionID="ba5525e9c50bff2eca30cfdeabfe8b3d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332fb905681a2b913abb635e7fbeabbd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16bca3a-9bc9-4129-a185-7ea87f9d73cc" xsi:nil="true"/>
  </documentManagement>
</p:properties>
</file>

<file path=customXml/itemProps1.xml><?xml version="1.0" encoding="utf-8"?>
<ds:datastoreItem xmlns:ds="http://schemas.openxmlformats.org/officeDocument/2006/customXml" ds:itemID="{A2F0A55F-5A29-4D38-A46F-D1DC5140D81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99551DF-195D-405B-ADA0-D7901D7694A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421A9D6-9688-42AD-A803-8099A8F919CF}">
  <ds:schemaRefs>
    <ds:schemaRef ds:uri="http://purl.org/dc/terms/"/>
    <ds:schemaRef ds:uri="716bca3a-9bc9-4129-a185-7ea87f9d73cc"/>
    <ds:schemaRef ds:uri="http://schemas.microsoft.com/office/2006/documentManagement/types"/>
    <ds:schemaRef ds:uri="http://www.w3.org/XML/1998/namespace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225</TotalTime>
  <Words>922</Words>
  <Application>Microsoft Office PowerPoint</Application>
  <PresentationFormat>Widescreen</PresentationFormat>
  <Paragraphs>163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Aptos</vt:lpstr>
      <vt:lpstr>Aptos Display</vt:lpstr>
      <vt:lpstr>Arial</vt:lpstr>
      <vt:lpstr>Office Theme</vt:lpstr>
      <vt:lpstr>SUNBANK COMMUNITY LTD. </vt:lpstr>
      <vt:lpstr>Company &amp; Mission</vt:lpstr>
      <vt:lpstr>Problem &amp; Market Opportunity</vt:lpstr>
      <vt:lpstr>PESTEL Analysis  </vt:lpstr>
      <vt:lpstr>The Tech Solution </vt:lpstr>
      <vt:lpstr>Revenue Model </vt:lpstr>
      <vt:lpstr>Why SunBank?  </vt:lpstr>
      <vt:lpstr>Marketing Strategy </vt:lpstr>
      <vt:lpstr>Go-To-Market &amp; Growth </vt:lpstr>
      <vt:lpstr>Management Structure </vt:lpstr>
      <vt:lpstr>Capital Request &amp; Allocation</vt:lpstr>
      <vt:lpstr> </vt:lpstr>
      <vt:lpstr>Financial Performance</vt:lpstr>
      <vt:lpstr>Investor ROI &amp; Break-even Graph</vt:lpstr>
      <vt:lpstr>PowerPoint Presentation</vt:lpstr>
      <vt:lpstr>Conclusion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Iryna Maksymuk (2516276)</dc:creator>
  <cp:lastModifiedBy>Iryna Maksymuk (2516276)</cp:lastModifiedBy>
  <cp:revision>8</cp:revision>
  <dcterms:created xsi:type="dcterms:W3CDTF">2026-08-07T21:41:53Z</dcterms:created>
  <dcterms:modified xsi:type="dcterms:W3CDTF">2026-08-09T17:00:49Z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